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4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7" d="100"/>
          <a:sy n="97" d="100"/>
        </p:scale>
        <p:origin x="-2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alphaModFix amt="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AE6C4A-727A-4563-BCC9-CEA64C7DA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1285" y="1122363"/>
            <a:ext cx="6481823" cy="2387600"/>
          </a:xfrm>
        </p:spPr>
        <p:txBody>
          <a:bodyPr anchor="b"/>
          <a:lstStyle>
            <a:lvl1pPr algn="ctr">
              <a:defRPr sz="60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EC8C5C-04A0-48F9-A3F7-80EFFB8E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EF3497DE-5B41-46AD-8507-F852BE4BEEA9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92F4D7-7A2D-4B51-8D4D-EBE8C188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73FCFE8-6A34-452F-AC4F-F65E9B21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2F1DD401-E045-48F5-BF01-5EF48C8F6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763DEFE3-AC90-4A91-98DF-F60191B12B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965700" cy="6858000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B5A77C4-ACBF-493A-9796-D990264C9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1285" y="3602038"/>
            <a:ext cx="648182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8327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C1443E-5C2C-46C5-A840-F4C3C0EDF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57D9C0-0071-4E02-8160-5522886F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E6CB3E3-E011-4ADA-AA25-FF287E3E7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967D4FF-B00A-44AA-8920-8EB8BC67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8C2BCF-EFA8-43CB-AAE3-A2D30201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730D874-27D6-40F3-BF8C-9593851E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1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042AEC-7C5F-4C27-A3F8-B9C6FBC0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7637483-9A5A-4C7F-B542-AFDDD354E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5D7E7E7-9AC3-425F-AFE5-2D984D1F7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3ECFD37-1761-4E92-95E5-76122179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9CDB354-AF56-4A3B-97D3-2CBCE32D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BCB6D7-119F-4E5C-93E2-1C0B39764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1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A9B34C-0F74-40A1-95F6-F838A06FD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B48C5AA-80FD-4D7F-9FD6-BAA885F85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DCE6E9F-37E1-4786-A021-A81D6564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7D27DE2-1EAB-45B7-B9E0-47E90AED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912367E-E8EA-4357-8330-6B9A36FC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18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B9BDA3E-0158-40F6-9873-9798C5EE9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7E2602E-1E1D-49CA-BF7D-35C567E55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25FFA2-8519-40CD-A895-1F6CE5C0A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49B3035-82D3-45A5-BF86-DE349CC0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9CDEC8-601B-4C55-BF7F-E1B1EAC7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3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D726B7-0BEE-4121-86DF-96B9529D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795A32-F50A-41B7-8370-1308BCD58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E2B0A2-8088-4206-BDC9-775EA5F2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5EA032-0756-4C24-968A-DDF30F02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96D4E1C-F2C4-481E-945F-36D9770CF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5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E287ED3-2DE1-4440-9BAE-C8EE7413422A}"/>
              </a:ext>
            </a:extLst>
          </p:cNvPr>
          <p:cNvSpPr/>
          <p:nvPr userDrawn="1"/>
        </p:nvSpPr>
        <p:spPr>
          <a:xfrm>
            <a:off x="0" y="2974694"/>
            <a:ext cx="12192000" cy="38833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D726B7-0BEE-4121-86DF-96B9529D8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5"/>
            <a:ext cx="52578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CA6A3313-0005-4834-8566-7A21A2EC58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5114" y="365124"/>
            <a:ext cx="4849511" cy="6174571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A9E456F4-DBB4-415C-AD65-9A75F2AF27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3183037"/>
            <a:ext cx="5257800" cy="33558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8577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4B447CB-72A5-4213-8DEA-D1F59BCA46AE}"/>
              </a:ext>
            </a:extLst>
          </p:cNvPr>
          <p:cNvSpPr/>
          <p:nvPr userDrawn="1"/>
        </p:nvSpPr>
        <p:spPr>
          <a:xfrm>
            <a:off x="7662441" y="0"/>
            <a:ext cx="4529560" cy="704898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CA6A3313-0005-4834-8566-7A21A2EC58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198" y="3429000"/>
            <a:ext cx="10515601" cy="2751882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563F5CE-457E-4C7E-871F-9A4FE29F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2424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E1D4CC8E-85DC-49A9-AEE0-B931325B0A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44688"/>
            <a:ext cx="10515600" cy="13255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233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76AE17-89CC-436B-A559-479001BB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C02B9C-917A-4DAE-AC9D-808F57C5A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724242-E50A-405A-856A-C6F0F923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B6758A-8786-4B02-8EBC-711F254F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ED30EA-FF72-42A7-9EF2-3C9B61F3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12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84194B-2A31-4D8D-8ACA-FE76C45F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45BAE8-9E59-4470-A65B-9ADF67392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B3DEE03-612E-406D-9587-1F7A55B1B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A4AC6BB-5064-4021-ADD0-C7DC90FC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042DC05-DA4C-4D5F-898C-14246AE46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4397521-B5E4-4383-BBCA-180ECE1F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875011-A2D0-4284-ADB4-322053919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525D32F-86F1-4653-B724-7BEE9935F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CC739AB-944F-4035-9084-904C2FBB2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CB889B8-3F03-4BB0-A849-3EC4B22CD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5AAF1E1-2134-412F-AD1C-67161DFBA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38D1C0D-9DFC-412C-9D6A-F1F139CC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DCD8C20-6C8E-4C2E-B883-7D5631A9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1ADA6FF-10CC-482D-8CFF-08142B3AC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63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DBB886-A8B1-49F3-BAFC-8B87EDD0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6B2DB2F-56D6-4DD6-B51A-1E5D1EBA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8E79796-68C4-49A1-B3AF-17E1FE6E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7CF920D-6621-4092-B980-CB4DD443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2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5EF3B97-C29E-494A-9477-C8AD804E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08FCFC6-B52D-4E6B-AFAB-8B2B3331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C3D5148-E958-4CC7-9D5D-4531A7C8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8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84381E-2897-444E-AE51-4C41F44DE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E98346B-E812-475F-A454-0C44E1F6B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5FFA7FE-F892-41A2-8232-ACBF7E87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97DE-5B41-46AD-8507-F852BE4BEEA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038E1C-9760-4B22-8F28-24AAC0879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02B5DE-B073-4901-889E-7B1B8B741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DD401-E045-48F5-BF01-5EF48C8F697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xmlns="" id="{F402B95D-1496-4CE2-9690-F5812D03F93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50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220BF94-BEB7-48AD-8FA3-D3556FF82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1285" y="1122363"/>
            <a:ext cx="7110715" cy="2387600"/>
          </a:xfrm>
        </p:spPr>
        <p:txBody>
          <a:bodyPr>
            <a:noAutofit/>
          </a:bodyPr>
          <a:lstStyle/>
          <a:p>
            <a:r>
              <a:rPr lang="ru-RU" sz="40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ВИРТУАЛЬНОЙ ЭКСКУРСИИ, КАК СРЕДСТВО ВОСПИТАНИЯ У ДЕТЕЙ СТАРШЕГО ДОШКОЛЬНОГО ВОЗРАСТА ПАТРИОТИЧЕСКИХ ЧУВСТВ К РОДИНЕ</a:t>
            </a:r>
            <a:endParaRPr lang="ru-RU" sz="4000" b="0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4895809B-2F6F-4A42-8734-C1292267E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1285" y="4200525"/>
            <a:ext cx="6505878" cy="234314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СП ДС «Светлячок» </a:t>
            </a:r>
          </a:p>
          <a:p>
            <a:r>
              <a:rPr lang="ru-RU" dirty="0" smtClean="0"/>
              <a:t>ГБОУ СОШ № 4 </a:t>
            </a:r>
            <a:r>
              <a:rPr lang="ru-RU" dirty="0" err="1" smtClean="0"/>
              <a:t>п.г.т</a:t>
            </a:r>
            <a:r>
              <a:rPr lang="ru-RU" dirty="0" smtClean="0"/>
              <a:t>. Алексеевка</a:t>
            </a:r>
          </a:p>
          <a:p>
            <a:r>
              <a:rPr lang="ru-RU" dirty="0" smtClean="0"/>
              <a:t>Воспитатели Алферова Е.Н., Михеева </a:t>
            </a:r>
            <a:r>
              <a:rPr lang="ru-RU" dirty="0"/>
              <a:t>Т</a:t>
            </a:r>
            <a:r>
              <a:rPr lang="ru-RU" dirty="0" smtClean="0"/>
              <a:t>.В.</a:t>
            </a:r>
            <a:endParaRPr lang="ru-RU" dirty="0"/>
          </a:p>
        </p:txBody>
      </p:sp>
      <p:pic>
        <p:nvPicPr>
          <p:cNvPr id="8" name="Рисунок 7" descr="Изображение выглядит как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xmlns="" id="{8EE5463A-8C35-4193-894B-F4D958DDCC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079" b="40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514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трава, природа, зеленый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xmlns="" id="{197FB91D-DC0A-4A3E-9350-29146655EDD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308" b="30308"/>
          <a:stretch>
            <a:fillRect/>
          </a:stretch>
        </p:blipFill>
        <p:spPr>
          <a:xfrm>
            <a:off x="594648" y="3929062"/>
            <a:ext cx="10515601" cy="2751882"/>
          </a:xfrm>
          <a:effectLst>
            <a:outerShdw blurRad="63500" sx="102000" sy="102000" algn="ctr" rotWithShape="0">
              <a:prstClr val="black">
                <a:alpha val="43000"/>
              </a:prstClr>
            </a:outerShdw>
          </a:effectLst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6F7FB16-5DA2-4A5C-AEEF-15DBC2586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49" y="128589"/>
            <a:ext cx="4743451" cy="6279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Актуальность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BEA4506E-E212-41C2-B63F-12FABBF7ED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5751" y="985837"/>
            <a:ext cx="7186612" cy="294322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Воспитание любви к своей стране, к родному краю начинается непосредственно со знакомства с ним, его природными особенностями, достопримечательностями, архитектурой, памятными местами. Наиболее полные представления о родном крае и стране может дать специально организованная экскурсия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xmlns="" id="{043EB105-C551-4DE7-A166-E94818D402B9}"/>
              </a:ext>
            </a:extLst>
          </p:cNvPr>
          <p:cNvSpPr txBox="1">
            <a:spLocks/>
          </p:cNvSpPr>
          <p:nvPr/>
        </p:nvSpPr>
        <p:spPr>
          <a:xfrm>
            <a:off x="7924801" y="756493"/>
            <a:ext cx="3815786" cy="259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29538" y="756493"/>
            <a:ext cx="4343400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 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нами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возникла проблема «Как рассказать детям о местах недоступных для реального посещения? Какая форма работы с дошкольниками более эффективная?». </a:t>
            </a:r>
            <a:r>
              <a:rPr lang="ru-RU" sz="2000" b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остановились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такой форме работы, как «виртуальная экскурсия».</a:t>
            </a:r>
          </a:p>
        </p:txBody>
      </p:sp>
    </p:spTree>
    <p:extLst>
      <p:ext uri="{BB962C8B-B14F-4D97-AF65-F5344CB8AC3E}">
        <p14:creationId xmlns:p14="http://schemas.microsoft.com/office/powerpoint/2010/main" val="237374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38" y="2028825"/>
            <a:ext cx="6786563" cy="360045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Виртуальная экскурсия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эффективный презентационный инструмент, с помощью которого возможна наглядная и увлекательная демонстрация любого реального места. </a:t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9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C7CEC3F-FCC6-44E4-9669-1A027744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82" y="51200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Виды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виртуальных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экскурсий: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C178696-48A6-4F44-BD35-7721911722EB}"/>
              </a:ext>
            </a:extLst>
          </p:cNvPr>
          <p:cNvCxnSpPr>
            <a:cxnSpLocks/>
          </p:cNvCxnSpPr>
          <p:nvPr/>
        </p:nvCxnSpPr>
        <p:spPr>
          <a:xfrm>
            <a:off x="937549" y="1562582"/>
            <a:ext cx="2384385" cy="0"/>
          </a:xfrm>
          <a:prstGeom prst="line">
            <a:avLst/>
          </a:pr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D6938F4-64B9-45CA-B16D-F6F169BC6769}"/>
              </a:ext>
            </a:extLst>
          </p:cNvPr>
          <p:cNvSpPr/>
          <p:nvPr/>
        </p:nvSpPr>
        <p:spPr>
          <a:xfrm>
            <a:off x="937549" y="2026227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23FEDDC-3F16-4B86-A955-AAB7E0F0D8F1}"/>
              </a:ext>
            </a:extLst>
          </p:cNvPr>
          <p:cNvSpPr txBox="1"/>
          <p:nvPr/>
        </p:nvSpPr>
        <p:spPr>
          <a:xfrm>
            <a:off x="937549" y="2543175"/>
            <a:ext cx="229402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Тематические </a:t>
            </a:r>
            <a:endParaRPr lang="ru-RU" sz="24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культурно – художественные, </a:t>
            </a:r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историко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географические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1E91CD8-9324-421A-9CB7-963048DFB9BF}"/>
              </a:ext>
            </a:extLst>
          </p:cNvPr>
          <p:cNvSpPr/>
          <p:nvPr/>
        </p:nvSpPr>
        <p:spPr>
          <a:xfrm>
            <a:off x="3582670" y="2026227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6275B9-A6B1-44A3-90D6-8FF1A2463542}"/>
              </a:ext>
            </a:extLst>
          </p:cNvPr>
          <p:cNvSpPr txBox="1"/>
          <p:nvPr/>
        </p:nvSpPr>
        <p:spPr>
          <a:xfrm>
            <a:off x="3476624" y="2543175"/>
            <a:ext cx="22972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Обзорные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68CABAE9-1B08-41F4-B3D9-D42011B645E0}"/>
              </a:ext>
            </a:extLst>
          </p:cNvPr>
          <p:cNvSpPr/>
          <p:nvPr/>
        </p:nvSpPr>
        <p:spPr>
          <a:xfrm>
            <a:off x="6278938" y="2002117"/>
            <a:ext cx="243447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F5B5AA7-549B-4514-8586-00994D4A05EF}"/>
              </a:ext>
            </a:extLst>
          </p:cNvPr>
          <p:cNvSpPr txBox="1"/>
          <p:nvPr/>
        </p:nvSpPr>
        <p:spPr>
          <a:xfrm>
            <a:off x="6227792" y="2543176"/>
            <a:ext cx="248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Биографические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9218469" y="2002117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FFB58F-1862-4D03-BF86-D28EF451A31D}"/>
              </a:ext>
            </a:extLst>
          </p:cNvPr>
          <p:cNvSpPr txBox="1"/>
          <p:nvPr/>
        </p:nvSpPr>
        <p:spPr>
          <a:xfrm>
            <a:off x="9115657" y="2543176"/>
            <a:ext cx="2396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Краеведческие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5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C7CEC3F-FCC6-44E4-9669-1A027744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82" y="5120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форме и содержанию виртуальные экскурсии могут быть нескольких видов: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C178696-48A6-4F44-BD35-7721911722EB}"/>
              </a:ext>
            </a:extLst>
          </p:cNvPr>
          <p:cNvCxnSpPr>
            <a:cxnSpLocks/>
          </p:cNvCxnSpPr>
          <p:nvPr/>
        </p:nvCxnSpPr>
        <p:spPr>
          <a:xfrm flipV="1">
            <a:off x="985838" y="1814513"/>
            <a:ext cx="2421283" cy="28575"/>
          </a:xfrm>
          <a:prstGeom prst="line">
            <a:avLst/>
          </a:pr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D6938F4-64B9-45CA-B16D-F6F169BC6769}"/>
              </a:ext>
            </a:extLst>
          </p:cNvPr>
          <p:cNvSpPr/>
          <p:nvPr/>
        </p:nvSpPr>
        <p:spPr>
          <a:xfrm>
            <a:off x="1200150" y="2240540"/>
            <a:ext cx="4379148" cy="341404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Фотопутешествие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мультимедийные презентации с помощью программы </a:t>
            </a:r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1E91CD8-9324-421A-9CB7-963048DFB9BF}"/>
              </a:ext>
            </a:extLst>
          </p:cNvPr>
          <p:cNvSpPr/>
          <p:nvPr/>
        </p:nvSpPr>
        <p:spPr>
          <a:xfrm>
            <a:off x="6959860" y="2240540"/>
            <a:ext cx="4311593" cy="331729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Видеоэкскурсия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запись и создание видеоролика самостоятельно или использование уже готовых обучающих видеосюжетов.</a:t>
            </a:r>
            <a:b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6275B9-A6B1-44A3-90D6-8FF1A2463542}"/>
              </a:ext>
            </a:extLst>
          </p:cNvPr>
          <p:cNvSpPr txBox="1"/>
          <p:nvPr/>
        </p:nvSpPr>
        <p:spPr>
          <a:xfrm>
            <a:off x="3366613" y="3137890"/>
            <a:ext cx="24951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7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C7CEC3F-FCC6-44E4-9669-1A027744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138" y="676554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важными этапами при создании виртуальной экскурсии являются: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C178696-48A6-4F44-BD35-7721911722EB}"/>
              </a:ext>
            </a:extLst>
          </p:cNvPr>
          <p:cNvCxnSpPr>
            <a:cxnSpLocks/>
          </p:cNvCxnSpPr>
          <p:nvPr/>
        </p:nvCxnSpPr>
        <p:spPr>
          <a:xfrm>
            <a:off x="692497" y="2543175"/>
            <a:ext cx="2479328" cy="0"/>
          </a:xfrm>
          <a:prstGeom prst="line">
            <a:avLst/>
          </a:pr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D6938F4-64B9-45CA-B16D-F6F169BC6769}"/>
              </a:ext>
            </a:extLst>
          </p:cNvPr>
          <p:cNvSpPr/>
          <p:nvPr/>
        </p:nvSpPr>
        <p:spPr>
          <a:xfrm>
            <a:off x="692497" y="3265993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23FEDDC-3F16-4B86-A955-AAB7E0F0D8F1}"/>
              </a:ext>
            </a:extLst>
          </p:cNvPr>
          <p:cNvSpPr txBox="1"/>
          <p:nvPr/>
        </p:nvSpPr>
        <p:spPr>
          <a:xfrm>
            <a:off x="692498" y="3265993"/>
            <a:ext cx="2093566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погружение ребёнка в сюжет предполагаемой экскурсии;</a:t>
            </a:r>
            <a:b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1E91CD8-9324-421A-9CB7-963048DFB9BF}"/>
              </a:ext>
            </a:extLst>
          </p:cNvPr>
          <p:cNvSpPr/>
          <p:nvPr/>
        </p:nvSpPr>
        <p:spPr>
          <a:xfrm>
            <a:off x="3633816" y="3265993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этап </a:t>
            </a:r>
            <a:endParaRPr lang="ru-RU" sz="2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виртуальной экскурсии;</a:t>
            </a:r>
            <a:b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6275B9-A6B1-44A3-90D6-8FF1A2463542}"/>
              </a:ext>
            </a:extLst>
          </p:cNvPr>
          <p:cNvSpPr txBox="1"/>
          <p:nvPr/>
        </p:nvSpPr>
        <p:spPr>
          <a:xfrm>
            <a:off x="3476624" y="2543175"/>
            <a:ext cx="22972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68CABAE9-1B08-41F4-B3D9-D42011B645E0}"/>
              </a:ext>
            </a:extLst>
          </p:cNvPr>
          <p:cNvSpPr/>
          <p:nvPr/>
        </p:nvSpPr>
        <p:spPr>
          <a:xfrm>
            <a:off x="6355917" y="3265993"/>
            <a:ext cx="243447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этап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повторный просмотр частей виртуальной экскурсии по желанию и интересам детей;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F5B5AA7-549B-4514-8586-00994D4A05EF}"/>
              </a:ext>
            </a:extLst>
          </p:cNvPr>
          <p:cNvSpPr txBox="1"/>
          <p:nvPr/>
        </p:nvSpPr>
        <p:spPr>
          <a:xfrm>
            <a:off x="6227792" y="2543176"/>
            <a:ext cx="248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9218468" y="3226921"/>
            <a:ext cx="2294024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FFB58F-1862-4D03-BF86-D28EF451A31D}"/>
              </a:ext>
            </a:extLst>
          </p:cNvPr>
          <p:cNvSpPr txBox="1"/>
          <p:nvPr/>
        </p:nvSpPr>
        <p:spPr>
          <a:xfrm>
            <a:off x="9358313" y="3265993"/>
            <a:ext cx="204311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этап </a:t>
            </a:r>
            <a:endParaRPr lang="ru-RU" sz="20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завершение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виртуальной экскурсии, рефлексия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6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C7CEC3F-FCC6-44E4-9669-1A027744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138" y="676554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преимуществами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виртуальной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C178696-48A6-4F44-BD35-7721911722EB}"/>
              </a:ext>
            </a:extLst>
          </p:cNvPr>
          <p:cNvCxnSpPr>
            <a:cxnSpLocks/>
          </p:cNvCxnSpPr>
          <p:nvPr/>
        </p:nvCxnSpPr>
        <p:spPr>
          <a:xfrm>
            <a:off x="692497" y="2543175"/>
            <a:ext cx="2479328" cy="0"/>
          </a:xfrm>
          <a:prstGeom prst="line">
            <a:avLst/>
          </a:pr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D6938F4-64B9-45CA-B16D-F6F169BC6769}"/>
              </a:ext>
            </a:extLst>
          </p:cNvPr>
          <p:cNvSpPr/>
          <p:nvPr/>
        </p:nvSpPr>
        <p:spPr>
          <a:xfrm>
            <a:off x="692497" y="3265993"/>
            <a:ext cx="1864966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Доступность, наглядность</a:t>
            </a: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1E91CD8-9324-421A-9CB7-963048DFB9BF}"/>
              </a:ext>
            </a:extLst>
          </p:cNvPr>
          <p:cNvSpPr/>
          <p:nvPr/>
        </p:nvSpPr>
        <p:spPr>
          <a:xfrm>
            <a:off x="3052328" y="3265993"/>
            <a:ext cx="1890425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повторного просмотра</a:t>
            </a:r>
            <a:endParaRPr lang="ru-RU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6275B9-A6B1-44A3-90D6-8FF1A2463542}"/>
              </a:ext>
            </a:extLst>
          </p:cNvPr>
          <p:cNvSpPr txBox="1"/>
          <p:nvPr/>
        </p:nvSpPr>
        <p:spPr>
          <a:xfrm>
            <a:off x="3476624" y="2543175"/>
            <a:ext cx="22972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68CABAE9-1B08-41F4-B3D9-D42011B645E0}"/>
              </a:ext>
            </a:extLst>
          </p:cNvPr>
          <p:cNvSpPr/>
          <p:nvPr/>
        </p:nvSpPr>
        <p:spPr>
          <a:xfrm>
            <a:off x="5290950" y="3265993"/>
            <a:ext cx="1873683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интерактивных заданий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7470602" y="3265993"/>
            <a:ext cx="1825770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различных методических приемов</a:t>
            </a:r>
            <a:endParaRPr lang="ru-RU" dirty="0"/>
          </a:p>
        </p:txBody>
      </p:sp>
      <p:sp>
        <p:nvSpPr>
          <p:cNvPr id="17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9602341" y="3265993"/>
            <a:ext cx="1825770" cy="26457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Разнообразие видов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7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C7CEC3F-FCC6-44E4-9669-1A027744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138" y="676554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проведения виртуальной экскурсии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D6938F4-64B9-45CA-B16D-F6F169BC6769}"/>
              </a:ext>
            </a:extLst>
          </p:cNvPr>
          <p:cNvSpPr/>
          <p:nvPr/>
        </p:nvSpPr>
        <p:spPr>
          <a:xfrm>
            <a:off x="1192560" y="4200525"/>
            <a:ext cx="1864966" cy="231995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Отбор литературы, составление библиографии и определение других источников экскурсионного материала</a:t>
            </a: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31E91CD8-9324-421A-9CB7-963048DFB9BF}"/>
              </a:ext>
            </a:extLst>
          </p:cNvPr>
          <p:cNvSpPr/>
          <p:nvPr/>
        </p:nvSpPr>
        <p:spPr>
          <a:xfrm>
            <a:off x="3883456" y="4200525"/>
            <a:ext cx="1890425" cy="231995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маршрут экскурсии на основе видеоряда, который будет состоять из нескольких основных объектов (остановок</a:t>
            </a:r>
            <a:endParaRPr lang="ru-RU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26275B9-A6B1-44A3-90D6-8FF1A2463542}"/>
              </a:ext>
            </a:extLst>
          </p:cNvPr>
          <p:cNvSpPr txBox="1"/>
          <p:nvPr/>
        </p:nvSpPr>
        <p:spPr>
          <a:xfrm>
            <a:off x="5842013" y="3567410"/>
            <a:ext cx="22972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68CABAE9-1B08-41F4-B3D9-D42011B645E0}"/>
              </a:ext>
            </a:extLst>
          </p:cNvPr>
          <p:cNvSpPr/>
          <p:nvPr/>
        </p:nvSpPr>
        <p:spPr>
          <a:xfrm>
            <a:off x="6705412" y="4200525"/>
            <a:ext cx="1873683" cy="231995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текста экскурсии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9182265" y="4200525"/>
            <a:ext cx="1825770" cy="226846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 экскурсии</a:t>
            </a:r>
            <a:endParaRPr lang="ru-RU" dirty="0"/>
          </a:p>
        </p:txBody>
      </p:sp>
      <p:sp>
        <p:nvSpPr>
          <p:cNvPr id="17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7929562" y="1791935"/>
            <a:ext cx="1821237" cy="206569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Отбор объектов, по которым будет проходить экскурсия</a:t>
            </a:r>
            <a:endParaRPr lang="ru-RU" dirty="0"/>
          </a:p>
        </p:txBody>
      </p:sp>
      <p:sp>
        <p:nvSpPr>
          <p:cNvPr id="10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2444546" y="1791935"/>
            <a:ext cx="1855991" cy="206569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темы экскурсии</a:t>
            </a:r>
            <a:endParaRPr lang="ru-RU" dirty="0"/>
          </a:p>
        </p:txBody>
      </p:sp>
      <p:sp>
        <p:nvSpPr>
          <p:cNvPr id="14" name="Прямоугольник: скругленные углы 14">
            <a:extLst>
              <a:ext uri="{FF2B5EF4-FFF2-40B4-BE49-F238E27FC236}">
                <a16:creationId xmlns:a16="http://schemas.microsoft.com/office/drawing/2014/main" xmlns="" id="{2F109CE4-F731-4D7F-B39D-0301C09B0EF5}"/>
              </a:ext>
            </a:extLst>
          </p:cNvPr>
          <p:cNvSpPr/>
          <p:nvPr/>
        </p:nvSpPr>
        <p:spPr>
          <a:xfrm>
            <a:off x="5134651" y="1791935"/>
            <a:ext cx="1855991" cy="206569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целей и задач виртуальной экскурсии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0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225</Words>
  <Application>Microsoft Office PowerPoint</Application>
  <PresentationFormat>Произвольный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СОЗДАНИЕ ВИРТУАЛЬНОЙ ЭКСКУРСИИ, КАК СРЕДСТВО ВОСПИТАНИЯ У ДЕТЕЙ СТАРШЕГО ДОШКОЛЬНОГО ВОЗРАСТА ПАТРИОТИЧЕСКИХ ЧУВСТВ К РОДИНЕ</vt:lpstr>
      <vt:lpstr>Актуальность</vt:lpstr>
      <vt:lpstr>Виртуальная экскурсия –  это новый эффективный презентационный инструмент, с помощью которого возможна наглядная и увлекательная демонстрация любого реального места.  </vt:lpstr>
      <vt:lpstr>             Виды виртуальных экскурсий:  </vt:lpstr>
      <vt:lpstr>              По форме и содержанию виртуальные экскурсии могут быть нескольких видов:    </vt:lpstr>
      <vt:lpstr>              Наиболее важными этапами при создании виртуальной экскурсии являются:  .  </vt:lpstr>
      <vt:lpstr>              Основными преимуществами  виртуальной экскурсии являются:    </vt:lpstr>
      <vt:lpstr>               Алгоритм проведения виртуальной экскурсии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Артемова</cp:lastModifiedBy>
  <cp:revision>16</cp:revision>
  <dcterms:created xsi:type="dcterms:W3CDTF">2021-12-05T12:50:35Z</dcterms:created>
  <dcterms:modified xsi:type="dcterms:W3CDTF">2025-04-28T10:31:26Z</dcterms:modified>
</cp:coreProperties>
</file>