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56" r:id="rId2"/>
    <p:sldId id="257" r:id="rId3"/>
    <p:sldId id="278" r:id="rId4"/>
    <p:sldId id="268" r:id="rId5"/>
    <p:sldId id="265" r:id="rId6"/>
    <p:sldId id="266" r:id="rId7"/>
    <p:sldId id="267" r:id="rId8"/>
    <p:sldId id="274" r:id="rId9"/>
    <p:sldId id="271" r:id="rId10"/>
    <p:sldId id="279" r:id="rId11"/>
    <p:sldId id="269" r:id="rId12"/>
    <p:sldId id="280" r:id="rId13"/>
    <p:sldId id="281" r:id="rId14"/>
    <p:sldId id="275" r:id="rId15"/>
    <p:sldId id="282" r:id="rId16"/>
    <p:sldId id="276" r:id="rId17"/>
  </p:sldIdLst>
  <p:sldSz cx="9144000" cy="6858000" type="screen4x3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62838" autoAdjust="0"/>
  </p:normalViewPr>
  <p:slideViewPr>
    <p:cSldViewPr>
      <p:cViewPr varScale="1">
        <p:scale>
          <a:sx n="44" d="100"/>
          <a:sy n="44" d="100"/>
        </p:scale>
        <p:origin x="-213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29761" y="0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09A834-6804-4601-A6A2-2715033FABF7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896938" y="746125"/>
            <a:ext cx="4967287" cy="3727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6117" y="4722694"/>
            <a:ext cx="5408930" cy="44741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29761" y="9443662"/>
            <a:ext cx="2929837" cy="4971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CF393BA-A773-4712-BAE7-C907C09B3D0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81919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93BA-A773-4712-BAE7-C907C09B3D0E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75051173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93BA-A773-4712-BAE7-C907C09B3D0E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39864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F393BA-A773-4712-BAE7-C907C09B3D0E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07.04.2025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10" Type="http://schemas.openxmlformats.org/officeDocument/2006/relationships/image" Target="../media/image29.jpeg"/><Relationship Id="rId4" Type="http://schemas.openxmlformats.org/officeDocument/2006/relationships/image" Target="../media/image23.jpeg"/><Relationship Id="rId9" Type="http://schemas.openxmlformats.org/officeDocument/2006/relationships/image" Target="../media/image28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nsportal.ru/podgorbunskaya-larisa-viktorovna" TargetMode="Externa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>
            <a:off x="214282" y="785794"/>
            <a:ext cx="5679320" cy="607220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dirty="0" smtClean="0"/>
              <a:t>Результаты педагогической деятельности учителя русского языка и литературы </a:t>
            </a:r>
            <a:br>
              <a:rPr lang="ru-RU" sz="4000" dirty="0" smtClean="0"/>
            </a:br>
            <a:r>
              <a:rPr lang="ru-RU" sz="4000" dirty="0" smtClean="0"/>
              <a:t>ГБОУ СОШ № 5</a:t>
            </a:r>
            <a:br>
              <a:rPr lang="ru-RU" sz="4000" dirty="0" smtClean="0"/>
            </a:br>
            <a:r>
              <a:rPr lang="ru-RU" sz="4000" dirty="0" smtClean="0"/>
              <a:t> «ОЦ «Лидер» </a:t>
            </a:r>
            <a:r>
              <a:rPr lang="ru-RU" sz="4000" dirty="0" err="1" smtClean="0"/>
              <a:t>г.о</a:t>
            </a:r>
            <a:r>
              <a:rPr lang="ru-RU" sz="4000" dirty="0" smtClean="0"/>
              <a:t>. </a:t>
            </a:r>
            <a:r>
              <a:rPr lang="ru-RU" sz="4000" dirty="0" err="1" smtClean="0"/>
              <a:t>Кинель</a:t>
            </a:r>
            <a:r>
              <a:rPr lang="ru-RU" sz="4000" dirty="0" smtClean="0"/>
              <a:t/>
            </a:r>
            <a:br>
              <a:rPr lang="ru-RU" sz="4000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4900" dirty="0" err="1" smtClean="0">
                <a:solidFill>
                  <a:srgbClr val="0000CC"/>
                </a:solidFill>
              </a:rPr>
              <a:t>Подгорбунской</a:t>
            </a:r>
            <a:r>
              <a:rPr lang="ru-RU" sz="4900" dirty="0" smtClean="0">
                <a:solidFill>
                  <a:srgbClr val="0000CC"/>
                </a:solidFill>
              </a:rPr>
              <a:t> Ларисы Викторовны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2786050" y="5877272"/>
            <a:ext cx="6215106" cy="695000"/>
          </a:xfrm>
        </p:spPr>
        <p:txBody>
          <a:bodyPr>
            <a:normAutofit/>
          </a:bodyPr>
          <a:lstStyle/>
          <a:p>
            <a:endParaRPr lang="ru-RU" sz="2000" i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3602" y="1052736"/>
            <a:ext cx="2804981" cy="38884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="" xmlns:p14="http://schemas.microsoft.com/office/powerpoint/2010/main" val="514142372"/>
              </p:ext>
            </p:extLst>
          </p:nvPr>
        </p:nvGraphicFramePr>
        <p:xfrm>
          <a:off x="457200" y="1847091"/>
          <a:ext cx="3898777" cy="100584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590">
                  <a:extLst>
                    <a:ext uri="{9D8B030D-6E8A-4147-A177-3AD203B41FA5}">
                      <a16:colId xmlns="" xmlns:a16="http://schemas.microsoft.com/office/drawing/2014/main" val="3928352615"/>
                    </a:ext>
                  </a:extLst>
                </a:gridCol>
                <a:gridCol w="974590">
                  <a:extLst>
                    <a:ext uri="{9D8B030D-6E8A-4147-A177-3AD203B41FA5}">
                      <a16:colId xmlns="" xmlns:a16="http://schemas.microsoft.com/office/drawing/2014/main" val="2075994984"/>
                    </a:ext>
                  </a:extLst>
                </a:gridCol>
                <a:gridCol w="974590">
                  <a:extLst>
                    <a:ext uri="{9D8B030D-6E8A-4147-A177-3AD203B41FA5}">
                      <a16:colId xmlns="" xmlns:a16="http://schemas.microsoft.com/office/drawing/2014/main" val="4109314131"/>
                    </a:ext>
                  </a:extLst>
                </a:gridCol>
                <a:gridCol w="975007">
                  <a:extLst>
                    <a:ext uri="{9D8B030D-6E8A-4147-A177-3AD203B41FA5}">
                      <a16:colId xmlns="" xmlns:a16="http://schemas.microsoft.com/office/drawing/2014/main" val="3577104421"/>
                    </a:ext>
                  </a:extLst>
                </a:gridCol>
              </a:tblGrid>
              <a:tr h="33528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Учебный год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Результат Претендента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Результат по округу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Результат по региону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extLst>
                  <a:ext uri="{0D108BD9-81ED-4DB2-BD59-A6C34878D82A}">
                    <a16:rowId xmlns="" xmlns:a16="http://schemas.microsoft.com/office/drawing/2014/main" val="3697708245"/>
                  </a:ext>
                </a:extLst>
              </a:tr>
              <a:tr h="167641"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Предмет: Русский язык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177231828"/>
                  </a:ext>
                </a:extLst>
              </a:tr>
              <a:tr h="16764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2021-2022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сдавали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сдавали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Не сдавали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extLst>
                  <a:ext uri="{0D108BD9-81ED-4DB2-BD59-A6C34878D82A}">
                    <a16:rowId xmlns="" xmlns:a16="http://schemas.microsoft.com/office/drawing/2014/main" val="3871929769"/>
                  </a:ext>
                </a:extLst>
              </a:tr>
              <a:tr h="16764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2022-2023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88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78,9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extLst>
                  <a:ext uri="{0D108BD9-81ED-4DB2-BD59-A6C34878D82A}">
                    <a16:rowId xmlns="" xmlns:a16="http://schemas.microsoft.com/office/drawing/2014/main" val="2256632646"/>
                  </a:ext>
                </a:extLst>
              </a:tr>
              <a:tr h="167641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2023-2024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89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>
                          <a:effectLst/>
                        </a:rPr>
                        <a:t>61,4</a:t>
                      </a:r>
                      <a:endParaRPr lang="ru-RU" sz="7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800" dirty="0">
                          <a:effectLst/>
                        </a:rPr>
                        <a:t>62,2</a:t>
                      </a:r>
                      <a:endParaRPr lang="ru-RU" sz="7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674" marR="46674" marT="0" marB="0"/>
                </a:tc>
                <a:extLst>
                  <a:ext uri="{0D108BD9-81ED-4DB2-BD59-A6C34878D82A}">
                    <a16:rowId xmlns="" xmlns:a16="http://schemas.microsoft.com/office/drawing/2014/main" val="44485362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0" y="-1094369"/>
            <a:ext cx="8827417" cy="1551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Высокие результаты достижений учащихся</a:t>
            </a:r>
            <a:endParaRPr lang="ru-RU" dirty="0"/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880865854"/>
              </p:ext>
            </p:extLst>
          </p:nvPr>
        </p:nvGraphicFramePr>
        <p:xfrm>
          <a:off x="457201" y="3223141"/>
          <a:ext cx="4191000" cy="232638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24297">
                  <a:extLst>
                    <a:ext uri="{9D8B030D-6E8A-4147-A177-3AD203B41FA5}">
                      <a16:colId xmlns="" xmlns:a16="http://schemas.microsoft.com/office/drawing/2014/main" val="1554182250"/>
                    </a:ext>
                  </a:extLst>
                </a:gridCol>
                <a:gridCol w="1969703">
                  <a:extLst>
                    <a:ext uri="{9D8B030D-6E8A-4147-A177-3AD203B41FA5}">
                      <a16:colId xmlns="" xmlns:a16="http://schemas.microsoft.com/office/drawing/2014/main" val="1189638070"/>
                    </a:ext>
                  </a:extLst>
                </a:gridCol>
                <a:gridCol w="1397000">
                  <a:extLst>
                    <a:ext uri="{9D8B030D-6E8A-4147-A177-3AD203B41FA5}">
                      <a16:colId xmlns="" xmlns:a16="http://schemas.microsoft.com/office/drawing/2014/main" val="2460634010"/>
                    </a:ext>
                  </a:extLst>
                </a:gridCol>
              </a:tblGrid>
              <a:tr h="2199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2021-2022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Аношкина Алиса Вячеславовна, 8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Призер (литература)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652700547"/>
                  </a:ext>
                </a:extLst>
              </a:tr>
              <a:tr h="2199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Баранова Полина Максимовна, 10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Призер (литература)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2204458089"/>
                  </a:ext>
                </a:extLst>
              </a:tr>
              <a:tr h="2199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Горлова Полина Владиславовна, 10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Призер (литература)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3540127228"/>
                  </a:ext>
                </a:extLst>
              </a:tr>
              <a:tr h="11437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005352297"/>
                  </a:ext>
                </a:extLst>
              </a:tr>
              <a:tr h="2199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2022-2023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Аношкина Алиса Вячеславовна, 9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Призер (литература)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151104562"/>
                  </a:ext>
                </a:extLst>
              </a:tr>
              <a:tr h="114378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574675924"/>
                  </a:ext>
                </a:extLst>
              </a:tr>
              <a:tr h="21993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2023-2024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Аношкина Алиса Вячеславовна, 10 класс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Призер (литература)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864736420"/>
                  </a:ext>
                </a:extLst>
              </a:tr>
            </a:tbl>
          </a:graphicData>
        </a:graphic>
      </p:graphicFrame>
      <p:sp>
        <p:nvSpPr>
          <p:cNvPr id="8" name="Содержимое 7"/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r>
              <a:rPr lang="ru-RU" b="1" dirty="0" smtClean="0"/>
              <a:t>Всероссийский или международный уровень</a:t>
            </a:r>
            <a:endParaRPr lang="ru-RU" dirty="0" smtClean="0"/>
          </a:p>
          <a:p>
            <a:r>
              <a:rPr lang="ru-RU" dirty="0" smtClean="0"/>
              <a:t>2022-2023</a:t>
            </a:r>
          </a:p>
          <a:p>
            <a:r>
              <a:rPr lang="ru-RU" dirty="0" smtClean="0"/>
              <a:t>Федеральный этап Всероссийского конкурса сочинений</a:t>
            </a:r>
          </a:p>
          <a:p>
            <a:r>
              <a:rPr lang="ru-RU" dirty="0" smtClean="0"/>
              <a:t>Попова София Александровна, 6 класс</a:t>
            </a:r>
          </a:p>
          <a:p>
            <a:r>
              <a:rPr lang="ru-RU" dirty="0" smtClean="0"/>
              <a:t>победитель</a:t>
            </a:r>
          </a:p>
          <a:p>
            <a:r>
              <a:rPr lang="ru-RU" dirty="0" smtClean="0"/>
              <a:t>2023-2024</a:t>
            </a:r>
          </a:p>
          <a:p>
            <a:r>
              <a:rPr lang="en-US" dirty="0" smtClean="0"/>
              <a:t>VIII</a:t>
            </a:r>
            <a:r>
              <a:rPr lang="ru-RU" dirty="0" smtClean="0"/>
              <a:t> открытый Пушкинский литературный конкурс с международным участием «Друзья по вдохновению»</a:t>
            </a:r>
          </a:p>
          <a:p>
            <a:r>
              <a:rPr lang="ru-RU" dirty="0" smtClean="0"/>
              <a:t>Попова София Александровна, 7 класс</a:t>
            </a:r>
          </a:p>
          <a:p>
            <a:r>
              <a:rPr lang="ru-RU" dirty="0" smtClean="0"/>
              <a:t>3 место</a:t>
            </a:r>
          </a:p>
          <a:p>
            <a:r>
              <a:rPr lang="ru-RU" dirty="0" err="1" smtClean="0"/>
              <a:t>Тимербулатова</a:t>
            </a:r>
            <a:r>
              <a:rPr lang="ru-RU" dirty="0" smtClean="0"/>
              <a:t> </a:t>
            </a:r>
            <a:r>
              <a:rPr lang="ru-RU" dirty="0" err="1" smtClean="0"/>
              <a:t>Сабина</a:t>
            </a:r>
            <a:r>
              <a:rPr lang="ru-RU" dirty="0" smtClean="0"/>
              <a:t> </a:t>
            </a:r>
            <a:r>
              <a:rPr lang="ru-RU" dirty="0" err="1" smtClean="0"/>
              <a:t>Ишотовна</a:t>
            </a:r>
            <a:r>
              <a:rPr lang="ru-RU" dirty="0" smtClean="0"/>
              <a:t>, 7 класс</a:t>
            </a:r>
          </a:p>
          <a:p>
            <a:r>
              <a:rPr lang="ru-RU" dirty="0" smtClean="0"/>
              <a:t>3 место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Международный конкурс эссе «Моя семья»</a:t>
            </a:r>
          </a:p>
          <a:p>
            <a:r>
              <a:rPr lang="ru-RU" dirty="0" err="1" smtClean="0"/>
              <a:t>Тимербулатова</a:t>
            </a:r>
            <a:r>
              <a:rPr lang="ru-RU" dirty="0" smtClean="0"/>
              <a:t> </a:t>
            </a:r>
            <a:r>
              <a:rPr lang="ru-RU" dirty="0" err="1" smtClean="0"/>
              <a:t>Сабина</a:t>
            </a:r>
            <a:r>
              <a:rPr lang="ru-RU" dirty="0" smtClean="0"/>
              <a:t> </a:t>
            </a:r>
            <a:r>
              <a:rPr lang="ru-RU" dirty="0" err="1" smtClean="0"/>
              <a:t>Ишотовна</a:t>
            </a:r>
            <a:r>
              <a:rPr lang="ru-RU" dirty="0" smtClean="0"/>
              <a:t>, 7 класс</a:t>
            </a:r>
          </a:p>
          <a:p>
            <a:r>
              <a:rPr lang="ru-RU" dirty="0" smtClean="0"/>
              <a:t>Участник, публикация в сборнике « 300 лучших работ»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2302105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85270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Победители и призеры различных конкурсов</a:t>
            </a:r>
            <a:endParaRPr lang="ru-RU" sz="3600" b="1" dirty="0"/>
          </a:p>
        </p:txBody>
      </p:sp>
      <p:sp>
        <p:nvSpPr>
          <p:cNvPr id="7" name="Содержимое 6"/>
          <p:cNvSpPr>
            <a:spLocks noGrp="1"/>
          </p:cNvSpPr>
          <p:nvPr>
            <p:ph sz="half" idx="1"/>
          </p:nvPr>
        </p:nvSpPr>
        <p:spPr>
          <a:xfrm>
            <a:off x="457200" y="1628800"/>
            <a:ext cx="2026568" cy="4726125"/>
          </a:xfrm>
        </p:spPr>
        <p:txBody>
          <a:bodyPr>
            <a:normAutofit/>
          </a:bodyPr>
          <a:lstStyle/>
          <a:p>
            <a:r>
              <a:rPr lang="ru-RU" b="1" dirty="0" smtClean="0"/>
              <a:t>  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1026" name="Picture 2" descr="C:\Users\PODGOR~1.000\AppData\Local\Temp\Rar$DIa0.033\IMG_560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143750" y="4191000"/>
            <a:ext cx="2000250" cy="2667000"/>
          </a:xfrm>
          <a:prstGeom prst="rect">
            <a:avLst/>
          </a:prstGeom>
          <a:noFill/>
        </p:spPr>
      </p:pic>
      <p:pic>
        <p:nvPicPr>
          <p:cNvPr id="1027" name="Picture 3" descr="C:\Users\PODGOR~1.000\AppData\Local\Temp\Rar$DIa0.218\IMG_561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1700808"/>
            <a:ext cx="1172666" cy="1563555"/>
          </a:xfrm>
          <a:prstGeom prst="rect">
            <a:avLst/>
          </a:prstGeom>
          <a:noFill/>
        </p:spPr>
      </p:pic>
      <p:pic>
        <p:nvPicPr>
          <p:cNvPr id="1028" name="Picture 4" descr="C:\Users\PODGOR~1.000\AppData\Local\Temp\Rar$DIa0.268\IMG_758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581128"/>
            <a:ext cx="2555776" cy="1916832"/>
          </a:xfrm>
          <a:prstGeom prst="rect">
            <a:avLst/>
          </a:prstGeom>
          <a:noFill/>
        </p:spPr>
      </p:pic>
      <p:pic>
        <p:nvPicPr>
          <p:cNvPr id="1029" name="Picture 5" descr="C:\Users\podgorbunskaya_lv.LIDER.000\Downloads\IMG_7567 (1)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059832" y="1484784"/>
            <a:ext cx="2427734" cy="3236979"/>
          </a:xfrm>
          <a:prstGeom prst="rect">
            <a:avLst/>
          </a:prstGeom>
          <a:noFill/>
        </p:spPr>
      </p:pic>
      <p:pic>
        <p:nvPicPr>
          <p:cNvPr id="1030" name="Picture 6" descr="C:\Users\podgorbunskaya_lv.LIDER.000\Downloads\IMG_8550 (1)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37313" y="1700808"/>
            <a:ext cx="3606687" cy="2405209"/>
          </a:xfrm>
          <a:prstGeom prst="rect">
            <a:avLst/>
          </a:prstGeom>
          <a:noFill/>
        </p:spPr>
      </p:pic>
      <p:pic>
        <p:nvPicPr>
          <p:cNvPr id="1031" name="Picture 7" descr="C:\Users\PODGOR~1.000\AppData\Local\Temp\Rar$DIa0.510\IMG_795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98710" y="4005064"/>
            <a:ext cx="2784310" cy="2088232"/>
          </a:xfrm>
          <a:prstGeom prst="rect">
            <a:avLst/>
          </a:prstGeom>
          <a:noFill/>
        </p:spPr>
      </p:pic>
      <p:pic>
        <p:nvPicPr>
          <p:cNvPr id="1032" name="Picture 8" descr="C:\Users\PODGOR~1.000\AppData\Local\Temp\Rar$DIa0.681\IMG_798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3284984"/>
            <a:ext cx="2281182" cy="3041576"/>
          </a:xfrm>
          <a:prstGeom prst="rect">
            <a:avLst/>
          </a:prstGeom>
          <a:noFill/>
        </p:spPr>
      </p:pic>
      <p:pic>
        <p:nvPicPr>
          <p:cNvPr id="1033" name="Picture 9" descr="C:\Users\podgorbunskaya_lv.LIDER.000\Downloads\IMG_812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835696" y="1628800"/>
            <a:ext cx="1275606" cy="170080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16629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Мои достижения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ru-RU" dirty="0" smtClean="0"/>
              <a:t>2005</a:t>
            </a:r>
          </a:p>
          <a:p>
            <a:r>
              <a:rPr lang="ru-RU" dirty="0" smtClean="0"/>
              <a:t>Муниципальный конкурс «Самый классный Классный – это классный наш»</a:t>
            </a:r>
          </a:p>
          <a:p>
            <a:r>
              <a:rPr lang="ru-RU" dirty="0" smtClean="0"/>
              <a:t>Победитель</a:t>
            </a:r>
          </a:p>
          <a:p>
            <a:r>
              <a:rPr lang="ru-RU" dirty="0" smtClean="0"/>
              <a:t>2017</a:t>
            </a:r>
          </a:p>
          <a:p>
            <a:r>
              <a:rPr lang="ru-RU" dirty="0" smtClean="0"/>
              <a:t>Окружной этап конкурса «Учитель года»</a:t>
            </a:r>
          </a:p>
          <a:p>
            <a:r>
              <a:rPr lang="ru-RU" dirty="0" smtClean="0"/>
              <a:t>Победитель</a:t>
            </a:r>
          </a:p>
          <a:p>
            <a:r>
              <a:rPr lang="ru-RU" dirty="0" smtClean="0"/>
              <a:t>2018</a:t>
            </a:r>
          </a:p>
          <a:p>
            <a:r>
              <a:rPr lang="ru-RU" dirty="0" smtClean="0"/>
              <a:t>Зональный этап конкурса «Учитель года»</a:t>
            </a:r>
          </a:p>
          <a:p>
            <a:r>
              <a:rPr lang="ru-RU" dirty="0" smtClean="0"/>
              <a:t>Участие</a:t>
            </a:r>
          </a:p>
          <a:p>
            <a:endParaRPr lang="ru-RU" dirty="0"/>
          </a:p>
        </p:txBody>
      </p:sp>
      <p:pic>
        <p:nvPicPr>
          <p:cNvPr id="2050" name="Picture 2" descr="C:\Users\PODGOR~1.000\AppData\Local\Temp\Rar$DIa0.485\IMG_854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1700808"/>
            <a:ext cx="2194322" cy="2925763"/>
          </a:xfrm>
          <a:prstGeom prst="rect">
            <a:avLst/>
          </a:prstGeom>
          <a:noFill/>
        </p:spPr>
      </p:pic>
      <p:pic>
        <p:nvPicPr>
          <p:cNvPr id="2051" name="Picture 3" descr="C:\Users\PODGOR~1.000\AppData\Local\Temp\Rar$DIa0.113\IMG_854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588224" y="2132856"/>
            <a:ext cx="1653648" cy="2204864"/>
          </a:xfrm>
          <a:prstGeom prst="rect">
            <a:avLst/>
          </a:prstGeom>
          <a:noFill/>
        </p:spPr>
      </p:pic>
      <p:pic>
        <p:nvPicPr>
          <p:cNvPr id="7" name="Picture 4" descr="C:\Users\user\AppData\Local\Temp\Rar$DRa0.104\Подгорбунская 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-1051549">
            <a:off x="7117064" y="3654095"/>
            <a:ext cx="2500313" cy="341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12" descr="C:\Users\user\Desktop\опыт работы\грамоты\мои грамоты\Подгорб за Мель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944" y="4077072"/>
            <a:ext cx="2344914" cy="32078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2" descr="C:\Users\user\Desktop\опыт работы\грамоты\мои грамоты\Подгорб за Мельник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292080" y="4581128"/>
            <a:ext cx="2555463" cy="3495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Школьный театр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/>
              <a:t>Цели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/>
              <a:t>Формы работы</a:t>
            </a:r>
            <a:endParaRPr lang="ru-RU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создание условий для саморазвития и развития личности ребенка;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выявление творческого потенциала средствами театральной педагогики;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повышение интереса к изучению литературы как школьного предмета</a:t>
            </a:r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Театральные постановки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Литературно-музыкальные композиции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Организация школьных </a:t>
            </a:r>
            <a:r>
              <a:rPr lang="ru-RU" sz="2400" dirty="0" smtClean="0">
                <a:latin typeface="Monotype Corsiva" pitchFamily="66" charset="0"/>
              </a:rPr>
              <a:t>праздников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Театральные конкурсы</a:t>
            </a:r>
          </a:p>
          <a:p>
            <a:pPr>
              <a:buFont typeface="Wingdings" pitchFamily="2" charset="2"/>
              <a:buChar char="v"/>
            </a:pPr>
            <a:r>
              <a:rPr lang="ru-RU" sz="2400" dirty="0" smtClean="0">
                <a:latin typeface="Monotype Corsiva" pitchFamily="66" charset="0"/>
              </a:rPr>
              <a:t>Встречи за круглым столом</a:t>
            </a:r>
            <a:endParaRPr lang="ru-RU" sz="2400" dirty="0" smtClean="0">
              <a:latin typeface="Monotype Corsiva" pitchFamily="66" charset="0"/>
            </a:endParaRPr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32656"/>
            <a:ext cx="8229600" cy="100811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Освоение программ повышения квалификации</a:t>
            </a:r>
            <a:endParaRPr lang="ru-RU" sz="36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36650170"/>
              </p:ext>
            </p:extLst>
          </p:nvPr>
        </p:nvGraphicFramePr>
        <p:xfrm>
          <a:off x="457200" y="1052737"/>
          <a:ext cx="8003233" cy="564477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98638">
                  <a:extLst>
                    <a:ext uri="{9D8B030D-6E8A-4147-A177-3AD203B41FA5}">
                      <a16:colId xmlns="" xmlns:a16="http://schemas.microsoft.com/office/drawing/2014/main" val="1299621592"/>
                    </a:ext>
                  </a:extLst>
                </a:gridCol>
                <a:gridCol w="2588096">
                  <a:extLst>
                    <a:ext uri="{9D8B030D-6E8A-4147-A177-3AD203B41FA5}">
                      <a16:colId xmlns="" xmlns:a16="http://schemas.microsoft.com/office/drawing/2014/main" val="2671932649"/>
                    </a:ext>
                  </a:extLst>
                </a:gridCol>
                <a:gridCol w="2029712">
                  <a:extLst>
                    <a:ext uri="{9D8B030D-6E8A-4147-A177-3AD203B41FA5}">
                      <a16:colId xmlns="" xmlns:a16="http://schemas.microsoft.com/office/drawing/2014/main" val="2279315304"/>
                    </a:ext>
                  </a:extLst>
                </a:gridCol>
                <a:gridCol w="1699135">
                  <a:extLst>
                    <a:ext uri="{9D8B030D-6E8A-4147-A177-3AD203B41FA5}">
                      <a16:colId xmlns="" xmlns:a16="http://schemas.microsoft.com/office/drawing/2014/main" val="1486741005"/>
                    </a:ext>
                  </a:extLst>
                </a:gridCol>
                <a:gridCol w="1087652">
                  <a:extLst>
                    <a:ext uri="{9D8B030D-6E8A-4147-A177-3AD203B41FA5}">
                      <a16:colId xmlns="" xmlns:a16="http://schemas.microsoft.com/office/drawing/2014/main" val="1348100047"/>
                    </a:ext>
                  </a:extLst>
                </a:gridCol>
              </a:tblGrid>
              <a:tr h="2065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№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Название курса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Место проведения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Сроки обучения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Кол-во часов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="" xmlns:a16="http://schemas.microsoft.com/office/drawing/2014/main" val="2757074746"/>
                  </a:ext>
                </a:extLst>
              </a:tr>
              <a:tr h="206529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Освоение программ ПК/переподготовки</a:t>
                      </a:r>
                      <a:endParaRPr lang="ru-RU" sz="5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172579380"/>
                  </a:ext>
                </a:extLst>
              </a:tr>
              <a:tr h="83939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Обеспечение реализации Стратегии национального проекта «Образование» на региональном уровне (в сфере общего образования)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Региональный центр трудовых ресурсов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20-30 сентября 2021 г.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54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="" xmlns:a16="http://schemas.microsoft.com/office/drawing/2014/main" val="1251010122"/>
                  </a:ext>
                </a:extLst>
              </a:tr>
              <a:tr h="52296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Основы обеспечения информационной безопасности детей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ООО «Центр инновационного образования и воспитания», г. Саратов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2021 г, дата выдачи удостоверения 02.11.2021г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="" xmlns:a16="http://schemas.microsoft.com/office/drawing/2014/main" val="1053551483"/>
                  </a:ext>
                </a:extLst>
              </a:tr>
              <a:tr h="136677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1.3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Формирование профессиональной компетенции педагогов по проверке и оценке заданий с развернутым ответом экзаменационных работ государственной итоговой аттестации по образовательным программам среднего общего образования (Русский язык)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РЦМО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18-21.11.2021 г.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="" xmlns:a16="http://schemas.microsoft.com/office/drawing/2014/main" val="82517823"/>
                  </a:ext>
                </a:extLst>
              </a:tr>
              <a:tr h="52296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1.4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Основы обеспечения информационной безопасности детей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ООО «Центр инновационного образования и воспитания», г. Саратов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2023 г, дата выдачи удостоверения 16.05.2023г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="" xmlns:a16="http://schemas.microsoft.com/office/drawing/2014/main" val="2374264941"/>
                  </a:ext>
                </a:extLst>
              </a:tr>
              <a:tr h="52296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1.5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Реализация требований обновленных ФГОС ООО, ФГОС СОО в работе учителя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ГАУ ДПО СО ИРО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15-26.05.2023 г.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="" xmlns:a16="http://schemas.microsoft.com/office/drawing/2014/main" val="2771049668"/>
                  </a:ext>
                </a:extLst>
              </a:tr>
              <a:tr h="102111"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                                                                                                                   Итого: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198 ч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="" xmlns:a16="http://schemas.microsoft.com/office/drawing/2014/main" val="2119954780"/>
                  </a:ext>
                </a:extLst>
              </a:tr>
              <a:tr h="312006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Освоение программ ПК/переподготовки по представленным технологиям</a:t>
                      </a:r>
                      <a:endParaRPr lang="ru-RU" sz="5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 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05169684"/>
                  </a:ext>
                </a:extLst>
              </a:tr>
              <a:tr h="417484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2.1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Применение формирующего оценивания на современном уроке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ГАУ ДПО СО ИРО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07.-10.12.2021 г.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="" xmlns:a16="http://schemas.microsoft.com/office/drawing/2014/main" val="1024641840"/>
                  </a:ext>
                </a:extLst>
              </a:tr>
              <a:tr h="52296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2.2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Защита детей от информации, причиняющей вред здоровью и развитию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ООО «Центр инновационного образования и воспитания», г. Саратов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2022 г, дата выдачи удостоверения 19.06.2022г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36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="" xmlns:a16="http://schemas.microsoft.com/office/drawing/2014/main" val="2877844140"/>
                  </a:ext>
                </a:extLst>
              </a:tr>
              <a:tr h="102111"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>
                          <a:effectLst/>
                        </a:rPr>
                        <a:t>                                                                                                                     Итого:</a:t>
                      </a:r>
                      <a:endParaRPr lang="ru-RU" sz="5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600" dirty="0">
                          <a:effectLst/>
                        </a:rPr>
                        <a:t>72ч.</a:t>
                      </a:r>
                      <a:endParaRPr lang="ru-RU" sz="5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1689" marR="31689" marT="0" marB="0"/>
                </a:tc>
                <a:extLst>
                  <a:ext uri="{0D108BD9-81ED-4DB2-BD59-A6C34878D82A}">
                    <a16:rowId xmlns="" xmlns:a16="http://schemas.microsoft.com/office/drawing/2014/main" val="2861074424"/>
                  </a:ext>
                </a:extLst>
              </a:tr>
            </a:tbl>
          </a:graphicData>
        </a:graphic>
      </p:graphicFrame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-9150079" y="-40462"/>
            <a:ext cx="26689264" cy="49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7183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Наши выступления</a:t>
            </a:r>
            <a:endParaRPr lang="ru-RU" dirty="0"/>
          </a:p>
        </p:txBody>
      </p:sp>
      <p:pic>
        <p:nvPicPr>
          <p:cNvPr id="4" name="Содержимое 8" descr="DSC026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7836271" y="5157192"/>
            <a:ext cx="1307729" cy="14371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13" descr="DSC02683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700808"/>
            <a:ext cx="2733818" cy="2067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Users\PODGOR~1.000\AppData\Local\Temp\Rar$DIa0.997\IMG_818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22566" y="4221088"/>
            <a:ext cx="1977684" cy="2636912"/>
          </a:xfrm>
          <a:prstGeom prst="rect">
            <a:avLst/>
          </a:prstGeom>
          <a:noFill/>
        </p:spPr>
      </p:pic>
      <p:pic>
        <p:nvPicPr>
          <p:cNvPr id="3075" name="Picture 3" descr="C:\Users\PODGOR~1.000\AppData\Local\Temp\Rar$DIa0.633\IMG_8188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940152" y="1772816"/>
            <a:ext cx="3203848" cy="2402886"/>
          </a:xfrm>
          <a:prstGeom prst="rect">
            <a:avLst/>
          </a:prstGeom>
          <a:noFill/>
        </p:spPr>
      </p:pic>
      <p:pic>
        <p:nvPicPr>
          <p:cNvPr id="3076" name="Picture 4" descr="C:\Users\PODGOR~1.000\AppData\Local\Temp\Rar$DIa0.985\IMG_827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051720" y="4221088"/>
            <a:ext cx="1707653" cy="2276871"/>
          </a:xfrm>
          <a:prstGeom prst="rect">
            <a:avLst/>
          </a:prstGeom>
          <a:noFill/>
        </p:spPr>
      </p:pic>
      <p:pic>
        <p:nvPicPr>
          <p:cNvPr id="3077" name="Picture 5" descr="C:\Users\PODGOR~1.000\AppData\Local\Temp\Rar$DIa0.855\IMG_8278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275856" y="2924944"/>
            <a:ext cx="2267744" cy="1700808"/>
          </a:xfrm>
          <a:prstGeom prst="rect">
            <a:avLst/>
          </a:prstGeom>
          <a:noFill/>
        </p:spPr>
      </p:pic>
      <p:pic>
        <p:nvPicPr>
          <p:cNvPr id="11" name="Picture 3" descr="C:\Documents and Settings\Teacher\Рабочий стол\Новая папка\DSC00115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36096" y="4437112"/>
            <a:ext cx="2301717" cy="2163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D:\Рабочий стол\опыт работы\Фотографии\Рисунок1 - копия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131840" y="1772816"/>
            <a:ext cx="2372423" cy="1126863"/>
          </a:xfrm>
          <a:prstGeom prst="rect">
            <a:avLst/>
          </a:prstGeom>
          <a:noFill/>
        </p:spPr>
      </p:pic>
      <p:pic>
        <p:nvPicPr>
          <p:cNvPr id="13" name="Picture 5" descr="C:\Documents and Settings\Teacher\Рабочий стол\Новая папка\мероприятия по Гоголю\SDC10450мс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 flipH="1">
            <a:off x="3826825" y="4797152"/>
            <a:ext cx="1249230" cy="20608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Спасибо за внимание</a:t>
            </a:r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392323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14290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571480"/>
            <a:ext cx="8229600" cy="5753120"/>
          </a:xfrm>
        </p:spPr>
        <p:txBody>
          <a:bodyPr/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Дата рождения – 24.08.1965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Образование –Куйбышевский государственный педагогический институт имени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В.В.Куйбышева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факультет русского языка и литературы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Стаж педагогической деятельности – 37 лет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Квалификационная категория – высшая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Должность: учитель русского языка и литературы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067610" y="4298495"/>
            <a:ext cx="2688299" cy="201622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0978" y="3771755"/>
            <a:ext cx="3607445" cy="27055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827584" y="692696"/>
            <a:ext cx="7344816" cy="2520280"/>
          </a:xfrm>
        </p:spPr>
        <p:txBody>
          <a:bodyPr>
            <a:noAutofit/>
          </a:bodyPr>
          <a:lstStyle/>
          <a:p>
            <a:pPr algn="just">
              <a:buNone/>
            </a:pPr>
            <a:r>
              <a:rPr lang="ru-RU" sz="2800" b="1" dirty="0" smtClean="0">
                <a:solidFill>
                  <a:srgbClr val="002060"/>
                </a:solidFill>
              </a:rPr>
              <a:t>Мое педагогическое кредо: </a:t>
            </a:r>
            <a:r>
              <a:rPr lang="ru-RU" sz="2400" dirty="0" smtClean="0"/>
              <a:t>видеть </a:t>
            </a:r>
            <a:r>
              <a:rPr lang="ru-RU" sz="2400" dirty="0"/>
              <a:t>в </a:t>
            </a:r>
            <a:r>
              <a:rPr lang="ru-RU" sz="2400" dirty="0" smtClean="0"/>
              <a:t>каждом ребенке </a:t>
            </a:r>
            <a:r>
              <a:rPr lang="ru-RU" sz="2400" dirty="0"/>
              <a:t>Личность, Индивидуальность</a:t>
            </a:r>
            <a:endParaRPr lang="ru-RU" sz="2400" b="1" dirty="0" smtClean="0">
              <a:solidFill>
                <a:srgbClr val="C00000"/>
              </a:solidFill>
            </a:endParaRPr>
          </a:p>
          <a:p>
            <a:pPr marL="0" indent="0" algn="just">
              <a:spcBef>
                <a:spcPts val="0"/>
              </a:spcBef>
              <a:buNone/>
            </a:pPr>
            <a:r>
              <a:rPr lang="ru-RU" sz="2800" dirty="0" smtClean="0">
                <a:solidFill>
                  <a:srgbClr val="002060"/>
                </a:solidFill>
                <a:cs typeface="Times New Roman" pitchFamily="18" charset="0"/>
              </a:rPr>
              <a:t>	</a:t>
            </a: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9632" y="1673424"/>
            <a:ext cx="6912768" cy="518457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1648199148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000" b="1" dirty="0" smtClean="0"/>
              <a:t>Наличие регулярно обновляемого </a:t>
            </a:r>
            <a:r>
              <a:rPr lang="ru-RU" sz="4000" b="1" dirty="0" err="1" smtClean="0"/>
              <a:t>интернет-ресурса</a:t>
            </a:r>
            <a:endParaRPr lang="ru-RU" sz="4000" b="1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ru-RU" dirty="0"/>
              <a:t>Электронный адрес Интернет-ресурса: </a:t>
            </a:r>
            <a:r>
              <a:rPr lang="ru-RU" b="1" i="1" u="sng" dirty="0">
                <a:hlinkClick r:id="rId2"/>
              </a:rPr>
              <a:t>https://</a:t>
            </a:r>
            <a:r>
              <a:rPr lang="ru-RU" b="1" i="1" u="sng" dirty="0" smtClean="0">
                <a:hlinkClick r:id="rId2"/>
              </a:rPr>
              <a:t>nsportal.ru/podgorbunskaya-larisa-viktorovna</a:t>
            </a:r>
            <a:endParaRPr lang="ru-RU" dirty="0"/>
          </a:p>
        </p:txBody>
      </p:sp>
      <p:pic>
        <p:nvPicPr>
          <p:cNvPr id="6" name="Объект 5" descr="сайт.bmp"/>
          <p:cNvPicPr>
            <a:picLocks noGrp="1"/>
          </p:cNvPicPr>
          <p:nvPr>
            <p:ph sz="half" idx="1"/>
          </p:nvPr>
        </p:nvPicPr>
        <p:blipFill>
          <a:blip r:embed="rId3" cstate="print"/>
          <a:stretch>
            <a:fillRect/>
          </a:stretch>
        </p:blipFill>
        <p:spPr>
          <a:xfrm>
            <a:off x="457200" y="1920085"/>
            <a:ext cx="4191000" cy="3386536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41040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Наличие собственной методической разработки по преподаваемому предмету</a:t>
            </a:r>
            <a:endParaRPr lang="ru-RU" sz="3600" b="1" dirty="0"/>
          </a:p>
        </p:txBody>
      </p:sp>
      <p:sp>
        <p:nvSpPr>
          <p:cNvPr id="5" name="Объект 4"/>
          <p:cNvSpPr>
            <a:spLocks noGrp="1"/>
          </p:cNvSpPr>
          <p:nvPr>
            <p:ph sz="half" idx="2"/>
          </p:nvPr>
        </p:nvSpPr>
        <p:spPr>
          <a:xfrm>
            <a:off x="4038600" y="1556792"/>
            <a:ext cx="4648200" cy="4798133"/>
          </a:xfrm>
        </p:spPr>
        <p:txBody>
          <a:bodyPr>
            <a:normAutofit fontScale="92500"/>
          </a:bodyPr>
          <a:lstStyle/>
          <a:p>
            <a:r>
              <a:rPr lang="ru-RU" dirty="0"/>
              <a:t>Программа </a:t>
            </a:r>
            <a:r>
              <a:rPr lang="ru-RU" dirty="0" smtClean="0"/>
              <a:t>«Основы речевой деятельности»</a:t>
            </a:r>
            <a:r>
              <a:rPr lang="ru-RU" dirty="0"/>
              <a:t> нацелена на овладение основными видами речевой деятельности и предполагает освоение базовых основ </a:t>
            </a:r>
            <a:r>
              <a:rPr lang="ru-RU" dirty="0" smtClean="0"/>
              <a:t>лингвистики.</a:t>
            </a:r>
          </a:p>
          <a:p>
            <a:r>
              <a:rPr lang="ru-RU" dirty="0" smtClean="0"/>
              <a:t> </a:t>
            </a:r>
            <a:r>
              <a:rPr lang="ru-RU" dirty="0"/>
              <a:t>Д</a:t>
            </a:r>
            <a:r>
              <a:rPr lang="ru-RU" dirty="0" smtClean="0"/>
              <a:t>ает возможность </a:t>
            </a:r>
            <a:r>
              <a:rPr lang="ru-RU" dirty="0"/>
              <a:t>научиться грамотно строить собственные тексты и выступать перед </a:t>
            </a:r>
            <a:r>
              <a:rPr lang="ru-RU" dirty="0" smtClean="0"/>
              <a:t>публикой</a:t>
            </a:r>
            <a:endParaRPr lang="ru-RU" dirty="0"/>
          </a:p>
        </p:txBody>
      </p:sp>
      <p:pic>
        <p:nvPicPr>
          <p:cNvPr id="1026" name="Picture 2" descr="C:\Users\PODGOR~1.000\AppData\Local\Temp\Rar$DIa0.129\IMG_8545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2816"/>
            <a:ext cx="4038600" cy="30289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199507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3200" b="1" dirty="0" smtClean="0"/>
              <a:t>Очное участие в мероприятиях по обмену опытом, в ходе которых осуществлялась презентация методической разработки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920085"/>
            <a:ext cx="4608512" cy="4434840"/>
          </a:xfrm>
        </p:spPr>
        <p:txBody>
          <a:bodyPr>
            <a:normAutofit/>
          </a:bodyPr>
          <a:lstStyle/>
          <a:p>
            <a:r>
              <a:rPr lang="ru-RU" dirty="0"/>
              <a:t>Открытый областной фестиваль «Изумруды» «Воспитание и обучение </a:t>
            </a:r>
            <a:r>
              <a:rPr lang="ru-RU" dirty="0" smtClean="0"/>
              <a:t>одаренных детей»</a:t>
            </a:r>
          </a:p>
          <a:p>
            <a:r>
              <a:rPr lang="en-US" dirty="0"/>
              <a:t>IV</a:t>
            </a:r>
            <a:r>
              <a:rPr lang="ru-RU" dirty="0"/>
              <a:t> Поволжский педагогический форум </a:t>
            </a:r>
            <a:endParaRPr lang="ru-RU" dirty="0" smtClean="0"/>
          </a:p>
          <a:p>
            <a:endParaRPr lang="ru-RU" sz="2000" dirty="0"/>
          </a:p>
        </p:txBody>
      </p:sp>
      <p:pic>
        <p:nvPicPr>
          <p:cNvPr id="2050" name="Picture 2" descr="C:\Users\PODGOR~1.000\AppData\Local\Temp\Rar$DIa0.998\IMG_85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23588" y="2204864"/>
            <a:ext cx="3489852" cy="465313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039399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/>
              <a:t>Наличие публикаций, в которых получило отражение содержание методической разработки в научно-методических изданиях различного уровня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23528" y="1920085"/>
            <a:ext cx="4172272" cy="4434840"/>
          </a:xfrm>
        </p:spPr>
        <p:txBody>
          <a:bodyPr>
            <a:normAutofit fontScale="92500" lnSpcReduction="10000"/>
          </a:bodyPr>
          <a:lstStyle/>
          <a:p>
            <a:r>
              <a:rPr lang="ru-RU" b="1" dirty="0" smtClean="0"/>
              <a:t>Региональный </a:t>
            </a:r>
            <a:r>
              <a:rPr lang="ru-RU" b="1" dirty="0"/>
              <a:t>уровень</a:t>
            </a:r>
            <a:r>
              <a:rPr lang="ru-RU" b="1" dirty="0" smtClean="0"/>
              <a:t>:</a:t>
            </a:r>
          </a:p>
          <a:p>
            <a:r>
              <a:rPr lang="ru-RU" dirty="0"/>
              <a:t>«Школьный театр как культурологический аспект воспитания школьников» </a:t>
            </a:r>
            <a:endParaRPr lang="ru-RU" dirty="0" smtClean="0"/>
          </a:p>
          <a:p>
            <a:r>
              <a:rPr lang="ru-RU" dirty="0"/>
              <a:t>Сборник статей региональной конференции «Театральная педагогика в пространстве современной школы». </a:t>
            </a:r>
            <a:r>
              <a:rPr lang="ru-RU" dirty="0" err="1"/>
              <a:t>Г.Самара</a:t>
            </a:r>
            <a:r>
              <a:rPr lang="ru-RU" dirty="0"/>
              <a:t>, 2024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95800" y="1920085"/>
            <a:ext cx="4468688" cy="4434840"/>
          </a:xfrm>
        </p:spPr>
        <p:txBody>
          <a:bodyPr>
            <a:normAutofit fontScale="92500" lnSpcReduction="10000"/>
          </a:bodyPr>
          <a:lstStyle/>
          <a:p>
            <a:r>
              <a:rPr lang="ru-RU" dirty="0" smtClean="0"/>
              <a:t>Всероссийский уровень:</a:t>
            </a:r>
          </a:p>
          <a:p>
            <a:r>
              <a:rPr lang="ru-RU" dirty="0" smtClean="0"/>
              <a:t>«В </a:t>
            </a:r>
            <a:r>
              <a:rPr lang="ru-RU" dirty="0"/>
              <a:t>содружестве с учеником» (из опыта работы с одаренными детьми</a:t>
            </a:r>
            <a:r>
              <a:rPr lang="ru-RU" dirty="0" smtClean="0"/>
              <a:t>»)</a:t>
            </a:r>
            <a:endParaRPr lang="ru-RU" dirty="0"/>
          </a:p>
          <a:p>
            <a:r>
              <a:rPr lang="ru-RU" dirty="0"/>
              <a:t>«Развитие творческой одаренности учащихся через </a:t>
            </a:r>
            <a:r>
              <a:rPr lang="ru-RU" dirty="0" smtClean="0"/>
              <a:t>театральную деятельность</a:t>
            </a:r>
            <a:r>
              <a:rPr lang="ru-RU" dirty="0"/>
              <a:t>» </a:t>
            </a:r>
            <a:endParaRPr lang="ru-RU" dirty="0" smtClean="0"/>
          </a:p>
          <a:p>
            <a:r>
              <a:rPr lang="ru-RU" dirty="0"/>
              <a:t>Отпечатано в типографии ООО «Порто-</a:t>
            </a:r>
            <a:r>
              <a:rPr lang="ru-RU" dirty="0" err="1"/>
              <a:t>принт</a:t>
            </a:r>
            <a:r>
              <a:rPr lang="ru-RU" dirty="0" smtClean="0"/>
              <a:t>»</a:t>
            </a:r>
          </a:p>
          <a:p>
            <a:r>
              <a:rPr lang="en-US" dirty="0" smtClean="0"/>
              <a:t>ISBN</a:t>
            </a:r>
            <a:r>
              <a:rPr lang="ru-RU" dirty="0" smtClean="0"/>
              <a:t>  978-5-91867-264-8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2972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864096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/>
              <a:t>Участие в научно-практических семинарах и конференциях</a:t>
            </a:r>
            <a:endParaRPr lang="ru-RU" sz="3600" b="1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430633783"/>
              </p:ext>
            </p:extLst>
          </p:nvPr>
        </p:nvGraphicFramePr>
        <p:xfrm>
          <a:off x="251521" y="1228186"/>
          <a:ext cx="8712968" cy="17119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3022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4636157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3375294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78495">
                  <a:extLst>
                    <a:ext uri="{9D8B030D-6E8A-4147-A177-3AD203B41FA5}">
                      <a16:colId xmlns="" xmlns:a16="http://schemas.microsoft.com/office/drawing/2014/main" val="20005"/>
                    </a:ext>
                  </a:extLst>
                </a:gridCol>
              </a:tblGrid>
              <a:tr h="1605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№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4" marR="28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effectLst/>
                        </a:rPr>
                        <a:t>Название мероприятия</a:t>
                      </a:r>
                      <a:endParaRPr lang="ru-RU" sz="105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4" marR="28124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</a:rPr>
                        <a:t>Дата и место проведения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124" marR="28124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50" dirty="0">
                          <a:effectLst/>
                        </a:rPr>
                        <a:t> </a:t>
                      </a:r>
                      <a:endParaRPr lang="ru-RU" sz="10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</a:tbl>
          </a:graphicData>
        </a:graphic>
      </p:graphicFrame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="" xmlns:p14="http://schemas.microsoft.com/office/powerpoint/2010/main" val="3989258353"/>
              </p:ext>
            </p:extLst>
          </p:nvPr>
        </p:nvGraphicFramePr>
        <p:xfrm>
          <a:off x="539553" y="1916832"/>
          <a:ext cx="8229601" cy="430727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577702">
                  <a:extLst>
                    <a:ext uri="{9D8B030D-6E8A-4147-A177-3AD203B41FA5}">
                      <a16:colId xmlns="" xmlns:a16="http://schemas.microsoft.com/office/drawing/2014/main" val="4094279739"/>
                    </a:ext>
                  </a:extLst>
                </a:gridCol>
                <a:gridCol w="2804845">
                  <a:extLst>
                    <a:ext uri="{9D8B030D-6E8A-4147-A177-3AD203B41FA5}">
                      <a16:colId xmlns="" xmlns:a16="http://schemas.microsoft.com/office/drawing/2014/main" val="1624186940"/>
                    </a:ext>
                  </a:extLst>
                </a:gridCol>
                <a:gridCol w="2212173">
                  <a:extLst>
                    <a:ext uri="{9D8B030D-6E8A-4147-A177-3AD203B41FA5}">
                      <a16:colId xmlns="" xmlns:a16="http://schemas.microsoft.com/office/drawing/2014/main" val="1036420062"/>
                    </a:ext>
                  </a:extLst>
                </a:gridCol>
                <a:gridCol w="2634881">
                  <a:extLst>
                    <a:ext uri="{9D8B030D-6E8A-4147-A177-3AD203B41FA5}">
                      <a16:colId xmlns="" xmlns:a16="http://schemas.microsoft.com/office/drawing/2014/main" val="3156770110"/>
                    </a:ext>
                  </a:extLst>
                </a:gridCol>
              </a:tblGrid>
              <a:tr h="859000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№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Название мероприятия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Дата и место проведения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Тема выступления/публикации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666978032"/>
                  </a:ext>
                </a:extLst>
              </a:tr>
              <a:tr h="568577">
                <a:tc gridSpan="4"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Муниципальный, территориальный, региональный уровень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448333956"/>
                  </a:ext>
                </a:extLst>
              </a:tr>
              <a:tr h="14398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Областной семинар «Достижения результатов в рамках Федерального проекта  «Успех каждого ребенка»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Онлайн конференция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10.12.2021</a:t>
                      </a:r>
                      <a:endParaRPr lang="ru-RU" sz="1100">
                        <a:effectLst/>
                      </a:endParaRPr>
                    </a:p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 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Доклад на тему: «Ученическое самоуправление – путь к успешному развитию личности учащихся»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1401155192"/>
                  </a:ext>
                </a:extLst>
              </a:tr>
              <a:tr h="1439847"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Региональная конференция «Театральная педагогика в пространстве современной школы»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«Центр социализации молодежи», г..Самара, 2024 г.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6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Доклад на тему: «Школьный театр как культурологический аспект воспитания школьников»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="" xmlns:a16="http://schemas.microsoft.com/office/drawing/2014/main" val="40424213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110357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04664"/>
            <a:ext cx="8229600" cy="108012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 smtClean="0"/>
              <a:t>Создание условий для адресной работы с различными категориями обучающихся</a:t>
            </a:r>
            <a:endParaRPr lang="ru-RU" sz="3600" b="1" dirty="0"/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808893842"/>
              </p:ext>
            </p:extLst>
          </p:nvPr>
        </p:nvGraphicFramePr>
        <p:xfrm>
          <a:off x="457200" y="1773238"/>
          <a:ext cx="8229600" cy="3840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4440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2880320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4474840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№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Категория</a:t>
                      </a:r>
                      <a:r>
                        <a:rPr lang="ru-RU" baseline="0" dirty="0" smtClean="0"/>
                        <a:t> обучающихся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Цель работы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1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Одаренные дети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Создание благоприятных условий для выявления, развития и поддержки одаренных детей, обеспечение их личностной, социальной самореализации.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b="1" dirty="0" smtClean="0"/>
                        <a:t>2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Дети, находящиеся в трудной жизненной ситуации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Успешная социализация ребенка, находящегося в трудной жизненной ситуации, повышение уровня социальной </a:t>
                      </a:r>
                      <a:r>
                        <a:rPr kumimoji="0" lang="ru-RU" sz="1800" kern="1200" dirty="0" err="1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адаптированности</a:t>
                      </a:r>
                      <a:r>
                        <a:rPr kumimoji="0"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социальной активности 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="" xmlns:p14="http://schemas.microsoft.com/office/powerpoint/2010/main" val="431993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824</TotalTime>
  <Words>798</Words>
  <Application>Microsoft Office PowerPoint</Application>
  <PresentationFormat>Экран (4:3)</PresentationFormat>
  <Paragraphs>190</Paragraphs>
  <Slides>16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Результаты педагогической деятельности учителя русского языка и литературы  ГБОУ СОШ № 5  «ОЦ «Лидер» г.о. Кинель  Подгорбунской Ларисы Викторовны </vt:lpstr>
      <vt:lpstr>Слайд 2</vt:lpstr>
      <vt:lpstr>Слайд 3</vt:lpstr>
      <vt:lpstr>Наличие регулярно обновляемого интернет-ресурса</vt:lpstr>
      <vt:lpstr>Наличие собственной методической разработки по преподаваемому предмету</vt:lpstr>
      <vt:lpstr>Очное участие в мероприятиях по обмену опытом, в ходе которых осуществлялась презентация методической разработки</vt:lpstr>
      <vt:lpstr>Наличие публикаций, в которых получило отражение содержание методической разработки в научно-методических изданиях различного уровня</vt:lpstr>
      <vt:lpstr>Участие в научно-практических семинарах и конференциях</vt:lpstr>
      <vt:lpstr>Создание условий для адресной работы с различными категориями обучающихся</vt:lpstr>
      <vt:lpstr>Высокие результаты достижений учащихся</vt:lpstr>
      <vt:lpstr>Победители и призеры различных конкурсов</vt:lpstr>
      <vt:lpstr>Мои достижения</vt:lpstr>
      <vt:lpstr>Школьный театр</vt:lpstr>
      <vt:lpstr>Освоение программ повышения квалификации</vt:lpstr>
      <vt:lpstr>Наши выступления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Куприянова Светлана Геннадьевна   </dc:title>
  <cp:lastModifiedBy>podgorbunskaya_lv</cp:lastModifiedBy>
  <cp:revision>87</cp:revision>
  <cp:lastPrinted>2021-05-11T12:16:03Z</cp:lastPrinted>
  <dcterms:modified xsi:type="dcterms:W3CDTF">2025-04-07T20:12:44Z</dcterms:modified>
</cp:coreProperties>
</file>