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568952" cy="18722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Семинар-практикум</a:t>
            </a:r>
            <a:br>
              <a:rPr lang="ru-RU" sz="2800" dirty="0" smtClean="0"/>
            </a:br>
            <a:r>
              <a:rPr lang="ru-RU" sz="2800" smtClean="0"/>
              <a:t>для педагогов-психологов ОО </a:t>
            </a:r>
            <a:r>
              <a:rPr lang="ru-RU" sz="2800" dirty="0" err="1" smtClean="0"/>
              <a:t>Кинельского</a:t>
            </a:r>
            <a:r>
              <a:rPr lang="ru-RU" sz="2800" dirty="0" smtClean="0"/>
              <a:t> округа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222171"/>
            <a:ext cx="8928992" cy="337518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Решение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кейсовых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ситуаций через технологию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мастермайнд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как способ психологической поддержки в предэкзаменационный период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dirty="0"/>
          </a:p>
          <a:p>
            <a:r>
              <a:rPr lang="ru-RU" sz="2000" dirty="0" smtClean="0">
                <a:solidFill>
                  <a:schemeClr val="tx1"/>
                </a:solidFill>
              </a:rPr>
              <a:t>24 апреля 2025 год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ГБУ ДПО «</a:t>
            </a:r>
            <a:r>
              <a:rPr lang="ru-RU" sz="2000" dirty="0" err="1" smtClean="0">
                <a:solidFill>
                  <a:schemeClr val="tx1"/>
                </a:solidFill>
              </a:rPr>
              <a:t>Кинельский</a:t>
            </a:r>
            <a:r>
              <a:rPr lang="ru-RU" sz="2000" dirty="0" smtClean="0">
                <a:solidFill>
                  <a:schemeClr val="tx1"/>
                </a:solidFill>
              </a:rPr>
              <a:t> Ресурсный центр»</a:t>
            </a: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78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26876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tx2"/>
                </a:solidFill>
              </a:rPr>
              <a:t/>
            </a:r>
            <a:br>
              <a:rPr lang="ru-RU" sz="2200" b="1" dirty="0" smtClean="0">
                <a:solidFill>
                  <a:schemeClr val="tx2"/>
                </a:solidFill>
              </a:rPr>
            </a:br>
            <a:r>
              <a:rPr lang="ru-RU" sz="2200" b="1" dirty="0" smtClean="0">
                <a:solidFill>
                  <a:schemeClr val="tx2"/>
                </a:solidFill>
              </a:rPr>
              <a:t>Методические </a:t>
            </a:r>
            <a:r>
              <a:rPr lang="ru-RU" sz="2200" b="1" dirty="0">
                <a:solidFill>
                  <a:schemeClr val="tx2"/>
                </a:solidFill>
              </a:rPr>
              <a:t>рекомендации \</a:t>
            </a:r>
            <a:r>
              <a:rPr lang="ru-RU" sz="2200" b="1" dirty="0" smtClean="0">
                <a:solidFill>
                  <a:schemeClr val="tx2"/>
                </a:solidFill>
              </a:rPr>
              <a:t> </a:t>
            </a:r>
            <a:r>
              <a:rPr lang="ru-RU" sz="2200" b="1" dirty="0">
                <a:solidFill>
                  <a:schemeClr val="tx2"/>
                </a:solidFill>
              </a:rPr>
              <a:t>алгоритмы </a:t>
            </a:r>
            <a:r>
              <a:rPr lang="ru-RU" sz="2200" b="1" dirty="0" smtClean="0">
                <a:solidFill>
                  <a:schemeClr val="tx2"/>
                </a:solidFill>
              </a:rPr>
              <a:t/>
            </a:r>
            <a:br>
              <a:rPr lang="ru-RU" sz="2200" b="1" dirty="0" smtClean="0">
                <a:solidFill>
                  <a:schemeClr val="tx2"/>
                </a:solidFill>
              </a:rPr>
            </a:br>
            <a:r>
              <a:rPr lang="ru-RU" sz="2200" b="1" dirty="0" smtClean="0">
                <a:solidFill>
                  <a:schemeClr val="tx2"/>
                </a:solidFill>
              </a:rPr>
              <a:t>действий </a:t>
            </a:r>
            <a:r>
              <a:rPr lang="ru-RU" sz="2200" b="1" dirty="0">
                <a:solidFill>
                  <a:schemeClr val="tx2"/>
                </a:solidFill>
              </a:rPr>
              <a:t>педагога-психолога </a:t>
            </a:r>
            <a:r>
              <a:rPr lang="ru-RU" sz="2200" b="1" dirty="0" smtClean="0">
                <a:solidFill>
                  <a:schemeClr val="tx2"/>
                </a:solidFill>
              </a:rPr>
              <a:t/>
            </a:r>
            <a:br>
              <a:rPr lang="ru-RU" sz="2200" b="1" dirty="0" smtClean="0">
                <a:solidFill>
                  <a:schemeClr val="tx2"/>
                </a:solidFill>
              </a:rPr>
            </a:br>
            <a:r>
              <a:rPr lang="ru-RU" sz="2200" b="1" dirty="0" smtClean="0">
                <a:solidFill>
                  <a:schemeClr val="tx2"/>
                </a:solidFill>
              </a:rPr>
              <a:t/>
            </a:r>
            <a:br>
              <a:rPr lang="ru-RU" sz="2200" b="1" dirty="0" smtClean="0">
                <a:solidFill>
                  <a:schemeClr val="tx2"/>
                </a:solidFill>
              </a:rPr>
            </a:br>
            <a:endParaRPr lang="ru-RU" sz="2200" dirty="0" smtClean="0">
              <a:solidFill>
                <a:schemeClr val="tx2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Autofit/>
          </a:bodyPr>
          <a:lstStyle/>
          <a:p>
            <a:r>
              <a:rPr lang="ru-RU" sz="1600" b="0" dirty="0" smtClean="0">
                <a:solidFill>
                  <a:schemeClr val="tx2"/>
                </a:solidFill>
              </a:rPr>
              <a:t>Письмо от 10.04.2025 г </a:t>
            </a:r>
          </a:p>
          <a:p>
            <a:r>
              <a:rPr lang="ru-RU" sz="1600" b="0" dirty="0" smtClean="0">
                <a:solidFill>
                  <a:schemeClr val="tx2"/>
                </a:solidFill>
              </a:rPr>
              <a:t>№ 07-1613 </a:t>
            </a:r>
            <a:r>
              <a:rPr lang="ru-RU" sz="1600" b="0" dirty="0" err="1" smtClean="0">
                <a:solidFill>
                  <a:schemeClr val="tx2"/>
                </a:solidFill>
              </a:rPr>
              <a:t>Минпросвещения</a:t>
            </a:r>
            <a:r>
              <a:rPr lang="ru-RU" sz="1600" b="0" dirty="0" smtClean="0">
                <a:solidFill>
                  <a:schemeClr val="tx2"/>
                </a:solidFill>
              </a:rPr>
              <a:t> России</a:t>
            </a:r>
            <a:endParaRPr lang="ru-RU" sz="1600" b="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9512" y="2174874"/>
            <a:ext cx="4176464" cy="456649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выявление </a:t>
            </a:r>
            <a:r>
              <a:rPr lang="ru-RU" dirty="0"/>
              <a:t>суицидального риска среди обучающихся, в ситуации совершения суицидальных действий и (или) самоубийства обучающегося;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организации психологического сопровождения родителей (законных представителей) обучающегося в ситуации совершения им суицидальных действий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в случае выявления в образовательной организации травли, включая деятельность педагога-психолога в составе рабочих групп,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том числе в рамках межведомственного взаимодействия; в ситуации гибели близких и родственников обучающегося (оказание экстренной и кризисной психологической помощи обучающемуся в случае гибели близких и родственников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планирование и осуществление мероприятий по психолого-педагогическому сопровождению обучающегося при проживании утраты близкого).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92079" y="1484784"/>
            <a:ext cx="3851921" cy="1080120"/>
          </a:xfrm>
        </p:spPr>
        <p:txBody>
          <a:bodyPr>
            <a:noAutofit/>
          </a:bodyPr>
          <a:lstStyle/>
          <a:p>
            <a:endParaRPr lang="ru-RU" sz="1600" b="0" dirty="0" smtClean="0"/>
          </a:p>
          <a:p>
            <a:endParaRPr lang="ru-RU" sz="1400" b="0" dirty="0" smtClean="0">
              <a:solidFill>
                <a:schemeClr val="tx2"/>
              </a:solidFill>
            </a:endParaRPr>
          </a:p>
          <a:p>
            <a:endParaRPr lang="ru-RU" sz="1400" b="0" dirty="0" smtClean="0">
              <a:solidFill>
                <a:schemeClr val="tx2"/>
              </a:solidFill>
            </a:endParaRPr>
          </a:p>
          <a:p>
            <a:endParaRPr lang="ru-RU" sz="1400" b="0" dirty="0">
              <a:solidFill>
                <a:schemeClr val="tx2"/>
              </a:solidFill>
            </a:endParaRPr>
          </a:p>
          <a:p>
            <a:endParaRPr lang="ru-RU" sz="1400" b="0" dirty="0" smtClean="0">
              <a:solidFill>
                <a:schemeClr val="tx2"/>
              </a:solidFill>
            </a:endParaRPr>
          </a:p>
          <a:p>
            <a:endParaRPr lang="ru-RU" sz="1400" b="0" dirty="0">
              <a:solidFill>
                <a:schemeClr val="tx2"/>
              </a:solidFill>
            </a:endParaRPr>
          </a:p>
          <a:p>
            <a:r>
              <a:rPr lang="ru-RU" sz="1600" b="0" dirty="0" smtClean="0">
                <a:solidFill>
                  <a:schemeClr val="tx2"/>
                </a:solidFill>
              </a:rPr>
              <a:t>Неделя психологии с 21 по 25 апреля</a:t>
            </a:r>
          </a:p>
          <a:p>
            <a:r>
              <a:rPr lang="ru-RU" sz="1600" b="0" dirty="0" smtClean="0">
                <a:solidFill>
                  <a:schemeClr val="tx2"/>
                </a:solidFill>
              </a:rPr>
              <a:t>Письмо </a:t>
            </a:r>
            <a:r>
              <a:rPr lang="ru-RU" sz="1600" b="0" dirty="0" err="1" smtClean="0">
                <a:solidFill>
                  <a:schemeClr val="tx2"/>
                </a:solidFill>
              </a:rPr>
              <a:t>Минпросвещения</a:t>
            </a:r>
            <a:r>
              <a:rPr lang="ru-RU" sz="1600" b="0" dirty="0" smtClean="0">
                <a:solidFill>
                  <a:schemeClr val="tx2"/>
                </a:solidFill>
              </a:rPr>
              <a:t> </a:t>
            </a:r>
            <a:r>
              <a:rPr lang="ru-RU" sz="1600" b="0" dirty="0">
                <a:solidFill>
                  <a:schemeClr val="tx2"/>
                </a:solidFill>
              </a:rPr>
              <a:t>России </a:t>
            </a:r>
            <a:r>
              <a:rPr lang="ru-RU" sz="1600" b="0" dirty="0" smtClean="0">
                <a:solidFill>
                  <a:schemeClr val="tx2"/>
                </a:solidFill>
              </a:rPr>
              <a:t>от </a:t>
            </a:r>
            <a:r>
              <a:rPr lang="ru-RU" sz="1600" b="0" dirty="0">
                <a:solidFill>
                  <a:schemeClr val="tx2"/>
                </a:solidFill>
              </a:rPr>
              <a:t>15.04.2025 </a:t>
            </a:r>
            <a:r>
              <a:rPr lang="ru-RU" sz="1600" b="0" dirty="0" smtClean="0">
                <a:solidFill>
                  <a:schemeClr val="tx2"/>
                </a:solidFill>
              </a:rPr>
              <a:t>N </a:t>
            </a:r>
            <a:r>
              <a:rPr lang="ru-RU" sz="1600" b="0" dirty="0">
                <a:solidFill>
                  <a:schemeClr val="tx2"/>
                </a:solidFill>
              </a:rPr>
              <a:t>07-169</a:t>
            </a:r>
            <a:endParaRPr lang="ru-RU" sz="1600" b="0" dirty="0" smtClean="0">
              <a:solidFill>
                <a:schemeClr val="tx2"/>
              </a:solidFill>
            </a:endParaRPr>
          </a:p>
          <a:p>
            <a:r>
              <a:rPr lang="ru-RU" sz="1400" b="0" dirty="0" smtClean="0">
                <a:solidFill>
                  <a:schemeClr val="tx2"/>
                </a:solidFill>
              </a:rPr>
              <a:t> </a:t>
            </a:r>
            <a:endParaRPr lang="ru-RU" sz="1400" b="0" dirty="0">
              <a:solidFill>
                <a:schemeClr val="tx2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20072" y="2420888"/>
            <a:ext cx="3537719" cy="403244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развитие умений и навыков справляться с жизненными ситуациями,</a:t>
            </a:r>
          </a:p>
          <a:p>
            <a:r>
              <a:rPr lang="ru-RU" dirty="0"/>
              <a:t>переживанием интенсивных эмоций на различных этапах возрастного развития;</a:t>
            </a:r>
          </a:p>
          <a:p>
            <a:r>
              <a:rPr lang="ru-RU" dirty="0"/>
              <a:t>развитие и совершенствование навыков общения, формирование</a:t>
            </a:r>
          </a:p>
          <a:p>
            <a:r>
              <a:rPr lang="ru-RU" dirty="0"/>
              <a:t>благоприятного социально-психологического климата образовательной</a:t>
            </a:r>
          </a:p>
          <a:p>
            <a:r>
              <a:rPr lang="ru-RU" dirty="0"/>
              <a:t>организации;</a:t>
            </a:r>
          </a:p>
          <a:p>
            <a:r>
              <a:rPr lang="ru-RU" dirty="0"/>
              <a:t>развитие психических процессов и свойств личности на различных </a:t>
            </a:r>
            <a:r>
              <a:rPr lang="ru-RU" dirty="0" smtClean="0"/>
              <a:t>этапах ее становления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65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Мониторинг </a:t>
            </a:r>
            <a:r>
              <a:rPr lang="ru-RU" sz="2000" b="1" dirty="0"/>
              <a:t>удовлетворенности родителей (законных представителей) обучающихся психолого-педагогическими </a:t>
            </a:r>
            <a:r>
              <a:rPr lang="ru-RU" sz="2000" b="1" dirty="0" smtClean="0"/>
              <a:t>услугами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2458616" cy="4065315"/>
          </a:xfrm>
        </p:spPr>
        <p:txBody>
          <a:bodyPr>
            <a:normAutofit/>
          </a:bodyPr>
          <a:lstStyle/>
          <a:p>
            <a:r>
              <a:rPr lang="ru-RU" sz="1600" dirty="0"/>
              <a:t>ГБУ ДПО «Региональный </a:t>
            </a:r>
            <a:r>
              <a:rPr lang="ru-RU" sz="1600" dirty="0" err="1"/>
              <a:t>социопсихологический</a:t>
            </a:r>
            <a:r>
              <a:rPr lang="ru-RU" sz="1600" dirty="0"/>
              <a:t> центр» (Распоряжение </a:t>
            </a:r>
            <a:r>
              <a:rPr lang="ru-RU" sz="1600" dirty="0" err="1"/>
              <a:t>МОиН</a:t>
            </a:r>
            <a:r>
              <a:rPr lang="ru-RU" sz="1600" dirty="0"/>
              <a:t> СО от 24.12.2024 г. №1558-р, п.6</a:t>
            </a:r>
            <a:r>
              <a:rPr lang="ru-RU" sz="1600" dirty="0" smtClean="0"/>
              <a:t>)</a:t>
            </a:r>
          </a:p>
          <a:p>
            <a:endParaRPr lang="ru-RU" sz="1600" dirty="0"/>
          </a:p>
          <a:p>
            <a:endParaRPr lang="ru-RU" sz="1600" dirty="0" smtClean="0"/>
          </a:p>
          <a:p>
            <a:r>
              <a:rPr lang="ru-RU" sz="1600" dirty="0" smtClean="0"/>
              <a:t>ОТЧЕТ по ссылке (в указанные сроки)</a:t>
            </a:r>
            <a:endParaRPr lang="ru-RU" sz="16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2915816" y="2060848"/>
            <a:ext cx="6228184" cy="4065315"/>
          </a:xfrm>
        </p:spPr>
        <p:txBody>
          <a:bodyPr>
            <a:normAutofit/>
          </a:bodyPr>
          <a:lstStyle/>
          <a:p>
            <a:r>
              <a:rPr lang="ru-RU" sz="1900" dirty="0"/>
              <a:t>Мониторинг проводится в онлайн-формате с 17 февраля по 19 декабря 2025 года. </a:t>
            </a:r>
            <a:endParaRPr lang="ru-RU" sz="1900" dirty="0" smtClean="0"/>
          </a:p>
          <a:p>
            <a:pPr marL="0" indent="0">
              <a:buNone/>
            </a:pPr>
            <a:endParaRPr lang="ru-RU" sz="1900" dirty="0" smtClean="0"/>
          </a:p>
          <a:p>
            <a:pPr marL="0" indent="0">
              <a:buNone/>
            </a:pPr>
            <a:r>
              <a:rPr lang="ru-RU" sz="1900" dirty="0" smtClean="0"/>
              <a:t>Форма </a:t>
            </a:r>
            <a:r>
              <a:rPr lang="ru-RU" sz="1900" dirty="0"/>
              <a:t>для опроса размещена на </a:t>
            </a:r>
            <a:r>
              <a:rPr lang="ru-RU" sz="1900" dirty="0" err="1"/>
              <a:t>интернет-ресурсе</a:t>
            </a:r>
            <a:r>
              <a:rPr lang="ru-RU" sz="1900" dirty="0"/>
              <a:t> по адресу: </a:t>
            </a:r>
            <a:endParaRPr lang="ru-RU" sz="1900" dirty="0" smtClean="0"/>
          </a:p>
          <a:p>
            <a:pPr marL="0" indent="0">
              <a:buNone/>
            </a:pPr>
            <a:r>
              <a:rPr lang="en-US" sz="1900" dirty="0"/>
              <a:t>https://forms.yandex.ru/cloud/679c8f0150569078846896f2/</a:t>
            </a:r>
            <a:br>
              <a:rPr lang="en-US" sz="1900" dirty="0"/>
            </a:br>
            <a:r>
              <a:rPr lang="en-US" sz="1900" dirty="0"/>
              <a:t/>
            </a:r>
            <a:br>
              <a:rPr lang="en-US" sz="1900" dirty="0"/>
            </a:br>
            <a:r>
              <a:rPr lang="ru-RU" sz="1900" dirty="0" smtClean="0"/>
              <a:t>Доступ </a:t>
            </a:r>
            <a:r>
              <a:rPr lang="ru-RU" sz="1900" dirty="0"/>
              <a:t>к анкете возможен по указанному QR-коду</a:t>
            </a:r>
            <a:r>
              <a:rPr lang="ru-RU" sz="1900" dirty="0" smtClean="0"/>
              <a:t>:</a:t>
            </a:r>
          </a:p>
          <a:p>
            <a:endParaRPr lang="ru-RU" sz="1900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676328"/>
            <a:ext cx="1560513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86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Мастер </a:t>
            </a:r>
            <a:r>
              <a:rPr lang="ru-RU" dirty="0" err="1" smtClean="0"/>
              <a:t>майнд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373616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г</a:t>
            </a:r>
            <a:r>
              <a:rPr lang="ru-RU" dirty="0" smtClean="0"/>
              <a:t>рупповой </a:t>
            </a:r>
            <a:r>
              <a:rPr lang="ru-RU" dirty="0"/>
              <a:t>формат </a:t>
            </a:r>
            <a:r>
              <a:rPr lang="ru-RU" dirty="0" smtClean="0"/>
              <a:t>работы</a:t>
            </a:r>
          </a:p>
          <a:p>
            <a:r>
              <a:rPr lang="ru-RU" dirty="0" smtClean="0"/>
              <a:t>специалисты </a:t>
            </a:r>
            <a:r>
              <a:rPr lang="ru-RU" dirty="0"/>
              <a:t>в одной нише или далёких друг от друга сфер, </a:t>
            </a:r>
            <a:r>
              <a:rPr lang="ru-RU" dirty="0" smtClean="0"/>
              <a:t>разные \одинаковые </a:t>
            </a:r>
            <a:r>
              <a:rPr lang="ru-RU" dirty="0"/>
              <a:t>по возрасту и </a:t>
            </a:r>
            <a:r>
              <a:rPr lang="ru-RU" dirty="0" smtClean="0"/>
              <a:t>полу </a:t>
            </a:r>
            <a:r>
              <a:rPr lang="ru-RU" dirty="0"/>
              <a:t>каждый со своим запросом или </a:t>
            </a:r>
            <a:r>
              <a:rPr lang="ru-RU" dirty="0" smtClean="0"/>
              <a:t>обсуждение общей темы</a:t>
            </a:r>
          </a:p>
          <a:p>
            <a:pPr marL="0" indent="0">
              <a:buNone/>
            </a:pPr>
            <a:r>
              <a:rPr lang="ru-RU" dirty="0" smtClean="0"/>
              <a:t>Ценность: участники </a:t>
            </a:r>
            <a:r>
              <a:rPr lang="ru-RU" dirty="0"/>
              <a:t>с разными взглядами помогают друг другу расширить горизонты </a:t>
            </a:r>
            <a:r>
              <a:rPr lang="ru-RU" dirty="0" err="1"/>
              <a:t>ви́дения</a:t>
            </a:r>
            <a:r>
              <a:rPr lang="ru-RU" dirty="0"/>
              <a:t>, посмотреть туда, куда раньше и не приходило в </a:t>
            </a:r>
            <a:r>
              <a:rPr lang="ru-RU" dirty="0" smtClean="0"/>
              <a:t>голову</a:t>
            </a:r>
          </a:p>
          <a:p>
            <a:r>
              <a:rPr lang="ru-RU" dirty="0" smtClean="0"/>
              <a:t>поддерживающее окружение</a:t>
            </a:r>
          </a:p>
          <a:p>
            <a:r>
              <a:rPr lang="ru-RU" dirty="0" smtClean="0"/>
              <a:t>этичная коммуникация </a:t>
            </a:r>
            <a:endParaRPr lang="ru-RU" dirty="0"/>
          </a:p>
          <a:p>
            <a:r>
              <a:rPr lang="ru-RU" dirty="0" smtClean="0"/>
              <a:t>возможность </a:t>
            </a:r>
            <a:r>
              <a:rPr lang="ru-RU" dirty="0"/>
              <a:t>обмениваться </a:t>
            </a:r>
            <a:r>
              <a:rPr lang="ru-RU" dirty="0" smtClean="0"/>
              <a:t>опытом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34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Оптимальное количество участников для классического </a:t>
            </a:r>
            <a:r>
              <a:rPr lang="ru-RU" dirty="0" err="1"/>
              <a:t>мастермайнда</a:t>
            </a:r>
            <a:r>
              <a:rPr lang="ru-RU" dirty="0"/>
              <a:t> — от 5 до </a:t>
            </a:r>
            <a:r>
              <a:rPr lang="ru-RU" dirty="0" smtClean="0"/>
              <a:t>8 (в группе)</a:t>
            </a:r>
          </a:p>
          <a:p>
            <a:r>
              <a:rPr lang="ru-RU" dirty="0"/>
              <a:t>Средняя продолжительность одной сессии — 2 </a:t>
            </a:r>
            <a:r>
              <a:rPr lang="ru-RU" dirty="0" smtClean="0"/>
              <a:t>часа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Модератор</a:t>
            </a:r>
            <a:r>
              <a:rPr lang="ru-RU" dirty="0" smtClean="0"/>
              <a:t> как ведущий устанавливает рамки</a:t>
            </a:r>
          </a:p>
          <a:p>
            <a:r>
              <a:rPr lang="ru-RU" dirty="0" smtClean="0"/>
              <a:t> </a:t>
            </a:r>
            <a:r>
              <a:rPr lang="ru-RU" dirty="0"/>
              <a:t>объясняет </a:t>
            </a:r>
            <a:r>
              <a:rPr lang="ru-RU" dirty="0" smtClean="0"/>
              <a:t>правила</a:t>
            </a:r>
          </a:p>
          <a:p>
            <a:r>
              <a:rPr lang="ru-RU" dirty="0" smtClean="0"/>
              <a:t> </a:t>
            </a:r>
            <a:r>
              <a:rPr lang="ru-RU" dirty="0"/>
              <a:t>контролирует </a:t>
            </a:r>
            <a:r>
              <a:rPr lang="ru-RU" dirty="0" err="1" smtClean="0"/>
              <a:t>тайминг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фиксирует идеи группы </a:t>
            </a:r>
          </a:p>
          <a:p>
            <a:r>
              <a:rPr lang="ru-RU" dirty="0" smtClean="0"/>
              <a:t> собирает </a:t>
            </a:r>
            <a:r>
              <a:rPr lang="ru-RU" dirty="0"/>
              <a:t>обратную </a:t>
            </a:r>
            <a:r>
              <a:rPr lang="ru-RU" dirty="0" smtClean="0"/>
              <a:t>связь</a:t>
            </a:r>
          </a:p>
          <a:p>
            <a:pPr marL="0" indent="0">
              <a:buNone/>
            </a:pPr>
            <a:r>
              <a:rPr lang="ru-RU" dirty="0" smtClean="0"/>
              <a:t>Модератор поддерживает  </a:t>
            </a:r>
            <a:r>
              <a:rPr lang="ru-RU" dirty="0"/>
              <a:t>мотивацию </a:t>
            </a:r>
            <a:r>
              <a:rPr lang="ru-RU" dirty="0" smtClean="0"/>
              <a:t>группы и движение </a:t>
            </a:r>
            <a:r>
              <a:rPr lang="ru-RU" dirty="0"/>
              <a:t>к </a:t>
            </a:r>
            <a:r>
              <a:rPr lang="ru-RU" dirty="0" smtClean="0"/>
              <a:t> цели</a:t>
            </a:r>
          </a:p>
        </p:txBody>
      </p:sp>
    </p:spTree>
    <p:extLst>
      <p:ext uri="{BB962C8B-B14F-4D97-AF65-F5344CB8AC3E}">
        <p14:creationId xmlns:p14="http://schemas.microsoft.com/office/powerpoint/2010/main" val="18230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40060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endParaRPr lang="ru-RU" sz="2400" dirty="0"/>
          </a:p>
          <a:p>
            <a:r>
              <a:rPr lang="ru-RU" sz="2000" dirty="0" smtClean="0"/>
              <a:t>Активное участие</a:t>
            </a:r>
            <a:endParaRPr lang="ru-RU" sz="2000" dirty="0"/>
          </a:p>
          <a:p>
            <a:r>
              <a:rPr lang="ru-RU" sz="2400" dirty="0" err="1" smtClean="0"/>
              <a:t>Тайминг</a:t>
            </a:r>
            <a:endParaRPr lang="ru-RU" sz="2400" dirty="0"/>
          </a:p>
          <a:p>
            <a:r>
              <a:rPr lang="ru-RU" sz="2400" dirty="0" smtClean="0"/>
              <a:t>Сохранение конфиденциальности</a:t>
            </a:r>
          </a:p>
          <a:p>
            <a:r>
              <a:rPr lang="ru-RU" sz="2400" dirty="0" smtClean="0"/>
              <a:t>Честность </a:t>
            </a:r>
            <a:r>
              <a:rPr lang="ru-RU" sz="2400" dirty="0"/>
              <a:t>и </a:t>
            </a:r>
            <a:r>
              <a:rPr lang="ru-RU" sz="2400" dirty="0" smtClean="0"/>
              <a:t>открытость</a:t>
            </a:r>
            <a:endParaRPr lang="ru-RU" sz="2400" dirty="0"/>
          </a:p>
          <a:p>
            <a:r>
              <a:rPr lang="ru-RU" sz="2400" dirty="0"/>
              <a:t>Взаимная поддержка и безопасная </a:t>
            </a:r>
            <a:r>
              <a:rPr lang="ru-RU" sz="2400" dirty="0" smtClean="0"/>
              <a:t>атмосфера</a:t>
            </a:r>
          </a:p>
          <a:p>
            <a:r>
              <a:rPr lang="ru-RU" sz="2400" dirty="0" err="1" smtClean="0"/>
              <a:t>Безоценочное</a:t>
            </a:r>
            <a:r>
              <a:rPr lang="ru-RU" sz="2400" dirty="0" smtClean="0"/>
              <a:t> </a:t>
            </a:r>
            <a:r>
              <a:rPr lang="ru-RU" sz="2400" dirty="0"/>
              <a:t>принятие других точек </a:t>
            </a:r>
            <a:r>
              <a:rPr lang="ru-RU" sz="2400" dirty="0" smtClean="0"/>
              <a:t>зрения</a:t>
            </a:r>
          </a:p>
          <a:p>
            <a:r>
              <a:rPr lang="ru-RU" sz="2400" dirty="0" smtClean="0"/>
              <a:t>Ресурсы</a:t>
            </a:r>
            <a:r>
              <a:rPr lang="ru-RU" sz="2400" dirty="0"/>
              <a:t>, </a:t>
            </a:r>
            <a:r>
              <a:rPr lang="ru-RU" sz="2400" dirty="0" err="1"/>
              <a:t>нетворкинг</a:t>
            </a:r>
            <a:r>
              <a:rPr lang="ru-RU" sz="2400" dirty="0"/>
              <a:t>, </a:t>
            </a:r>
            <a:r>
              <a:rPr lang="ru-RU" sz="2400" dirty="0" smtClean="0"/>
              <a:t>продвижение</a:t>
            </a:r>
          </a:p>
          <a:p>
            <a:r>
              <a:rPr lang="ru-RU" sz="2400" dirty="0" smtClean="0"/>
              <a:t>Внимательное </a:t>
            </a:r>
            <a:r>
              <a:rPr lang="ru-RU" sz="2400" dirty="0"/>
              <a:t>слушание. </a:t>
            </a:r>
            <a:endParaRPr lang="ru-RU" sz="2400" dirty="0" smtClean="0"/>
          </a:p>
          <a:p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76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группе\подгруппе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1.Запрос\кейс\выбор  </a:t>
            </a:r>
          </a:p>
          <a:p>
            <a:pPr marL="0" indent="0">
              <a:buNone/>
            </a:pPr>
            <a:r>
              <a:rPr lang="ru-RU" dirty="0" smtClean="0"/>
              <a:t>2.Фиксикация всех предложенных идей только из собственного опыта или опыта своих коллег </a:t>
            </a:r>
          </a:p>
          <a:p>
            <a:pPr marL="0" indent="0">
              <a:buNone/>
            </a:pPr>
            <a:r>
              <a:rPr lang="ru-RU" dirty="0" smtClean="0"/>
              <a:t>3.Получение обратной связи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45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Кейс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53136"/>
          </a:xfrm>
        </p:spPr>
        <p:txBody>
          <a:bodyPr/>
          <a:lstStyle/>
          <a:p>
            <a:r>
              <a:rPr lang="ru-RU" dirty="0" smtClean="0"/>
              <a:t>В чем проблема\конфликт? (1-2 предложения)</a:t>
            </a:r>
          </a:p>
          <a:p>
            <a:r>
              <a:rPr lang="ru-RU" dirty="0" smtClean="0"/>
              <a:t>В чем сложность для вас и для </a:t>
            </a:r>
            <a:r>
              <a:rPr lang="ru-RU" dirty="0"/>
              <a:t>д</a:t>
            </a:r>
            <a:r>
              <a:rPr lang="ru-RU" dirty="0" smtClean="0"/>
              <a:t>ругих участников? (1-2 предложения)</a:t>
            </a:r>
          </a:p>
          <a:p>
            <a:r>
              <a:rPr lang="ru-RU" dirty="0" smtClean="0"/>
              <a:t>На какой вопрос хотите найти ответ? ( 1 предложение)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445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431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Семинар-практикум для педагогов-психологов ОО Кинельского округа</vt:lpstr>
      <vt:lpstr> Методические рекомендации \ алгоритмы  действий педагога-психолога   </vt:lpstr>
      <vt:lpstr>    Мониторинг удовлетворенности родителей (законных представителей) обучающихся психолого-педагогическими услугами    </vt:lpstr>
      <vt:lpstr>Мастер майнд</vt:lpstr>
      <vt:lpstr>Условия</vt:lpstr>
      <vt:lpstr>Правила</vt:lpstr>
      <vt:lpstr>Работа в группе\подгруппе</vt:lpstr>
      <vt:lpstr>Кейс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для педагогов-психологов ОО Кинельского округа</dc:title>
  <dc:creator>Руководитель отдела</dc:creator>
  <cp:lastModifiedBy>Артемова</cp:lastModifiedBy>
  <cp:revision>14</cp:revision>
  <dcterms:created xsi:type="dcterms:W3CDTF">2025-04-22T07:11:57Z</dcterms:created>
  <dcterms:modified xsi:type="dcterms:W3CDTF">2025-04-24T05:35:45Z</dcterms:modified>
</cp:coreProperties>
</file>