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1" r:id="rId3"/>
    <p:sldId id="262" r:id="rId4"/>
    <p:sldId id="263" r:id="rId5"/>
    <p:sldId id="264" r:id="rId6"/>
    <p:sldId id="265" r:id="rId7"/>
    <p:sldId id="260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2" r:id="rId16"/>
    <p:sldId id="275" r:id="rId17"/>
    <p:sldId id="266" r:id="rId18"/>
    <p:sldId id="256" r:id="rId19"/>
    <p:sldId id="258" r:id="rId20"/>
    <p:sldId id="2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E564B-58CC-4FB9-A23F-525F575CDFB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256AE-BF1F-490A-AF5D-D56538C8A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94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56AE-BF1F-490A-AF5D-D56538C8AF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7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cppmsp52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://cppmsp52.ru/" TargetMode="External"/><Relationship Id="rId2" Type="http://schemas.openxmlformats.org/officeDocument/2006/relationships/hyperlink" Target="https://t.me/mental_prof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s://t.me/AUTISM_VSEM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://csoso.ru/?page_id=11002" TargetMode="External"/><Relationship Id="rId9" Type="http://schemas.openxmlformats.org/officeDocument/2006/relationships/hyperlink" Target="https://t.me/r_ppmscentr5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kademiya.znanierussia.ru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rsv.ru/education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sv.ru/educatio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Современные подходы к поддержке метального здоровья детей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437112"/>
            <a:ext cx="4104456" cy="163373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Алла  Николаевна Фенюк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Эксперт, член региональной РУМО по работе с детьми, директор ГБОУ СОШ п.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Комсомрльский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Боярова Н Н\Desktop\логотип школ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187624" y="248935"/>
            <a:ext cx="72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Социальные истории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484784"/>
            <a:ext cx="763284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История создается индивидуально для каждого ребенка, учитывая его возраст, опыт, уровень понимания и предпочтения. Она состоит из нескольких элементов:</a:t>
            </a:r>
          </a:p>
          <a:p>
            <a:pPr fontAlgn="base"/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Описание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ситуации: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простое изложение того, что именно произойдет («Сегодня мы идем в магазин»).</a:t>
            </a:r>
          </a:p>
          <a:p>
            <a:pPr fontAlgn="base"/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Правила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поведения: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инструкция о том, как себя вести («Мы будем стоять в очереди спокойно»).</a:t>
            </a:r>
          </a:p>
          <a:p>
            <a:pPr fontAlgn="base"/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Поддерживающие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комментарии: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пояснение мотиваций и чувств других людей («Люди ждут своей очереди, потому что тоже хотят купить продукты»).</a:t>
            </a:r>
          </a:p>
          <a:p>
            <a:pPr fontAlgn="base"/>
            <a:endParaRPr lang="ru-RU" sz="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C:\Users\Боярова Н Н\Desktop\логотип школ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919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0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187624" y="248935"/>
            <a:ext cx="72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Социальные истории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484784"/>
            <a:ext cx="763284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Для написания социальной истории необходимо соблюдать ряд требований: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История должна быть простой и понятной, содержать минимальное количество предложений и включать ключевые элементы сюжета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fontAlgn="base"/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Избегать сложных конструкций и абстрактных терминов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fontAlgn="base"/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Написанная история читается вслух многократно, пока ребенок не освоится с новой информацией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fontAlgn="base"/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Иллюстрации, фотографии или рисунки используются для лучшего восприятия текста.</a:t>
            </a:r>
          </a:p>
          <a:p>
            <a:endParaRPr lang="ru-RU" sz="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C:\Users\Боярова Н Н\Desktop\логотип школ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919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96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187624" y="248935"/>
            <a:ext cx="72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Социальные истории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927064"/>
            <a:ext cx="763284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Социальная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история для детей детского сада с ментальными нарушениями: «Почему игрушки не только мои»</a:t>
            </a:r>
          </a:p>
          <a:p>
            <a:pPr fontAlgn="base"/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Что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такое общие игрушки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?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Послушай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внимательно историю про общие игрушки.</a:t>
            </a:r>
          </a:p>
          <a:p>
            <a:pPr fontAlgn="base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 нашей группе есть много интересных игрушек: разноцветные кубики, яркие мячи, забавные машинки и мягкие мишки. Эти игрушки не принадлежат одному человеку. Их сделали, чтобы многие ребята могли играть вместе.</a:t>
            </a:r>
          </a:p>
          <a:p>
            <a:pPr fontAlgn="base"/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Почему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игрушки общие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?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Давай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разберёмся, зачем нужны общие игрушки:</a:t>
            </a:r>
          </a:p>
          <a:p>
            <a:pPr fontAlgn="base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Чтобы мы играли вместе и были дружнее.</a:t>
            </a:r>
          </a:p>
          <a:p>
            <a:pPr fontAlgn="base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Чтоб было весело и интересно всем малышам.</a:t>
            </a:r>
          </a:p>
          <a:p>
            <a:pPr fontAlgn="base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Чтобы учиться делиться и заботиться друг о друге.</a:t>
            </a:r>
          </a:p>
          <a:p>
            <a:pPr fontAlgn="base"/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C:\Users\Боярова Н Н\Desktop\логотип школ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919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2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187624" y="248935"/>
            <a:ext cx="72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Социальные истории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041023"/>
            <a:ext cx="763284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Социальная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история для детей детского сада с ментальными нарушениями: «Почему игрушки не только мои»</a:t>
            </a:r>
          </a:p>
          <a:p>
            <a:pPr fontAlgn="base"/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Как правильно играть с общими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игрушками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Запомни</a:t>
            </a:r>
            <a:r>
              <a:rPr lang="ru-RU" sz="2000" dirty="0" smtClean="0"/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важные правила:</a:t>
            </a:r>
          </a:p>
          <a:p>
            <a:pPr fontAlgn="base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Жди очередь.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Если игрушка занята, подожди, пока другой ребёнок закончит.</a:t>
            </a:r>
          </a:p>
          <a:p>
            <a:pPr fontAlgn="base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Проси аккуратно.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Если хочешь взять игрушку, говори вежливо: «Позволь мне поиграть, пожалуйста».</a:t>
            </a:r>
          </a:p>
          <a:p>
            <a:pPr fontAlgn="base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Возвращай аккуратненько.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Когда закончишь играть, верни игрушку туда, откуда взял.</a:t>
            </a:r>
          </a:p>
          <a:p>
            <a:pPr fontAlgn="base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Что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делать, если кто-то забрал твою игрушку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?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Учти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следующее:</a:t>
            </a:r>
          </a:p>
          <a:p>
            <a:pPr fontAlgn="base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Если захочешь поиграть одной и той же игрушкой, скажи спокойно: «Теперь моя очередь».</a:t>
            </a:r>
          </a:p>
          <a:p>
            <a:pPr fontAlgn="base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Выбирай другие интересные игрушки, пока ждёшь.</a:t>
            </a:r>
          </a:p>
          <a:p>
            <a:pPr fontAlgn="base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Спрашивай взрослого, если возникает проблема.</a:t>
            </a:r>
          </a:p>
          <a:p>
            <a:pPr fontAlgn="base"/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C:\Users\Боярова Н Н\Desktop\логотип школ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919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6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187624" y="248935"/>
            <a:ext cx="72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Социальные истории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041023"/>
            <a:ext cx="763284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Социальная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история для детей детского сада с ментальными нарушениями: «Почему игрушки не только мои»</a:t>
            </a:r>
          </a:p>
          <a:p>
            <a:pPr fontAlgn="base"/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Вопросы для повторения:</a:t>
            </a:r>
          </a:p>
          <a:p>
            <a:pPr fontAlgn="base">
              <a:lnSpc>
                <a:spcPct val="150000"/>
              </a:lnSpc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Зачем нужны общие игрушки?</a:t>
            </a:r>
          </a:p>
          <a:p>
            <a:pPr fontAlgn="base">
              <a:lnSpc>
                <a:spcPct val="150000"/>
              </a:lnSpc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Какие правила надо запомнить?</a:t>
            </a:r>
          </a:p>
          <a:p>
            <a:pPr fontAlgn="base">
              <a:lnSpc>
                <a:spcPct val="150000"/>
              </a:lnSpc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Что делать, если хочется поиграть той же игрушкой?</a:t>
            </a:r>
          </a:p>
          <a:p>
            <a:pPr fontAlgn="base"/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C:\Users\Боярова Н Н\Desktop\логотип школ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919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3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187624" y="248935"/>
            <a:ext cx="72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Социальные истории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484784"/>
            <a:ext cx="763284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Преимущества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метода социальных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историй: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endParaRPr lang="ru-RU" sz="2000" dirty="0" smtClean="0"/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Укрепляет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доверие между взрослым и ребёнком.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Помогает подготовить ребенка к новым ситуациям и изменениям.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Улучшает коммуникацию и развивает социальные навыки.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Повышает уверенность в себе и снижает тревожность.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Формирует адекватное восприятие общественных норм и ожиданий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C:\Users\Боярова Н Н\Desktop\логотип школ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919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6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187624" y="248935"/>
            <a:ext cx="72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Эмоциональный интеллект и его развитие у детей. </a:t>
            </a:r>
            <a:r>
              <a:rPr lang="ru-RU" sz="2400" b="1" dirty="0" smtClean="0">
                <a:solidFill>
                  <a:srgbClr val="002060"/>
                </a:solidFill>
              </a:rPr>
              <a:t>Игры.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484784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>
                <a:solidFill>
                  <a:srgbClr val="002060"/>
                </a:solidFill>
              </a:rPr>
              <a:t>Игры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Ладонь, ребро, кулак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Ухо, нос, хлопок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Коза, кулак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Виктория, кулак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endParaRPr lang="ru-RU" sz="2000" dirty="0" smtClean="0"/>
          </a:p>
        </p:txBody>
      </p:sp>
      <p:pic>
        <p:nvPicPr>
          <p:cNvPr id="5" name="Picture 2" descr="C:\Users\Боярова Н Н\Desktop\логотип школ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919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4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6845" y="2492896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МенталЦЕНТР</a:t>
            </a:r>
            <a:r>
              <a:rPr lang="ru-RU" b="1" dirty="0">
                <a:solidFill>
                  <a:srgbClr val="002060"/>
                </a:solidFill>
              </a:rPr>
              <a:t> | Профи </a:t>
            </a:r>
            <a:r>
              <a:rPr lang="ru-RU" dirty="0">
                <a:solidFill>
                  <a:srgbClr val="002060"/>
                </a:solidFill>
              </a:rPr>
              <a:t>– официальный канал Центра ментального здоровья ПИМУ, который занимается развитием системы комплексной помощи людям с РАС и другими ментальными нарушениями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t.me/mental_profi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Боярова Н Н\Desktop\e1a3b157-3064-4de2-863f-37577f0cdf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34545"/>
            <a:ext cx="1463824" cy="14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46147" y="126221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ГБУ ДПО САМАРСКОЙ ОБЛАСТИ «РЕГИОНАЛЬНЫЙ ЦЕНТР ПСИХОЛОГО-ПЕДАГОГИЧЕСКОЙ, МЕДИЦИНСКОЙ И СОЦИАЛЬНОЙ ПОМОЩИ "ЦЕНТР СПЕЦИАЛЬНОГО ОБРАЗОВАНИЯ»</a:t>
            </a:r>
          </a:p>
          <a:p>
            <a:r>
              <a:rPr lang="en-US" dirty="0" smtClean="0">
                <a:hlinkClick r:id="rId4" tooltip="http://csoso.ru/?page_id=11002"/>
              </a:rPr>
              <a:t>http</a:t>
            </a:r>
            <a:r>
              <a:rPr lang="en-US" dirty="0">
                <a:hlinkClick r:id="rId4" tooltip="http://csoso.ru/?page_id=11002"/>
              </a:rPr>
              <a:t>://csoso.ru/?</a:t>
            </a:r>
            <a:r>
              <a:rPr lang="en-US" dirty="0" smtClean="0">
                <a:hlinkClick r:id="rId4" tooltip="http://csoso.ru/?page_id=11002"/>
              </a:rPr>
              <a:t>page_id=11002</a:t>
            </a:r>
            <a:endParaRPr lang="ru-RU" dirty="0" smtClean="0"/>
          </a:p>
          <a:p>
            <a:endParaRPr lang="ru-RU" dirty="0"/>
          </a:p>
          <a:p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t.me/AUTISM_VSEM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C:\Users\Боярова Н Н\Desktop\1669a413-e702-4512-870c-6aeba6e064e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920043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46845" y="4348867"/>
            <a:ext cx="69787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ГБУДО НО «Центр психолого-педагогической, медицинской и социальной </a:t>
            </a:r>
            <a:r>
              <a:rPr lang="ru-RU" b="1" dirty="0">
                <a:solidFill>
                  <a:srgbClr val="002060"/>
                </a:solidFill>
              </a:rPr>
              <a:t>помощи« Учреждение </a:t>
            </a:r>
            <a:r>
              <a:rPr lang="ru-RU" b="1" dirty="0">
                <a:solidFill>
                  <a:srgbClr val="002060"/>
                </a:solidFill>
              </a:rPr>
              <a:t>является некоммерческой организацией в сфере образования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dirty="0" smtClean="0"/>
              <a:t>Сайт</a:t>
            </a:r>
            <a:r>
              <a:rPr lang="ru-RU" dirty="0"/>
              <a:t>: </a:t>
            </a:r>
            <a:r>
              <a:rPr lang="ru-RU" dirty="0">
                <a:hlinkClick r:id="rId7" tooltip="http://cppmsp52.ru/"/>
              </a:rPr>
              <a:t>http://cppmsp52.ru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Группа ВК: </a:t>
            </a:r>
            <a:r>
              <a:rPr lang="ru-RU" dirty="0">
                <a:hlinkClick r:id="rId8" tooltip="https://vk.com/cppmsp52"/>
              </a:rPr>
              <a:t>https://</a:t>
            </a:r>
            <a:r>
              <a:rPr lang="ru-RU" dirty="0" smtClean="0">
                <a:hlinkClick r:id="rId8" tooltip="https://vk.com/cppmsp52"/>
              </a:rPr>
              <a:t>vk.com/cppmsp52</a:t>
            </a:r>
            <a:r>
              <a:rPr lang="ru-RU" dirty="0" smtClean="0"/>
              <a:t>Info</a:t>
            </a:r>
          </a:p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t.me/r_ppmscentr52</a:t>
            </a:r>
            <a:endParaRPr lang="ru-RU" dirty="0"/>
          </a:p>
        </p:txBody>
      </p:sp>
      <p:pic>
        <p:nvPicPr>
          <p:cNvPr id="2052" name="Picture 4" descr="C:\Users\Боярова Н Н\Desktop\bf1210ae-645c-4dfe-a96a-9a7d82ea818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348867"/>
            <a:ext cx="1031776" cy="10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13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512" y="548680"/>
            <a:ext cx="6400800" cy="622920"/>
          </a:xfrm>
        </p:spPr>
        <p:txBody>
          <a:bodyPr>
            <a:normAutofit fontScale="47500" lnSpcReduction="20000"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Российское общество знание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2"/>
              </a:rPr>
              <a:t>://akademiya.znanierussia.ru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/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" t="16572" r="4320" b="26231"/>
          <a:stretch/>
        </p:blipFill>
        <p:spPr bwMode="auto">
          <a:xfrm>
            <a:off x="1043608" y="1556791"/>
            <a:ext cx="7167736" cy="250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9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481" y="116632"/>
            <a:ext cx="835292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dirty="0" smtClean="0">
              <a:solidFill>
                <a:srgbClr val="002060"/>
              </a:solidFill>
              <a:hlinkClick r:id="rId2"/>
            </a:endParaRPr>
          </a:p>
          <a:p>
            <a:r>
              <a:rPr lang="ru-RU" b="1" dirty="0">
                <a:solidFill>
                  <a:srgbClr val="002060"/>
                </a:solidFill>
              </a:rPr>
              <a:t>«Россия – страна возможностей» </a:t>
            </a:r>
            <a:r>
              <a:rPr lang="ru-RU" b="1" dirty="0" smtClean="0">
                <a:solidFill>
                  <a:srgbClr val="002060"/>
                </a:solidFill>
              </a:rPr>
              <a:t>— </a:t>
            </a:r>
            <a:r>
              <a:rPr lang="ru-RU" dirty="0" smtClean="0">
                <a:solidFill>
                  <a:srgbClr val="002060"/>
                </a:solidFill>
              </a:rPr>
              <a:t>автономная </a:t>
            </a:r>
            <a:r>
              <a:rPr lang="ru-RU" dirty="0">
                <a:solidFill>
                  <a:srgbClr val="002060"/>
                </a:solidFill>
              </a:rPr>
              <a:t>некоммерческая организация, созданная по инициативе Президента Российской Федерации Владимира Путина 22 мая 2018 года.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Платформа </a:t>
            </a:r>
            <a:r>
              <a:rPr lang="ru-RU" dirty="0">
                <a:solidFill>
                  <a:srgbClr val="002060"/>
                </a:solidFill>
              </a:rPr>
              <a:t>работает уже 6 лет, и за это время ее участниками стали люди из 89 регионов России и 150 стран мира, а партнерами — более 1500 компаний, вузов, государственных и общественных организаций.</a:t>
            </a:r>
          </a:p>
          <a:p>
            <a:r>
              <a:rPr lang="ru-RU" b="1" dirty="0">
                <a:solidFill>
                  <a:srgbClr val="002060"/>
                </a:solidFill>
              </a:rPr>
              <a:t>«Россия – страна возможностей»</a:t>
            </a:r>
            <a:r>
              <a:rPr lang="ru-RU" dirty="0">
                <a:solidFill>
                  <a:srgbClr val="002060"/>
                </a:solidFill>
              </a:rPr>
              <a:t> — открытая площадка для общения талантливых и неравнодушных людей всех возрастов, обмена опытом между школьниками, студентами, профильными специалистами, предпринимателями, управленцами и </a:t>
            </a:r>
            <a:r>
              <a:rPr lang="ru-RU" dirty="0" smtClean="0">
                <a:solidFill>
                  <a:srgbClr val="002060"/>
                </a:solidFill>
              </a:rPr>
              <a:t>волонтерами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2"/>
              </a:rPr>
              <a:t>://rsv.ru/education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/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" t="10322" r="4000" b="4640"/>
          <a:stretch/>
        </p:blipFill>
        <p:spPr bwMode="auto">
          <a:xfrm>
            <a:off x="1849372" y="3501008"/>
            <a:ext cx="5832648" cy="316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9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130183"/>
            <a:ext cx="7920880" cy="355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</a:rPr>
              <a:t>Ментальное здоровье</a:t>
            </a:r>
            <a:r>
              <a:rPr lang="ru-RU" sz="3200" dirty="0"/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—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это состояние психологического благополучия, которое включает в себя способность справляться с повседневными жизненными стрессорами, поддерживать позитивные отношения с окружающими, а также реализовывать свой потенциал и вносить вклад в жизнь общества. Это важная составляющая общего здоровья человека, наряду с физическим здоровьем.</a:t>
            </a:r>
          </a:p>
        </p:txBody>
      </p:sp>
      <p:pic>
        <p:nvPicPr>
          <p:cNvPr id="3" name="Picture 2" descr="C:\Users\Боярова Н Н\Desktop\логотип школ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5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5" t="9944"/>
          <a:stretch/>
        </p:blipFill>
        <p:spPr bwMode="auto">
          <a:xfrm>
            <a:off x="398093" y="1208091"/>
            <a:ext cx="8385158" cy="46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332656"/>
            <a:ext cx="2527230" cy="873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dirty="0" smtClean="0">
              <a:solidFill>
                <a:schemeClr val="tx2">
                  <a:lumMod val="75000"/>
                </a:schemeClr>
              </a:solidFill>
              <a:hlinkClick r:id="rId3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https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3"/>
              </a:rPr>
              <a:t>://rsv.ru/education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/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21768"/>
            <a:ext cx="8352928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Основные аспекты ментального здоровья включают:</a:t>
            </a:r>
          </a:p>
          <a:p>
            <a:pPr>
              <a:lnSpc>
                <a:spcPct val="150000"/>
              </a:lnSpc>
            </a:pPr>
            <a:r>
              <a:rPr lang="ru-RU" dirty="0"/>
              <a:t> 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Эмоциональную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устойчивость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Самооценку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Социальные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навыки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Когнитивные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функции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Психологическое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благополучие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Боярова Н Н\Desktop\логотип школ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0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621" y="656692"/>
            <a:ext cx="7200800" cy="115212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Внимание психическому состоянию ребёнка в раннем возрасте крайне важно по нескольким причинам: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5490" y="1844824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Формирование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личности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Ранняя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диагностика проблем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Эмоциональная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стабильность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Развитие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когнитивных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функций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Здоровье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семьи</a:t>
            </a:r>
          </a:p>
          <a:p>
            <a:pPr marL="342900" indent="-342900" fontAlgn="base">
              <a:buAutoNum type="arabicPeriod"/>
            </a:pPr>
            <a:endParaRPr lang="ru-RU" dirty="0"/>
          </a:p>
        </p:txBody>
      </p:sp>
      <p:pic>
        <p:nvPicPr>
          <p:cNvPr id="4" name="Picture 2" descr="C:\Users\Боярова Н Н\Desktop\логотип школ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2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776864" cy="126875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Проблемы с ментальным здоровьем могут проявляться различными симптомами, такими как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: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7548" y="1916832"/>
            <a:ext cx="7632848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Тревожность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Депрессия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Гиперактивность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Постоянное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беспокойство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Проблемы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 выполнением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заданий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Склонность действовать необдуманно 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рискованно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Бессонница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Раздражительность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Снижение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концентрации внимания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и другие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Picture 2" descr="C:\Users\Боярова Н Н\Desktop\логотип школ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5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1"/>
            <a:ext cx="7632848" cy="72008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Для поддержания ментального здоровья рекомендуется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:</a:t>
            </a:r>
            <a:endParaRPr lang="ru-RU" sz="24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7548" y="1628800"/>
            <a:ext cx="76328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Регулярно заниматься физической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активностью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Соблюдать сбалансированное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питание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Поддерживать социальные связи и общение с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близкими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Управлять стрессом с помощью медитации, йоги или других техник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релаксации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Развивать хобби и интересы, которые приносят радость 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удовлетворение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Обращаться за профессиональной помощью при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необходимости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Picture 2" descr="C:\Users\Боярова Н Н\Desktop\логотип школ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5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187624" y="188640"/>
            <a:ext cx="72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Разработка индивидуальных планов помощи детям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5726" y="1041023"/>
            <a:ext cx="83169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Шаг 1: Сбор необходимой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информации</a:t>
            </a:r>
          </a:p>
          <a:p>
            <a:pPr fontAlgn="base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сбор информации о ребенке, включая медицинскую документацию, наблюдения учителей, мнение родителей и самого ребенка. Эта информация важна для выявления особенностей поведения, возможных факторов риска и сильных сторон ребенка.</a:t>
            </a:r>
          </a:p>
          <a:p>
            <a:pPr fontAlgn="base"/>
            <a:endParaRPr lang="ru-RU" sz="8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Шаг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2: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Определение цели и задач</a:t>
            </a:r>
          </a:p>
          <a:p>
            <a:pPr fontAlgn="base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определить цель вмешательства, сформулированную ясно и конкретно. Цели могут включать улучшение академической успеваемости, социализацию, управление эмоциями, уменьшение агрессивного поведения и другие направления, важные для ребенка.</a:t>
            </a:r>
          </a:p>
          <a:p>
            <a:pPr fontAlgn="base"/>
            <a:endParaRPr lang="ru-RU" sz="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Подбор методов и техник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Выбор конкретных стратегий зависит от выявленных проблем и индивидуальных особенностей ребенка.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endParaRPr lang="ru-RU" sz="800" dirty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Шаг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4: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Реализация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плана</a:t>
            </a:r>
          </a:p>
          <a:p>
            <a:pPr fontAlgn="base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Реализовать разработанный план можно поэтапно, регулярно оценивая эффективность выбранных мер. Ключевую роль играют регулярные встречи команды, обсуждения прогресса и внесения необходимых изменений.</a:t>
            </a:r>
          </a:p>
          <a:p>
            <a:pPr fontAlgn="base"/>
            <a:endParaRPr lang="ru-RU" sz="800" dirty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Шаг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5: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Оценка результатов и обратная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связь</a:t>
            </a:r>
          </a:p>
          <a:p>
            <a:pPr fontAlgn="base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Оценивать успехи и трудности необходимо систематически, учитывая мнения всех участников процесса. Важным показателем эффективности служит положительное изменение поведения и эмоционального состояния ребенка, улучшения взаимоотношений с окружающими и успехи в учебе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C:\Users\Боярова Н Н\Desktop\логотип школ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919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5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188640"/>
            <a:ext cx="763284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Разработка индивидуальных планов помощи детям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9" t="25000" r="38244" b="17235"/>
          <a:stretch/>
        </p:blipFill>
        <p:spPr bwMode="auto">
          <a:xfrm>
            <a:off x="179512" y="812482"/>
            <a:ext cx="3635896" cy="518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4" t="24337" r="35731" b="16951"/>
          <a:stretch/>
        </p:blipFill>
        <p:spPr bwMode="auto">
          <a:xfrm>
            <a:off x="3475468" y="1247056"/>
            <a:ext cx="3413196" cy="406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2" t="24527" r="36051" b="5587"/>
          <a:stretch/>
        </p:blipFill>
        <p:spPr bwMode="auto">
          <a:xfrm>
            <a:off x="6732240" y="1663971"/>
            <a:ext cx="2183536" cy="324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44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187624" y="188640"/>
            <a:ext cx="72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Игры и упражнения для укрепления психоэмоционального состояния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484784"/>
            <a:ext cx="763284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Творчество и арт-терапия</a:t>
            </a:r>
          </a:p>
          <a:p>
            <a:pPr fontAlgn="base"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Игра "Радуга эмоций"</a:t>
            </a:r>
          </a:p>
          <a:p>
            <a:pPr fontAlgn="base">
              <a:lnSpc>
                <a:spcPct val="150000"/>
              </a:lnSpc>
            </a:pP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Сказкотерапия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Игра "Доброе дело"</a:t>
            </a:r>
          </a:p>
          <a:p>
            <a:pPr fontAlgn="base"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Упражнения релаксации</a:t>
            </a:r>
          </a:p>
          <a:p>
            <a:pPr fontAlgn="base"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Социальные игры</a:t>
            </a:r>
          </a:p>
          <a:p>
            <a:pPr fontAlgn="base"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Социальные истории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endParaRPr lang="ru-RU" sz="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C:\Users\Боярова Н Н\Desktop\логотип школ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919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85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965</Words>
  <Application>Microsoft Office PowerPoint</Application>
  <PresentationFormat>Экран (4:3)</PresentationFormat>
  <Paragraphs>137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Современные подходы к поддержке метального здоровья детей </vt:lpstr>
      <vt:lpstr>Презентация PowerPoint</vt:lpstr>
      <vt:lpstr>Презентация PowerPoint</vt:lpstr>
      <vt:lpstr>Внимание психическому состоянию ребёнка в раннем возрасте крайне важно по нескольким причинам: </vt:lpstr>
      <vt:lpstr>Проблемы с ментальным здоровьем могут проявляться различными симптомами, такими как: </vt:lpstr>
      <vt:lpstr>Для поддержания ментального здоровья рекомендуется: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Боярова Н Н</cp:lastModifiedBy>
  <cp:revision>25</cp:revision>
  <dcterms:modified xsi:type="dcterms:W3CDTF">2025-04-24T14:18:10Z</dcterms:modified>
</cp:coreProperties>
</file>