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79" r:id="rId10"/>
  </p:sldIdLst>
  <p:sldSz cx="7797800" cy="4381500"/>
  <p:notesSz cx="7797800" cy="43815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402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5311" y="1358265"/>
            <a:ext cx="6633527" cy="920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70622" y="2453640"/>
            <a:ext cx="5462905" cy="1095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0207" y="1007745"/>
            <a:ext cx="3394805" cy="2891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19137" y="1007745"/>
            <a:ext cx="3394805" cy="2891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2479" y="18414"/>
            <a:ext cx="4966970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7569" y="1375028"/>
            <a:ext cx="4255135" cy="12788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53411" y="4074795"/>
            <a:ext cx="2497328" cy="21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0207" y="4074795"/>
            <a:ext cx="1794954" cy="21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18988" y="4074795"/>
            <a:ext cx="1794954" cy="21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27100" y="1885950"/>
            <a:ext cx="6021731" cy="973342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409"/>
              </a:spcBef>
            </a:pPr>
            <a:r>
              <a:rPr lang="ru-RU" spc="-10" dirty="0" smtClean="0"/>
              <a:t>Поэтапное в</a:t>
            </a:r>
            <a:r>
              <a:rPr spc="-10" dirty="0" err="1" smtClean="0"/>
              <a:t>недрени</a:t>
            </a:r>
            <a:r>
              <a:rPr lang="ru-RU" spc="-10" dirty="0" smtClean="0"/>
              <a:t>е</a:t>
            </a:r>
            <a:r>
              <a:rPr spc="-75" dirty="0" smtClean="0"/>
              <a:t> </a:t>
            </a:r>
            <a:r>
              <a:rPr lang="ru-RU" dirty="0" err="1"/>
              <a:t>П</a:t>
            </a:r>
            <a:r>
              <a:rPr dirty="0" err="1" smtClean="0"/>
              <a:t>рограммы</a:t>
            </a:r>
            <a:r>
              <a:rPr spc="-65" dirty="0" smtClean="0"/>
              <a:t> </a:t>
            </a:r>
            <a:endParaRPr lang="ru-RU" spc="-65" dirty="0" smtClean="0"/>
          </a:p>
          <a:p>
            <a:pPr marL="2540" algn="ctr">
              <a:lnSpc>
                <a:spcPct val="100000"/>
              </a:lnSpc>
              <a:spcBef>
                <a:spcPts val="409"/>
              </a:spcBef>
            </a:pPr>
            <a:r>
              <a:rPr lang="ru-RU" spc="-10" dirty="0"/>
              <a:t>п</a:t>
            </a:r>
            <a:r>
              <a:rPr spc="-10" dirty="0" err="1" smtClean="0"/>
              <a:t>росвещени</a:t>
            </a:r>
            <a:r>
              <a:rPr lang="ru-RU" spc="-10" dirty="0" smtClean="0"/>
              <a:t>я </a:t>
            </a:r>
            <a:r>
              <a:rPr spc="-10" dirty="0" err="1" smtClean="0"/>
              <a:t>родителей</a:t>
            </a:r>
            <a:endParaRPr spc="-10" dirty="0"/>
          </a:p>
          <a:p>
            <a:pPr marL="3175" algn="ctr">
              <a:lnSpc>
                <a:spcPct val="100000"/>
              </a:lnSpc>
              <a:spcBef>
                <a:spcPts val="300"/>
              </a:spcBef>
            </a:pPr>
            <a:r>
              <a:rPr dirty="0"/>
              <a:t>в</a:t>
            </a:r>
            <a:r>
              <a:rPr spc="-70" dirty="0"/>
              <a:t> </a:t>
            </a:r>
            <a:r>
              <a:rPr dirty="0"/>
              <a:t>Самарской</a:t>
            </a:r>
            <a:r>
              <a:rPr spc="-35" dirty="0"/>
              <a:t> </a:t>
            </a:r>
            <a:r>
              <a:rPr spc="-10" dirty="0"/>
              <a:t>области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877" y="56623"/>
            <a:ext cx="1176941" cy="98199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289300" y="3562350"/>
            <a:ext cx="1143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80"/>
              </a:spcBef>
            </a:pPr>
            <a:endParaRPr sz="12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200" b="1" i="1" spc="-10" dirty="0">
                <a:latin typeface="Arial"/>
                <a:cs typeface="Arial"/>
              </a:rPr>
              <a:t>Самара,2025</a:t>
            </a:r>
            <a:endParaRPr sz="1200" i="1" dirty="0">
              <a:latin typeface="Arial"/>
              <a:cs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5993652" y="0"/>
            <a:ext cx="1822824" cy="9669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042" y="644423"/>
            <a:ext cx="6687795" cy="35775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67665" marR="676275" algn="ctr">
              <a:lnSpc>
                <a:spcPts val="1620"/>
              </a:lnSpc>
              <a:spcBef>
                <a:spcPts val="305"/>
              </a:spcBef>
            </a:pPr>
            <a:r>
              <a:rPr sz="1400" b="1" i="1" dirty="0">
                <a:latin typeface="Arial"/>
                <a:cs typeface="Arial"/>
              </a:rPr>
              <a:t>Письмо</a:t>
            </a:r>
            <a:r>
              <a:rPr sz="1400" b="1" i="1" spc="-30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Министерства</a:t>
            </a:r>
            <a:r>
              <a:rPr sz="1400" b="1" i="1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Просвещения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Российской</a:t>
            </a:r>
            <a:r>
              <a:rPr sz="1400" b="1" i="1" spc="-2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Федерации </a:t>
            </a:r>
            <a:r>
              <a:rPr sz="1400" b="1" i="1" dirty="0">
                <a:latin typeface="Arial"/>
                <a:cs typeface="Arial"/>
              </a:rPr>
              <a:t>от</a:t>
            </a:r>
            <a:r>
              <a:rPr sz="1400" b="1" i="1" spc="-4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21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ноября</a:t>
            </a:r>
            <a:r>
              <a:rPr sz="1400" b="1" i="1" spc="-3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2024</a:t>
            </a:r>
            <a:r>
              <a:rPr sz="1400" b="1" i="1" spc="-40" dirty="0">
                <a:latin typeface="Arial"/>
                <a:cs typeface="Arial"/>
              </a:rPr>
              <a:t> </a:t>
            </a:r>
            <a:r>
              <a:rPr sz="1400" b="1" i="1" spc="-55" dirty="0">
                <a:latin typeface="Arial"/>
                <a:cs typeface="Arial"/>
              </a:rPr>
              <a:t>г.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N</a:t>
            </a:r>
            <a:r>
              <a:rPr sz="1400" b="1" i="1" spc="-25" dirty="0">
                <a:latin typeface="Arial"/>
                <a:cs typeface="Arial"/>
              </a:rPr>
              <a:t> </a:t>
            </a:r>
            <a:r>
              <a:rPr sz="1400" b="1" i="1" spc="-20" dirty="0">
                <a:latin typeface="Arial"/>
                <a:cs typeface="Arial"/>
              </a:rPr>
              <a:t>03-1663</a:t>
            </a:r>
            <a:endParaRPr sz="1400" i="1" dirty="0">
              <a:latin typeface="Arial"/>
              <a:cs typeface="Arial"/>
            </a:endParaRPr>
          </a:p>
          <a:p>
            <a:pPr marL="481965" marR="750570" indent="15240" algn="ctr">
              <a:lnSpc>
                <a:spcPts val="1620"/>
              </a:lnSpc>
            </a:pPr>
            <a:r>
              <a:rPr sz="1400" b="1" i="1" dirty="0">
                <a:latin typeface="Arial"/>
                <a:cs typeface="Arial"/>
              </a:rPr>
              <a:t>"О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подготовке </a:t>
            </a:r>
            <a:r>
              <a:rPr sz="1400" b="1" i="1" dirty="0">
                <a:latin typeface="Arial"/>
                <a:cs typeface="Arial"/>
              </a:rPr>
              <a:t>к</a:t>
            </a:r>
            <a:r>
              <a:rPr sz="1400" b="1" i="1" spc="-40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внедрению</a:t>
            </a:r>
            <a:r>
              <a:rPr sz="1400" b="1" i="1" spc="-5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программы</a:t>
            </a:r>
            <a:r>
              <a:rPr sz="1400" b="1" i="1" spc="-3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просветительской деятельности</a:t>
            </a:r>
            <a:r>
              <a:rPr sz="1400" b="1" i="1" spc="-1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для</a:t>
            </a:r>
            <a:r>
              <a:rPr sz="1400" b="1" i="1" spc="-45" dirty="0">
                <a:latin typeface="Arial"/>
                <a:cs typeface="Arial"/>
              </a:rPr>
              <a:t> </a:t>
            </a:r>
            <a:r>
              <a:rPr sz="1400" b="1" i="1" dirty="0">
                <a:latin typeface="Arial"/>
                <a:cs typeface="Arial"/>
              </a:rPr>
              <a:t>родителей</a:t>
            </a:r>
            <a:r>
              <a:rPr sz="1400" b="1" i="1" spc="-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воспитанников</a:t>
            </a:r>
            <a:r>
              <a:rPr sz="1400" b="1" i="1" spc="-45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дошкольных образовательных</a:t>
            </a:r>
            <a:r>
              <a:rPr sz="1400" b="1" i="1" spc="40" dirty="0">
                <a:latin typeface="Arial"/>
                <a:cs typeface="Arial"/>
              </a:rPr>
              <a:t> </a:t>
            </a:r>
            <a:r>
              <a:rPr sz="1400" b="1" i="1" spc="-10" dirty="0">
                <a:latin typeface="Arial"/>
                <a:cs typeface="Arial"/>
              </a:rPr>
              <a:t>организаций</a:t>
            </a:r>
            <a:r>
              <a:rPr sz="1400" i="1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"</a:t>
            </a:r>
            <a:endParaRPr sz="1400" i="1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z="1500" dirty="0">
              <a:latin typeface="Microsoft Sans Serif"/>
              <a:cs typeface="Microsoft Sans Serif"/>
            </a:endParaRPr>
          </a:p>
          <a:p>
            <a:pPr marL="158750" marR="85090" indent="-146685">
              <a:lnSpc>
                <a:spcPts val="2160"/>
              </a:lnSpc>
            </a:pPr>
            <a:r>
              <a:rPr dirty="0">
                <a:latin typeface="Microsoft Sans Serif"/>
                <a:cs typeface="Microsoft Sans Serif"/>
              </a:rPr>
              <a:t>С</a:t>
            </a:r>
            <a:r>
              <a:rPr spc="-55" dirty="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2024</a:t>
            </a:r>
            <a:r>
              <a:rPr spc="-30" dirty="0">
                <a:latin typeface="Microsoft Sans Serif"/>
                <a:cs typeface="Microsoft Sans Serif"/>
              </a:rPr>
              <a:t> </a:t>
            </a:r>
            <a:r>
              <a:rPr spc="-145" dirty="0">
                <a:latin typeface="Microsoft Sans Serif"/>
                <a:cs typeface="Microsoft Sans Serif"/>
              </a:rPr>
              <a:t>г.</a:t>
            </a:r>
            <a:r>
              <a:rPr dirty="0">
                <a:latin typeface="Microsoft Sans Serif"/>
                <a:cs typeface="Microsoft Sans Serif"/>
              </a:rPr>
              <a:t> </a:t>
            </a:r>
            <a:r>
              <a:rPr spc="-20" dirty="0">
                <a:latin typeface="Microsoft Sans Serif"/>
                <a:cs typeface="Microsoft Sans Serif"/>
              </a:rPr>
              <a:t>начинается</a:t>
            </a:r>
            <a:r>
              <a:rPr spc="-60" dirty="0">
                <a:latin typeface="Microsoft Sans Serif"/>
                <a:cs typeface="Microsoft Sans Serif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поэтапное</a:t>
            </a:r>
            <a:r>
              <a:rPr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внедрение</a:t>
            </a:r>
            <a:r>
              <a:rPr b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субъектах </a:t>
            </a:r>
            <a:r>
              <a:rPr spc="-20" dirty="0">
                <a:latin typeface="Microsoft Sans Serif"/>
                <a:cs typeface="Microsoft Sans Serif"/>
              </a:rPr>
              <a:t>Российской</a:t>
            </a:r>
            <a:r>
              <a:rPr spc="-75" dirty="0">
                <a:latin typeface="Microsoft Sans Serif"/>
                <a:cs typeface="Microsoft Sans Serif"/>
              </a:rPr>
              <a:t> </a:t>
            </a:r>
            <a:r>
              <a:rPr spc="-25" dirty="0">
                <a:latin typeface="Microsoft Sans Serif"/>
                <a:cs typeface="Microsoft Sans Serif"/>
              </a:rPr>
              <a:t>Федерации</a:t>
            </a:r>
            <a:r>
              <a:rPr spc="-30" dirty="0">
                <a:latin typeface="Microsoft Sans Serif"/>
                <a:cs typeface="Microsoft Sans Serif"/>
              </a:rPr>
              <a:t> </a:t>
            </a:r>
            <a:r>
              <a:rPr spc="-20" dirty="0">
                <a:latin typeface="Microsoft Sans Serif"/>
                <a:cs typeface="Microsoft Sans Serif"/>
              </a:rPr>
              <a:t>программ</a:t>
            </a:r>
            <a:r>
              <a:rPr spc="-50" dirty="0">
                <a:latin typeface="Microsoft Sans Serif"/>
                <a:cs typeface="Microsoft Sans Serif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просветительской </a:t>
            </a:r>
            <a:r>
              <a:rPr dirty="0">
                <a:latin typeface="Microsoft Sans Serif"/>
                <a:cs typeface="Microsoft Sans Serif"/>
              </a:rPr>
              <a:t>деятельности</a:t>
            </a:r>
            <a:r>
              <a:rPr spc="-110" dirty="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для</a:t>
            </a:r>
            <a:r>
              <a:rPr spc="-75" dirty="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родителей</a:t>
            </a:r>
            <a:r>
              <a:rPr spc="-80" dirty="0">
                <a:latin typeface="Microsoft Sans Serif"/>
                <a:cs typeface="Microsoft Sans Serif"/>
              </a:rPr>
              <a:t> </a:t>
            </a:r>
            <a:r>
              <a:rPr dirty="0">
                <a:latin typeface="Microsoft Sans Serif"/>
                <a:cs typeface="Microsoft Sans Serif"/>
              </a:rPr>
              <a:t>детей,</a:t>
            </a:r>
            <a:r>
              <a:rPr spc="-85" dirty="0">
                <a:latin typeface="Microsoft Sans Serif"/>
                <a:cs typeface="Microsoft Sans Serif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посещающих</a:t>
            </a:r>
            <a:endParaRPr dirty="0">
              <a:latin typeface="Microsoft Sans Serif"/>
              <a:cs typeface="Microsoft Sans Serif"/>
            </a:endParaRPr>
          </a:p>
          <a:p>
            <a:pPr marL="158750">
              <a:lnSpc>
                <a:spcPts val="2130"/>
              </a:lnSpc>
            </a:pPr>
            <a:r>
              <a:rPr spc="-10" dirty="0">
                <a:latin typeface="Microsoft Sans Serif"/>
                <a:cs typeface="Microsoft Sans Serif"/>
              </a:rPr>
              <a:t>дошкольные</a:t>
            </a:r>
            <a:r>
              <a:rPr spc="-80" dirty="0">
                <a:latin typeface="Microsoft Sans Serif"/>
                <a:cs typeface="Microsoft Sans Serif"/>
              </a:rPr>
              <a:t> </a:t>
            </a:r>
            <a:r>
              <a:rPr spc="-20" dirty="0">
                <a:latin typeface="Microsoft Sans Serif"/>
                <a:cs typeface="Microsoft Sans Serif"/>
              </a:rPr>
              <a:t>образовательные</a:t>
            </a:r>
            <a:r>
              <a:rPr spc="-75" dirty="0">
                <a:latin typeface="Microsoft Sans Serif"/>
                <a:cs typeface="Microsoft Sans Serif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организации</a:t>
            </a:r>
            <a:endParaRPr dirty="0">
              <a:latin typeface="Microsoft Sans Serif"/>
              <a:cs typeface="Microsoft Sans Serif"/>
            </a:endParaRPr>
          </a:p>
          <a:p>
            <a:pPr marL="172720" marR="5080" indent="263525" algn="r">
              <a:lnSpc>
                <a:spcPct val="90000"/>
              </a:lnSpc>
              <a:spcBef>
                <a:spcPts val="409"/>
              </a:spcBef>
            </a:pPr>
            <a:r>
              <a:rPr dirty="0">
                <a:latin typeface="Microsoft Sans Serif"/>
                <a:cs typeface="Microsoft Sans Serif"/>
              </a:rPr>
              <a:t>(</a:t>
            </a:r>
            <a:r>
              <a:rPr i="1" dirty="0">
                <a:latin typeface="Arial"/>
                <a:cs typeface="Arial"/>
              </a:rPr>
              <a:t>пункт</a:t>
            </a:r>
            <a:r>
              <a:rPr i="1" spc="-9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3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перечня</a:t>
            </a:r>
            <a:r>
              <a:rPr i="1" spc="-7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поручений</a:t>
            </a:r>
            <a:r>
              <a:rPr i="1" spc="-6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Президента</a:t>
            </a:r>
            <a:r>
              <a:rPr i="1" spc="-7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Российской </a:t>
            </a:r>
            <a:r>
              <a:rPr i="1" dirty="0">
                <a:latin typeface="Arial"/>
                <a:cs typeface="Arial"/>
              </a:rPr>
              <a:t>Федерации</a:t>
            </a:r>
            <a:r>
              <a:rPr i="1" spc="-7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от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14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июня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2022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г.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N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Пр-</a:t>
            </a:r>
            <a:r>
              <a:rPr i="1" dirty="0">
                <a:latin typeface="Arial"/>
                <a:cs typeface="Arial"/>
              </a:rPr>
              <a:t>1049ГС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по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итогам </a:t>
            </a:r>
            <a:r>
              <a:rPr i="1" dirty="0">
                <a:latin typeface="Arial"/>
                <a:cs typeface="Arial"/>
              </a:rPr>
              <a:t>заседания</a:t>
            </a:r>
            <a:r>
              <a:rPr i="1" spc="-114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Президиума</a:t>
            </a:r>
            <a:r>
              <a:rPr i="1" spc="-95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Государственного</a:t>
            </a:r>
            <a:r>
              <a:rPr i="1" spc="-100" dirty="0">
                <a:latin typeface="Arial"/>
                <a:cs typeface="Arial"/>
              </a:rPr>
              <a:t> </a:t>
            </a:r>
            <a:r>
              <a:rPr i="1" spc="-10" dirty="0">
                <a:latin typeface="Arial"/>
                <a:cs typeface="Arial"/>
              </a:rPr>
              <a:t>Совета </a:t>
            </a:r>
            <a:r>
              <a:rPr i="1" dirty="0">
                <a:latin typeface="Arial"/>
                <a:cs typeface="Arial"/>
              </a:rPr>
              <a:t>Российской</a:t>
            </a:r>
            <a:r>
              <a:rPr i="1" spc="-7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Федерации</a:t>
            </a:r>
            <a:r>
              <a:rPr i="1" spc="-5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25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мая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2022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г.)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00" y="101829"/>
            <a:ext cx="652322" cy="5425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337298" y="0"/>
            <a:ext cx="1441077" cy="7644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900" y="278726"/>
            <a:ext cx="4812031" cy="51809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ru-RU" sz="1250" b="1" dirty="0">
                <a:latin typeface="Arial"/>
                <a:cs typeface="Arial"/>
              </a:rPr>
              <a:t>П</a:t>
            </a:r>
            <a:r>
              <a:rPr sz="1250" b="1" dirty="0" err="1" smtClean="0">
                <a:latin typeface="Arial"/>
                <a:cs typeface="Arial"/>
              </a:rPr>
              <a:t>онятие</a:t>
            </a:r>
            <a:r>
              <a:rPr sz="1250" b="1" spc="55" dirty="0" smtClean="0">
                <a:latin typeface="Arial"/>
                <a:cs typeface="Arial"/>
              </a:rPr>
              <a:t> </a:t>
            </a:r>
            <a:r>
              <a:rPr sz="1250" b="1" dirty="0" err="1">
                <a:latin typeface="Arial"/>
                <a:cs typeface="Arial"/>
              </a:rPr>
              <a:t>просветительской</a:t>
            </a:r>
            <a:r>
              <a:rPr sz="1250" b="1" spc="490" dirty="0">
                <a:latin typeface="Arial"/>
                <a:cs typeface="Arial"/>
              </a:rPr>
              <a:t> </a:t>
            </a:r>
            <a:r>
              <a:rPr sz="1250" b="1" spc="-10" dirty="0" err="1" smtClean="0">
                <a:latin typeface="Arial"/>
                <a:cs typeface="Arial"/>
              </a:rPr>
              <a:t>деятельности</a:t>
            </a:r>
            <a:endParaRPr lang="ru-RU" sz="125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900" b="1" i="1" spc="-10" dirty="0" err="1" smtClean="0">
                <a:latin typeface="Arial"/>
                <a:cs typeface="Arial"/>
              </a:rPr>
              <a:t>Федеральный</a:t>
            </a:r>
            <a:r>
              <a:rPr sz="900" b="1" i="1" spc="-25" dirty="0" smtClean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закон от</a:t>
            </a:r>
            <a:r>
              <a:rPr sz="900" b="1" i="1" spc="1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05.04.2021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N</a:t>
            </a:r>
            <a:r>
              <a:rPr sz="900" b="1" i="1" spc="1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85-</a:t>
            </a:r>
            <a:r>
              <a:rPr sz="900" b="1" i="1" spc="-25" dirty="0">
                <a:latin typeface="Arial"/>
                <a:cs typeface="Arial"/>
              </a:rPr>
              <a:t>ФЗ </a:t>
            </a:r>
            <a:r>
              <a:rPr sz="900" b="1" i="1" dirty="0">
                <a:latin typeface="Arial"/>
                <a:cs typeface="Arial"/>
              </a:rPr>
              <a:t>изменения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в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b="1" i="1" dirty="0" err="1">
                <a:latin typeface="Arial"/>
                <a:cs typeface="Arial"/>
              </a:rPr>
              <a:t>Федеральный</a:t>
            </a:r>
            <a:r>
              <a:rPr sz="900" b="1" i="1" spc="-30" dirty="0">
                <a:latin typeface="Arial"/>
                <a:cs typeface="Arial"/>
              </a:rPr>
              <a:t> </a:t>
            </a:r>
            <a:r>
              <a:rPr sz="900" b="1" i="1" dirty="0" err="1" smtClean="0">
                <a:latin typeface="Arial"/>
                <a:cs typeface="Arial"/>
              </a:rPr>
              <a:t>закон</a:t>
            </a:r>
            <a:endParaRPr lang="ru-RU" sz="900" b="1" i="1" dirty="0" smtClean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900" b="1" i="1" spc="-20" dirty="0" smtClean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от</a:t>
            </a:r>
            <a:r>
              <a:rPr sz="900" b="1" i="1" spc="23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29.12.2012</a:t>
            </a:r>
            <a:r>
              <a:rPr sz="900" b="1" i="1" spc="204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N</a:t>
            </a:r>
            <a:r>
              <a:rPr sz="900" b="1" i="1" spc="-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273-ФЗ</a:t>
            </a:r>
            <a:r>
              <a:rPr sz="900" b="1" i="1" spc="210" dirty="0">
                <a:latin typeface="Arial"/>
                <a:cs typeface="Arial"/>
              </a:rPr>
              <a:t> </a:t>
            </a:r>
            <a:r>
              <a:rPr sz="900" b="1" i="1" spc="-25" dirty="0" smtClean="0">
                <a:latin typeface="Arial"/>
                <a:cs typeface="Arial"/>
              </a:rPr>
              <a:t>"</a:t>
            </a:r>
            <a:r>
              <a:rPr sz="900" b="1" i="1" spc="-25" dirty="0" err="1" smtClean="0">
                <a:latin typeface="Arial"/>
                <a:cs typeface="Arial"/>
              </a:rPr>
              <a:t>Об</a:t>
            </a:r>
            <a:r>
              <a:rPr lang="ru-RU" sz="900" dirty="0">
                <a:latin typeface="Arial"/>
                <a:cs typeface="Arial"/>
              </a:rPr>
              <a:t> </a:t>
            </a:r>
            <a:r>
              <a:rPr sz="900" b="1" i="1" dirty="0" err="1" smtClean="0">
                <a:latin typeface="Arial"/>
                <a:cs typeface="Arial"/>
              </a:rPr>
              <a:t>образовании</a:t>
            </a:r>
            <a:r>
              <a:rPr sz="900" b="1" i="1" spc="215" dirty="0" smtClean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в</a:t>
            </a:r>
            <a:r>
              <a:rPr sz="900" b="1" i="1" spc="23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Российской</a:t>
            </a:r>
            <a:r>
              <a:rPr sz="900" b="1" i="1" spc="20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Федерации</a:t>
            </a:r>
            <a:r>
              <a:rPr sz="950" b="1" spc="-10" dirty="0">
                <a:latin typeface="Calibri"/>
                <a:cs typeface="Calibri"/>
              </a:rPr>
              <a:t>"</a:t>
            </a:r>
            <a:endParaRPr sz="95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6999" y="1119250"/>
            <a:ext cx="7215505" cy="1422400"/>
          </a:xfrm>
          <a:custGeom>
            <a:avLst/>
            <a:gdLst/>
            <a:ahLst/>
            <a:cxnLst/>
            <a:rect l="l" t="t" r="r" b="b"/>
            <a:pathLst>
              <a:path w="7215505" h="1422400">
                <a:moveTo>
                  <a:pt x="7215251" y="0"/>
                </a:moveTo>
                <a:lnTo>
                  <a:pt x="0" y="0"/>
                </a:lnTo>
                <a:lnTo>
                  <a:pt x="0" y="1421892"/>
                </a:lnTo>
                <a:lnTo>
                  <a:pt x="7215251" y="1421892"/>
                </a:lnTo>
                <a:lnTo>
                  <a:pt x="7215251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5790" y="1123568"/>
            <a:ext cx="7057390" cy="136715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algn="just">
              <a:lnSpc>
                <a:spcPct val="90100"/>
              </a:lnSpc>
              <a:spcBef>
                <a:spcPts val="285"/>
              </a:spcBef>
            </a:pPr>
            <a:r>
              <a:rPr sz="1600" dirty="0">
                <a:latin typeface="Microsoft Sans Serif"/>
                <a:cs typeface="Microsoft Sans Serif"/>
              </a:rPr>
              <a:t>Просветительская</a:t>
            </a:r>
            <a:r>
              <a:rPr sz="1600" spc="475" dirty="0">
                <a:latin typeface="Microsoft Sans Serif"/>
                <a:cs typeface="Microsoft Sans Serif"/>
              </a:rPr>
              <a:t>  </a:t>
            </a:r>
            <a:r>
              <a:rPr sz="1600" dirty="0">
                <a:latin typeface="Microsoft Sans Serif"/>
                <a:cs typeface="Microsoft Sans Serif"/>
              </a:rPr>
              <a:t>деятельность</a:t>
            </a:r>
            <a:r>
              <a:rPr sz="1600" spc="480" dirty="0">
                <a:latin typeface="Microsoft Sans Serif"/>
                <a:cs typeface="Microsoft Sans Serif"/>
              </a:rPr>
              <a:t>  </a:t>
            </a:r>
            <a:r>
              <a:rPr sz="1600" dirty="0">
                <a:latin typeface="Microsoft Sans Serif"/>
                <a:cs typeface="Microsoft Sans Serif"/>
              </a:rPr>
              <a:t>-</a:t>
            </a:r>
            <a:r>
              <a:rPr sz="1600" spc="475" dirty="0">
                <a:latin typeface="Microsoft Sans Serif"/>
                <a:cs typeface="Microsoft Sans Serif"/>
              </a:rPr>
              <a:t>  </a:t>
            </a:r>
            <a:r>
              <a:rPr sz="1600" dirty="0">
                <a:latin typeface="Microsoft Sans Serif"/>
                <a:cs typeface="Microsoft Sans Serif"/>
              </a:rPr>
              <a:t>это</a:t>
            </a:r>
            <a:r>
              <a:rPr sz="1600" spc="475" dirty="0">
                <a:latin typeface="Microsoft Sans Serif"/>
                <a:cs typeface="Microsoft Sans Serif"/>
              </a:rPr>
              <a:t>  </a:t>
            </a:r>
            <a:r>
              <a:rPr sz="1600" dirty="0">
                <a:latin typeface="Microsoft Sans Serif"/>
                <a:cs typeface="Microsoft Sans Serif"/>
              </a:rPr>
              <a:t>деятельность</a:t>
            </a:r>
            <a:r>
              <a:rPr sz="1600" spc="475" dirty="0">
                <a:latin typeface="Microsoft Sans Serif"/>
                <a:cs typeface="Microsoft Sans Serif"/>
              </a:rPr>
              <a:t>  </a:t>
            </a:r>
            <a:r>
              <a:rPr sz="1600" dirty="0">
                <a:latin typeface="Microsoft Sans Serif"/>
                <a:cs typeface="Microsoft Sans Serif"/>
              </a:rPr>
              <a:t>вне</a:t>
            </a:r>
            <a:r>
              <a:rPr sz="1600" spc="470" dirty="0">
                <a:latin typeface="Microsoft Sans Serif"/>
                <a:cs typeface="Microsoft Sans Serif"/>
              </a:rPr>
              <a:t>  </a:t>
            </a:r>
            <a:r>
              <a:rPr sz="1600" spc="-10" dirty="0">
                <a:latin typeface="Microsoft Sans Serif"/>
                <a:cs typeface="Microsoft Sans Serif"/>
              </a:rPr>
              <a:t>рамок </a:t>
            </a:r>
            <a:r>
              <a:rPr sz="1600" dirty="0">
                <a:latin typeface="Microsoft Sans Serif"/>
                <a:cs typeface="Microsoft Sans Serif"/>
              </a:rPr>
              <a:t>образовательных</a:t>
            </a:r>
            <a:r>
              <a:rPr sz="1600" spc="300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программ,</a:t>
            </a:r>
            <a:r>
              <a:rPr sz="1600" spc="310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направленная</a:t>
            </a:r>
            <a:r>
              <a:rPr sz="1600" spc="305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на</a:t>
            </a:r>
            <a:r>
              <a:rPr sz="1600" spc="305" dirty="0">
                <a:latin typeface="Microsoft Sans Serif"/>
                <a:cs typeface="Microsoft Sans Serif"/>
              </a:rPr>
              <a:t>   </a:t>
            </a:r>
            <a:r>
              <a:rPr sz="1600" spc="-10" dirty="0">
                <a:latin typeface="Microsoft Sans Serif"/>
                <a:cs typeface="Microsoft Sans Serif"/>
              </a:rPr>
              <a:t>распространение </a:t>
            </a:r>
            <a:r>
              <a:rPr sz="1600" dirty="0">
                <a:latin typeface="Microsoft Sans Serif"/>
                <a:cs typeface="Microsoft Sans Serif"/>
              </a:rPr>
              <a:t>знаний,</a:t>
            </a:r>
            <a:r>
              <a:rPr sz="1600" spc="40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умений,</a:t>
            </a:r>
            <a:r>
              <a:rPr sz="1600" spc="39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навыков,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ценностных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установок,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опыта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и</a:t>
            </a:r>
            <a:r>
              <a:rPr sz="1600" spc="-20" dirty="0">
                <a:latin typeface="Microsoft Sans Serif"/>
                <a:cs typeface="Microsoft Sans Serif"/>
              </a:rPr>
              <a:t> компетенции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50" dirty="0">
                <a:latin typeface="Microsoft Sans Serif"/>
                <a:cs typeface="Microsoft Sans Serif"/>
              </a:rPr>
              <a:t>в </a:t>
            </a:r>
            <a:r>
              <a:rPr sz="1600" dirty="0">
                <a:latin typeface="Microsoft Sans Serif"/>
                <a:cs typeface="Microsoft Sans Serif"/>
              </a:rPr>
              <a:t>целях</a:t>
            </a:r>
            <a:r>
              <a:rPr sz="1600" spc="295" dirty="0">
                <a:latin typeface="Microsoft Sans Serif"/>
                <a:cs typeface="Microsoft Sans Serif"/>
              </a:rPr>
              <a:t>    </a:t>
            </a:r>
            <a:r>
              <a:rPr sz="1600" dirty="0">
                <a:latin typeface="Microsoft Sans Serif"/>
                <a:cs typeface="Microsoft Sans Serif"/>
              </a:rPr>
              <a:t>интеллектуального,</a:t>
            </a:r>
            <a:r>
              <a:rPr sz="1600" spc="300" dirty="0">
                <a:latin typeface="Microsoft Sans Serif"/>
                <a:cs typeface="Microsoft Sans Serif"/>
              </a:rPr>
              <a:t>    </a:t>
            </a:r>
            <a:r>
              <a:rPr sz="1600" spc="-20" dirty="0">
                <a:latin typeface="Microsoft Sans Serif"/>
                <a:cs typeface="Microsoft Sans Serif"/>
              </a:rPr>
              <a:t>духовно-</a:t>
            </a:r>
            <a:r>
              <a:rPr sz="1600" dirty="0">
                <a:latin typeface="Microsoft Sans Serif"/>
                <a:cs typeface="Microsoft Sans Serif"/>
              </a:rPr>
              <a:t>нравственного,</a:t>
            </a:r>
            <a:r>
              <a:rPr sz="1600" spc="300" dirty="0">
                <a:latin typeface="Microsoft Sans Serif"/>
                <a:cs typeface="Microsoft Sans Serif"/>
              </a:rPr>
              <a:t>    </a:t>
            </a:r>
            <a:r>
              <a:rPr sz="1600" spc="-10" dirty="0">
                <a:latin typeface="Microsoft Sans Serif"/>
                <a:cs typeface="Microsoft Sans Serif"/>
              </a:rPr>
              <a:t>творческого, </a:t>
            </a:r>
            <a:r>
              <a:rPr sz="1600" dirty="0">
                <a:latin typeface="Microsoft Sans Serif"/>
                <a:cs typeface="Microsoft Sans Serif"/>
              </a:rPr>
              <a:t>физического</a:t>
            </a:r>
            <a:r>
              <a:rPr sz="1600" spc="350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и</a:t>
            </a:r>
            <a:r>
              <a:rPr sz="1600" spc="350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(или)</a:t>
            </a:r>
            <a:r>
              <a:rPr sz="1600" spc="345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профессионального</a:t>
            </a:r>
            <a:r>
              <a:rPr sz="1600" spc="345" dirty="0">
                <a:latin typeface="Microsoft Sans Serif"/>
                <a:cs typeface="Microsoft Sans Serif"/>
              </a:rPr>
              <a:t>   </a:t>
            </a:r>
            <a:r>
              <a:rPr sz="1600" dirty="0">
                <a:latin typeface="Microsoft Sans Serif"/>
                <a:cs typeface="Microsoft Sans Serif"/>
              </a:rPr>
              <a:t>развития</a:t>
            </a:r>
            <a:r>
              <a:rPr sz="1600" spc="350" dirty="0">
                <a:latin typeface="Microsoft Sans Serif"/>
                <a:cs typeface="Microsoft Sans Serif"/>
              </a:rPr>
              <a:t>   </a:t>
            </a:r>
            <a:r>
              <a:rPr sz="1600" spc="-10" dirty="0">
                <a:latin typeface="Microsoft Sans Serif"/>
                <a:cs typeface="Microsoft Sans Serif"/>
              </a:rPr>
              <a:t>человека, </a:t>
            </a:r>
            <a:r>
              <a:rPr sz="1600" dirty="0">
                <a:latin typeface="Microsoft Sans Serif"/>
                <a:cs typeface="Microsoft Sans Serif"/>
              </a:rPr>
              <a:t>удовлетворения</a:t>
            </a:r>
            <a:r>
              <a:rPr sz="1600" spc="34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его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образовательных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потребностей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и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интересов.</a:t>
            </a:r>
            <a:endParaRPr sz="16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5300" y="3079191"/>
            <a:ext cx="5690870" cy="9601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00" b="1" dirty="0">
                <a:latin typeface="Arial"/>
                <a:cs typeface="Arial"/>
              </a:rPr>
              <a:t>Часть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2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статьи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44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Закона: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102000"/>
              </a:lnSpc>
            </a:pPr>
            <a:r>
              <a:rPr sz="1000" b="1" dirty="0">
                <a:latin typeface="Arial"/>
                <a:cs typeface="Arial"/>
              </a:rPr>
              <a:t>"...образовательные</a:t>
            </a:r>
            <a:r>
              <a:rPr sz="1000" b="1" spc="355" dirty="0">
                <a:latin typeface="Arial"/>
                <a:cs typeface="Arial"/>
              </a:rPr>
              <a:t>  </a:t>
            </a:r>
            <a:r>
              <a:rPr sz="1000" b="1" dirty="0">
                <a:latin typeface="Arial"/>
                <a:cs typeface="Arial"/>
              </a:rPr>
              <a:t>организации</a:t>
            </a:r>
            <a:r>
              <a:rPr sz="1000" b="1" spc="345" dirty="0">
                <a:latin typeface="Arial"/>
                <a:cs typeface="Arial"/>
              </a:rPr>
              <a:t>  </a:t>
            </a:r>
            <a:r>
              <a:rPr sz="1000" b="1" dirty="0">
                <a:latin typeface="Arial"/>
                <a:cs typeface="Arial"/>
              </a:rPr>
              <a:t>оказывают</a:t>
            </a:r>
            <a:r>
              <a:rPr sz="1000" b="1" spc="345" dirty="0">
                <a:latin typeface="Arial"/>
                <a:cs typeface="Arial"/>
              </a:rPr>
              <a:t>  </a:t>
            </a:r>
            <a:r>
              <a:rPr sz="1000" b="1" dirty="0">
                <a:latin typeface="Arial"/>
                <a:cs typeface="Arial"/>
              </a:rPr>
              <a:t>помощь</a:t>
            </a:r>
            <a:r>
              <a:rPr sz="1000" b="1" spc="345" dirty="0">
                <a:latin typeface="Arial"/>
                <a:cs typeface="Arial"/>
              </a:rPr>
              <a:t>  </a:t>
            </a:r>
            <a:r>
              <a:rPr sz="1000" b="1" dirty="0">
                <a:latin typeface="Arial"/>
                <a:cs typeface="Arial"/>
              </a:rPr>
              <a:t>родителям</a:t>
            </a:r>
            <a:r>
              <a:rPr sz="1000" b="1" spc="350" dirty="0">
                <a:latin typeface="Arial"/>
                <a:cs typeface="Arial"/>
              </a:rPr>
              <a:t>  </a:t>
            </a:r>
            <a:r>
              <a:rPr sz="1000" b="1" spc="-10" dirty="0">
                <a:latin typeface="Arial"/>
                <a:cs typeface="Arial"/>
              </a:rPr>
              <a:t>(законным </a:t>
            </a:r>
            <a:r>
              <a:rPr sz="1000" b="1" dirty="0">
                <a:latin typeface="Arial"/>
                <a:cs typeface="Arial"/>
              </a:rPr>
              <a:t>представителям)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несовершеннолетних</a:t>
            </a:r>
            <a:r>
              <a:rPr sz="1000" b="1" spc="4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обучающихся</a:t>
            </a:r>
            <a:r>
              <a:rPr sz="1000" b="1" spc="4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в</a:t>
            </a:r>
            <a:r>
              <a:rPr sz="1000" b="1" spc="4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воспитании</a:t>
            </a:r>
            <a:r>
              <a:rPr sz="1000" b="1" spc="4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детей,</a:t>
            </a:r>
            <a:r>
              <a:rPr sz="1000" b="1" spc="434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охране </a:t>
            </a:r>
            <a:r>
              <a:rPr sz="1000" b="1" dirty="0">
                <a:latin typeface="Arial"/>
                <a:cs typeface="Arial"/>
              </a:rPr>
              <a:t>и</a:t>
            </a:r>
            <a:r>
              <a:rPr sz="1000" b="1" spc="3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укреплении</a:t>
            </a:r>
            <a:r>
              <a:rPr sz="1000" b="1" spc="335" dirty="0">
                <a:latin typeface="Arial"/>
                <a:cs typeface="Arial"/>
              </a:rPr>
              <a:t> </a:t>
            </a:r>
            <a:r>
              <a:rPr sz="1000" b="1" dirty="0" err="1">
                <a:latin typeface="Arial"/>
                <a:cs typeface="Arial"/>
              </a:rPr>
              <a:t>их</a:t>
            </a:r>
            <a:r>
              <a:rPr sz="1000" b="1" spc="340" dirty="0">
                <a:latin typeface="Arial"/>
                <a:cs typeface="Arial"/>
              </a:rPr>
              <a:t> </a:t>
            </a:r>
            <a:r>
              <a:rPr sz="1000" b="1" dirty="0" err="1" smtClean="0">
                <a:latin typeface="Arial"/>
                <a:cs typeface="Arial"/>
              </a:rPr>
              <a:t>физического</a:t>
            </a:r>
            <a:r>
              <a:rPr lang="ru-RU" sz="1000" b="1" spc="375" dirty="0">
                <a:latin typeface="Arial"/>
                <a:cs typeface="Arial"/>
              </a:rPr>
              <a:t> </a:t>
            </a:r>
            <a:r>
              <a:rPr sz="1000" b="1" spc="-50" dirty="0" smtClean="0">
                <a:latin typeface="Arial"/>
                <a:cs typeface="Arial"/>
              </a:rPr>
              <a:t>и</a:t>
            </a:r>
            <a:r>
              <a:rPr lang="ru-RU" sz="1000" dirty="0" smtClean="0">
                <a:latin typeface="Arial"/>
                <a:cs typeface="Arial"/>
              </a:rPr>
              <a:t> </a:t>
            </a:r>
            <a:r>
              <a:rPr sz="1000" b="1" dirty="0" err="1" smtClean="0">
                <a:latin typeface="Arial"/>
                <a:cs typeface="Arial"/>
              </a:rPr>
              <a:t>психического</a:t>
            </a:r>
            <a:r>
              <a:rPr sz="1000" b="1" spc="420" dirty="0" smtClean="0">
                <a:latin typeface="Arial"/>
                <a:cs typeface="Arial"/>
              </a:rPr>
              <a:t>   </a:t>
            </a:r>
            <a:r>
              <a:rPr sz="1000" b="1" dirty="0">
                <a:latin typeface="Arial"/>
                <a:cs typeface="Arial"/>
              </a:rPr>
              <a:t>здоровья,</a:t>
            </a:r>
            <a:r>
              <a:rPr sz="1000" b="1" spc="425" dirty="0">
                <a:latin typeface="Arial"/>
                <a:cs typeface="Arial"/>
              </a:rPr>
              <a:t>   </a:t>
            </a:r>
            <a:r>
              <a:rPr sz="1000" b="1" dirty="0">
                <a:latin typeface="Arial"/>
                <a:cs typeface="Arial"/>
              </a:rPr>
              <a:t>развитии</a:t>
            </a:r>
            <a:r>
              <a:rPr sz="1000" b="1" spc="425" dirty="0">
                <a:latin typeface="Arial"/>
                <a:cs typeface="Arial"/>
              </a:rPr>
              <a:t>   </a:t>
            </a:r>
            <a:r>
              <a:rPr sz="1000" b="1" dirty="0">
                <a:latin typeface="Arial"/>
                <a:cs typeface="Arial"/>
              </a:rPr>
              <a:t>индивидуальных</a:t>
            </a:r>
            <a:r>
              <a:rPr sz="1000" b="1" spc="420" dirty="0">
                <a:latin typeface="Arial"/>
                <a:cs typeface="Arial"/>
              </a:rPr>
              <a:t>   </a:t>
            </a:r>
            <a:r>
              <a:rPr sz="1000" b="1" dirty="0">
                <a:latin typeface="Arial"/>
                <a:cs typeface="Arial"/>
              </a:rPr>
              <a:t>способностей</a:t>
            </a:r>
            <a:r>
              <a:rPr sz="1000" b="1" spc="430" dirty="0">
                <a:latin typeface="Arial"/>
                <a:cs typeface="Arial"/>
              </a:rPr>
              <a:t>   </a:t>
            </a:r>
            <a:r>
              <a:rPr sz="1000" b="1" spc="-50" dirty="0">
                <a:latin typeface="Arial"/>
                <a:cs typeface="Arial"/>
              </a:rPr>
              <a:t>и </a:t>
            </a:r>
            <a:r>
              <a:rPr sz="1000" b="1" dirty="0">
                <a:latin typeface="Arial"/>
                <a:cs typeface="Arial"/>
              </a:rPr>
              <a:t>необходимой</a:t>
            </a:r>
            <a:r>
              <a:rPr sz="1000" b="1" spc="39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коррекции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нарушений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их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развития".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64" y="111968"/>
            <a:ext cx="925335" cy="8545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5975723" y="0"/>
            <a:ext cx="1822077" cy="9665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0999" y="885825"/>
            <a:ext cx="2338705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28980" marR="5080" indent="-716915">
              <a:lnSpc>
                <a:spcPct val="100000"/>
              </a:lnSpc>
              <a:spcBef>
                <a:spcPts val="105"/>
              </a:spcBef>
            </a:pPr>
            <a:r>
              <a:rPr sz="1100" i="1" spc="-10" dirty="0">
                <a:latin typeface="Arial"/>
                <a:cs typeface="Arial"/>
              </a:rPr>
              <a:t>Авторы-составители</a:t>
            </a:r>
            <a:r>
              <a:rPr sz="1100" i="1" spc="70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Программы просвещения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3323" y="1354518"/>
            <a:ext cx="32340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0" indent="-146050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158750" algn="l"/>
                <a:tab pos="1272540" algn="l"/>
                <a:tab pos="2382520" algn="l"/>
              </a:tabLst>
            </a:pPr>
            <a:r>
              <a:rPr sz="1100" spc="-10" dirty="0">
                <a:latin typeface="Microsoft Sans Serif"/>
                <a:cs typeface="Microsoft Sans Serif"/>
              </a:rPr>
              <a:t>Лаборатория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дошкольного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образования</a:t>
            </a:r>
            <a:endParaRPr sz="11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771" y="1556765"/>
            <a:ext cx="30886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4050" algn="l"/>
                <a:tab pos="1416050" algn="l"/>
                <a:tab pos="2218055" algn="l"/>
                <a:tab pos="2996565" algn="l"/>
              </a:tabLst>
            </a:pPr>
            <a:r>
              <a:rPr sz="1100" spc="-10" dirty="0">
                <a:latin typeface="Microsoft Sans Serif"/>
                <a:cs typeface="Microsoft Sans Serif"/>
              </a:rPr>
              <a:t>ФГБНУ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Институт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развития,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здоровья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50" dirty="0">
                <a:latin typeface="Microsoft Sans Serif"/>
                <a:cs typeface="Microsoft Sans Serif"/>
              </a:rPr>
              <a:t>и</a:t>
            </a:r>
            <a:endParaRPr sz="11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771" y="1724406"/>
            <a:ext cx="13214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Microsoft Sans Serif"/>
                <a:cs typeface="Microsoft Sans Serif"/>
              </a:rPr>
              <a:t>адаптации</a:t>
            </a:r>
            <a:r>
              <a:rPr sz="1100" spc="26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ребенка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943" y="2352548"/>
            <a:ext cx="323342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0" marR="5080" indent="-146685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158750" algn="l"/>
                <a:tab pos="1365885" algn="l"/>
                <a:tab pos="2045335" algn="l"/>
                <a:tab pos="2455545" algn="l"/>
              </a:tabLst>
            </a:pPr>
            <a:r>
              <a:rPr sz="1100" spc="-10" dirty="0">
                <a:latin typeface="Microsoft Sans Serif"/>
                <a:cs typeface="Microsoft Sans Serif"/>
              </a:rPr>
              <a:t>преподаватели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10" dirty="0">
                <a:latin typeface="Microsoft Sans Serif"/>
                <a:cs typeface="Microsoft Sans Serif"/>
              </a:rPr>
              <a:t>ФГБОУ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25" dirty="0">
                <a:latin typeface="Microsoft Sans Serif"/>
                <a:cs typeface="Microsoft Sans Serif"/>
              </a:rPr>
              <a:t>ВО</a:t>
            </a:r>
            <a:r>
              <a:rPr sz="1100" dirty="0">
                <a:latin typeface="Microsoft Sans Serif"/>
                <a:cs typeface="Microsoft Sans Serif"/>
              </a:rPr>
              <a:t>	</a:t>
            </a:r>
            <a:r>
              <a:rPr sz="1100" spc="-25" dirty="0">
                <a:latin typeface="Microsoft Sans Serif"/>
                <a:cs typeface="Microsoft Sans Serif"/>
              </a:rPr>
              <a:t>Московский </a:t>
            </a:r>
            <a:r>
              <a:rPr sz="1100" spc="-20" dirty="0">
                <a:latin typeface="Microsoft Sans Serif"/>
                <a:cs typeface="Microsoft Sans Serif"/>
              </a:rPr>
              <a:t>педагогический</a:t>
            </a:r>
            <a:r>
              <a:rPr sz="1100" spc="-3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государственный</a:t>
            </a:r>
            <a:r>
              <a:rPr sz="1100" spc="3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университет</a:t>
            </a:r>
            <a:endParaRPr sz="1100" dirty="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145724" y="950835"/>
            <a:ext cx="3248660" cy="4597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471170" marR="5080" indent="-459105">
              <a:lnSpc>
                <a:spcPts val="1620"/>
              </a:lnSpc>
              <a:spcBef>
                <a:spcPts val="305"/>
              </a:spcBef>
            </a:pPr>
            <a:r>
              <a:rPr sz="1500" b="0" i="1" spc="-10" dirty="0">
                <a:latin typeface="Arial"/>
                <a:cs typeface="Arial"/>
              </a:rPr>
              <a:t>Материалы</a:t>
            </a:r>
            <a:r>
              <a:rPr sz="1500" b="0" i="1" spc="-45" dirty="0">
                <a:latin typeface="Arial"/>
                <a:cs typeface="Arial"/>
              </a:rPr>
              <a:t> </a:t>
            </a:r>
            <a:r>
              <a:rPr sz="1500" b="0" i="1" dirty="0">
                <a:latin typeface="Arial"/>
                <a:cs typeface="Arial"/>
              </a:rPr>
              <a:t>и</a:t>
            </a:r>
            <a:r>
              <a:rPr sz="1500" b="0" i="1" spc="-25" dirty="0">
                <a:latin typeface="Arial"/>
                <a:cs typeface="Arial"/>
              </a:rPr>
              <a:t> </a:t>
            </a:r>
            <a:r>
              <a:rPr sz="1500" b="0" i="1" spc="-10" dirty="0">
                <a:latin typeface="Arial"/>
                <a:cs typeface="Arial"/>
              </a:rPr>
              <a:t>наполнение</a:t>
            </a:r>
            <a:r>
              <a:rPr sz="1500" b="0" i="1" spc="-40" dirty="0">
                <a:latin typeface="Arial"/>
                <a:cs typeface="Arial"/>
              </a:rPr>
              <a:t> </a:t>
            </a:r>
            <a:r>
              <a:rPr sz="1500" b="0" i="1" spc="-10" dirty="0">
                <a:latin typeface="Arial"/>
                <a:cs typeface="Arial"/>
              </a:rPr>
              <a:t>разделов Программы</a:t>
            </a:r>
            <a:r>
              <a:rPr sz="1500" b="0" i="1" spc="-20" dirty="0">
                <a:latin typeface="Arial"/>
                <a:cs typeface="Arial"/>
              </a:rPr>
              <a:t> </a:t>
            </a:r>
            <a:r>
              <a:rPr sz="1500" b="0" i="1" spc="-10" dirty="0">
                <a:latin typeface="Arial"/>
                <a:cs typeface="Arial"/>
              </a:rPr>
              <a:t>просвещения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2682" y="1560322"/>
            <a:ext cx="36760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0" indent="-146050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158750" algn="l"/>
                <a:tab pos="1972310" algn="l"/>
                <a:tab pos="3449320" algn="l"/>
              </a:tabLst>
            </a:pPr>
            <a:r>
              <a:rPr sz="1500" spc="-10" dirty="0">
                <a:latin typeface="Microsoft Sans Serif"/>
                <a:cs typeface="Microsoft Sans Serif"/>
              </a:rPr>
              <a:t>педагогические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10" dirty="0">
                <a:latin typeface="Microsoft Sans Serif"/>
                <a:cs typeface="Microsoft Sans Serif"/>
              </a:rPr>
              <a:t>коллективы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25" dirty="0">
                <a:latin typeface="Microsoft Sans Serif"/>
                <a:cs typeface="Microsoft Sans Serif"/>
              </a:rPr>
              <a:t>39</a:t>
            </a:r>
            <a:endParaRPr sz="150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8985" y="1766061"/>
            <a:ext cx="35286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3420" algn="l"/>
              </a:tabLst>
            </a:pPr>
            <a:r>
              <a:rPr sz="1500" spc="-10" dirty="0">
                <a:latin typeface="Microsoft Sans Serif"/>
                <a:cs typeface="Microsoft Sans Serif"/>
              </a:rPr>
              <a:t>пилотных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10" dirty="0">
                <a:latin typeface="Microsoft Sans Serif"/>
                <a:cs typeface="Microsoft Sans Serif"/>
              </a:rPr>
              <a:t>образовательных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985" y="1971801"/>
            <a:ext cx="294386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0" dirty="0">
                <a:latin typeface="Microsoft Sans Serif"/>
                <a:cs typeface="Microsoft Sans Serif"/>
              </a:rPr>
              <a:t>организаций </a:t>
            </a:r>
            <a:r>
              <a:rPr sz="1500" dirty="0">
                <a:latin typeface="Microsoft Sans Serif"/>
                <a:cs typeface="Microsoft Sans Serif"/>
              </a:rPr>
              <a:t>5</a:t>
            </a:r>
            <a:r>
              <a:rPr sz="1500" spc="400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регионов</a:t>
            </a:r>
            <a:r>
              <a:rPr sz="1500" spc="390" dirty="0">
                <a:latin typeface="Microsoft Sans Serif"/>
                <a:cs typeface="Microsoft Sans Serif"/>
              </a:rPr>
              <a:t> </a:t>
            </a:r>
            <a:r>
              <a:rPr sz="1500" spc="-10" dirty="0">
                <a:latin typeface="Microsoft Sans Serif"/>
                <a:cs typeface="Microsoft Sans Serif"/>
              </a:rPr>
              <a:t>России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2682" y="2253818"/>
            <a:ext cx="367474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115" indent="-145415">
              <a:lnSpc>
                <a:spcPct val="100000"/>
              </a:lnSpc>
              <a:spcBef>
                <a:spcPts val="100"/>
              </a:spcBef>
              <a:buClr>
                <a:srgbClr val="001F5F"/>
              </a:buClr>
              <a:buFont typeface="Wingdings"/>
              <a:buChar char=""/>
              <a:tabLst>
                <a:tab pos="158115" algn="l"/>
                <a:tab pos="1757680" algn="l"/>
                <a:tab pos="3554729" algn="l"/>
              </a:tabLst>
            </a:pPr>
            <a:r>
              <a:rPr sz="1500" spc="-10" dirty="0">
                <a:latin typeface="Microsoft Sans Serif"/>
                <a:cs typeface="Microsoft Sans Serif"/>
              </a:rPr>
              <a:t>Департаментом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10" dirty="0">
                <a:latin typeface="Microsoft Sans Serif"/>
                <a:cs typeface="Microsoft Sans Serif"/>
              </a:rPr>
              <a:t>демографической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50" dirty="0">
                <a:latin typeface="Microsoft Sans Serif"/>
                <a:cs typeface="Microsoft Sans Serif"/>
              </a:rPr>
              <a:t>и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8985" y="2459863"/>
            <a:ext cx="35286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4590" algn="l"/>
                <a:tab pos="2259330" algn="l"/>
              </a:tabLst>
            </a:pPr>
            <a:r>
              <a:rPr sz="1500" spc="-10" dirty="0">
                <a:latin typeface="Microsoft Sans Serif"/>
                <a:cs typeface="Microsoft Sans Serif"/>
              </a:rPr>
              <a:t>семейной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10" dirty="0">
                <a:latin typeface="Microsoft Sans Serif"/>
                <a:cs typeface="Microsoft Sans Serif"/>
              </a:rPr>
              <a:t>политики</a:t>
            </a:r>
            <a:r>
              <a:rPr sz="1500" dirty="0">
                <a:latin typeface="Microsoft Sans Serif"/>
                <a:cs typeface="Microsoft Sans Serif"/>
              </a:rPr>
              <a:t>	</a:t>
            </a:r>
            <a:r>
              <a:rPr sz="1500" spc="-10" dirty="0">
                <a:latin typeface="Microsoft Sans Serif"/>
                <a:cs typeface="Microsoft Sans Serif"/>
              </a:rPr>
              <a:t>Министерства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2682" y="2665602"/>
            <a:ext cx="3674745" cy="115379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58750" marR="5080" algn="just">
              <a:lnSpc>
                <a:spcPts val="1620"/>
              </a:lnSpc>
              <a:spcBef>
                <a:spcPts val="300"/>
              </a:spcBef>
            </a:pPr>
            <a:r>
              <a:rPr sz="1500" dirty="0">
                <a:latin typeface="Microsoft Sans Serif"/>
                <a:cs typeface="Microsoft Sans Serif"/>
              </a:rPr>
              <a:t>труда</a:t>
            </a:r>
            <a:r>
              <a:rPr sz="1500" spc="355" dirty="0">
                <a:latin typeface="Microsoft Sans Serif"/>
                <a:cs typeface="Microsoft Sans Serif"/>
              </a:rPr>
              <a:t>    </a:t>
            </a:r>
            <a:r>
              <a:rPr sz="1500" dirty="0">
                <a:latin typeface="Microsoft Sans Serif"/>
                <a:cs typeface="Microsoft Sans Serif"/>
              </a:rPr>
              <a:t>и</a:t>
            </a:r>
            <a:r>
              <a:rPr sz="1500" spc="350" dirty="0">
                <a:latin typeface="Microsoft Sans Serif"/>
                <a:cs typeface="Microsoft Sans Serif"/>
              </a:rPr>
              <a:t>    </a:t>
            </a:r>
            <a:r>
              <a:rPr sz="1500" dirty="0">
                <a:latin typeface="Microsoft Sans Serif"/>
                <a:cs typeface="Microsoft Sans Serif"/>
              </a:rPr>
              <a:t>социальной</a:t>
            </a:r>
            <a:r>
              <a:rPr sz="1500" spc="355" dirty="0">
                <a:latin typeface="Microsoft Sans Serif"/>
                <a:cs typeface="Microsoft Sans Serif"/>
              </a:rPr>
              <a:t>    </a:t>
            </a:r>
            <a:r>
              <a:rPr sz="1500" spc="-10" dirty="0">
                <a:latin typeface="Microsoft Sans Serif"/>
                <a:cs typeface="Microsoft Sans Serif"/>
              </a:rPr>
              <a:t>защиты Российской</a:t>
            </a:r>
            <a:r>
              <a:rPr sz="1500" spc="-80" dirty="0">
                <a:latin typeface="Microsoft Sans Serif"/>
                <a:cs typeface="Microsoft Sans Serif"/>
              </a:rPr>
              <a:t> </a:t>
            </a:r>
            <a:r>
              <a:rPr sz="1500" spc="-10" dirty="0">
                <a:latin typeface="Microsoft Sans Serif"/>
                <a:cs typeface="Microsoft Sans Serif"/>
              </a:rPr>
              <a:t>Федерации,</a:t>
            </a:r>
            <a:endParaRPr sz="1500">
              <a:latin typeface="Microsoft Sans Serif"/>
              <a:cs typeface="Microsoft Sans Serif"/>
            </a:endParaRPr>
          </a:p>
          <a:p>
            <a:pPr marL="157480" marR="5080" indent="-145415" algn="just">
              <a:lnSpc>
                <a:spcPts val="1620"/>
              </a:lnSpc>
              <a:spcBef>
                <a:spcPts val="605"/>
              </a:spcBef>
              <a:buClr>
                <a:srgbClr val="001F5F"/>
              </a:buClr>
              <a:buFont typeface="Wingdings"/>
              <a:buChar char=""/>
              <a:tabLst>
                <a:tab pos="158750" algn="l"/>
              </a:tabLst>
            </a:pPr>
            <a:r>
              <a:rPr sz="1500" dirty="0">
                <a:latin typeface="Microsoft Sans Serif"/>
                <a:cs typeface="Microsoft Sans Serif"/>
              </a:rPr>
              <a:t>ФГБНУ</a:t>
            </a:r>
            <a:r>
              <a:rPr sz="1500" spc="275" dirty="0">
                <a:latin typeface="Microsoft Sans Serif"/>
                <a:cs typeface="Microsoft Sans Serif"/>
              </a:rPr>
              <a:t>    </a:t>
            </a:r>
            <a:r>
              <a:rPr sz="1500" dirty="0">
                <a:latin typeface="Microsoft Sans Serif"/>
                <a:cs typeface="Microsoft Sans Serif"/>
              </a:rPr>
              <a:t>Институт</a:t>
            </a:r>
            <a:r>
              <a:rPr sz="1500" spc="285" dirty="0">
                <a:latin typeface="Microsoft Sans Serif"/>
                <a:cs typeface="Microsoft Sans Serif"/>
              </a:rPr>
              <a:t>    </a:t>
            </a:r>
            <a:r>
              <a:rPr sz="1500" spc="-10" dirty="0">
                <a:latin typeface="Microsoft Sans Serif"/>
                <a:cs typeface="Microsoft Sans Serif"/>
              </a:rPr>
              <a:t>коррекционной 	</a:t>
            </a:r>
            <a:r>
              <a:rPr sz="1500" dirty="0">
                <a:latin typeface="Microsoft Sans Serif"/>
                <a:cs typeface="Microsoft Sans Serif"/>
              </a:rPr>
              <a:t>педагогики,</a:t>
            </a:r>
            <a:r>
              <a:rPr sz="1500" spc="65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ФГБНУ</a:t>
            </a:r>
            <a:r>
              <a:rPr sz="1500" spc="60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Институт</a:t>
            </a:r>
            <a:r>
              <a:rPr sz="1500" spc="70" dirty="0">
                <a:latin typeface="Microsoft Sans Serif"/>
                <a:cs typeface="Microsoft Sans Serif"/>
              </a:rPr>
              <a:t> </a:t>
            </a:r>
            <a:r>
              <a:rPr sz="1500" spc="-10" dirty="0">
                <a:latin typeface="Microsoft Sans Serif"/>
                <a:cs typeface="Microsoft Sans Serif"/>
              </a:rPr>
              <a:t>изучения 	</a:t>
            </a:r>
            <a:r>
              <a:rPr sz="1500" dirty="0">
                <a:latin typeface="Microsoft Sans Serif"/>
                <a:cs typeface="Microsoft Sans Serif"/>
              </a:rPr>
              <a:t>семьи,</a:t>
            </a:r>
            <a:r>
              <a:rPr sz="1500" spc="-45" dirty="0">
                <a:latin typeface="Microsoft Sans Serif"/>
                <a:cs typeface="Microsoft Sans Serif"/>
              </a:rPr>
              <a:t> </a:t>
            </a:r>
            <a:r>
              <a:rPr sz="1500" spc="-10" dirty="0">
                <a:latin typeface="Microsoft Sans Serif"/>
                <a:cs typeface="Microsoft Sans Serif"/>
              </a:rPr>
              <a:t>детства</a:t>
            </a:r>
            <a:r>
              <a:rPr sz="1500" spc="-30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и</a:t>
            </a:r>
            <a:r>
              <a:rPr sz="1500" spc="-35" dirty="0">
                <a:latin typeface="Microsoft Sans Serif"/>
                <a:cs typeface="Microsoft Sans Serif"/>
              </a:rPr>
              <a:t> </a:t>
            </a:r>
            <a:r>
              <a:rPr sz="1500" spc="-10" dirty="0">
                <a:latin typeface="Microsoft Sans Serif"/>
                <a:cs typeface="Microsoft Sans Serif"/>
              </a:rPr>
              <a:t>воспитания.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6636" y="73763"/>
            <a:ext cx="5682615" cy="3302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54990" marR="5080" indent="-542925">
              <a:lnSpc>
                <a:spcPts val="1130"/>
              </a:lnSpc>
              <a:spcBef>
                <a:spcPts val="250"/>
              </a:spcBef>
            </a:pPr>
            <a:r>
              <a:rPr sz="1050" b="1" dirty="0">
                <a:latin typeface="Arial"/>
                <a:cs typeface="Arial"/>
              </a:rPr>
              <a:t>Программа</a:t>
            </a:r>
            <a:r>
              <a:rPr sz="1050" b="1" spc="-7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просвещения</a:t>
            </a:r>
            <a:r>
              <a:rPr sz="1050" b="1" spc="-7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(законных</a:t>
            </a:r>
            <a:r>
              <a:rPr sz="1050" b="1" spc="-5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представителей)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детей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дошкольного </a:t>
            </a:r>
            <a:r>
              <a:rPr sz="1050" b="1" dirty="0">
                <a:latin typeface="Arial"/>
                <a:cs typeface="Arial"/>
              </a:rPr>
              <a:t>возраста, посещающих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дошкольные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образовательные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организации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1407" y="3783713"/>
            <a:ext cx="6858000" cy="564515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4635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65"/>
              </a:spcBef>
            </a:pPr>
            <a:r>
              <a:rPr sz="1000" dirty="0">
                <a:latin typeface="Microsoft Sans Serif"/>
                <a:cs typeface="Microsoft Sans Serif"/>
              </a:rPr>
              <a:t>К</a:t>
            </a:r>
            <a:r>
              <a:rPr sz="1000" spc="3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Программе</a:t>
            </a:r>
            <a:r>
              <a:rPr sz="1000" spc="3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будут</a:t>
            </a:r>
            <a:r>
              <a:rPr sz="1000" spc="3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разработаны</a:t>
            </a:r>
            <a:r>
              <a:rPr sz="1000" spc="325" dirty="0">
                <a:latin typeface="Microsoft Sans Serif"/>
                <a:cs typeface="Microsoft Sans Serif"/>
              </a:rPr>
              <a:t> </a:t>
            </a:r>
            <a:r>
              <a:rPr sz="1000" b="1" dirty="0">
                <a:latin typeface="Arial"/>
                <a:cs typeface="Arial"/>
              </a:rPr>
              <a:t>методические</a:t>
            </a:r>
            <a:r>
              <a:rPr sz="1000" b="1" spc="30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рекомендации</a:t>
            </a:r>
            <a:endParaRPr sz="1000" dirty="0">
              <a:latin typeface="Arial"/>
              <a:cs typeface="Arial"/>
            </a:endParaRPr>
          </a:p>
          <a:p>
            <a:pPr marL="538480" marR="535305" algn="ctr">
              <a:lnSpc>
                <a:spcPct val="102000"/>
              </a:lnSpc>
            </a:pPr>
            <a:r>
              <a:rPr sz="1000" dirty="0">
                <a:latin typeface="Microsoft Sans Serif"/>
                <a:cs typeface="Microsoft Sans Serif"/>
              </a:rPr>
              <a:t>(определиться</a:t>
            </a:r>
            <a:r>
              <a:rPr sz="1000" spc="3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3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местом</a:t>
            </a:r>
            <a:r>
              <a:rPr sz="1000" spc="30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</a:t>
            </a:r>
            <a:r>
              <a:rPr sz="1000" spc="3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временем</a:t>
            </a:r>
            <a:r>
              <a:rPr sz="1000" spc="3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просветительской</a:t>
            </a:r>
            <a:r>
              <a:rPr sz="1000" spc="3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деятельности</a:t>
            </a:r>
            <a:r>
              <a:rPr sz="1000" spc="3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</a:t>
            </a:r>
            <a:r>
              <a:rPr sz="1000" spc="3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структуре</a:t>
            </a:r>
            <a:r>
              <a:rPr sz="1000" spc="3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работы, </a:t>
            </a:r>
            <a:r>
              <a:rPr sz="1000" dirty="0">
                <a:latin typeface="Microsoft Sans Serif"/>
                <a:cs typeface="Microsoft Sans Serif"/>
              </a:rPr>
              <a:t>планированием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алгоритмом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выбора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содержания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форм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просвещения</a:t>
            </a:r>
            <a:r>
              <a:rPr sz="1000" spc="36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родителей</a:t>
            </a:r>
            <a:endParaRPr sz="1000" dirty="0">
              <a:latin typeface="Microsoft Sans Serif"/>
              <a:cs typeface="Microsoft Sans Serif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75" y="25410"/>
            <a:ext cx="708723" cy="6927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127376" y="29108"/>
            <a:ext cx="1669677" cy="8856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2837" y="1433830"/>
            <a:ext cx="5936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latin typeface="Microsoft Sans Serif"/>
                <a:cs typeface="Microsoft Sans Serif"/>
              </a:rPr>
              <a:t>реализацию</a:t>
            </a:r>
            <a:r>
              <a:rPr sz="1800" b="0" spc="-85" dirty="0">
                <a:latin typeface="Microsoft Sans Serif"/>
                <a:cs typeface="Microsoft Sans Serif"/>
              </a:rPr>
              <a:t> </a:t>
            </a:r>
            <a:r>
              <a:rPr sz="1800" b="0" spc="-20" dirty="0">
                <a:latin typeface="Microsoft Sans Serif"/>
                <a:cs typeface="Microsoft Sans Serif"/>
              </a:rPr>
              <a:t>необходимо</a:t>
            </a:r>
            <a:r>
              <a:rPr sz="1800" b="0" spc="-50" dirty="0">
                <a:latin typeface="Microsoft Sans Serif"/>
                <a:cs typeface="Microsoft Sans Serif"/>
              </a:rPr>
              <a:t> </a:t>
            </a:r>
            <a:r>
              <a:rPr sz="1800" b="0" dirty="0">
                <a:latin typeface="Microsoft Sans Serif"/>
                <a:cs typeface="Microsoft Sans Serif"/>
              </a:rPr>
              <a:t>осуществлять</a:t>
            </a:r>
            <a:r>
              <a:rPr sz="1800" b="0" spc="-45" dirty="0">
                <a:latin typeface="Microsoft Sans Serif"/>
                <a:cs typeface="Microsoft Sans Serif"/>
              </a:rPr>
              <a:t> </a:t>
            </a:r>
            <a:r>
              <a:rPr sz="1800" b="0" dirty="0">
                <a:latin typeface="Microsoft Sans Serif"/>
                <a:cs typeface="Microsoft Sans Serif"/>
              </a:rPr>
              <a:t>в</a:t>
            </a:r>
            <a:r>
              <a:rPr sz="1800" b="0" spc="-55" dirty="0"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latin typeface="Microsoft Sans Serif"/>
                <a:cs typeface="Microsoft Sans Serif"/>
              </a:rPr>
              <a:t>соответствии: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269" y="1733550"/>
            <a:ext cx="7059930" cy="230632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85"/>
              </a:spcBef>
              <a:buClr>
                <a:srgbClr val="006FC0"/>
              </a:buClr>
              <a:buFont typeface="Wingdings"/>
              <a:buChar char=""/>
              <a:tabLst>
                <a:tab pos="220345" algn="l"/>
              </a:tabLst>
            </a:pP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70" dirty="0">
                <a:latin typeface="Microsoft Sans Serif"/>
                <a:cs typeface="Microsoft Sans Serif"/>
              </a:rPr>
              <a:t>ФГОС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20" dirty="0">
                <a:latin typeface="Microsoft Sans Serif"/>
                <a:cs typeface="Microsoft Sans Serif"/>
              </a:rPr>
              <a:t> ФОП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дошкольного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образования,</a:t>
            </a:r>
            <a:endParaRPr sz="1800" dirty="0">
              <a:latin typeface="Microsoft Sans Serif"/>
              <a:cs typeface="Microsoft Sans Serif"/>
            </a:endParaRPr>
          </a:p>
          <a:p>
            <a:pPr marL="157480" marR="5080" indent="-145415" algn="just">
              <a:lnSpc>
                <a:spcPct val="90000"/>
              </a:lnSpc>
              <a:spcBef>
                <a:spcPts val="1200"/>
              </a:spcBef>
              <a:buClr>
                <a:srgbClr val="006FC0"/>
              </a:buClr>
              <a:buFont typeface="Wingdings"/>
              <a:buChar char=""/>
              <a:tabLst>
                <a:tab pos="158750" algn="l"/>
              </a:tabLst>
            </a:pPr>
            <a:r>
              <a:rPr sz="1800" spc="-25" dirty="0">
                <a:latin typeface="Microsoft Sans Serif"/>
                <a:cs typeface="Microsoft Sans Serif"/>
              </a:rPr>
              <a:t>Указом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Президента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Российской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Федерации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от 7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мая 2024 </a:t>
            </a:r>
            <a:r>
              <a:rPr sz="1600" spc="-10" dirty="0">
                <a:latin typeface="Microsoft Sans Serif"/>
                <a:cs typeface="Microsoft Sans Serif"/>
              </a:rPr>
              <a:t>г.</a:t>
            </a:r>
            <a:r>
              <a:rPr sz="1600" dirty="0">
                <a:latin typeface="Microsoft Sans Serif"/>
                <a:cs typeface="Microsoft Sans Serif"/>
              </a:rPr>
              <a:t> N </a:t>
            </a:r>
            <a:r>
              <a:rPr sz="1600" spc="-25" dirty="0">
                <a:latin typeface="Microsoft Sans Serif"/>
                <a:cs typeface="Microsoft Sans Serif"/>
              </a:rPr>
              <a:t>309 	</a:t>
            </a:r>
            <a:r>
              <a:rPr sz="1800" dirty="0">
                <a:latin typeface="Microsoft Sans Serif"/>
                <a:cs typeface="Microsoft Sans Serif"/>
              </a:rPr>
              <a:t>"О</a:t>
            </a:r>
            <a:r>
              <a:rPr sz="1800" spc="4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национальных</a:t>
            </a:r>
            <a:r>
              <a:rPr sz="1800" spc="4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целях</a:t>
            </a:r>
            <a:r>
              <a:rPr sz="1800" spc="4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развития</a:t>
            </a:r>
            <a:r>
              <a:rPr sz="1800" spc="459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Российской</a:t>
            </a:r>
            <a:r>
              <a:rPr sz="1800" spc="4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Федерации</a:t>
            </a:r>
            <a:r>
              <a:rPr sz="1800" spc="44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на 	</a:t>
            </a:r>
            <a:r>
              <a:rPr sz="1800" dirty="0">
                <a:latin typeface="Microsoft Sans Serif"/>
                <a:cs typeface="Microsoft Sans Serif"/>
              </a:rPr>
              <a:t>период</a:t>
            </a:r>
            <a:r>
              <a:rPr sz="1800" spc="3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до</a:t>
            </a:r>
            <a:r>
              <a:rPr sz="1800" spc="29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2030</a:t>
            </a:r>
            <a:r>
              <a:rPr sz="1800" spc="30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года</a:t>
            </a:r>
            <a:r>
              <a:rPr sz="1800" spc="30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3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29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перспективу</a:t>
            </a:r>
            <a:r>
              <a:rPr sz="1800" spc="2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до</a:t>
            </a:r>
            <a:r>
              <a:rPr sz="1800" spc="30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2036</a:t>
            </a:r>
            <a:r>
              <a:rPr sz="1800" spc="30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года"</a:t>
            </a:r>
            <a:r>
              <a:rPr sz="1800" spc="3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3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части 	</a:t>
            </a:r>
            <a:r>
              <a:rPr sz="1800" dirty="0">
                <a:latin typeface="Microsoft Sans Serif"/>
                <a:cs typeface="Microsoft Sans Serif"/>
              </a:rPr>
              <a:t>создания</a:t>
            </a:r>
            <a:r>
              <a:rPr sz="1800" spc="11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к</a:t>
            </a:r>
            <a:r>
              <a:rPr sz="1800" spc="114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2030</a:t>
            </a:r>
            <a:r>
              <a:rPr sz="1800" spc="11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году</a:t>
            </a:r>
            <a:r>
              <a:rPr sz="1800" spc="114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условий</a:t>
            </a:r>
            <a:r>
              <a:rPr sz="1800" spc="114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для</a:t>
            </a:r>
            <a:r>
              <a:rPr sz="1800" spc="114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воспитания</a:t>
            </a:r>
            <a:r>
              <a:rPr sz="1800" spc="110" dirty="0">
                <a:latin typeface="Microsoft Sans Serif"/>
                <a:cs typeface="Microsoft Sans Serif"/>
              </a:rPr>
              <a:t>  </a:t>
            </a:r>
            <a:r>
              <a:rPr sz="1800" spc="-10" dirty="0">
                <a:latin typeface="Microsoft Sans Serif"/>
                <a:cs typeface="Microsoft Sans Serif"/>
              </a:rPr>
              <a:t>гармонично 	</a:t>
            </a:r>
            <a:r>
              <a:rPr sz="1800" dirty="0">
                <a:latin typeface="Microsoft Sans Serif"/>
                <a:cs typeface="Microsoft Sans Serif"/>
              </a:rPr>
              <a:t>развитой,</a:t>
            </a:r>
            <a:r>
              <a:rPr sz="1800" spc="3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патриотичной</a:t>
            </a:r>
            <a:r>
              <a:rPr sz="1800" spc="3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социально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ответственной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личности 	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3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основе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традиционных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российских</a:t>
            </a:r>
            <a:r>
              <a:rPr sz="1800" spc="3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духовно-</a:t>
            </a:r>
            <a:r>
              <a:rPr sz="1800" dirty="0">
                <a:latin typeface="Microsoft Sans Serif"/>
                <a:cs typeface="Microsoft Sans Serif"/>
              </a:rPr>
              <a:t>нравственных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и 	</a:t>
            </a:r>
            <a:r>
              <a:rPr sz="1800" spc="-45" dirty="0">
                <a:latin typeface="Microsoft Sans Serif"/>
                <a:cs typeface="Microsoft Sans Serif"/>
              </a:rPr>
              <a:t>культурно-</a:t>
            </a:r>
            <a:r>
              <a:rPr sz="1800" spc="-10" dirty="0">
                <a:latin typeface="Microsoft Sans Serif"/>
                <a:cs typeface="Microsoft Sans Serif"/>
              </a:rPr>
              <a:t>исторических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ценностей.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7659" y="540069"/>
            <a:ext cx="4966970" cy="49593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065" marR="5080" algn="ctr">
              <a:lnSpc>
                <a:spcPct val="90100"/>
              </a:lnSpc>
              <a:spcBef>
                <a:spcPts val="234"/>
              </a:spcBef>
            </a:pPr>
            <a:r>
              <a:rPr sz="1100" b="1" dirty="0">
                <a:latin typeface="Arial"/>
                <a:cs typeface="Arial"/>
              </a:rPr>
              <a:t>Программа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просвещения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родителей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(законных</a:t>
            </a:r>
            <a:r>
              <a:rPr sz="1100" b="1" spc="-6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представителей)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детей </a:t>
            </a:r>
            <a:r>
              <a:rPr sz="1100" b="1" dirty="0">
                <a:latin typeface="Arial"/>
                <a:cs typeface="Arial"/>
              </a:rPr>
              <a:t>дошкольного</a:t>
            </a:r>
            <a:r>
              <a:rPr sz="1100" b="1" spc="-5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возраста,</a:t>
            </a:r>
            <a:r>
              <a:rPr sz="1100" b="1" spc="-7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посещающих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дошкольные</a:t>
            </a:r>
            <a:r>
              <a:rPr sz="1100" b="1" spc="-6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образовательные организации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14" y="16808"/>
            <a:ext cx="790385" cy="7261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204323" y="16808"/>
            <a:ext cx="1593477" cy="84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7994" y="710945"/>
            <a:ext cx="5962015" cy="3348354"/>
            <a:chOff x="917994" y="710945"/>
            <a:chExt cx="5962015" cy="3348354"/>
          </a:xfrm>
        </p:grpSpPr>
        <p:sp>
          <p:nvSpPr>
            <p:cNvPr id="3" name="object 3"/>
            <p:cNvSpPr/>
            <p:nvPr/>
          </p:nvSpPr>
          <p:spPr>
            <a:xfrm>
              <a:off x="4487163" y="710945"/>
              <a:ext cx="937260" cy="738505"/>
            </a:xfrm>
            <a:custGeom>
              <a:avLst/>
              <a:gdLst/>
              <a:ahLst/>
              <a:cxnLst/>
              <a:rect l="l" t="t" r="r" b="b"/>
              <a:pathLst>
                <a:path w="937260" h="738505">
                  <a:moveTo>
                    <a:pt x="870331" y="0"/>
                  </a:moveTo>
                  <a:lnTo>
                    <a:pt x="814959" y="143128"/>
                  </a:lnTo>
                  <a:lnTo>
                    <a:pt x="784478" y="127888"/>
                  </a:lnTo>
                  <a:lnTo>
                    <a:pt x="761491" y="120268"/>
                  </a:lnTo>
                  <a:lnTo>
                    <a:pt x="732916" y="114553"/>
                  </a:lnTo>
                  <a:lnTo>
                    <a:pt x="698626" y="108838"/>
                  </a:lnTo>
                  <a:lnTo>
                    <a:pt x="660400" y="105028"/>
                  </a:lnTo>
                  <a:lnTo>
                    <a:pt x="616458" y="105028"/>
                  </a:lnTo>
                  <a:lnTo>
                    <a:pt x="568833" y="110743"/>
                  </a:lnTo>
                  <a:lnTo>
                    <a:pt x="515365" y="120268"/>
                  </a:lnTo>
                  <a:lnTo>
                    <a:pt x="459994" y="139318"/>
                  </a:lnTo>
                  <a:lnTo>
                    <a:pt x="402716" y="164083"/>
                  </a:lnTo>
                  <a:lnTo>
                    <a:pt x="339725" y="200405"/>
                  </a:lnTo>
                  <a:lnTo>
                    <a:pt x="276733" y="246125"/>
                  </a:lnTo>
                  <a:lnTo>
                    <a:pt x="219456" y="295782"/>
                  </a:lnTo>
                  <a:lnTo>
                    <a:pt x="169925" y="347217"/>
                  </a:lnTo>
                  <a:lnTo>
                    <a:pt x="129794" y="402589"/>
                  </a:lnTo>
                  <a:lnTo>
                    <a:pt x="95376" y="457961"/>
                  </a:lnTo>
                  <a:lnTo>
                    <a:pt x="68707" y="511301"/>
                  </a:lnTo>
                  <a:lnTo>
                    <a:pt x="45847" y="562863"/>
                  </a:lnTo>
                  <a:lnTo>
                    <a:pt x="28575" y="610615"/>
                  </a:lnTo>
                  <a:lnTo>
                    <a:pt x="17145" y="652526"/>
                  </a:lnTo>
                  <a:lnTo>
                    <a:pt x="3810" y="715517"/>
                  </a:lnTo>
                  <a:lnTo>
                    <a:pt x="0" y="732662"/>
                  </a:lnTo>
                  <a:lnTo>
                    <a:pt x="0" y="738377"/>
                  </a:lnTo>
                  <a:lnTo>
                    <a:pt x="1905" y="734567"/>
                  </a:lnTo>
                  <a:lnTo>
                    <a:pt x="7620" y="719327"/>
                  </a:lnTo>
                  <a:lnTo>
                    <a:pt x="15239" y="696467"/>
                  </a:lnTo>
                  <a:lnTo>
                    <a:pt x="30480" y="665860"/>
                  </a:lnTo>
                  <a:lnTo>
                    <a:pt x="47751" y="629665"/>
                  </a:lnTo>
                  <a:lnTo>
                    <a:pt x="72516" y="589533"/>
                  </a:lnTo>
                  <a:lnTo>
                    <a:pt x="101091" y="547623"/>
                  </a:lnTo>
                  <a:lnTo>
                    <a:pt x="135509" y="503681"/>
                  </a:lnTo>
                  <a:lnTo>
                    <a:pt x="177546" y="459866"/>
                  </a:lnTo>
                  <a:lnTo>
                    <a:pt x="225171" y="417829"/>
                  </a:lnTo>
                  <a:lnTo>
                    <a:pt x="280543" y="379729"/>
                  </a:lnTo>
                  <a:lnTo>
                    <a:pt x="343535" y="343407"/>
                  </a:lnTo>
                  <a:lnTo>
                    <a:pt x="406526" y="316738"/>
                  </a:lnTo>
                  <a:lnTo>
                    <a:pt x="465709" y="299592"/>
                  </a:lnTo>
                  <a:lnTo>
                    <a:pt x="519175" y="290067"/>
                  </a:lnTo>
                  <a:lnTo>
                    <a:pt x="566927" y="286257"/>
                  </a:lnTo>
                  <a:lnTo>
                    <a:pt x="608838" y="286257"/>
                  </a:lnTo>
                  <a:lnTo>
                    <a:pt x="647064" y="290067"/>
                  </a:lnTo>
                  <a:lnTo>
                    <a:pt x="702437" y="305307"/>
                  </a:lnTo>
                  <a:lnTo>
                    <a:pt x="734822" y="318642"/>
                  </a:lnTo>
                  <a:lnTo>
                    <a:pt x="648970" y="454151"/>
                  </a:lnTo>
                  <a:lnTo>
                    <a:pt x="937133" y="353059"/>
                  </a:lnTo>
                  <a:lnTo>
                    <a:pt x="870331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932302" y="1217040"/>
              <a:ext cx="3919220" cy="2813685"/>
            </a:xfrm>
            <a:custGeom>
              <a:avLst/>
              <a:gdLst/>
              <a:ahLst/>
              <a:cxnLst/>
              <a:rect l="l" t="t" r="r" b="b"/>
              <a:pathLst>
                <a:path w="3919220" h="2813685">
                  <a:moveTo>
                    <a:pt x="0" y="137159"/>
                  </a:moveTo>
                  <a:lnTo>
                    <a:pt x="6484" y="105120"/>
                  </a:lnTo>
                  <a:lnTo>
                    <a:pt x="24161" y="78962"/>
                  </a:lnTo>
                  <a:lnTo>
                    <a:pt x="50363" y="61329"/>
                  </a:lnTo>
                  <a:lnTo>
                    <a:pt x="82423" y="54863"/>
                  </a:lnTo>
                  <a:lnTo>
                    <a:pt x="1673352" y="54863"/>
                  </a:lnTo>
                  <a:lnTo>
                    <a:pt x="1705391" y="61329"/>
                  </a:lnTo>
                  <a:lnTo>
                    <a:pt x="1731549" y="78962"/>
                  </a:lnTo>
                  <a:lnTo>
                    <a:pt x="1749182" y="105120"/>
                  </a:lnTo>
                  <a:lnTo>
                    <a:pt x="1755648" y="137159"/>
                  </a:lnTo>
                  <a:lnTo>
                    <a:pt x="1755648" y="2731198"/>
                  </a:lnTo>
                  <a:lnTo>
                    <a:pt x="1749182" y="2763244"/>
                  </a:lnTo>
                  <a:lnTo>
                    <a:pt x="1731549" y="2789415"/>
                  </a:lnTo>
                  <a:lnTo>
                    <a:pt x="1705391" y="2807061"/>
                  </a:lnTo>
                  <a:lnTo>
                    <a:pt x="1673352" y="2813532"/>
                  </a:lnTo>
                  <a:lnTo>
                    <a:pt x="82423" y="2813532"/>
                  </a:lnTo>
                  <a:lnTo>
                    <a:pt x="50363" y="2807061"/>
                  </a:lnTo>
                  <a:lnTo>
                    <a:pt x="24161" y="2789415"/>
                  </a:lnTo>
                  <a:lnTo>
                    <a:pt x="6484" y="2763244"/>
                  </a:lnTo>
                  <a:lnTo>
                    <a:pt x="0" y="2731198"/>
                  </a:lnTo>
                  <a:lnTo>
                    <a:pt x="0" y="137159"/>
                  </a:lnTo>
                  <a:close/>
                </a:path>
                <a:path w="3919220" h="2813685">
                  <a:moveTo>
                    <a:pt x="2116709" y="84581"/>
                  </a:moveTo>
                  <a:lnTo>
                    <a:pt x="2123352" y="51649"/>
                  </a:lnTo>
                  <a:lnTo>
                    <a:pt x="2141474" y="24764"/>
                  </a:lnTo>
                  <a:lnTo>
                    <a:pt x="2168358" y="6643"/>
                  </a:lnTo>
                  <a:lnTo>
                    <a:pt x="2201291" y="0"/>
                  </a:lnTo>
                  <a:lnTo>
                    <a:pt x="3834383" y="0"/>
                  </a:lnTo>
                  <a:lnTo>
                    <a:pt x="3867316" y="6643"/>
                  </a:lnTo>
                  <a:lnTo>
                    <a:pt x="3894201" y="24764"/>
                  </a:lnTo>
                  <a:lnTo>
                    <a:pt x="3912322" y="51649"/>
                  </a:lnTo>
                  <a:lnTo>
                    <a:pt x="3918966" y="84581"/>
                  </a:lnTo>
                  <a:lnTo>
                    <a:pt x="3918966" y="2113318"/>
                  </a:lnTo>
                  <a:lnTo>
                    <a:pt x="3912322" y="2146221"/>
                  </a:lnTo>
                  <a:lnTo>
                    <a:pt x="3894201" y="2173090"/>
                  </a:lnTo>
                  <a:lnTo>
                    <a:pt x="3867316" y="2191206"/>
                  </a:lnTo>
                  <a:lnTo>
                    <a:pt x="3834383" y="2197849"/>
                  </a:lnTo>
                  <a:lnTo>
                    <a:pt x="2201291" y="2197849"/>
                  </a:lnTo>
                  <a:lnTo>
                    <a:pt x="2168358" y="2191206"/>
                  </a:lnTo>
                  <a:lnTo>
                    <a:pt x="2141474" y="2173090"/>
                  </a:lnTo>
                  <a:lnTo>
                    <a:pt x="2123352" y="2146221"/>
                  </a:lnTo>
                  <a:lnTo>
                    <a:pt x="2116709" y="2113318"/>
                  </a:lnTo>
                  <a:lnTo>
                    <a:pt x="2116709" y="84581"/>
                  </a:lnTo>
                  <a:close/>
                </a:path>
              </a:pathLst>
            </a:custGeom>
            <a:ln w="57150">
              <a:solidFill>
                <a:srgbClr val="8EB4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34336" y="1147063"/>
              <a:ext cx="937260" cy="740410"/>
            </a:xfrm>
            <a:custGeom>
              <a:avLst/>
              <a:gdLst/>
              <a:ahLst/>
              <a:cxnLst/>
              <a:rect l="l" t="t" r="r" b="b"/>
              <a:pathLst>
                <a:path w="937260" h="740410">
                  <a:moveTo>
                    <a:pt x="870331" y="0"/>
                  </a:moveTo>
                  <a:lnTo>
                    <a:pt x="814958" y="143510"/>
                  </a:lnTo>
                  <a:lnTo>
                    <a:pt x="784479" y="128269"/>
                  </a:lnTo>
                  <a:lnTo>
                    <a:pt x="761492" y="120523"/>
                  </a:lnTo>
                  <a:lnTo>
                    <a:pt x="732917" y="114808"/>
                  </a:lnTo>
                  <a:lnTo>
                    <a:pt x="698500" y="109093"/>
                  </a:lnTo>
                  <a:lnTo>
                    <a:pt x="660400" y="105283"/>
                  </a:lnTo>
                  <a:lnTo>
                    <a:pt x="616457" y="105283"/>
                  </a:lnTo>
                  <a:lnTo>
                    <a:pt x="568832" y="110998"/>
                  </a:lnTo>
                  <a:lnTo>
                    <a:pt x="515365" y="120523"/>
                  </a:lnTo>
                  <a:lnTo>
                    <a:pt x="459994" y="139700"/>
                  </a:lnTo>
                  <a:lnTo>
                    <a:pt x="402717" y="164592"/>
                  </a:lnTo>
                  <a:lnTo>
                    <a:pt x="339725" y="200913"/>
                  </a:lnTo>
                  <a:lnTo>
                    <a:pt x="276732" y="246887"/>
                  </a:lnTo>
                  <a:lnTo>
                    <a:pt x="219456" y="296544"/>
                  </a:lnTo>
                  <a:lnTo>
                    <a:pt x="169799" y="348234"/>
                  </a:lnTo>
                  <a:lnTo>
                    <a:pt x="129793" y="403733"/>
                  </a:lnTo>
                  <a:lnTo>
                    <a:pt x="95376" y="459231"/>
                  </a:lnTo>
                  <a:lnTo>
                    <a:pt x="68706" y="512825"/>
                  </a:lnTo>
                  <a:lnTo>
                    <a:pt x="45846" y="564388"/>
                  </a:lnTo>
                  <a:lnTo>
                    <a:pt x="28575" y="612267"/>
                  </a:lnTo>
                  <a:lnTo>
                    <a:pt x="17144" y="654304"/>
                  </a:lnTo>
                  <a:lnTo>
                    <a:pt x="3810" y="717423"/>
                  </a:lnTo>
                  <a:lnTo>
                    <a:pt x="0" y="734694"/>
                  </a:lnTo>
                  <a:lnTo>
                    <a:pt x="0" y="740410"/>
                  </a:lnTo>
                  <a:lnTo>
                    <a:pt x="1905" y="736600"/>
                  </a:lnTo>
                  <a:lnTo>
                    <a:pt x="7619" y="721360"/>
                  </a:lnTo>
                  <a:lnTo>
                    <a:pt x="15239" y="698373"/>
                  </a:lnTo>
                  <a:lnTo>
                    <a:pt x="30480" y="667766"/>
                  </a:lnTo>
                  <a:lnTo>
                    <a:pt x="47751" y="631317"/>
                  </a:lnTo>
                  <a:lnTo>
                    <a:pt x="72517" y="591185"/>
                  </a:lnTo>
                  <a:lnTo>
                    <a:pt x="101092" y="549148"/>
                  </a:lnTo>
                  <a:lnTo>
                    <a:pt x="135508" y="505079"/>
                  </a:lnTo>
                  <a:lnTo>
                    <a:pt x="177545" y="461137"/>
                  </a:lnTo>
                  <a:lnTo>
                    <a:pt x="225170" y="418973"/>
                  </a:lnTo>
                  <a:lnTo>
                    <a:pt x="280543" y="380746"/>
                  </a:lnTo>
                  <a:lnTo>
                    <a:pt x="343535" y="344424"/>
                  </a:lnTo>
                  <a:lnTo>
                    <a:pt x="406526" y="317627"/>
                  </a:lnTo>
                  <a:lnTo>
                    <a:pt x="465708" y="300355"/>
                  </a:lnTo>
                  <a:lnTo>
                    <a:pt x="519175" y="290830"/>
                  </a:lnTo>
                  <a:lnTo>
                    <a:pt x="566801" y="287019"/>
                  </a:lnTo>
                  <a:lnTo>
                    <a:pt x="608838" y="287019"/>
                  </a:lnTo>
                  <a:lnTo>
                    <a:pt x="647064" y="290830"/>
                  </a:lnTo>
                  <a:lnTo>
                    <a:pt x="702437" y="306197"/>
                  </a:lnTo>
                  <a:lnTo>
                    <a:pt x="734821" y="319531"/>
                  </a:lnTo>
                  <a:lnTo>
                    <a:pt x="648969" y="455422"/>
                  </a:lnTo>
                  <a:lnTo>
                    <a:pt x="937132" y="353949"/>
                  </a:lnTo>
                  <a:lnTo>
                    <a:pt x="870331" y="0"/>
                  </a:lnTo>
                  <a:close/>
                </a:path>
              </a:pathLst>
            </a:custGeom>
            <a:solidFill>
              <a:srgbClr val="D6E3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46569" y="1940179"/>
              <a:ext cx="1686560" cy="2016760"/>
            </a:xfrm>
            <a:custGeom>
              <a:avLst/>
              <a:gdLst/>
              <a:ahLst/>
              <a:cxnLst/>
              <a:rect l="l" t="t" r="r" b="b"/>
              <a:pathLst>
                <a:path w="1686560" h="2016760">
                  <a:moveTo>
                    <a:pt x="0" y="79120"/>
                  </a:moveTo>
                  <a:lnTo>
                    <a:pt x="6217" y="48327"/>
                  </a:lnTo>
                  <a:lnTo>
                    <a:pt x="23171" y="23177"/>
                  </a:lnTo>
                  <a:lnTo>
                    <a:pt x="48316" y="6219"/>
                  </a:lnTo>
                  <a:lnTo>
                    <a:pt x="79108" y="0"/>
                  </a:lnTo>
                  <a:lnTo>
                    <a:pt x="1607400" y="0"/>
                  </a:lnTo>
                  <a:lnTo>
                    <a:pt x="1638194" y="6219"/>
                  </a:lnTo>
                  <a:lnTo>
                    <a:pt x="1663344" y="23177"/>
                  </a:lnTo>
                  <a:lnTo>
                    <a:pt x="1680302" y="48327"/>
                  </a:lnTo>
                  <a:lnTo>
                    <a:pt x="1686521" y="79120"/>
                  </a:lnTo>
                  <a:lnTo>
                    <a:pt x="1686521" y="1937258"/>
                  </a:lnTo>
                  <a:lnTo>
                    <a:pt x="1680302" y="1968047"/>
                  </a:lnTo>
                  <a:lnTo>
                    <a:pt x="1663344" y="1993188"/>
                  </a:lnTo>
                  <a:lnTo>
                    <a:pt x="1638194" y="2010138"/>
                  </a:lnTo>
                  <a:lnTo>
                    <a:pt x="1607400" y="2016353"/>
                  </a:lnTo>
                  <a:lnTo>
                    <a:pt x="79108" y="2016353"/>
                  </a:lnTo>
                  <a:lnTo>
                    <a:pt x="48316" y="2010138"/>
                  </a:lnTo>
                  <a:lnTo>
                    <a:pt x="23171" y="1993188"/>
                  </a:lnTo>
                  <a:lnTo>
                    <a:pt x="6217" y="1968047"/>
                  </a:lnTo>
                  <a:lnTo>
                    <a:pt x="0" y="1937258"/>
                  </a:lnTo>
                  <a:lnTo>
                    <a:pt x="0" y="79120"/>
                  </a:lnTo>
                  <a:close/>
                </a:path>
              </a:pathLst>
            </a:custGeom>
            <a:ln w="57150">
              <a:solidFill>
                <a:srgbClr val="8EB4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2768" y="1894585"/>
              <a:ext cx="52705" cy="92710"/>
            </a:xfrm>
            <a:custGeom>
              <a:avLst/>
              <a:gdLst/>
              <a:ahLst/>
              <a:cxnLst/>
              <a:rect l="l" t="t" r="r" b="b"/>
              <a:pathLst>
                <a:path w="52705" h="92710">
                  <a:moveTo>
                    <a:pt x="37083" y="0"/>
                  </a:moveTo>
                  <a:lnTo>
                    <a:pt x="15367" y="0"/>
                  </a:lnTo>
                  <a:lnTo>
                    <a:pt x="0" y="15366"/>
                  </a:lnTo>
                  <a:lnTo>
                    <a:pt x="0" y="76962"/>
                  </a:lnTo>
                  <a:lnTo>
                    <a:pt x="15367" y="92328"/>
                  </a:lnTo>
                  <a:lnTo>
                    <a:pt x="37083" y="92328"/>
                  </a:lnTo>
                  <a:lnTo>
                    <a:pt x="52450" y="76962"/>
                  </a:lnTo>
                  <a:lnTo>
                    <a:pt x="52450" y="15366"/>
                  </a:lnTo>
                  <a:lnTo>
                    <a:pt x="370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2768" y="1894585"/>
              <a:ext cx="52705" cy="92710"/>
            </a:xfrm>
            <a:custGeom>
              <a:avLst/>
              <a:gdLst/>
              <a:ahLst/>
              <a:cxnLst/>
              <a:rect l="l" t="t" r="r" b="b"/>
              <a:pathLst>
                <a:path w="52705" h="92710">
                  <a:moveTo>
                    <a:pt x="52450" y="15366"/>
                  </a:moveTo>
                  <a:lnTo>
                    <a:pt x="37083" y="0"/>
                  </a:lnTo>
                  <a:lnTo>
                    <a:pt x="15367" y="0"/>
                  </a:lnTo>
                  <a:lnTo>
                    <a:pt x="0" y="15366"/>
                  </a:lnTo>
                  <a:lnTo>
                    <a:pt x="0" y="76962"/>
                  </a:lnTo>
                  <a:lnTo>
                    <a:pt x="15367" y="92328"/>
                  </a:lnTo>
                  <a:lnTo>
                    <a:pt x="37083" y="92328"/>
                  </a:lnTo>
                  <a:lnTo>
                    <a:pt x="52450" y="76962"/>
                  </a:lnTo>
                  <a:lnTo>
                    <a:pt x="52450" y="15366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9842" y="1894585"/>
              <a:ext cx="53975" cy="92710"/>
            </a:xfrm>
            <a:custGeom>
              <a:avLst/>
              <a:gdLst/>
              <a:ahLst/>
              <a:cxnLst/>
              <a:rect l="l" t="t" r="r" b="b"/>
              <a:pathLst>
                <a:path w="53975" h="92710">
                  <a:moveTo>
                    <a:pt x="37947" y="0"/>
                  </a:moveTo>
                  <a:lnTo>
                    <a:pt x="15709" y="0"/>
                  </a:lnTo>
                  <a:lnTo>
                    <a:pt x="0" y="15747"/>
                  </a:lnTo>
                  <a:lnTo>
                    <a:pt x="0" y="76581"/>
                  </a:lnTo>
                  <a:lnTo>
                    <a:pt x="15709" y="92328"/>
                  </a:lnTo>
                  <a:lnTo>
                    <a:pt x="37947" y="92328"/>
                  </a:lnTo>
                  <a:lnTo>
                    <a:pt x="53657" y="76581"/>
                  </a:lnTo>
                  <a:lnTo>
                    <a:pt x="53657" y="15747"/>
                  </a:lnTo>
                  <a:lnTo>
                    <a:pt x="379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79842" y="1894585"/>
              <a:ext cx="53975" cy="92710"/>
            </a:xfrm>
            <a:custGeom>
              <a:avLst/>
              <a:gdLst/>
              <a:ahLst/>
              <a:cxnLst/>
              <a:rect l="l" t="t" r="r" b="b"/>
              <a:pathLst>
                <a:path w="53975" h="92710">
                  <a:moveTo>
                    <a:pt x="53657" y="15747"/>
                  </a:moveTo>
                  <a:lnTo>
                    <a:pt x="37947" y="0"/>
                  </a:lnTo>
                  <a:lnTo>
                    <a:pt x="15709" y="0"/>
                  </a:lnTo>
                  <a:lnTo>
                    <a:pt x="0" y="15747"/>
                  </a:lnTo>
                  <a:lnTo>
                    <a:pt x="0" y="76581"/>
                  </a:lnTo>
                  <a:lnTo>
                    <a:pt x="15709" y="92328"/>
                  </a:lnTo>
                  <a:lnTo>
                    <a:pt x="37947" y="92328"/>
                  </a:lnTo>
                  <a:lnTo>
                    <a:pt x="53657" y="76581"/>
                  </a:lnTo>
                  <a:lnTo>
                    <a:pt x="53657" y="15747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505325" y="2486913"/>
            <a:ext cx="1035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latin typeface="Arial"/>
                <a:cs typeface="Arial"/>
              </a:rPr>
              <a:t>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2510" y="1266769"/>
            <a:ext cx="1536065" cy="170243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476884">
              <a:lnSpc>
                <a:spcPct val="100000"/>
              </a:lnSpc>
              <a:spcBef>
                <a:spcPts val="495"/>
              </a:spcBef>
            </a:pPr>
            <a:r>
              <a:rPr sz="1000" b="1" dirty="0">
                <a:latin typeface="Arial"/>
                <a:cs typeface="Arial"/>
              </a:rPr>
              <a:t>с</a:t>
            </a:r>
            <a:r>
              <a:rPr sz="1000" b="1" spc="254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учетом</a:t>
            </a:r>
            <a:endParaRPr sz="1000" dirty="0">
              <a:latin typeface="Arial"/>
              <a:cs typeface="Arial"/>
            </a:endParaRPr>
          </a:p>
          <a:p>
            <a:pPr marL="194945" indent="-182245">
              <a:lnSpc>
                <a:spcPct val="100000"/>
              </a:lnSpc>
              <a:spcBef>
                <a:spcPts val="395"/>
              </a:spcBef>
              <a:buFont typeface="Wingdings"/>
              <a:buChar char=""/>
              <a:tabLst>
                <a:tab pos="194945" algn="l"/>
              </a:tabLst>
            </a:pPr>
            <a:r>
              <a:rPr sz="1000" b="1" spc="-10" dirty="0">
                <a:latin typeface="Arial"/>
                <a:cs typeface="Arial"/>
              </a:rPr>
              <a:t>образовательных</a:t>
            </a:r>
            <a:endParaRPr sz="1000" dirty="0">
              <a:latin typeface="Arial"/>
              <a:cs typeface="Arial"/>
            </a:endParaRPr>
          </a:p>
          <a:p>
            <a:pPr marL="194945" marR="624205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запросов родителей,</a:t>
            </a:r>
            <a:endParaRPr sz="1000" dirty="0">
              <a:latin typeface="Arial"/>
              <a:cs typeface="Arial"/>
            </a:endParaRPr>
          </a:p>
          <a:p>
            <a:pPr marL="194945" marR="5080" indent="-182880">
              <a:lnSpc>
                <a:spcPct val="100000"/>
              </a:lnSpc>
              <a:spcBef>
                <a:spcPts val="409"/>
              </a:spcBef>
              <a:buFont typeface="Wingdings"/>
              <a:buChar char=""/>
              <a:tabLst>
                <a:tab pos="194945" algn="l"/>
                <a:tab pos="229235" algn="l"/>
              </a:tabLst>
            </a:pPr>
            <a:r>
              <a:rPr sz="1000" dirty="0">
                <a:latin typeface="Arial"/>
                <a:cs typeface="Arial"/>
              </a:rPr>
              <a:t>	</a:t>
            </a:r>
            <a:r>
              <a:rPr sz="1000" b="1" dirty="0">
                <a:latin typeface="Arial"/>
                <a:cs typeface="Arial"/>
              </a:rPr>
              <a:t>индивидуальных</a:t>
            </a:r>
            <a:r>
              <a:rPr sz="1000" b="1" spc="125" dirty="0">
                <a:latin typeface="Arial"/>
                <a:cs typeface="Arial"/>
              </a:rPr>
              <a:t>  </a:t>
            </a:r>
            <a:r>
              <a:rPr sz="1000" b="1" spc="-50" dirty="0">
                <a:latin typeface="Arial"/>
                <a:cs typeface="Arial"/>
              </a:rPr>
              <a:t>и </a:t>
            </a:r>
            <a:r>
              <a:rPr sz="1000" b="1" spc="-10" dirty="0">
                <a:latin typeface="Arial"/>
                <a:cs typeface="Arial"/>
              </a:rPr>
              <a:t>возрастных особенностей,</a:t>
            </a:r>
            <a:endParaRPr sz="1000" dirty="0">
              <a:latin typeface="Arial"/>
              <a:cs typeface="Arial"/>
            </a:endParaRPr>
          </a:p>
          <a:p>
            <a:pPr marL="194945" marR="45847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потребностей интересов</a:t>
            </a:r>
            <a:endParaRPr sz="1000" dirty="0">
              <a:latin typeface="Arial"/>
              <a:cs typeface="Arial"/>
            </a:endParaRPr>
          </a:p>
          <a:p>
            <a:pPr marL="194945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воспитанников,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2510" y="2994456"/>
            <a:ext cx="1536320" cy="11996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245" marR="58419" indent="-182245" algn="r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182245" algn="l"/>
              </a:tabLst>
            </a:pPr>
            <a:r>
              <a:rPr sz="1000" b="1" spc="-10" dirty="0">
                <a:latin typeface="Arial"/>
                <a:cs typeface="Arial"/>
              </a:rPr>
              <a:t>образовательных</a:t>
            </a:r>
            <a:endParaRPr sz="10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000" b="1" dirty="0" err="1">
                <a:latin typeface="Arial"/>
                <a:cs typeface="Arial"/>
              </a:rPr>
              <a:t>задач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 err="1" smtClean="0">
                <a:latin typeface="Arial"/>
                <a:cs typeface="Arial"/>
              </a:rPr>
              <a:t>организации</a:t>
            </a:r>
            <a:r>
              <a:rPr lang="ru-RU" sz="1000" b="1" spc="-10" dirty="0" smtClean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194945" marR="152400" indent="-182880">
              <a:lnSpc>
                <a:spcPct val="101000"/>
              </a:lnSpc>
              <a:spcBef>
                <a:spcPts val="385"/>
              </a:spcBef>
              <a:buFont typeface="Wingdings"/>
              <a:buChar char=""/>
              <a:tabLst>
                <a:tab pos="194945" algn="l"/>
              </a:tabLst>
            </a:pPr>
            <a:r>
              <a:rPr sz="1000" b="1" spc="-10" dirty="0">
                <a:latin typeface="Arial"/>
                <a:cs typeface="Arial"/>
              </a:rPr>
              <a:t>возможностей </a:t>
            </a:r>
            <a:r>
              <a:rPr sz="1000" b="1" spc="-10" dirty="0" err="1">
                <a:latin typeface="Arial"/>
                <a:cs typeface="Arial"/>
              </a:rPr>
              <a:t>педагогического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10" dirty="0" err="1" smtClean="0">
                <a:latin typeface="Arial"/>
                <a:cs typeface="Arial"/>
              </a:rPr>
              <a:t>коллектива</a:t>
            </a:r>
            <a:r>
              <a:rPr lang="ru-RU" sz="1000" b="1" spc="-10" dirty="0" smtClean="0">
                <a:latin typeface="Arial"/>
                <a:cs typeface="Arial"/>
              </a:rPr>
              <a:t>,</a:t>
            </a:r>
          </a:p>
          <a:p>
            <a:pPr marL="194945" marR="152400" indent="-182880">
              <a:lnSpc>
                <a:spcPct val="101000"/>
              </a:lnSpc>
              <a:spcBef>
                <a:spcPts val="385"/>
              </a:spcBef>
              <a:buFont typeface="Wingdings"/>
              <a:buChar char=""/>
              <a:tabLst>
                <a:tab pos="194945" algn="l"/>
              </a:tabLst>
            </a:pPr>
            <a:r>
              <a:rPr lang="ru-RU" sz="1000" b="1" spc="-10" dirty="0">
                <a:latin typeface="Arial"/>
                <a:cs typeface="Arial"/>
              </a:rPr>
              <a:t>р</a:t>
            </a:r>
            <a:r>
              <a:rPr lang="ru-RU" sz="1000" b="1" spc="-10" dirty="0" smtClean="0">
                <a:latin typeface="Arial"/>
                <a:cs typeface="Arial"/>
              </a:rPr>
              <a:t>егиональных  компонентов.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49011" y="1217041"/>
            <a:ext cx="1694814" cy="1785620"/>
          </a:xfrm>
          <a:custGeom>
            <a:avLst/>
            <a:gdLst/>
            <a:ahLst/>
            <a:cxnLst/>
            <a:rect l="l" t="t" r="r" b="b"/>
            <a:pathLst>
              <a:path w="1694815" h="1785620">
                <a:moveTo>
                  <a:pt x="0" y="1785112"/>
                </a:moveTo>
                <a:lnTo>
                  <a:pt x="1694814" y="1785112"/>
                </a:lnTo>
                <a:lnTo>
                  <a:pt x="1694814" y="0"/>
                </a:lnTo>
                <a:lnTo>
                  <a:pt x="0" y="0"/>
                </a:lnTo>
                <a:lnTo>
                  <a:pt x="0" y="178511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28640" y="1196746"/>
            <a:ext cx="1536700" cy="104076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95"/>
              </a:spcBef>
              <a:buFont typeface="Wingdings"/>
              <a:buChar char=""/>
              <a:tabLst>
                <a:tab pos="19494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Предлагаемая</a:t>
            </a:r>
            <a:endParaRPr sz="10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  <a:tabLst>
                <a:tab pos="777875" algn="l"/>
                <a:tab pos="1056640" algn="l"/>
                <a:tab pos="1452880" algn="l"/>
              </a:tabLst>
            </a:pPr>
            <a:r>
              <a:rPr sz="1000" b="1" spc="-10" dirty="0">
                <a:latin typeface="Arial"/>
                <a:cs typeface="Arial"/>
              </a:rPr>
              <a:t>тематика</a:t>
            </a:r>
            <a:r>
              <a:rPr sz="1000" b="1" dirty="0">
                <a:latin typeface="Arial"/>
                <a:cs typeface="Arial"/>
              </a:rPr>
              <a:t>	</a:t>
            </a:r>
            <a:r>
              <a:rPr sz="1000" b="1" spc="-50" dirty="0">
                <a:latin typeface="Arial"/>
                <a:cs typeface="Arial"/>
              </a:rPr>
              <a:t>и</a:t>
            </a:r>
            <a:r>
              <a:rPr sz="1000" b="1" dirty="0">
                <a:latin typeface="Arial"/>
                <a:cs typeface="Arial"/>
              </a:rPr>
              <a:t>	</a:t>
            </a:r>
            <a:r>
              <a:rPr sz="1000" b="1" spc="-20" dirty="0">
                <a:latin typeface="Arial"/>
                <a:cs typeface="Arial"/>
              </a:rPr>
              <a:t>формы </a:t>
            </a:r>
            <a:r>
              <a:rPr sz="1000" spc="-10" dirty="0">
                <a:latin typeface="Microsoft Sans Serif"/>
                <a:cs typeface="Microsoft Sans Serif"/>
              </a:rPr>
              <a:t>взаимодействия</a:t>
            </a:r>
            <a:r>
              <a:rPr sz="1000" dirty="0">
                <a:latin typeface="Microsoft Sans Serif"/>
                <a:cs typeface="Microsoft Sans Serif"/>
              </a:rPr>
              <a:t>		</a:t>
            </a:r>
            <a:r>
              <a:rPr sz="1000" spc="-50" dirty="0">
                <a:latin typeface="Microsoft Sans Serif"/>
                <a:cs typeface="Microsoft Sans Serif"/>
              </a:rPr>
              <a:t>и </a:t>
            </a:r>
            <a:r>
              <a:rPr sz="1000" spc="-10" dirty="0">
                <a:latin typeface="Microsoft Sans Serif"/>
                <a:cs typeface="Microsoft Sans Serif"/>
              </a:rPr>
              <a:t>педагогического </a:t>
            </a:r>
            <a:r>
              <a:rPr sz="1000" dirty="0">
                <a:latin typeface="Microsoft Sans Serif"/>
                <a:cs typeface="Microsoft Sans Serif"/>
              </a:rPr>
              <a:t>просвещения</a:t>
            </a:r>
            <a:r>
              <a:rPr sz="1000" spc="3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родителей </a:t>
            </a:r>
            <a:r>
              <a:rPr sz="1000" dirty="0">
                <a:latin typeface="Microsoft Sans Serif"/>
                <a:cs typeface="Microsoft Sans Serif"/>
              </a:rPr>
              <a:t>являются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latin typeface="Arial"/>
                <a:cs typeface="Arial"/>
              </a:rPr>
              <a:t>примерными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48221" y="2467101"/>
            <a:ext cx="316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Microsoft Sans Serif"/>
                <a:cs typeface="Microsoft Sans Serif"/>
              </a:rPr>
              <a:t>быть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28640" y="2467101"/>
            <a:ext cx="120840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9870" indent="-21717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29870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могут</a:t>
            </a:r>
            <a:endParaRPr sz="1000">
              <a:latin typeface="Microsoft Sans Serif"/>
              <a:cs typeface="Microsoft Sans Serif"/>
            </a:endParaRPr>
          </a:p>
          <a:p>
            <a:pPr marL="19558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творчески</a:t>
            </a:r>
            <a:endParaRPr sz="10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преобразованы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2906" y="813264"/>
            <a:ext cx="2292350" cy="2197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b="1" dirty="0">
                <a:latin typeface="Arial"/>
                <a:cs typeface="Arial"/>
              </a:rPr>
              <a:t>ДОО</a:t>
            </a:r>
            <a:r>
              <a:rPr sz="1250" b="1" spc="395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имеют</a:t>
            </a:r>
            <a:r>
              <a:rPr sz="1250" b="1" spc="42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право</a:t>
            </a:r>
            <a:r>
              <a:rPr sz="1250" b="1" spc="385" dirty="0">
                <a:latin typeface="Arial"/>
                <a:cs typeface="Arial"/>
              </a:rPr>
              <a:t> </a:t>
            </a:r>
            <a:r>
              <a:rPr sz="1250" b="1" spc="-10" dirty="0">
                <a:latin typeface="Arial"/>
                <a:cs typeface="Arial"/>
              </a:rPr>
              <a:t>выбора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4521" y="2161291"/>
            <a:ext cx="1259205" cy="101663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90"/>
              </a:spcBef>
              <a:buFont typeface="Wingdings"/>
              <a:buChar char=""/>
              <a:tabLst>
                <a:tab pos="299085" algn="l"/>
              </a:tabLst>
            </a:pPr>
            <a:r>
              <a:rPr sz="1100" b="1" spc="-10" dirty="0">
                <a:latin typeface="Arial"/>
                <a:cs typeface="Arial"/>
              </a:rPr>
              <a:t>содержания</a:t>
            </a:r>
            <a:endParaRPr sz="11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400"/>
              </a:spcBef>
              <a:buFont typeface="Wingdings"/>
              <a:buChar char=""/>
              <a:tabLst>
                <a:tab pos="299085" algn="l"/>
              </a:tabLst>
            </a:pPr>
            <a:r>
              <a:rPr sz="1100" b="1" spc="-10" dirty="0">
                <a:latin typeface="Arial"/>
                <a:cs typeface="Arial"/>
              </a:rPr>
              <a:t>тематики,</a:t>
            </a:r>
            <a:endParaRPr sz="11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409"/>
              </a:spcBef>
              <a:buFont typeface="Wingdings"/>
              <a:buChar char=""/>
              <a:tabLst>
                <a:tab pos="299085" algn="l"/>
              </a:tabLst>
            </a:pPr>
            <a:r>
              <a:rPr sz="1100" b="1" spc="-20" dirty="0">
                <a:latin typeface="Arial"/>
                <a:cs typeface="Arial"/>
              </a:rPr>
              <a:t>форм</a:t>
            </a:r>
            <a:endParaRPr sz="1100" dirty="0">
              <a:latin typeface="Arial"/>
              <a:cs typeface="Arial"/>
            </a:endParaRPr>
          </a:p>
          <a:p>
            <a:pPr marL="299085" marR="5080">
              <a:lnSpc>
                <a:spcPct val="100000"/>
              </a:lnSpc>
            </a:pPr>
            <a:r>
              <a:rPr sz="1100" b="1" spc="-10" dirty="0">
                <a:latin typeface="Arial"/>
                <a:cs typeface="Arial"/>
              </a:rPr>
              <a:t>просвещения родителей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174115" y="190173"/>
            <a:ext cx="4966970" cy="49593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065" marR="5080" algn="ctr">
              <a:lnSpc>
                <a:spcPct val="90100"/>
              </a:lnSpc>
              <a:spcBef>
                <a:spcPts val="234"/>
              </a:spcBef>
            </a:pPr>
            <a:r>
              <a:rPr sz="1100" dirty="0"/>
              <a:t>Программа</a:t>
            </a:r>
            <a:r>
              <a:rPr sz="1100" spc="-35" dirty="0"/>
              <a:t> </a:t>
            </a:r>
            <a:r>
              <a:rPr sz="1100" dirty="0"/>
              <a:t>просвещения</a:t>
            </a:r>
            <a:r>
              <a:rPr sz="1100" spc="-45" dirty="0"/>
              <a:t> </a:t>
            </a:r>
            <a:r>
              <a:rPr sz="1100" dirty="0"/>
              <a:t>родителей</a:t>
            </a:r>
            <a:r>
              <a:rPr sz="1100" spc="-10" dirty="0"/>
              <a:t> </a:t>
            </a:r>
            <a:r>
              <a:rPr sz="1100" dirty="0"/>
              <a:t>(законных</a:t>
            </a:r>
            <a:r>
              <a:rPr sz="1100" spc="-65" dirty="0"/>
              <a:t> </a:t>
            </a:r>
            <a:r>
              <a:rPr sz="1100" spc="-10" dirty="0"/>
              <a:t>представителей)</a:t>
            </a:r>
            <a:r>
              <a:rPr sz="1100" spc="-45" dirty="0"/>
              <a:t> </a:t>
            </a:r>
            <a:r>
              <a:rPr sz="1100" spc="-10" dirty="0"/>
              <a:t>детей </a:t>
            </a:r>
            <a:r>
              <a:rPr sz="1100" dirty="0"/>
              <a:t>дошкольного</a:t>
            </a:r>
            <a:r>
              <a:rPr sz="1100" spc="-55" dirty="0"/>
              <a:t> </a:t>
            </a:r>
            <a:r>
              <a:rPr sz="1100" dirty="0"/>
              <a:t>возраста,</a:t>
            </a:r>
            <a:r>
              <a:rPr sz="1100" spc="-70" dirty="0"/>
              <a:t> </a:t>
            </a:r>
            <a:r>
              <a:rPr sz="1100" dirty="0"/>
              <a:t>посещающих</a:t>
            </a:r>
            <a:r>
              <a:rPr sz="1100" spc="-75" dirty="0"/>
              <a:t> </a:t>
            </a:r>
            <a:r>
              <a:rPr sz="1100" dirty="0"/>
              <a:t>дошкольные</a:t>
            </a:r>
            <a:r>
              <a:rPr sz="1100" spc="-65" dirty="0"/>
              <a:t> </a:t>
            </a:r>
            <a:r>
              <a:rPr sz="1100" spc="-10" dirty="0"/>
              <a:t>образовательные организации</a:t>
            </a:r>
            <a:endParaRPr sz="1100" dirty="0"/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99" y="34542"/>
            <a:ext cx="857669" cy="723012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184900" y="1"/>
            <a:ext cx="1612900" cy="855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2518" y="606933"/>
            <a:ext cx="6477635" cy="3528060"/>
          </a:xfrm>
          <a:custGeom>
            <a:avLst/>
            <a:gdLst/>
            <a:ahLst/>
            <a:cxnLst/>
            <a:rect l="l" t="t" r="r" b="b"/>
            <a:pathLst>
              <a:path w="6477634" h="3528060">
                <a:moveTo>
                  <a:pt x="3162" y="46481"/>
                </a:moveTo>
                <a:lnTo>
                  <a:pt x="6813" y="28396"/>
                </a:lnTo>
                <a:lnTo>
                  <a:pt x="16773" y="13620"/>
                </a:lnTo>
                <a:lnTo>
                  <a:pt x="31547" y="3655"/>
                </a:lnTo>
                <a:lnTo>
                  <a:pt x="49644" y="0"/>
                </a:lnTo>
                <a:lnTo>
                  <a:pt x="6431102" y="0"/>
                </a:lnTo>
                <a:lnTo>
                  <a:pt x="6449187" y="3655"/>
                </a:lnTo>
                <a:lnTo>
                  <a:pt x="6463963" y="13620"/>
                </a:lnTo>
                <a:lnTo>
                  <a:pt x="6473928" y="28396"/>
                </a:lnTo>
                <a:lnTo>
                  <a:pt x="6477584" y="46481"/>
                </a:lnTo>
                <a:lnTo>
                  <a:pt x="6477584" y="232409"/>
                </a:lnTo>
                <a:lnTo>
                  <a:pt x="6473928" y="250495"/>
                </a:lnTo>
                <a:lnTo>
                  <a:pt x="6463963" y="265271"/>
                </a:lnTo>
                <a:lnTo>
                  <a:pt x="6449187" y="275236"/>
                </a:lnTo>
                <a:lnTo>
                  <a:pt x="6431102" y="278891"/>
                </a:lnTo>
                <a:lnTo>
                  <a:pt x="49644" y="278891"/>
                </a:lnTo>
                <a:lnTo>
                  <a:pt x="31547" y="275236"/>
                </a:lnTo>
                <a:lnTo>
                  <a:pt x="16773" y="265271"/>
                </a:lnTo>
                <a:lnTo>
                  <a:pt x="6813" y="250495"/>
                </a:lnTo>
                <a:lnTo>
                  <a:pt x="3162" y="232409"/>
                </a:lnTo>
                <a:lnTo>
                  <a:pt x="3162" y="46481"/>
                </a:lnTo>
                <a:close/>
              </a:path>
              <a:path w="6477634" h="3528060">
                <a:moveTo>
                  <a:pt x="3162" y="369062"/>
                </a:moveTo>
                <a:lnTo>
                  <a:pt x="8610" y="342046"/>
                </a:lnTo>
                <a:lnTo>
                  <a:pt x="23469" y="320008"/>
                </a:lnTo>
                <a:lnTo>
                  <a:pt x="45510" y="305161"/>
                </a:lnTo>
                <a:lnTo>
                  <a:pt x="72504" y="299719"/>
                </a:lnTo>
                <a:lnTo>
                  <a:pt x="6408242" y="299719"/>
                </a:lnTo>
                <a:lnTo>
                  <a:pt x="6435203" y="305161"/>
                </a:lnTo>
                <a:lnTo>
                  <a:pt x="6457248" y="320008"/>
                </a:lnTo>
                <a:lnTo>
                  <a:pt x="6472125" y="342046"/>
                </a:lnTo>
                <a:lnTo>
                  <a:pt x="6477584" y="369062"/>
                </a:lnTo>
                <a:lnTo>
                  <a:pt x="6477584" y="646429"/>
                </a:lnTo>
                <a:lnTo>
                  <a:pt x="6472125" y="673391"/>
                </a:lnTo>
                <a:lnTo>
                  <a:pt x="6457248" y="695436"/>
                </a:lnTo>
                <a:lnTo>
                  <a:pt x="6435203" y="710312"/>
                </a:lnTo>
                <a:lnTo>
                  <a:pt x="6408242" y="715771"/>
                </a:lnTo>
                <a:lnTo>
                  <a:pt x="72504" y="715771"/>
                </a:lnTo>
                <a:lnTo>
                  <a:pt x="45510" y="710312"/>
                </a:lnTo>
                <a:lnTo>
                  <a:pt x="23469" y="695436"/>
                </a:lnTo>
                <a:lnTo>
                  <a:pt x="8610" y="673391"/>
                </a:lnTo>
                <a:lnTo>
                  <a:pt x="3162" y="646429"/>
                </a:lnTo>
                <a:lnTo>
                  <a:pt x="3162" y="369062"/>
                </a:lnTo>
                <a:close/>
              </a:path>
              <a:path w="6477634" h="3528060">
                <a:moveTo>
                  <a:pt x="3162" y="805941"/>
                </a:moveTo>
                <a:lnTo>
                  <a:pt x="8610" y="778926"/>
                </a:lnTo>
                <a:lnTo>
                  <a:pt x="23469" y="756888"/>
                </a:lnTo>
                <a:lnTo>
                  <a:pt x="45510" y="742041"/>
                </a:lnTo>
                <a:lnTo>
                  <a:pt x="72504" y="736599"/>
                </a:lnTo>
                <a:lnTo>
                  <a:pt x="6408242" y="736599"/>
                </a:lnTo>
                <a:lnTo>
                  <a:pt x="6435203" y="742041"/>
                </a:lnTo>
                <a:lnTo>
                  <a:pt x="6457248" y="756888"/>
                </a:lnTo>
                <a:lnTo>
                  <a:pt x="6472125" y="778926"/>
                </a:lnTo>
                <a:lnTo>
                  <a:pt x="6477584" y="805941"/>
                </a:lnTo>
                <a:lnTo>
                  <a:pt x="6477584" y="1083309"/>
                </a:lnTo>
                <a:lnTo>
                  <a:pt x="6472125" y="1110271"/>
                </a:lnTo>
                <a:lnTo>
                  <a:pt x="6457248" y="1132316"/>
                </a:lnTo>
                <a:lnTo>
                  <a:pt x="6435203" y="1147192"/>
                </a:lnTo>
                <a:lnTo>
                  <a:pt x="6408242" y="1152652"/>
                </a:lnTo>
                <a:lnTo>
                  <a:pt x="72504" y="1152652"/>
                </a:lnTo>
                <a:lnTo>
                  <a:pt x="45510" y="1147192"/>
                </a:lnTo>
                <a:lnTo>
                  <a:pt x="23469" y="1132316"/>
                </a:lnTo>
                <a:lnTo>
                  <a:pt x="8610" y="1110271"/>
                </a:lnTo>
                <a:lnTo>
                  <a:pt x="3162" y="1083309"/>
                </a:lnTo>
                <a:lnTo>
                  <a:pt x="3162" y="805941"/>
                </a:lnTo>
                <a:close/>
              </a:path>
              <a:path w="6477634" h="3528060">
                <a:moveTo>
                  <a:pt x="3162" y="1242821"/>
                </a:moveTo>
                <a:lnTo>
                  <a:pt x="8610" y="1215806"/>
                </a:lnTo>
                <a:lnTo>
                  <a:pt x="23469" y="1193768"/>
                </a:lnTo>
                <a:lnTo>
                  <a:pt x="45510" y="1178921"/>
                </a:lnTo>
                <a:lnTo>
                  <a:pt x="72504" y="1173479"/>
                </a:lnTo>
                <a:lnTo>
                  <a:pt x="6408242" y="1173479"/>
                </a:lnTo>
                <a:lnTo>
                  <a:pt x="6435203" y="1178921"/>
                </a:lnTo>
                <a:lnTo>
                  <a:pt x="6457248" y="1193768"/>
                </a:lnTo>
                <a:lnTo>
                  <a:pt x="6472125" y="1215806"/>
                </a:lnTo>
                <a:lnTo>
                  <a:pt x="6477584" y="1242821"/>
                </a:lnTo>
                <a:lnTo>
                  <a:pt x="6477584" y="1520189"/>
                </a:lnTo>
                <a:lnTo>
                  <a:pt x="6472125" y="1547151"/>
                </a:lnTo>
                <a:lnTo>
                  <a:pt x="6457248" y="1569196"/>
                </a:lnTo>
                <a:lnTo>
                  <a:pt x="6435203" y="1584072"/>
                </a:lnTo>
                <a:lnTo>
                  <a:pt x="6408242" y="1589531"/>
                </a:lnTo>
                <a:lnTo>
                  <a:pt x="72504" y="1589531"/>
                </a:lnTo>
                <a:lnTo>
                  <a:pt x="45510" y="1584072"/>
                </a:lnTo>
                <a:lnTo>
                  <a:pt x="23469" y="1569196"/>
                </a:lnTo>
                <a:lnTo>
                  <a:pt x="8610" y="1547151"/>
                </a:lnTo>
                <a:lnTo>
                  <a:pt x="3162" y="1520189"/>
                </a:lnTo>
                <a:lnTo>
                  <a:pt x="3162" y="1242821"/>
                </a:lnTo>
                <a:close/>
              </a:path>
              <a:path w="6477634" h="3528060">
                <a:moveTo>
                  <a:pt x="3162" y="1711452"/>
                </a:moveTo>
                <a:lnTo>
                  <a:pt x="11109" y="1672082"/>
                </a:lnTo>
                <a:lnTo>
                  <a:pt x="32781" y="1639951"/>
                </a:lnTo>
                <a:lnTo>
                  <a:pt x="64927" y="1618297"/>
                </a:lnTo>
                <a:lnTo>
                  <a:pt x="104292" y="1610359"/>
                </a:lnTo>
                <a:lnTo>
                  <a:pt x="6376365" y="1610359"/>
                </a:lnTo>
                <a:lnTo>
                  <a:pt x="6415755" y="1618297"/>
                </a:lnTo>
                <a:lnTo>
                  <a:pt x="6447929" y="1639951"/>
                </a:lnTo>
                <a:lnTo>
                  <a:pt x="6469626" y="1672082"/>
                </a:lnTo>
                <a:lnTo>
                  <a:pt x="6477584" y="1711452"/>
                </a:lnTo>
                <a:lnTo>
                  <a:pt x="6477584" y="2115947"/>
                </a:lnTo>
                <a:lnTo>
                  <a:pt x="6469626" y="2155316"/>
                </a:lnTo>
                <a:lnTo>
                  <a:pt x="6447929" y="2187447"/>
                </a:lnTo>
                <a:lnTo>
                  <a:pt x="6415755" y="2209101"/>
                </a:lnTo>
                <a:lnTo>
                  <a:pt x="6376365" y="2217039"/>
                </a:lnTo>
                <a:lnTo>
                  <a:pt x="104292" y="2217039"/>
                </a:lnTo>
                <a:lnTo>
                  <a:pt x="64927" y="2209101"/>
                </a:lnTo>
                <a:lnTo>
                  <a:pt x="32781" y="2187447"/>
                </a:lnTo>
                <a:lnTo>
                  <a:pt x="11109" y="2155316"/>
                </a:lnTo>
                <a:lnTo>
                  <a:pt x="3162" y="2115947"/>
                </a:lnTo>
                <a:lnTo>
                  <a:pt x="3162" y="1711452"/>
                </a:lnTo>
                <a:close/>
              </a:path>
              <a:path w="6477634" h="3528060">
                <a:moveTo>
                  <a:pt x="0" y="2302382"/>
                </a:moveTo>
                <a:lnTo>
                  <a:pt x="5448" y="2275421"/>
                </a:lnTo>
                <a:lnTo>
                  <a:pt x="20307" y="2253376"/>
                </a:lnTo>
                <a:lnTo>
                  <a:pt x="42348" y="2238500"/>
                </a:lnTo>
                <a:lnTo>
                  <a:pt x="69342" y="2233041"/>
                </a:lnTo>
                <a:lnTo>
                  <a:pt x="6405067" y="2233041"/>
                </a:lnTo>
                <a:lnTo>
                  <a:pt x="6432028" y="2238500"/>
                </a:lnTo>
                <a:lnTo>
                  <a:pt x="6454073" y="2253376"/>
                </a:lnTo>
                <a:lnTo>
                  <a:pt x="6468950" y="2275421"/>
                </a:lnTo>
                <a:lnTo>
                  <a:pt x="6474409" y="2302382"/>
                </a:lnTo>
                <a:lnTo>
                  <a:pt x="6474409" y="2579789"/>
                </a:lnTo>
                <a:lnTo>
                  <a:pt x="6468950" y="2606782"/>
                </a:lnTo>
                <a:lnTo>
                  <a:pt x="6454073" y="2628823"/>
                </a:lnTo>
                <a:lnTo>
                  <a:pt x="6432028" y="2643682"/>
                </a:lnTo>
                <a:lnTo>
                  <a:pt x="6405067" y="2649131"/>
                </a:lnTo>
                <a:lnTo>
                  <a:pt x="69342" y="2649131"/>
                </a:lnTo>
                <a:lnTo>
                  <a:pt x="42348" y="2643682"/>
                </a:lnTo>
                <a:lnTo>
                  <a:pt x="20307" y="2628823"/>
                </a:lnTo>
                <a:lnTo>
                  <a:pt x="5448" y="2606782"/>
                </a:lnTo>
                <a:lnTo>
                  <a:pt x="0" y="2579789"/>
                </a:lnTo>
                <a:lnTo>
                  <a:pt x="0" y="2302382"/>
                </a:lnTo>
                <a:close/>
              </a:path>
              <a:path w="6477634" h="3528060">
                <a:moveTo>
                  <a:pt x="3162" y="2744101"/>
                </a:moveTo>
                <a:lnTo>
                  <a:pt x="8610" y="2717113"/>
                </a:lnTo>
                <a:lnTo>
                  <a:pt x="23469" y="2695071"/>
                </a:lnTo>
                <a:lnTo>
                  <a:pt x="45510" y="2680209"/>
                </a:lnTo>
                <a:lnTo>
                  <a:pt x="72504" y="2674759"/>
                </a:lnTo>
                <a:lnTo>
                  <a:pt x="6408242" y="2674759"/>
                </a:lnTo>
                <a:lnTo>
                  <a:pt x="6435203" y="2680209"/>
                </a:lnTo>
                <a:lnTo>
                  <a:pt x="6457248" y="2695071"/>
                </a:lnTo>
                <a:lnTo>
                  <a:pt x="6472125" y="2717113"/>
                </a:lnTo>
                <a:lnTo>
                  <a:pt x="6477584" y="2744101"/>
                </a:lnTo>
                <a:lnTo>
                  <a:pt x="6477584" y="3021482"/>
                </a:lnTo>
                <a:lnTo>
                  <a:pt x="6472125" y="3048470"/>
                </a:lnTo>
                <a:lnTo>
                  <a:pt x="6457248" y="3070512"/>
                </a:lnTo>
                <a:lnTo>
                  <a:pt x="6435203" y="3085374"/>
                </a:lnTo>
                <a:lnTo>
                  <a:pt x="6408242" y="3090824"/>
                </a:lnTo>
                <a:lnTo>
                  <a:pt x="72504" y="3090824"/>
                </a:lnTo>
                <a:lnTo>
                  <a:pt x="45510" y="3085374"/>
                </a:lnTo>
                <a:lnTo>
                  <a:pt x="23469" y="3070512"/>
                </a:lnTo>
                <a:lnTo>
                  <a:pt x="8610" y="3048470"/>
                </a:lnTo>
                <a:lnTo>
                  <a:pt x="3162" y="3021482"/>
                </a:lnTo>
                <a:lnTo>
                  <a:pt x="3162" y="2744101"/>
                </a:lnTo>
                <a:close/>
              </a:path>
              <a:path w="6477634" h="3528060">
                <a:moveTo>
                  <a:pt x="3162" y="3180968"/>
                </a:moveTo>
                <a:lnTo>
                  <a:pt x="8610" y="3153980"/>
                </a:lnTo>
                <a:lnTo>
                  <a:pt x="23469" y="3131939"/>
                </a:lnTo>
                <a:lnTo>
                  <a:pt x="45510" y="3117077"/>
                </a:lnTo>
                <a:lnTo>
                  <a:pt x="72504" y="3111627"/>
                </a:lnTo>
                <a:lnTo>
                  <a:pt x="6408242" y="3111627"/>
                </a:lnTo>
                <a:lnTo>
                  <a:pt x="6435203" y="3117077"/>
                </a:lnTo>
                <a:lnTo>
                  <a:pt x="6457248" y="3131939"/>
                </a:lnTo>
                <a:lnTo>
                  <a:pt x="6472125" y="3153980"/>
                </a:lnTo>
                <a:lnTo>
                  <a:pt x="6477584" y="3180968"/>
                </a:lnTo>
                <a:lnTo>
                  <a:pt x="6477584" y="3458349"/>
                </a:lnTo>
                <a:lnTo>
                  <a:pt x="6472125" y="3485343"/>
                </a:lnTo>
                <a:lnTo>
                  <a:pt x="6457248" y="3507384"/>
                </a:lnTo>
                <a:lnTo>
                  <a:pt x="6435203" y="3522243"/>
                </a:lnTo>
                <a:lnTo>
                  <a:pt x="6408242" y="3527691"/>
                </a:lnTo>
                <a:lnTo>
                  <a:pt x="72504" y="3527691"/>
                </a:lnTo>
                <a:lnTo>
                  <a:pt x="45510" y="3522243"/>
                </a:lnTo>
                <a:lnTo>
                  <a:pt x="23469" y="3507384"/>
                </a:lnTo>
                <a:lnTo>
                  <a:pt x="8610" y="3485343"/>
                </a:lnTo>
                <a:lnTo>
                  <a:pt x="3162" y="3458349"/>
                </a:lnTo>
                <a:lnTo>
                  <a:pt x="3162" y="3180968"/>
                </a:lnTo>
                <a:close/>
              </a:path>
            </a:pathLst>
          </a:custGeom>
          <a:ln w="19050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8695" y="640460"/>
            <a:ext cx="6377305" cy="37324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-10" dirty="0">
                <a:latin typeface="Arial"/>
                <a:cs typeface="Arial"/>
              </a:rPr>
              <a:t>Пояснительная</a:t>
            </a:r>
            <a:r>
              <a:rPr sz="1050" b="1" spc="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записка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1050" dirty="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6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1.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Родительство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как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особый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феномен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жизни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человека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endParaRPr sz="1050" dirty="0">
              <a:latin typeface="Arial"/>
              <a:cs typeface="Arial"/>
            </a:endParaRPr>
          </a:p>
          <a:p>
            <a:pPr marL="22860" marR="5080">
              <a:lnSpc>
                <a:spcPts val="1210"/>
              </a:lnSpc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2.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Особенности,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формы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методы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просвещения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(законных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представителей) </a:t>
            </a:r>
            <a:r>
              <a:rPr sz="1050" b="1" dirty="0">
                <a:latin typeface="Arial"/>
                <a:cs typeface="Arial"/>
              </a:rPr>
              <a:t>в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дошкольной</a:t>
            </a:r>
            <a:r>
              <a:rPr sz="1050" b="1" spc="-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образовательной организации</a:t>
            </a:r>
            <a:endParaRPr sz="1050" dirty="0">
              <a:latin typeface="Arial"/>
              <a:cs typeface="Arial"/>
            </a:endParaRPr>
          </a:p>
          <a:p>
            <a:pPr marL="38100">
              <a:lnSpc>
                <a:spcPts val="1235"/>
              </a:lnSpc>
              <a:spcBef>
                <a:spcPts val="1115"/>
              </a:spcBef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3.</a:t>
            </a:r>
            <a:r>
              <a:rPr sz="1050" b="1" spc="-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Просвещение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(законных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представителей)</a:t>
            </a:r>
            <a:r>
              <a:rPr sz="1050" b="1" spc="-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по вопросам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здоровья,</a:t>
            </a:r>
            <a:endParaRPr sz="1050" dirty="0">
              <a:latin typeface="Arial"/>
              <a:cs typeface="Arial"/>
            </a:endParaRPr>
          </a:p>
          <a:p>
            <a:pPr marL="38100">
              <a:lnSpc>
                <a:spcPts val="1235"/>
              </a:lnSpc>
            </a:pPr>
            <a:r>
              <a:rPr sz="1050" b="1" dirty="0">
                <a:latin typeface="Arial"/>
                <a:cs typeface="Arial"/>
              </a:rPr>
              <a:t>воспитания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развития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детей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младенческого,</a:t>
            </a:r>
            <a:r>
              <a:rPr sz="1050" b="1" spc="-6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раннего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дошкольного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возрастов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65"/>
              </a:spcBef>
            </a:pPr>
            <a:endParaRPr sz="1050" dirty="0">
              <a:latin typeface="Arial"/>
              <a:cs typeface="Arial"/>
            </a:endParaRPr>
          </a:p>
          <a:p>
            <a:pPr marL="43180" marR="57150">
              <a:lnSpc>
                <a:spcPts val="1200"/>
              </a:lnSpc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4.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Поддержка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просвещение</a:t>
            </a:r>
            <a:r>
              <a:rPr sz="1050" b="1" spc="-5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(законных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представителей),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воспитывающих </a:t>
            </a:r>
            <a:r>
              <a:rPr sz="1050" b="1" dirty="0">
                <a:latin typeface="Arial"/>
                <a:cs typeface="Arial"/>
              </a:rPr>
              <a:t>ребенка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с</a:t>
            </a:r>
            <a:r>
              <a:rPr sz="1050" b="1" spc="1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ограниченными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возможностями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здоровья,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том</a:t>
            </a:r>
            <a:r>
              <a:rPr sz="1050" b="1" spc="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числе</a:t>
            </a:r>
            <a:r>
              <a:rPr sz="1050" b="1" spc="-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детей-инвалидов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1050" dirty="0">
              <a:latin typeface="Arial"/>
              <a:cs typeface="Arial"/>
            </a:endParaRPr>
          </a:p>
          <a:p>
            <a:pPr marL="15875" marR="60960">
              <a:lnSpc>
                <a:spcPts val="1090"/>
              </a:lnSpc>
              <a:spcBef>
                <a:spcPts val="5"/>
              </a:spcBef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5.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Права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(законных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представителей)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государственная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поддержка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семей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50" dirty="0">
                <a:latin typeface="Arial"/>
                <a:cs typeface="Arial"/>
              </a:rPr>
              <a:t>с </a:t>
            </a:r>
            <a:r>
              <a:rPr sz="1050" b="1" dirty="0">
                <a:latin typeface="Arial"/>
                <a:cs typeface="Arial"/>
              </a:rPr>
              <a:t>детьми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дошкольного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возраста</a:t>
            </a:r>
            <a:endParaRPr sz="1050" dirty="0">
              <a:latin typeface="Arial"/>
              <a:cs typeface="Arial"/>
            </a:endParaRPr>
          </a:p>
          <a:p>
            <a:pPr marL="19050">
              <a:lnSpc>
                <a:spcPts val="1175"/>
              </a:lnSpc>
              <a:spcBef>
                <a:spcPts val="1120"/>
              </a:spcBef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6.</a:t>
            </a:r>
            <a:r>
              <a:rPr sz="1050" b="1" spc="-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Часто</a:t>
            </a:r>
            <a:r>
              <a:rPr sz="1050" b="1" spc="-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встречающиеся</a:t>
            </a:r>
            <a:r>
              <a:rPr sz="1050" b="1" spc="-2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вопросы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родителей</a:t>
            </a:r>
            <a:r>
              <a:rPr sz="1050" b="1" spc="-1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(законных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представителей)</a:t>
            </a:r>
            <a:r>
              <a:rPr sz="1050" b="1" spc="-10" dirty="0">
                <a:latin typeface="Arial"/>
                <a:cs typeface="Arial"/>
              </a:rPr>
              <a:t> детей</a:t>
            </a:r>
            <a:endParaRPr sz="1050" dirty="0">
              <a:latin typeface="Arial"/>
              <a:cs typeface="Arial"/>
            </a:endParaRPr>
          </a:p>
          <a:p>
            <a:pPr marL="19050">
              <a:lnSpc>
                <a:spcPts val="1175"/>
              </a:lnSpc>
            </a:pPr>
            <a:r>
              <a:rPr sz="1050" b="1" dirty="0">
                <a:latin typeface="Arial"/>
                <a:cs typeface="Arial"/>
              </a:rPr>
              <a:t>дошкольного</a:t>
            </a:r>
            <a:r>
              <a:rPr sz="1050" b="1" spc="-6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возраста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и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типичные</a:t>
            </a:r>
            <a:r>
              <a:rPr sz="1050" b="1" spc="-10" dirty="0">
                <a:latin typeface="Arial"/>
                <a:cs typeface="Arial"/>
              </a:rPr>
              <a:t> проблемные</a:t>
            </a:r>
            <a:r>
              <a:rPr sz="1050" b="1" spc="-5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ситуации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("Вы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спрашивали</a:t>
            </a:r>
            <a:r>
              <a:rPr sz="1050" b="1" spc="-3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-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мы</a:t>
            </a:r>
            <a:r>
              <a:rPr sz="1050" b="1" spc="-25" dirty="0">
                <a:latin typeface="Arial"/>
                <a:cs typeface="Arial"/>
              </a:rPr>
              <a:t> </a:t>
            </a:r>
            <a:r>
              <a:rPr sz="1050" b="1" spc="-10" dirty="0">
                <a:latin typeface="Arial"/>
                <a:cs typeface="Arial"/>
              </a:rPr>
              <a:t>отвечаем!")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050" dirty="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"/>
              </a:spcBef>
            </a:pPr>
            <a:r>
              <a:rPr sz="1050" b="1" dirty="0">
                <a:latin typeface="Arial"/>
                <a:cs typeface="Arial"/>
              </a:rPr>
              <a:t>Раздел</a:t>
            </a:r>
            <a:r>
              <a:rPr sz="1050" b="1" spc="-7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7.</a:t>
            </a:r>
            <a:r>
              <a:rPr sz="1050" b="1" spc="-4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Пространство</a:t>
            </a:r>
            <a:r>
              <a:rPr sz="1050" b="1" spc="-35" dirty="0">
                <a:latin typeface="Arial"/>
                <a:cs typeface="Arial"/>
              </a:rPr>
              <a:t> </a:t>
            </a:r>
            <a:r>
              <a:rPr sz="1050" b="1" dirty="0" err="1">
                <a:latin typeface="Arial"/>
                <a:cs typeface="Arial"/>
              </a:rPr>
              <a:t>родительских</a:t>
            </a:r>
            <a:r>
              <a:rPr sz="1050" b="1" spc="-50" dirty="0">
                <a:latin typeface="Arial"/>
                <a:cs typeface="Arial"/>
              </a:rPr>
              <a:t> </a:t>
            </a:r>
            <a:r>
              <a:rPr sz="1050" b="1" spc="-10" dirty="0" err="1" smtClean="0">
                <a:latin typeface="Arial"/>
                <a:cs typeface="Arial"/>
              </a:rPr>
              <a:t>инициатив</a:t>
            </a:r>
            <a:endParaRPr lang="ru-RU" sz="1050" b="1" spc="-10" dirty="0" smtClean="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"/>
              </a:spcBef>
            </a:pPr>
            <a:endParaRPr lang="ru-RU" sz="1050" b="1" spc="-10" dirty="0" smtClean="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"/>
              </a:spcBef>
            </a:pPr>
            <a:r>
              <a:rPr lang="ru-RU" sz="1050" b="1" spc="-10" dirty="0" smtClean="0">
                <a:latin typeface="Arial"/>
                <a:cs typeface="Arial"/>
              </a:rPr>
              <a:t>Раздел 8. </a:t>
            </a:r>
            <a:r>
              <a:rPr lang="ru-RU" sz="1000" b="1" spc="-10" dirty="0" smtClean="0">
                <a:latin typeface="Arial"/>
                <a:cs typeface="Arial"/>
              </a:rPr>
              <a:t>Рекомендованный контент («Специалисты рекомендуют!»)</a:t>
            </a:r>
            <a:endParaRPr lang="ru-RU" sz="1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2518" y="593001"/>
            <a:ext cx="6480810" cy="3528695"/>
          </a:xfrm>
          <a:custGeom>
            <a:avLst/>
            <a:gdLst/>
            <a:ahLst/>
            <a:cxnLst/>
            <a:rect l="l" t="t" r="r" b="b"/>
            <a:pathLst>
              <a:path w="6480809" h="3528695">
                <a:moveTo>
                  <a:pt x="0" y="3528441"/>
                </a:moveTo>
                <a:lnTo>
                  <a:pt x="6480683" y="3528441"/>
                </a:lnTo>
                <a:lnTo>
                  <a:pt x="6480683" y="0"/>
                </a:lnTo>
                <a:lnTo>
                  <a:pt x="0" y="0"/>
                </a:lnTo>
                <a:lnTo>
                  <a:pt x="0" y="3528441"/>
                </a:lnTo>
                <a:close/>
              </a:path>
            </a:pathLst>
          </a:custGeom>
          <a:ln w="9524">
            <a:solidFill>
              <a:srgbClr val="8EB4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8100" y="110592"/>
            <a:ext cx="4966970" cy="495934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20"/>
              </a:spcBef>
            </a:pPr>
            <a:r>
              <a:rPr sz="1250" dirty="0"/>
              <a:t>Cтруктура</a:t>
            </a:r>
            <a:r>
              <a:rPr sz="1250" spc="95" dirty="0"/>
              <a:t> </a:t>
            </a:r>
            <a:r>
              <a:rPr sz="1250" dirty="0"/>
              <a:t>Программы</a:t>
            </a:r>
            <a:r>
              <a:rPr sz="1250" spc="70" dirty="0"/>
              <a:t> </a:t>
            </a:r>
            <a:r>
              <a:rPr sz="1250" dirty="0"/>
              <a:t>просвещения</a:t>
            </a:r>
            <a:r>
              <a:rPr sz="1250" spc="95" dirty="0"/>
              <a:t> </a:t>
            </a:r>
            <a:r>
              <a:rPr sz="1250" spc="-10" dirty="0"/>
              <a:t>родителей</a:t>
            </a:r>
            <a:endParaRPr sz="1250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357" y="0"/>
            <a:ext cx="652322" cy="5425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511365" y="8059"/>
            <a:ext cx="1296035" cy="687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3085" y="161670"/>
            <a:ext cx="3670935" cy="641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труктура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Программы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просвещения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родителей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200">
              <a:latin typeface="Arial"/>
              <a:cs typeface="Arial"/>
            </a:endParaRPr>
          </a:p>
          <a:p>
            <a:pPr marL="299720" algn="ctr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каждый</a:t>
            </a:r>
            <a:r>
              <a:rPr sz="1150" b="1" spc="-2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раздел</a:t>
            </a:r>
            <a:r>
              <a:rPr sz="1150" b="1" spc="-3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программы</a:t>
            </a:r>
            <a:r>
              <a:rPr sz="1150" b="1" spc="30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содержит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2087" y="1327150"/>
          <a:ext cx="7139940" cy="2658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9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99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99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3535">
                <a:tc gridSpan="3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Раздел</a:t>
                      </a:r>
                      <a:r>
                        <a:rPr sz="1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…….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8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1.1.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направление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0" dirty="0">
                          <a:latin typeface="Arial"/>
                          <a:cs typeface="Arial"/>
                        </a:rPr>
                        <a:t>…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1.2.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направление….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1.3.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направление….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13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Основные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понятия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Основные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понятия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Основные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понятия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4080">
                <a:tc>
                  <a:txBody>
                    <a:bodyPr/>
                    <a:lstStyle/>
                    <a:p>
                      <a:pPr marL="210820" marR="203200" indent="21590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Рекомендуемые</a:t>
                      </a:r>
                      <a:r>
                        <a:rPr sz="10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формы взаимодействия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родителями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1454" marR="202565" indent="21590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Рекомендуемые</a:t>
                      </a:r>
                      <a:r>
                        <a:rPr sz="10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формы взаимодействия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родителями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1454" marR="201930" indent="21590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Рекомендуемые</a:t>
                      </a:r>
                      <a:r>
                        <a:rPr sz="10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формы взаимодействия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родителями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13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Примерная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тематика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Примерная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тематика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Примерная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тематика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3679063" y="893952"/>
            <a:ext cx="322580" cy="325120"/>
            <a:chOff x="3679063" y="893952"/>
            <a:chExt cx="322580" cy="325120"/>
          </a:xfrm>
        </p:grpSpPr>
        <p:sp>
          <p:nvSpPr>
            <p:cNvPr id="5" name="object 5"/>
            <p:cNvSpPr/>
            <p:nvPr/>
          </p:nvSpPr>
          <p:spPr>
            <a:xfrm>
              <a:off x="3685413" y="900302"/>
              <a:ext cx="309880" cy="312420"/>
            </a:xfrm>
            <a:custGeom>
              <a:avLst/>
              <a:gdLst/>
              <a:ahLst/>
              <a:cxnLst/>
              <a:rect l="l" t="t" r="r" b="b"/>
              <a:pathLst>
                <a:path w="309879" h="312419">
                  <a:moveTo>
                    <a:pt x="232028" y="0"/>
                  </a:moveTo>
                  <a:lnTo>
                    <a:pt x="77342" y="0"/>
                  </a:lnTo>
                  <a:lnTo>
                    <a:pt x="77342" y="157734"/>
                  </a:lnTo>
                  <a:lnTo>
                    <a:pt x="0" y="157734"/>
                  </a:lnTo>
                  <a:lnTo>
                    <a:pt x="154686" y="312420"/>
                  </a:lnTo>
                  <a:lnTo>
                    <a:pt x="309372" y="157734"/>
                  </a:lnTo>
                  <a:lnTo>
                    <a:pt x="232028" y="157734"/>
                  </a:lnTo>
                  <a:lnTo>
                    <a:pt x="23202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85413" y="900302"/>
              <a:ext cx="309880" cy="312420"/>
            </a:xfrm>
            <a:custGeom>
              <a:avLst/>
              <a:gdLst/>
              <a:ahLst/>
              <a:cxnLst/>
              <a:rect l="l" t="t" r="r" b="b"/>
              <a:pathLst>
                <a:path w="309879" h="312419">
                  <a:moveTo>
                    <a:pt x="0" y="157734"/>
                  </a:moveTo>
                  <a:lnTo>
                    <a:pt x="77342" y="157734"/>
                  </a:lnTo>
                  <a:lnTo>
                    <a:pt x="77342" y="0"/>
                  </a:lnTo>
                  <a:lnTo>
                    <a:pt x="232028" y="0"/>
                  </a:lnTo>
                  <a:lnTo>
                    <a:pt x="232028" y="157734"/>
                  </a:lnTo>
                  <a:lnTo>
                    <a:pt x="309372" y="157734"/>
                  </a:lnTo>
                  <a:lnTo>
                    <a:pt x="154686" y="312420"/>
                  </a:lnTo>
                  <a:lnTo>
                    <a:pt x="0" y="157734"/>
                  </a:lnTo>
                  <a:close/>
                </a:path>
              </a:pathLst>
            </a:custGeom>
            <a:ln w="127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926" y="12326"/>
            <a:ext cx="861174" cy="7306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/>
          <a:srcRect t="5315" r="3018"/>
          <a:stretch/>
        </p:blipFill>
        <p:spPr>
          <a:xfrm>
            <a:off x="6032500" y="12327"/>
            <a:ext cx="1765300" cy="936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6449" y="179578"/>
            <a:ext cx="4089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Интернет-</a:t>
            </a:r>
            <a:r>
              <a:rPr sz="1200" b="1" dirty="0">
                <a:latin typeface="Arial"/>
                <a:cs typeface="Arial"/>
              </a:rPr>
              <a:t>ресурсы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по</a:t>
            </a:r>
            <a:r>
              <a:rPr sz="1200" b="1" spc="-10" dirty="0">
                <a:latin typeface="Arial"/>
                <a:cs typeface="Arial"/>
              </a:rPr>
              <a:t> взаимодействию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с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родителями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40565"/>
              </p:ext>
            </p:extLst>
          </p:nvPr>
        </p:nvGraphicFramePr>
        <p:xfrm>
          <a:off x="469900" y="728308"/>
          <a:ext cx="7100570" cy="3629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55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2115" marR="389890" indent="-13970" algn="just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Arial"/>
                          <a:cs typeface="Arial"/>
                        </a:rPr>
                        <a:t>Лаборатория дошкольного образования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28575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https://irzar.ru/struktura-instituta/labdoshkobr/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28575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28575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5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00" marR="119380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Arial"/>
                          <a:cs typeface="Arial"/>
                        </a:rPr>
                        <a:t>Институт</a:t>
                      </a:r>
                      <a:r>
                        <a:rPr sz="12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i="1" spc="-10" dirty="0">
                          <a:latin typeface="Arial"/>
                          <a:cs typeface="Arial"/>
                        </a:rPr>
                        <a:t>изучения детства,</a:t>
                      </a:r>
                      <a:r>
                        <a:rPr sz="1200" b="1" i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i="1" dirty="0">
                          <a:latin typeface="Arial"/>
                          <a:cs typeface="Arial"/>
                        </a:rPr>
                        <a:t>семьи</a:t>
                      </a:r>
                      <a:r>
                        <a:rPr sz="12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i="1" spc="-50" dirty="0">
                          <a:latin typeface="Arial"/>
                          <a:cs typeface="Arial"/>
                        </a:rPr>
                        <a:t>и </a:t>
                      </a:r>
                      <a:r>
                        <a:rPr sz="1200" b="1" i="1" spc="-10" dirty="0">
                          <a:latin typeface="Arial"/>
                          <a:cs typeface="Arial"/>
                        </a:rPr>
                        <a:t>воспитания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4F81BC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https://институтвоспитания.рф/parents/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4F81BC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4F81BC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9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5934" marR="57785" indent="-429895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Arial"/>
                          <a:cs typeface="Arial"/>
                        </a:rPr>
                        <a:t>«Цифровой помощник родителя»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https://parent.edu.ru/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0106" y="984245"/>
            <a:ext cx="655513" cy="65470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70650" y="2119312"/>
            <a:ext cx="837755" cy="836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72933" y="3364608"/>
            <a:ext cx="639271" cy="63927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900" y="23444"/>
            <a:ext cx="762000" cy="5671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/>
          <a:srcRect t="5315" r="3018"/>
          <a:stretch/>
        </p:blipFill>
        <p:spPr>
          <a:xfrm>
            <a:off x="6413500" y="23445"/>
            <a:ext cx="1384300" cy="7342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590</Words>
  <Application>Microsoft Office PowerPoint</Application>
  <PresentationFormat>Произвольный</PresentationFormat>
  <Paragraphs>115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Материалы и наполнение разделов Программы просвещения</vt:lpstr>
      <vt:lpstr>реализацию необходимо осуществлять в соответствии:</vt:lpstr>
      <vt:lpstr>Программа просвещения родителей (законных представителей) детей дошкольного возраста, посещающих дошкольные образовательные организации</vt:lpstr>
      <vt:lpstr>Cтруктура Программы просвещения родителей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СИПКРО</dc:creator>
  <cp:lastModifiedBy>фронтайм</cp:lastModifiedBy>
  <cp:revision>9</cp:revision>
  <dcterms:created xsi:type="dcterms:W3CDTF">2025-02-25T18:16:06Z</dcterms:created>
  <dcterms:modified xsi:type="dcterms:W3CDTF">2025-04-07T13:09:33Z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2025-02-25T00:00:00Z</vt:filetime>
  </property>
  <property fmtid="{D5CDD505-2E9C-101B-9397-08002B2CF9AE}" pid="5" name="Producer">
    <vt:lpwstr>Microsoft® Office PowerPoint® 2007</vt:lpwstr>
  </property>
</Properties>
</file>