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95" r:id="rId8"/>
    <p:sldId id="262" r:id="rId9"/>
    <p:sldId id="263" r:id="rId10"/>
    <p:sldId id="264" r:id="rId11"/>
    <p:sldId id="296" r:id="rId12"/>
    <p:sldId id="265" r:id="rId13"/>
    <p:sldId id="266" r:id="rId14"/>
    <p:sldId id="267" r:id="rId15"/>
    <p:sldId id="268" r:id="rId16"/>
    <p:sldId id="269" r:id="rId17"/>
    <p:sldId id="271" r:id="rId18"/>
    <p:sldId id="297" r:id="rId19"/>
    <p:sldId id="272" r:id="rId20"/>
    <p:sldId id="273" r:id="rId21"/>
    <p:sldId id="274" r:id="rId22"/>
    <p:sldId id="275" r:id="rId23"/>
    <p:sldId id="276" r:id="rId24"/>
    <p:sldId id="279" r:id="rId25"/>
    <p:sldId id="280" r:id="rId26"/>
    <p:sldId id="298" r:id="rId27"/>
    <p:sldId id="283" r:id="rId28"/>
    <p:sldId id="299" r:id="rId29"/>
    <p:sldId id="301" r:id="rId30"/>
    <p:sldId id="300" r:id="rId31"/>
    <p:sldId id="285" r:id="rId32"/>
    <p:sldId id="286" r:id="rId33"/>
    <p:sldId id="302" r:id="rId34"/>
    <p:sldId id="288" r:id="rId35"/>
    <p:sldId id="292" r:id="rId36"/>
    <p:sldId id="289" r:id="rId37"/>
    <p:sldId id="291" r:id="rId38"/>
    <p:sldId id="290" r:id="rId39"/>
    <p:sldId id="293" r:id="rId40"/>
    <p:sldId id="294" r:id="rId41"/>
    <p:sldId id="277" r:id="rId42"/>
    <p:sldId id="278" r:id="rId43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8" d="100"/>
          <a:sy n="48" d="100"/>
        </p:scale>
        <p:origin x="-2604" y="-9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Содержимое 17" descr="1671162469_www-funnyart-club-p-shkolnaya-tema-kartinki-krasivo-8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57200" y="609600"/>
            <a:ext cx="2743200" cy="2594919"/>
          </a:xfrm>
        </p:spPr>
      </p:pic>
      <p:sp>
        <p:nvSpPr>
          <p:cNvPr id="11" name="object 11"/>
          <p:cNvSpPr txBox="1"/>
          <p:nvPr/>
        </p:nvSpPr>
        <p:spPr>
          <a:xfrm>
            <a:off x="1219201" y="4572000"/>
            <a:ext cx="5155564" cy="8284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Times New Roman"/>
                <a:cs typeface="Times New Roman"/>
              </a:rPr>
              <a:t>Учитель</a:t>
            </a:r>
            <a:r>
              <a:rPr sz="1800" b="1" spc="5" dirty="0">
                <a:latin typeface="Times New Roman"/>
                <a:cs typeface="Times New Roman"/>
              </a:rPr>
              <a:t> </a:t>
            </a:r>
            <a:r>
              <a:rPr sz="1800" b="1" spc="-20" dirty="0">
                <a:latin typeface="Times New Roman"/>
                <a:cs typeface="Times New Roman"/>
              </a:rPr>
              <a:t>русского</a:t>
            </a:r>
            <a:r>
              <a:rPr sz="1800" b="1" spc="-15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языка</a:t>
            </a:r>
            <a:r>
              <a:rPr sz="1800" b="1" spc="-5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и</a:t>
            </a:r>
            <a:r>
              <a:rPr sz="1800" b="1" spc="-5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Times New Roman"/>
                <a:cs typeface="Times New Roman"/>
              </a:rPr>
              <a:t>литературы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ts val="2135"/>
              </a:lnSpc>
            </a:pPr>
            <a:r>
              <a:rPr lang="ru-RU" b="1" spc="-30" dirty="0" smtClean="0">
                <a:latin typeface="Times New Roman"/>
                <a:cs typeface="Times New Roman"/>
              </a:rPr>
              <a:t>ГБОУ СОШ №1 города </a:t>
            </a:r>
            <a:r>
              <a:rPr lang="ru-RU" b="1" spc="-30" dirty="0" err="1" smtClean="0">
                <a:latin typeface="Times New Roman"/>
                <a:cs typeface="Times New Roman"/>
              </a:rPr>
              <a:t>Кинеля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ts val="2135"/>
              </a:lnSpc>
            </a:pPr>
            <a:r>
              <a:rPr lang="ru-RU" sz="1800" b="1" spc="-5" dirty="0" err="1" smtClean="0">
                <a:latin typeface="Times New Roman"/>
                <a:cs typeface="Times New Roman"/>
              </a:rPr>
              <a:t>Храмова</a:t>
            </a:r>
            <a:r>
              <a:rPr lang="ru-RU" sz="1800" b="1" spc="-5" dirty="0" smtClean="0">
                <a:latin typeface="Times New Roman"/>
                <a:cs typeface="Times New Roman"/>
              </a:rPr>
              <a:t> Юлия Сергеевна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7890" name="AutoShape 2" descr="C:\Users\Asus\OneDrive\%D0%94%D0%BE%D0%BA%D1%83%D0%BC%D0%B5%D0%BD%D1%82%D1%8B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C:\Users\Asus\OneDrive\%D0%94%D0%BE%D0%BA%D1%83%D0%BC%D0%B5%D0%BD%D1%82%D1%8B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4" name="Picture 6" descr="C:\Users\Asus\OneDrive\Документы\2019Creative_Wallpaper_School_stationery_on_the_desk_135240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49800" y="10668000"/>
            <a:ext cx="6553200" cy="1767840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990600" y="3244334"/>
            <a:ext cx="78486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spc="150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Использование</a:t>
            </a:r>
            <a:r>
              <a:rPr lang="ru-RU" sz="2800" b="1" i="1" u="sng" spc="-25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 ресурсов ФГИС «Моя школа» на уроках русского языка и литературы</a:t>
            </a:r>
            <a:endParaRPr lang="ru-RU" sz="2800" i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2711" y="379475"/>
            <a:ext cx="8363711" cy="625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356252"/>
            <a:ext cx="8229600" cy="473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750" spc="-90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r>
              <a:rPr spc="-90" dirty="0"/>
              <a:t>Разделы</a:t>
            </a:r>
            <a:r>
              <a:rPr spc="-25" dirty="0"/>
              <a:t> </a:t>
            </a:r>
            <a:r>
              <a:rPr dirty="0"/>
              <a:t>портала</a:t>
            </a:r>
            <a:endParaRPr sz="575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0" tIns="140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10"/>
              </a:spcBef>
            </a:pPr>
            <a:r>
              <a:rPr sz="3500" spc="-85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r>
              <a:rPr spc="-85" dirty="0"/>
              <a:t>Афиша</a:t>
            </a:r>
            <a:endParaRPr sz="3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3500" spc="-65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r>
              <a:rPr spc="-65" dirty="0"/>
              <a:t>Кино</a:t>
            </a:r>
            <a:endParaRPr sz="3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</a:pPr>
            <a:r>
              <a:rPr sz="3500" spc="-75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r>
              <a:rPr spc="-75" dirty="0"/>
              <a:t>Музеи</a:t>
            </a:r>
            <a:endParaRPr sz="3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3500" spc="-170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r>
              <a:rPr spc="-170" dirty="0"/>
              <a:t>ЛИТЕРАТУРА</a:t>
            </a:r>
            <a:endParaRPr sz="35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3500" spc="-40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r>
              <a:rPr spc="-40" dirty="0"/>
              <a:t>Архитектура</a:t>
            </a:r>
            <a:r>
              <a:rPr spc="-55" dirty="0"/>
              <a:t> </a:t>
            </a:r>
            <a:r>
              <a:rPr dirty="0"/>
              <a:t>и</a:t>
            </a:r>
            <a:r>
              <a:rPr spc="-35" dirty="0"/>
              <a:t> </a:t>
            </a:r>
            <a:r>
              <a:rPr dirty="0"/>
              <a:t>др.</a:t>
            </a:r>
            <a:endParaRPr sz="35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746506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Возможности</a:t>
            </a:r>
            <a:r>
              <a:rPr sz="3600" spc="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для</a:t>
            </a:r>
            <a:r>
              <a:rPr sz="3600" spc="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учителя </a:t>
            </a: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 литературы</a:t>
            </a:r>
            <a:r>
              <a:rPr sz="3600" spc="-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и</a:t>
            </a:r>
            <a:r>
              <a:rPr sz="3600" spc="-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его </a:t>
            </a: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учеников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2061717"/>
            <a:ext cx="5830570" cy="2707005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  <a:tabLst>
                <a:tab pos="355600" algn="l"/>
              </a:tabLst>
            </a:pPr>
            <a:r>
              <a:rPr sz="1450" spc="-150" dirty="0">
                <a:solidFill>
                  <a:srgbClr val="90C225"/>
                </a:solidFill>
                <a:latin typeface="Lucida Sans Unicode"/>
                <a:cs typeface="Lucida Sans Unicode"/>
              </a:rPr>
              <a:t>▶	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Бесплатное</a:t>
            </a:r>
            <a:r>
              <a:rPr sz="18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скачивание</a:t>
            </a:r>
            <a:r>
              <a:rPr sz="18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книг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5600" algn="l"/>
              </a:tabLst>
            </a:pPr>
            <a:r>
              <a:rPr sz="1450" spc="-150" dirty="0">
                <a:solidFill>
                  <a:srgbClr val="90C225"/>
                </a:solidFill>
                <a:latin typeface="Lucida Sans Unicode"/>
                <a:cs typeface="Lucida Sans Unicode"/>
              </a:rPr>
              <a:t>▶	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Прохождение</a:t>
            </a:r>
            <a:r>
              <a:rPr sz="18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тестов</a:t>
            </a:r>
            <a:r>
              <a:rPr sz="18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по</a:t>
            </a:r>
            <a:r>
              <a:rPr sz="1800" spc="-1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пройденному</a:t>
            </a:r>
            <a:r>
              <a:rPr sz="18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материалу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5600" algn="l"/>
              </a:tabLst>
            </a:pPr>
            <a:r>
              <a:rPr sz="1450" spc="-150" dirty="0">
                <a:solidFill>
                  <a:srgbClr val="90C225"/>
                </a:solidFill>
                <a:latin typeface="Lucida Sans Unicode"/>
                <a:cs typeface="Lucida Sans Unicode"/>
              </a:rPr>
              <a:t>▶	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Ознакомление</a:t>
            </a:r>
            <a:r>
              <a:rPr sz="1800" spc="-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с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 материалами</a:t>
            </a:r>
            <a:r>
              <a:rPr sz="18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интересных</a:t>
            </a:r>
            <a:r>
              <a:rPr sz="18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статей</a:t>
            </a:r>
            <a:r>
              <a:rPr sz="18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с</a:t>
            </a:r>
            <a:endParaRPr sz="18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иллюстрациями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15"/>
              </a:spcBef>
              <a:tabLst>
                <a:tab pos="355600" algn="l"/>
              </a:tabLst>
            </a:pPr>
            <a:r>
              <a:rPr sz="1450" spc="-150" dirty="0">
                <a:solidFill>
                  <a:srgbClr val="90C225"/>
                </a:solidFill>
                <a:latin typeface="Lucida Sans Unicode"/>
                <a:cs typeface="Lucida Sans Unicode"/>
              </a:rPr>
              <a:t>▶	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Виртуальное</a:t>
            </a:r>
            <a:r>
              <a:rPr sz="18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посещение</a:t>
            </a:r>
            <a:r>
              <a:rPr sz="1800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выставок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5600" algn="l"/>
              </a:tabLst>
            </a:pPr>
            <a:r>
              <a:rPr sz="1450" spc="-150" dirty="0">
                <a:solidFill>
                  <a:srgbClr val="90C225"/>
                </a:solidFill>
                <a:latin typeface="Lucida Sans Unicode"/>
                <a:cs typeface="Lucida Sans Unicode"/>
              </a:rPr>
              <a:t>▶	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Биографические</a:t>
            </a:r>
            <a:r>
              <a:rPr sz="1800" spc="-6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Trebuchet MS"/>
                <a:cs typeface="Trebuchet MS"/>
              </a:rPr>
              <a:t>статьи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5600" algn="l"/>
              </a:tabLst>
            </a:pPr>
            <a:r>
              <a:rPr sz="1450" spc="-150" dirty="0">
                <a:solidFill>
                  <a:srgbClr val="90C225"/>
                </a:solidFill>
                <a:latin typeface="Lucida Sans Unicode"/>
                <a:cs typeface="Lucida Sans Unicode"/>
              </a:rPr>
              <a:t>▶	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Библиотеки</a:t>
            </a:r>
            <a:r>
              <a:rPr sz="1800" spc="-9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04040"/>
                </a:solidFill>
                <a:latin typeface="Trebuchet MS"/>
                <a:cs typeface="Trebuchet MS"/>
              </a:rPr>
              <a:t>России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54991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Удобный двухстраничный </a:t>
            </a:r>
            <a:r>
              <a:rPr sz="3600" spc="-10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формат</a:t>
            </a:r>
            <a:r>
              <a:rPr sz="3600" spc="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книг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155" y="1728216"/>
            <a:ext cx="4221480" cy="344423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67428" y="1511807"/>
            <a:ext cx="4338828" cy="4600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2900" y="1449324"/>
            <a:ext cx="7429500" cy="524713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66268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Тесты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68554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Тесты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063" y="1152144"/>
            <a:ext cx="7575804" cy="5548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43091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90C225"/>
                </a:solidFill>
                <a:latin typeface="Trebuchet MS"/>
                <a:cs typeface="Trebuchet MS"/>
              </a:rPr>
              <a:t>Ста</a:t>
            </a:r>
            <a:r>
              <a:rPr sz="3600" spc="5" dirty="0">
                <a:solidFill>
                  <a:srgbClr val="90C225"/>
                </a:solidFill>
                <a:latin typeface="Trebuchet MS"/>
                <a:cs typeface="Trebuchet MS"/>
              </a:rPr>
              <a:t>т</a:t>
            </a:r>
            <a:r>
              <a:rPr sz="3600" dirty="0">
                <a:solidFill>
                  <a:srgbClr val="90C225"/>
                </a:solidFill>
                <a:latin typeface="Trebuchet MS"/>
                <a:cs typeface="Trebuchet MS"/>
              </a:rPr>
              <a:t>ьи.Публ</a:t>
            </a:r>
            <a:r>
              <a:rPr sz="3600" spc="10" dirty="0">
                <a:solidFill>
                  <a:srgbClr val="90C225"/>
                </a:solidFill>
                <a:latin typeface="Trebuchet MS"/>
                <a:cs typeface="Trebuchet MS"/>
              </a:rPr>
              <a:t>и</a:t>
            </a:r>
            <a:r>
              <a:rPr sz="3600" spc="-5" dirty="0">
                <a:solidFill>
                  <a:srgbClr val="90C225"/>
                </a:solidFill>
                <a:latin typeface="Trebuchet MS"/>
                <a:cs typeface="Trebuchet MS"/>
              </a:rPr>
              <a:t>кац</a:t>
            </a:r>
            <a:r>
              <a:rPr sz="3600" spc="10" dirty="0">
                <a:solidFill>
                  <a:srgbClr val="90C225"/>
                </a:solidFill>
                <a:latin typeface="Trebuchet MS"/>
                <a:cs typeface="Trebuchet MS"/>
              </a:rPr>
              <a:t>и</a:t>
            </a:r>
            <a:r>
              <a:rPr sz="3600" spc="-5" dirty="0">
                <a:solidFill>
                  <a:srgbClr val="90C225"/>
                </a:solidFill>
                <a:latin typeface="Trebuchet MS"/>
                <a:cs typeface="Trebuchet MS"/>
              </a:rPr>
              <a:t>и</a:t>
            </a:r>
            <a:r>
              <a:rPr sz="3600" dirty="0">
                <a:solidFill>
                  <a:srgbClr val="90C225"/>
                </a:solidFill>
                <a:latin typeface="Trebuchet MS"/>
                <a:cs typeface="Trebuchet MS"/>
              </a:rPr>
              <a:t>.</a:t>
            </a:r>
            <a:endParaRPr sz="3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316479"/>
            <a:ext cx="6348984" cy="3569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533400"/>
            <a:ext cx="8839200" cy="579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66268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Выста</a:t>
            </a:r>
            <a:r>
              <a:rPr sz="3600" spc="10" dirty="0">
                <a:solidFill>
                  <a:srgbClr val="FF0000"/>
                </a:solidFill>
                <a:latin typeface="Trebuchet MS"/>
                <a:cs typeface="Trebuchet MS"/>
              </a:rPr>
              <a:t>в</a:t>
            </a: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ки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316479"/>
            <a:ext cx="6348984" cy="3569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7179" y="0"/>
            <a:ext cx="7338059" cy="145694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07542" y="131445"/>
            <a:ext cx="64757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dirty="0">
                <a:solidFill>
                  <a:srgbClr val="000000"/>
                </a:solidFill>
                <a:latin typeface="Times New Roman"/>
                <a:cs typeface="Times New Roman"/>
              </a:rPr>
              <a:t>ФГИС</a:t>
            </a:r>
            <a:r>
              <a:rPr sz="5400" b="1" spc="-3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5400" b="1" spc="-50" dirty="0">
                <a:solidFill>
                  <a:srgbClr val="000000"/>
                </a:solidFill>
                <a:latin typeface="Times New Roman"/>
                <a:cs typeface="Times New Roman"/>
              </a:rPr>
              <a:t>«Моя</a:t>
            </a:r>
            <a:r>
              <a:rPr sz="5400" b="1" spc="-3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5400" b="1" spc="-30" dirty="0">
                <a:solidFill>
                  <a:srgbClr val="000000"/>
                </a:solidFill>
                <a:latin typeface="Times New Roman"/>
                <a:cs typeface="Times New Roman"/>
              </a:rPr>
              <a:t>школа»</a:t>
            </a:r>
            <a:endParaRPr sz="54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1574291"/>
            <a:ext cx="7023100" cy="4170045"/>
            <a:chOff x="0" y="1574291"/>
            <a:chExt cx="7023100" cy="417004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9689" y="2096209"/>
              <a:ext cx="296137" cy="5493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7659" y="1574291"/>
              <a:ext cx="6251447" cy="112166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183891"/>
              <a:ext cx="5134356" cy="112166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2793491"/>
              <a:ext cx="7022592" cy="112166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403091"/>
              <a:ext cx="5076444" cy="112166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4012691"/>
              <a:ext cx="6393180" cy="112166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4622291"/>
              <a:ext cx="5463540" cy="1121664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248513" y="1707642"/>
            <a:ext cx="6307455" cy="3683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latin typeface="Times New Roman"/>
                <a:cs typeface="Times New Roman"/>
              </a:rPr>
              <a:t>– </a:t>
            </a:r>
            <a:r>
              <a:rPr sz="4000" spc="-20" dirty="0">
                <a:latin typeface="Times New Roman"/>
                <a:cs typeface="Times New Roman"/>
              </a:rPr>
              <a:t>это</a:t>
            </a:r>
            <a:r>
              <a:rPr sz="4000" spc="-10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Times New Roman"/>
                <a:cs typeface="Times New Roman"/>
              </a:rPr>
              <a:t>единый</a:t>
            </a:r>
            <a:r>
              <a:rPr sz="4000" spc="-5" dirty="0">
                <a:latin typeface="Times New Roman"/>
                <a:cs typeface="Times New Roman"/>
              </a:rPr>
              <a:t> </a:t>
            </a:r>
            <a:r>
              <a:rPr sz="4000" spc="-10" dirty="0">
                <a:latin typeface="Times New Roman"/>
                <a:cs typeface="Times New Roman"/>
              </a:rPr>
              <a:t>федеральный </a:t>
            </a:r>
            <a:r>
              <a:rPr sz="4000" spc="-5" dirty="0">
                <a:latin typeface="Times New Roman"/>
                <a:cs typeface="Times New Roman"/>
              </a:rPr>
              <a:t> </a:t>
            </a:r>
            <a:r>
              <a:rPr sz="4000" dirty="0">
                <a:latin typeface="Times New Roman"/>
                <a:cs typeface="Times New Roman"/>
              </a:rPr>
              <a:t>портал</a:t>
            </a:r>
            <a:r>
              <a:rPr sz="4000" spc="-10" dirty="0">
                <a:latin typeface="Times New Roman"/>
                <a:cs typeface="Times New Roman"/>
              </a:rPr>
              <a:t> </a:t>
            </a:r>
            <a:r>
              <a:rPr sz="4000" spc="-5" dirty="0">
                <a:latin typeface="Times New Roman"/>
                <a:cs typeface="Times New Roman"/>
              </a:rPr>
              <a:t>с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10" dirty="0">
                <a:latin typeface="Times New Roman"/>
                <a:cs typeface="Times New Roman"/>
              </a:rPr>
              <a:t>доступом</a:t>
            </a:r>
            <a:r>
              <a:rPr sz="4000" spc="-5" dirty="0">
                <a:latin typeface="Times New Roman"/>
                <a:cs typeface="Times New Roman"/>
              </a:rPr>
              <a:t> к 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20" dirty="0">
                <a:latin typeface="Times New Roman"/>
                <a:cs typeface="Times New Roman"/>
              </a:rPr>
              <a:t>образовательным</a:t>
            </a:r>
            <a:r>
              <a:rPr sz="4000" spc="10" dirty="0">
                <a:latin typeface="Times New Roman"/>
                <a:cs typeface="Times New Roman"/>
              </a:rPr>
              <a:t> </a:t>
            </a:r>
            <a:r>
              <a:rPr sz="4000" spc="5" dirty="0">
                <a:latin typeface="Times New Roman"/>
                <a:cs typeface="Times New Roman"/>
              </a:rPr>
              <a:t>сервисам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5" dirty="0">
                <a:latin typeface="Times New Roman"/>
                <a:cs typeface="Times New Roman"/>
              </a:rPr>
              <a:t>и </a:t>
            </a:r>
            <a:r>
              <a:rPr sz="4000" spc="-985" dirty="0">
                <a:latin typeface="Times New Roman"/>
                <a:cs typeface="Times New Roman"/>
              </a:rPr>
              <a:t> </a:t>
            </a:r>
            <a:r>
              <a:rPr sz="4000" spc="-10" dirty="0">
                <a:latin typeface="Times New Roman"/>
                <a:cs typeface="Times New Roman"/>
              </a:rPr>
              <a:t>цифровым </a:t>
            </a:r>
            <a:r>
              <a:rPr sz="4000" spc="-5" dirty="0">
                <a:latin typeface="Times New Roman"/>
                <a:cs typeface="Times New Roman"/>
              </a:rPr>
              <a:t>учебным </a:t>
            </a:r>
            <a:r>
              <a:rPr sz="4000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Times New Roman"/>
                <a:cs typeface="Times New Roman"/>
              </a:rPr>
              <a:t>материалам </a:t>
            </a:r>
            <a:r>
              <a:rPr sz="4000" spc="-5" dirty="0">
                <a:latin typeface="Times New Roman"/>
                <a:cs typeface="Times New Roman"/>
              </a:rPr>
              <a:t>для</a:t>
            </a:r>
            <a:r>
              <a:rPr sz="4000" spc="10" dirty="0">
                <a:latin typeface="Times New Roman"/>
                <a:cs typeface="Times New Roman"/>
              </a:rPr>
              <a:t> </a:t>
            </a:r>
            <a:r>
              <a:rPr sz="4000" spc="-25" dirty="0">
                <a:latin typeface="Times New Roman"/>
                <a:cs typeface="Times New Roman"/>
              </a:rPr>
              <a:t>учеников, </a:t>
            </a:r>
            <a:r>
              <a:rPr sz="4000" spc="-20" dirty="0">
                <a:latin typeface="Times New Roman"/>
                <a:cs typeface="Times New Roman"/>
              </a:rPr>
              <a:t> </a:t>
            </a:r>
            <a:r>
              <a:rPr sz="4000" spc="-15" dirty="0">
                <a:latin typeface="Times New Roman"/>
                <a:cs typeface="Times New Roman"/>
              </a:rPr>
              <a:t>родителей</a:t>
            </a:r>
            <a:r>
              <a:rPr sz="4000" spc="-5" dirty="0">
                <a:latin typeface="Times New Roman"/>
                <a:cs typeface="Times New Roman"/>
              </a:rPr>
              <a:t> и</a:t>
            </a:r>
            <a:r>
              <a:rPr sz="4000" spc="-10" dirty="0">
                <a:latin typeface="Times New Roman"/>
                <a:cs typeface="Times New Roman"/>
              </a:rPr>
              <a:t> </a:t>
            </a:r>
            <a:r>
              <a:rPr sz="4000" spc="-5" dirty="0">
                <a:latin typeface="Times New Roman"/>
                <a:cs typeface="Times New Roman"/>
              </a:rPr>
              <a:t>учителей.</a:t>
            </a:r>
            <a:endParaRPr sz="4000">
              <a:latin typeface="Times New Roman"/>
              <a:cs typeface="Times New Roman"/>
            </a:endParaRPr>
          </a:p>
        </p:txBody>
      </p:sp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998464" y="3413759"/>
            <a:ext cx="3058667" cy="327050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79222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Выста</a:t>
            </a:r>
            <a:r>
              <a:rPr sz="3600" spc="10" dirty="0">
                <a:solidFill>
                  <a:srgbClr val="FF0000"/>
                </a:solidFill>
                <a:latin typeface="Trebuchet MS"/>
                <a:cs typeface="Trebuchet MS"/>
              </a:rPr>
              <a:t>в</a:t>
            </a: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ки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316479"/>
            <a:ext cx="6348984" cy="3569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79222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Персоны.Биография</a:t>
            </a:r>
            <a:r>
              <a:rPr sz="3600" spc="-5" dirty="0">
                <a:solidFill>
                  <a:srgbClr val="90C225"/>
                </a:solidFill>
                <a:latin typeface="Trebuchet MS"/>
                <a:cs typeface="Trebuchet MS"/>
              </a:rPr>
              <a:t> </a:t>
            </a:r>
            <a:r>
              <a:rPr sz="3600" dirty="0">
                <a:solidFill>
                  <a:srgbClr val="90C225"/>
                </a:solidFill>
                <a:latin typeface="Trebuchet MS"/>
                <a:cs typeface="Trebuchet MS"/>
              </a:rPr>
              <a:t>и </a:t>
            </a:r>
            <a:r>
              <a:rPr sz="3600" spc="-1070" dirty="0">
                <a:solidFill>
                  <a:srgbClr val="90C225"/>
                </a:solidFill>
                <a:latin typeface="Trebuchet MS"/>
                <a:cs typeface="Trebuchet MS"/>
              </a:rPr>
              <a:t> </a:t>
            </a: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творчество.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368948"/>
            <a:ext cx="8305800" cy="480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629158"/>
            <a:ext cx="77698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Персоны.Биография </a:t>
            </a: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и </a:t>
            </a:r>
            <a:r>
              <a:rPr sz="3600" spc="-10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творчество.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1295400"/>
            <a:ext cx="8153400" cy="4590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76400" y="609600"/>
            <a:ext cx="41395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0000"/>
                </a:solidFill>
                <a:latin typeface="Trebuchet MS"/>
                <a:cs typeface="Trebuchet MS"/>
              </a:rPr>
              <a:t>Библиотеки</a:t>
            </a:r>
            <a:r>
              <a:rPr sz="3600" spc="-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3600" spc="-5" dirty="0">
                <a:solidFill>
                  <a:srgbClr val="FF0000"/>
                </a:solidFill>
                <a:latin typeface="Trebuchet MS"/>
                <a:cs typeface="Trebuchet MS"/>
              </a:rPr>
              <a:t>России</a:t>
            </a:r>
            <a:endParaRPr sz="360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1568195"/>
            <a:ext cx="7680959" cy="4317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43000"/>
            <a:ext cx="8153400" cy="5181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066800"/>
            <a:ext cx="8320738" cy="5486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305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458200" cy="515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990600"/>
            <a:ext cx="8153400" cy="513101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title" idx="4294967295"/>
          </p:nvPr>
        </p:nvSpPr>
        <p:spPr>
          <a:xfrm>
            <a:off x="0" y="1417638"/>
            <a:ext cx="7543800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3600" dirty="0"/>
              <a:t>Сервис </a:t>
            </a:r>
            <a:r>
              <a:rPr sz="3600" spc="-5" dirty="0"/>
              <a:t>внедряется в </a:t>
            </a:r>
            <a:r>
              <a:rPr sz="3600" dirty="0"/>
              <a:t> </a:t>
            </a:r>
            <a:r>
              <a:rPr sz="3600" spc="-15" dirty="0"/>
              <a:t>образовательные </a:t>
            </a:r>
            <a:r>
              <a:rPr sz="3600" spc="-5" dirty="0"/>
              <a:t>программы в </a:t>
            </a:r>
            <a:r>
              <a:rPr sz="3600" spc="-985" dirty="0"/>
              <a:t> </a:t>
            </a:r>
            <a:r>
              <a:rPr sz="3600" spc="-25" dirty="0"/>
              <a:t>качестве</a:t>
            </a:r>
            <a:r>
              <a:rPr sz="3600" spc="-10" dirty="0"/>
              <a:t> </a:t>
            </a:r>
            <a:r>
              <a:rPr sz="3600" spc="-20" dirty="0"/>
              <a:t>вспомогательного </a:t>
            </a:r>
            <a:r>
              <a:rPr sz="3600" spc="-15" dirty="0"/>
              <a:t> </a:t>
            </a:r>
            <a:r>
              <a:rPr sz="3600" spc="-5" dirty="0"/>
              <a:t>инструмента</a:t>
            </a:r>
            <a:r>
              <a:rPr sz="3600" spc="-30" dirty="0"/>
              <a:t> </a:t>
            </a:r>
            <a:r>
              <a:rPr sz="3600" dirty="0"/>
              <a:t>традиционной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idx="4294967295"/>
          </p:nvPr>
        </p:nvSpPr>
        <p:spPr>
          <a:xfrm>
            <a:off x="0" y="2438400"/>
            <a:ext cx="7315200" cy="320215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99"/>
              </a:lnSpc>
              <a:spcBef>
                <a:spcPts val="90"/>
              </a:spcBef>
            </a:pPr>
            <a:endParaRPr lang="ru-RU" spc="-5" dirty="0" smtClean="0"/>
          </a:p>
          <a:p>
            <a:pPr marL="12700" marR="5080">
              <a:lnSpc>
                <a:spcPct val="100099"/>
              </a:lnSpc>
              <a:spcBef>
                <a:spcPts val="90"/>
              </a:spcBef>
            </a:pPr>
            <a:endParaRPr lang="ru-RU" spc="-5" dirty="0"/>
          </a:p>
          <a:p>
            <a:pPr marL="12700" marR="5080">
              <a:lnSpc>
                <a:spcPct val="100099"/>
              </a:lnSpc>
              <a:spcBef>
                <a:spcPts val="90"/>
              </a:spcBef>
              <a:buNone/>
            </a:pPr>
            <a:endParaRPr lang="ru-RU" spc="-5" dirty="0" smtClean="0"/>
          </a:p>
          <a:p>
            <a:pPr marL="12700" marR="5080" algn="ctr">
              <a:lnSpc>
                <a:spcPct val="100099"/>
              </a:lnSpc>
              <a:spcBef>
                <a:spcPts val="90"/>
              </a:spcBef>
              <a:buNone/>
            </a:pPr>
            <a:r>
              <a:rPr lang="ru-RU" b="1" spc="-5" dirty="0"/>
              <a:t>с</a:t>
            </a:r>
            <a:r>
              <a:rPr lang="ru-RU" b="1" spc="-5" dirty="0" smtClean="0"/>
              <a:t>истемы обучения и призван снизить нагрузку на педагогов</a:t>
            </a:r>
          </a:p>
          <a:p>
            <a:pPr marL="12700" marR="5080">
              <a:lnSpc>
                <a:spcPct val="100099"/>
              </a:lnSpc>
              <a:spcBef>
                <a:spcPts val="90"/>
              </a:spcBef>
            </a:pPr>
            <a:r>
              <a:rPr sz="4400" spc="-30" smtClean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4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305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90600"/>
            <a:ext cx="9144000" cy="5486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9144000" cy="5943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543800" cy="990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Зашифрованные имена героев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62201"/>
            <a:ext cx="8305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762000"/>
            <a:ext cx="8915400" cy="5638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14400"/>
            <a:ext cx="8443771" cy="5562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990600"/>
            <a:ext cx="8077200" cy="541019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8305800" cy="5638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066800"/>
            <a:ext cx="8305800" cy="5410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8382000" cy="495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480059"/>
            <a:ext cx="9144000" cy="6377940"/>
            <a:chOff x="0" y="480059"/>
            <a:chExt cx="9144000" cy="6377940"/>
          </a:xfrm>
        </p:grpSpPr>
        <p:sp>
          <p:nvSpPr>
            <p:cNvPr id="3" name="object 3"/>
            <p:cNvSpPr/>
            <p:nvPr/>
          </p:nvSpPr>
          <p:spPr>
            <a:xfrm>
              <a:off x="0" y="4069781"/>
              <a:ext cx="447040" cy="2788285"/>
            </a:xfrm>
            <a:custGeom>
              <a:avLst/>
              <a:gdLst/>
              <a:ahLst/>
              <a:cxnLst/>
              <a:rect l="l" t="t" r="r" b="b"/>
              <a:pathLst>
                <a:path w="447040" h="2788284">
                  <a:moveTo>
                    <a:pt x="0" y="0"/>
                  </a:moveTo>
                  <a:lnTo>
                    <a:pt x="0" y="2788216"/>
                  </a:lnTo>
                  <a:lnTo>
                    <a:pt x="446591" y="2788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225">
                <a:alpha val="85096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80059"/>
              <a:ext cx="9144000" cy="58978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9" y="1143000"/>
            <a:ext cx="8153401" cy="495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858773"/>
            <a:ext cx="694626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tabLst>
                <a:tab pos="355600" algn="l"/>
              </a:tabLst>
            </a:pPr>
            <a:r>
              <a:rPr sz="1900" spc="-170" dirty="0">
                <a:solidFill>
                  <a:srgbClr val="90C225"/>
                </a:solidFill>
                <a:latin typeface="Lucida Sans Unicode"/>
                <a:cs typeface="Lucida Sans Unicode"/>
              </a:rPr>
              <a:t>▶	</a:t>
            </a:r>
            <a:r>
              <a:rPr sz="2400" dirty="0"/>
              <a:t>Если</a:t>
            </a:r>
            <a:r>
              <a:rPr sz="2400" spc="-5" dirty="0"/>
              <a:t> </a:t>
            </a:r>
            <a:r>
              <a:rPr sz="2400" spc="-10" dirty="0"/>
              <a:t>что-либо</a:t>
            </a:r>
            <a:r>
              <a:rPr sz="2400" spc="5" dirty="0"/>
              <a:t> </a:t>
            </a:r>
            <a:r>
              <a:rPr sz="2400" spc="-10" dirty="0"/>
              <a:t>тебе</a:t>
            </a:r>
            <a:r>
              <a:rPr sz="2400" spc="-5" dirty="0"/>
              <a:t> не по</a:t>
            </a:r>
            <a:r>
              <a:rPr sz="2400" spc="-10" dirty="0"/>
              <a:t> </a:t>
            </a:r>
            <a:r>
              <a:rPr sz="2400" dirty="0"/>
              <a:t>силам,</a:t>
            </a:r>
            <a:r>
              <a:rPr sz="2400" spc="-20" dirty="0"/>
              <a:t> </a:t>
            </a:r>
            <a:r>
              <a:rPr sz="2400" spc="-25" dirty="0"/>
              <a:t>то</a:t>
            </a:r>
            <a:r>
              <a:rPr sz="2400" spc="5" dirty="0"/>
              <a:t> </a:t>
            </a:r>
            <a:r>
              <a:rPr sz="2400" spc="-5" dirty="0"/>
              <a:t>не</a:t>
            </a:r>
            <a:r>
              <a:rPr sz="2400" spc="-10" dirty="0"/>
              <a:t> </a:t>
            </a:r>
            <a:r>
              <a:rPr sz="2400" dirty="0"/>
              <a:t>решай,</a:t>
            </a:r>
            <a:r>
              <a:rPr sz="2400" spc="-5" dirty="0"/>
              <a:t> </a:t>
            </a:r>
            <a:r>
              <a:rPr sz="2400" spc="-15" dirty="0"/>
              <a:t>что </a:t>
            </a:r>
            <a:r>
              <a:rPr sz="2400" spc="-10" dirty="0"/>
              <a:t> </a:t>
            </a:r>
            <a:r>
              <a:rPr sz="2400" dirty="0"/>
              <a:t>оно </a:t>
            </a:r>
            <a:r>
              <a:rPr sz="2400" spc="-15" dirty="0"/>
              <a:t>невозможно</a:t>
            </a:r>
            <a:r>
              <a:rPr sz="2400" spc="15" dirty="0"/>
              <a:t> </a:t>
            </a:r>
            <a:r>
              <a:rPr sz="2400" dirty="0"/>
              <a:t>для</a:t>
            </a:r>
            <a:r>
              <a:rPr sz="2400" spc="5" dirty="0"/>
              <a:t> </a:t>
            </a:r>
            <a:r>
              <a:rPr sz="2400" spc="-10" dirty="0"/>
              <a:t>человека. </a:t>
            </a:r>
            <a:r>
              <a:rPr sz="2400" spc="-5" dirty="0"/>
              <a:t>Но</a:t>
            </a:r>
            <a:r>
              <a:rPr sz="2400" dirty="0"/>
              <a:t> </a:t>
            </a:r>
            <a:r>
              <a:rPr sz="2400" spc="10" dirty="0"/>
              <a:t>если</a:t>
            </a:r>
            <a:r>
              <a:rPr sz="2400" dirty="0"/>
              <a:t> </a:t>
            </a:r>
            <a:r>
              <a:rPr sz="2400" spc="-30" dirty="0"/>
              <a:t>что-нибудь </a:t>
            </a:r>
            <a:r>
              <a:rPr sz="2400" spc="-585" dirty="0"/>
              <a:t> </a:t>
            </a:r>
            <a:r>
              <a:rPr sz="2400" spc="-15" dirty="0"/>
              <a:t>возможно</a:t>
            </a:r>
            <a:r>
              <a:rPr sz="2400" spc="10" dirty="0"/>
              <a:t> </a:t>
            </a:r>
            <a:r>
              <a:rPr sz="2400" dirty="0"/>
              <a:t>для</a:t>
            </a:r>
            <a:r>
              <a:rPr sz="2400" spc="-15" dirty="0"/>
              <a:t> </a:t>
            </a:r>
            <a:r>
              <a:rPr sz="2400" spc="-10" dirty="0"/>
              <a:t>человека</a:t>
            </a:r>
            <a:r>
              <a:rPr sz="2400" dirty="0"/>
              <a:t> и</a:t>
            </a:r>
            <a:r>
              <a:rPr sz="2400" spc="-5" dirty="0"/>
              <a:t> свойственно</a:t>
            </a:r>
            <a:r>
              <a:rPr sz="2400" spc="5" dirty="0"/>
              <a:t> </a:t>
            </a:r>
            <a:r>
              <a:rPr sz="2400" spc="-55" dirty="0"/>
              <a:t>ему,</a:t>
            </a:r>
            <a:r>
              <a:rPr sz="2400" spc="-25" dirty="0"/>
              <a:t> то</a:t>
            </a:r>
            <a:endParaRPr sz="2400">
              <a:latin typeface="Lucida Sans Unicode"/>
              <a:cs typeface="Lucida Sans Unicode"/>
            </a:endParaRPr>
          </a:p>
          <a:p>
            <a:pPr marL="355600">
              <a:lnSpc>
                <a:spcPct val="100000"/>
              </a:lnSpc>
            </a:pPr>
            <a:r>
              <a:rPr sz="2400" spc="-5" dirty="0"/>
              <a:t>считай,</a:t>
            </a:r>
            <a:r>
              <a:rPr sz="2400" dirty="0"/>
              <a:t> </a:t>
            </a:r>
            <a:r>
              <a:rPr sz="2400" spc="-15" dirty="0"/>
              <a:t>что</a:t>
            </a:r>
            <a:r>
              <a:rPr sz="2400" spc="-5" dirty="0"/>
              <a:t> </a:t>
            </a:r>
            <a:r>
              <a:rPr sz="2400" dirty="0"/>
              <a:t>оно</a:t>
            </a:r>
            <a:r>
              <a:rPr sz="2400" spc="-10" dirty="0"/>
              <a:t> </a:t>
            </a:r>
            <a:r>
              <a:rPr sz="2400" dirty="0"/>
              <a:t>доступно</a:t>
            </a:r>
            <a:r>
              <a:rPr sz="2400" spc="-25" dirty="0"/>
              <a:t> </a:t>
            </a:r>
            <a:r>
              <a:rPr sz="2400" dirty="0"/>
              <a:t>и</a:t>
            </a:r>
            <a:r>
              <a:rPr sz="2400" spc="-15" dirty="0"/>
              <a:t> </a:t>
            </a:r>
            <a:r>
              <a:rPr sz="2400" spc="-5" dirty="0"/>
              <a:t>тебе.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88340" y="3495802"/>
            <a:ext cx="240029" cy="3181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spc="-170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endParaRPr sz="19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03094" y="3434842"/>
            <a:ext cx="4471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Марк</a:t>
            </a:r>
            <a:r>
              <a:rPr sz="2400" spc="-1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Times New Roman"/>
                <a:cs typeface="Times New Roman"/>
              </a:rPr>
              <a:t>Аврелий «Наедине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 с</a:t>
            </a:r>
            <a:r>
              <a:rPr sz="2400" spc="-3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Times New Roman"/>
                <a:cs typeface="Times New Roman"/>
              </a:rPr>
              <a:t>собой»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64335" y="2172970"/>
            <a:ext cx="424053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6720" marR="5080" indent="-414655">
              <a:lnSpc>
                <a:spcPct val="100000"/>
              </a:lnSpc>
              <a:spcBef>
                <a:spcPts val="100"/>
              </a:spcBef>
            </a:pPr>
            <a:r>
              <a:rPr sz="3850" spc="-85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r>
              <a:rPr sz="4800" spc="-85" dirty="0"/>
              <a:t>СПАСИБО</a:t>
            </a:r>
            <a:r>
              <a:rPr sz="4800" spc="-70" dirty="0"/>
              <a:t> </a:t>
            </a:r>
            <a:r>
              <a:rPr sz="4800" dirty="0"/>
              <a:t>ЗА </a:t>
            </a:r>
            <a:r>
              <a:rPr sz="4800" spc="-1185" dirty="0"/>
              <a:t> </a:t>
            </a:r>
            <a:r>
              <a:rPr sz="4800" dirty="0"/>
              <a:t>ВНИМАНИЕ!</a:t>
            </a:r>
            <a:endParaRPr sz="48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17576" y="453048"/>
            <a:ext cx="6373495" cy="1281430"/>
            <a:chOff x="417576" y="453048"/>
            <a:chExt cx="6373495" cy="12814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0265" y="453048"/>
              <a:ext cx="4779069" cy="44415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7576" y="722376"/>
              <a:ext cx="6373368" cy="1011936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88340" y="292430"/>
            <a:ext cx="568579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b="1" spc="-25" dirty="0">
                <a:solidFill>
                  <a:srgbClr val="000000"/>
                </a:solidFill>
                <a:latin typeface="Times New Roman"/>
                <a:cs typeface="Times New Roman"/>
              </a:rPr>
              <a:t>Библиотека</a:t>
            </a:r>
            <a:r>
              <a:rPr sz="3600" b="1" spc="-5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b="1" spc="-25" dirty="0">
                <a:solidFill>
                  <a:srgbClr val="000000"/>
                </a:solidFill>
                <a:latin typeface="Times New Roman"/>
                <a:cs typeface="Times New Roman"/>
              </a:rPr>
              <a:t>цифрового </a:t>
            </a:r>
            <a:r>
              <a:rPr sz="3600" b="1" spc="-20" dirty="0">
                <a:solidFill>
                  <a:srgbClr val="000000"/>
                </a:solidFill>
                <a:latin typeface="Times New Roman"/>
                <a:cs typeface="Times New Roman"/>
              </a:rPr>
              <a:t> образовательного</a:t>
            </a:r>
            <a:r>
              <a:rPr sz="3600" b="1" spc="-6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b="1" spc="-5" dirty="0">
                <a:solidFill>
                  <a:srgbClr val="000000"/>
                </a:solidFill>
                <a:latin typeface="Times New Roman"/>
                <a:cs typeface="Times New Roman"/>
              </a:rPr>
              <a:t>контента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610504" y="1607968"/>
            <a:ext cx="962025" cy="1649730"/>
          </a:xfrm>
          <a:custGeom>
            <a:avLst/>
            <a:gdLst/>
            <a:ahLst/>
            <a:cxnLst/>
            <a:rect l="l" t="t" r="r" b="b"/>
            <a:pathLst>
              <a:path w="962025" h="1649729">
                <a:moveTo>
                  <a:pt x="887843" y="1560344"/>
                </a:moveTo>
                <a:lnTo>
                  <a:pt x="854942" y="1579350"/>
                </a:lnTo>
                <a:lnTo>
                  <a:pt x="961622" y="1649708"/>
                </a:lnTo>
                <a:lnTo>
                  <a:pt x="957762" y="1586186"/>
                </a:lnTo>
                <a:lnTo>
                  <a:pt x="916273" y="1586186"/>
                </a:lnTo>
                <a:lnTo>
                  <a:pt x="908996" y="1585684"/>
                </a:lnTo>
                <a:lnTo>
                  <a:pt x="902410" y="1582491"/>
                </a:lnTo>
                <a:lnTo>
                  <a:pt x="897360" y="1576810"/>
                </a:lnTo>
                <a:lnTo>
                  <a:pt x="887843" y="1560344"/>
                </a:lnTo>
                <a:close/>
              </a:path>
              <a:path w="962025" h="1649729">
                <a:moveTo>
                  <a:pt x="920852" y="1541276"/>
                </a:moveTo>
                <a:lnTo>
                  <a:pt x="887843" y="1560344"/>
                </a:lnTo>
                <a:lnTo>
                  <a:pt x="897360" y="1576810"/>
                </a:lnTo>
                <a:lnTo>
                  <a:pt x="902410" y="1582491"/>
                </a:lnTo>
                <a:lnTo>
                  <a:pt x="908996" y="1585684"/>
                </a:lnTo>
                <a:lnTo>
                  <a:pt x="916273" y="1586186"/>
                </a:lnTo>
                <a:lnTo>
                  <a:pt x="923395" y="1583795"/>
                </a:lnTo>
                <a:lnTo>
                  <a:pt x="929094" y="1578762"/>
                </a:lnTo>
                <a:lnTo>
                  <a:pt x="932316" y="1572206"/>
                </a:lnTo>
                <a:lnTo>
                  <a:pt x="932824" y="1564935"/>
                </a:lnTo>
                <a:lnTo>
                  <a:pt x="930380" y="1557760"/>
                </a:lnTo>
                <a:lnTo>
                  <a:pt x="920852" y="1541276"/>
                </a:lnTo>
                <a:close/>
              </a:path>
              <a:path w="962025" h="1649729">
                <a:moveTo>
                  <a:pt x="953875" y="1522200"/>
                </a:moveTo>
                <a:lnTo>
                  <a:pt x="920852" y="1541276"/>
                </a:lnTo>
                <a:lnTo>
                  <a:pt x="930380" y="1557760"/>
                </a:lnTo>
                <a:lnTo>
                  <a:pt x="932824" y="1564935"/>
                </a:lnTo>
                <a:lnTo>
                  <a:pt x="932316" y="1572206"/>
                </a:lnTo>
                <a:lnTo>
                  <a:pt x="929094" y="1578762"/>
                </a:lnTo>
                <a:lnTo>
                  <a:pt x="923395" y="1583795"/>
                </a:lnTo>
                <a:lnTo>
                  <a:pt x="916273" y="1586186"/>
                </a:lnTo>
                <a:lnTo>
                  <a:pt x="957762" y="1586186"/>
                </a:lnTo>
                <a:lnTo>
                  <a:pt x="953875" y="1522200"/>
                </a:lnTo>
                <a:close/>
              </a:path>
              <a:path w="962025" h="1649729">
                <a:moveTo>
                  <a:pt x="16551" y="0"/>
                </a:moveTo>
                <a:lnTo>
                  <a:pt x="9376" y="2391"/>
                </a:lnTo>
                <a:lnTo>
                  <a:pt x="3694" y="7423"/>
                </a:lnTo>
                <a:lnTo>
                  <a:pt x="502" y="13979"/>
                </a:lnTo>
                <a:lnTo>
                  <a:pt x="0" y="21250"/>
                </a:lnTo>
                <a:lnTo>
                  <a:pt x="2391" y="28426"/>
                </a:lnTo>
                <a:lnTo>
                  <a:pt x="887843" y="1560344"/>
                </a:lnTo>
                <a:lnTo>
                  <a:pt x="920852" y="1541276"/>
                </a:lnTo>
                <a:lnTo>
                  <a:pt x="35411" y="9376"/>
                </a:lnTo>
                <a:lnTo>
                  <a:pt x="30378" y="3694"/>
                </a:lnTo>
                <a:lnTo>
                  <a:pt x="23822" y="502"/>
                </a:lnTo>
                <a:lnTo>
                  <a:pt x="16551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723492"/>
            <a:ext cx="7772400" cy="422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5987" y="144779"/>
            <a:ext cx="7882127" cy="65592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308502"/>
            <a:ext cx="7780454" cy="5092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13943" y="121920"/>
            <a:ext cx="8569960" cy="6407150"/>
            <a:chOff x="313943" y="121920"/>
            <a:chExt cx="8569960" cy="64071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16477" y="2368296"/>
              <a:ext cx="167788" cy="16001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422774" y="2373838"/>
              <a:ext cx="119380" cy="111760"/>
            </a:xfrm>
            <a:custGeom>
              <a:avLst/>
              <a:gdLst/>
              <a:ahLst/>
              <a:cxnLst/>
              <a:rect l="l" t="t" r="r" b="b"/>
              <a:pathLst>
                <a:path w="119379" h="111760">
                  <a:moveTo>
                    <a:pt x="118798" y="0"/>
                  </a:moveTo>
                  <a:lnTo>
                    <a:pt x="0" y="0"/>
                  </a:lnTo>
                  <a:lnTo>
                    <a:pt x="0" y="111424"/>
                  </a:lnTo>
                  <a:lnTo>
                    <a:pt x="118798" y="111424"/>
                  </a:lnTo>
                  <a:lnTo>
                    <a:pt x="1187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22774" y="2373838"/>
              <a:ext cx="119380" cy="111760"/>
            </a:xfrm>
            <a:custGeom>
              <a:avLst/>
              <a:gdLst/>
              <a:ahLst/>
              <a:cxnLst/>
              <a:rect l="l" t="t" r="r" b="b"/>
              <a:pathLst>
                <a:path w="119379" h="111760">
                  <a:moveTo>
                    <a:pt x="0" y="111424"/>
                  </a:moveTo>
                  <a:lnTo>
                    <a:pt x="118798" y="111424"/>
                  </a:lnTo>
                  <a:lnTo>
                    <a:pt x="118798" y="0"/>
                  </a:lnTo>
                  <a:lnTo>
                    <a:pt x="0" y="0"/>
                  </a:lnTo>
                  <a:lnTo>
                    <a:pt x="0" y="111424"/>
                  </a:lnTo>
                  <a:close/>
                </a:path>
              </a:pathLst>
            </a:custGeom>
            <a:ln w="9144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3943" y="121920"/>
              <a:ext cx="8569452" cy="640689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77466" y="613917"/>
            <a:ext cx="36512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Arial Black"/>
                <a:cs typeface="Arial Black"/>
              </a:rPr>
              <a:t>Банк</a:t>
            </a:r>
            <a:r>
              <a:rPr sz="3600" spc="-95" dirty="0">
                <a:latin typeface="Arial Black"/>
                <a:cs typeface="Arial Black"/>
              </a:rPr>
              <a:t> </a:t>
            </a:r>
            <a:r>
              <a:rPr sz="3600" spc="-5" dirty="0">
                <a:latin typeface="Arial Black"/>
                <a:cs typeface="Arial Black"/>
              </a:rPr>
              <a:t>заданий</a:t>
            </a:r>
            <a:endParaRPr sz="3600">
              <a:latin typeface="Arial Black"/>
              <a:cs typeface="Arial Blac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2180590"/>
            <a:ext cx="536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45" dirty="0">
                <a:solidFill>
                  <a:srgbClr val="90C225"/>
                </a:solidFill>
                <a:latin typeface="Lucida Sans Unicode"/>
                <a:cs typeface="Lucida Sans Unicode"/>
              </a:rPr>
              <a:t>▶</a:t>
            </a:r>
            <a:r>
              <a:rPr sz="3600" spc="-45" dirty="0">
                <a:latin typeface="Trebuchet MS"/>
                <a:cs typeface="Trebuchet MS"/>
              </a:rPr>
              <a:t>.</a:t>
            </a:r>
            <a:endParaRPr sz="36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05384" y="82295"/>
            <a:ext cx="8633460" cy="6776084"/>
            <a:chOff x="405384" y="82295"/>
            <a:chExt cx="8633460" cy="6776084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94704" y="4236719"/>
              <a:ext cx="2644140" cy="233629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5384" y="82295"/>
              <a:ext cx="8386572" cy="6775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">
      <a:dk1>
        <a:srgbClr val="777777"/>
      </a:dk1>
      <a:lt1>
        <a:srgbClr val="FFFFFF"/>
      </a:lt1>
      <a:dk2>
        <a:srgbClr val="777777"/>
      </a:dk2>
      <a:lt2>
        <a:srgbClr val="0A8B90"/>
      </a:lt2>
      <a:accent1>
        <a:srgbClr val="07ADB0"/>
      </a:accent1>
      <a:accent2>
        <a:srgbClr val="04C6C0"/>
      </a:accent2>
      <a:accent3>
        <a:srgbClr val="FFFFFF"/>
      </a:accent3>
      <a:accent4>
        <a:srgbClr val="656565"/>
      </a:accent4>
      <a:accent5>
        <a:srgbClr val="AAD3D4"/>
      </a:accent5>
      <a:accent6>
        <a:srgbClr val="03B3AE"/>
      </a:accent6>
      <a:hlink>
        <a:srgbClr val="10D8CE"/>
      </a:hlink>
      <a:folHlink>
        <a:srgbClr val="CFCFC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195</TotalTime>
  <Words>141</Words>
  <Application>Microsoft Office PowerPoint</Application>
  <PresentationFormat>Экран (4:3)</PresentationFormat>
  <Paragraphs>44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powerpoint-template-24</vt:lpstr>
      <vt:lpstr>Слайд 1</vt:lpstr>
      <vt:lpstr>ФГИС «Моя школа»</vt:lpstr>
      <vt:lpstr>Сервис внедряется в  образовательные программы в  качестве вспомогательного  инструмента традиционной</vt:lpstr>
      <vt:lpstr>Слайд 4</vt:lpstr>
      <vt:lpstr>Библиотека цифрового  образовательного контента</vt:lpstr>
      <vt:lpstr>Слайд 6</vt:lpstr>
      <vt:lpstr>Слайд 7</vt:lpstr>
      <vt:lpstr>Слайд 8</vt:lpstr>
      <vt:lpstr>Слайд 9</vt:lpstr>
      <vt:lpstr>Слайд 10</vt:lpstr>
      <vt:lpstr>Слайд 11</vt:lpstr>
      <vt:lpstr>▶Разделы портала</vt:lpstr>
      <vt:lpstr>Возможности для учителя  литературы и его учеников</vt:lpstr>
      <vt:lpstr>Удобный двухстраничный  формат книг</vt:lpstr>
      <vt:lpstr>Тесты</vt:lpstr>
      <vt:lpstr>Тесты</vt:lpstr>
      <vt:lpstr>Статьи.Публикации.</vt:lpstr>
      <vt:lpstr>Слайд 18</vt:lpstr>
      <vt:lpstr>Выставки</vt:lpstr>
      <vt:lpstr>Выставки</vt:lpstr>
      <vt:lpstr>Персоны.Биография и  творчество.</vt:lpstr>
      <vt:lpstr>Персоны.Биография и  творчество.</vt:lpstr>
      <vt:lpstr>Библиотеки России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Зашифрованные имена героев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▶ Если что-либо тебе не по силам, то не решай, что  оно невозможно для человека. Но если что-нибудь  возможно для человека и свойственно ему, то считай, что оно доступно и тебе.</vt:lpstr>
      <vt:lpstr>▶СПАСИБО ЗА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ВНЕДРЕНИЕ ФЕДЕРАЛЬНОЙ ГОСУДАРСТВЕННОЙ ИНФОРМАЦИОННОЙ СИСТЕМЫ  «МОЯ ШКОЛА»</dc:title>
  <dc:creator>Анастасия Лукьянчикова</dc:creator>
  <cp:lastModifiedBy>Asus</cp:lastModifiedBy>
  <cp:revision>21</cp:revision>
  <dcterms:created xsi:type="dcterms:W3CDTF">2024-08-18T06:27:53Z</dcterms:created>
  <dcterms:modified xsi:type="dcterms:W3CDTF">2024-08-27T16:28:18Z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2024-02-06T00:00:00Z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2024-08-18T00:00:00Z</vt:filetime>
  </property>
</Properties>
</file>