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60" r:id="rId1"/>
  </p:sldMasterIdLst>
  <p:notesMasterIdLst>
    <p:notesMasterId r:id="rId18"/>
  </p:notesMasterIdLst>
  <p:sldIdLst>
    <p:sldId id="256" r:id="rId2"/>
    <p:sldId id="258" r:id="rId3"/>
    <p:sldId id="296" r:id="rId4"/>
    <p:sldId id="259" r:id="rId5"/>
    <p:sldId id="287" r:id="rId6"/>
    <p:sldId id="284" r:id="rId7"/>
    <p:sldId id="283" r:id="rId8"/>
    <p:sldId id="264" r:id="rId9"/>
    <p:sldId id="267" r:id="rId10"/>
    <p:sldId id="268" r:id="rId11"/>
    <p:sldId id="286" r:id="rId12"/>
    <p:sldId id="276" r:id="rId13"/>
    <p:sldId id="277" r:id="rId14"/>
    <p:sldId id="278" r:id="rId15"/>
    <p:sldId id="282" r:id="rId16"/>
    <p:sldId id="280" r:id="rId17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3" d="100"/>
          <a:sy n="83" d="100"/>
        </p:scale>
        <p:origin x="-78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4871" cy="502134"/>
          </a:xfrm>
          <a:prstGeom prst="rect">
            <a:avLst/>
          </a:prstGeom>
        </p:spPr>
        <p:txBody>
          <a:bodyPr vert="horz" lIns="91998" tIns="45999" rIns="91998" bIns="4599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1"/>
            <a:ext cx="2984871" cy="502134"/>
          </a:xfrm>
          <a:prstGeom prst="rect">
            <a:avLst/>
          </a:prstGeom>
        </p:spPr>
        <p:txBody>
          <a:bodyPr vert="horz" lIns="91998" tIns="45999" rIns="91998" bIns="45999" rtlCol="0"/>
          <a:lstStyle>
            <a:lvl1pPr algn="r">
              <a:defRPr sz="1200"/>
            </a:lvl1pPr>
          </a:lstStyle>
          <a:p>
            <a:fld id="{2BE9C55C-7A33-4D37-B76D-DCEF2F59BC1D}" type="datetimeFigureOut">
              <a:rPr lang="ru-RU" smtClean="0"/>
              <a:pPr/>
              <a:t>30.08.2024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98" tIns="45999" rIns="91998" bIns="4599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823049"/>
            <a:ext cx="5510530" cy="3945114"/>
          </a:xfrm>
          <a:prstGeom prst="rect">
            <a:avLst/>
          </a:prstGeom>
        </p:spPr>
        <p:txBody>
          <a:bodyPr vert="horz" lIns="91998" tIns="45999" rIns="91998" bIns="4599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8166"/>
            <a:ext cx="2984871" cy="502134"/>
          </a:xfrm>
          <a:prstGeom prst="rect">
            <a:avLst/>
          </a:prstGeom>
        </p:spPr>
        <p:txBody>
          <a:bodyPr vert="horz" lIns="91998" tIns="45999" rIns="91998" bIns="4599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8166"/>
            <a:ext cx="2984871" cy="502134"/>
          </a:xfrm>
          <a:prstGeom prst="rect">
            <a:avLst/>
          </a:prstGeom>
        </p:spPr>
        <p:txBody>
          <a:bodyPr vert="horz" lIns="91998" tIns="45999" rIns="91998" bIns="45999" rtlCol="0" anchor="b"/>
          <a:lstStyle>
            <a:lvl1pPr algn="r">
              <a:defRPr sz="1200"/>
            </a:lvl1pPr>
          </a:lstStyle>
          <a:p>
            <a:fld id="{804889FD-51AB-4B99-A97C-47ECD0A178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37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8/30/2024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290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8/30/2024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651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8/30/2024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6329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8/30/2024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938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8/30/2024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92576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8/30/2024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defTabSz="457200"/>
            <a:fld id="{6D22F896-40B5-4ADD-8801-0D06FADFA095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235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8/30/2024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008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8/30/2024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371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8/30/2024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29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8/30/2024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925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8/30/2024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847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8/30/2024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030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8/30/2024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579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8/30/2024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132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8/30/2024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969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8/30/2024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301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8A87A34-81AB-432B-8DAE-1953F412C1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8/30/2024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defTabSz="457200"/>
            <a:fld id="{6D22F896-40B5-4ADD-8801-0D06FADFA095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012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61" r:id="rId1"/>
    <p:sldLayoutId id="2147484462" r:id="rId2"/>
    <p:sldLayoutId id="2147484463" r:id="rId3"/>
    <p:sldLayoutId id="2147484464" r:id="rId4"/>
    <p:sldLayoutId id="2147484465" r:id="rId5"/>
    <p:sldLayoutId id="2147484466" r:id="rId6"/>
    <p:sldLayoutId id="2147484467" r:id="rId7"/>
    <p:sldLayoutId id="2147484468" r:id="rId8"/>
    <p:sldLayoutId id="2147484469" r:id="rId9"/>
    <p:sldLayoutId id="2147484470" r:id="rId10"/>
    <p:sldLayoutId id="2147484471" r:id="rId11"/>
    <p:sldLayoutId id="2147484472" r:id="rId12"/>
    <p:sldLayoutId id="2147484473" r:id="rId13"/>
    <p:sldLayoutId id="2147484474" r:id="rId14"/>
    <p:sldLayoutId id="2147484475" r:id="rId15"/>
    <p:sldLayoutId id="21474844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9605" y="2187370"/>
            <a:ext cx="8791575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Анализ работы учителей </a:t>
            </a:r>
            <a:r>
              <a:rPr lang="ru-RU" dirty="0" smtClean="0"/>
              <a:t>ОМО </a:t>
            </a:r>
            <a:r>
              <a:rPr lang="ru-RU" dirty="0"/>
              <a:t>русского языка и литературы </a:t>
            </a:r>
            <a:r>
              <a:rPr lang="ru-RU" dirty="0" smtClean="0"/>
              <a:t>МБОУ </a:t>
            </a:r>
            <a:r>
              <a:rPr lang="ru-RU" dirty="0" err="1" smtClean="0"/>
              <a:t>г.о.Кинель</a:t>
            </a:r>
            <a:r>
              <a:rPr lang="ru-RU" dirty="0" smtClean="0"/>
              <a:t> за учебный год.2023-2024гг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Радченко О.В., руководитель ОМО учителей </a:t>
            </a:r>
          </a:p>
          <a:p>
            <a:r>
              <a:rPr lang="ru-RU" dirty="0" smtClean="0"/>
              <a:t>русского языка и литературы ОО </a:t>
            </a:r>
          </a:p>
          <a:p>
            <a:r>
              <a:rPr lang="ru-RU" dirty="0" err="1" smtClean="0"/>
              <a:t>Кинельского</a:t>
            </a:r>
            <a:r>
              <a:rPr lang="ru-RU" dirty="0" smtClean="0"/>
              <a:t> округа, региональный методист</a:t>
            </a:r>
          </a:p>
          <a:p>
            <a:r>
              <a:rPr lang="ru-RU" dirty="0" smtClean="0"/>
              <a:t>28.08.2024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810" y="3794760"/>
            <a:ext cx="4084319" cy="3063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2088000" cy="303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17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2928" y="1694282"/>
            <a:ext cx="9905998" cy="330802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ЕГЭ по русскому языку сдавали</a:t>
            </a:r>
            <a:br>
              <a:rPr lang="ru-RU" dirty="0" smtClean="0"/>
            </a:br>
            <a:r>
              <a:rPr lang="ru-RU" dirty="0" smtClean="0"/>
              <a:t>2022г-315 человек</a:t>
            </a:r>
            <a:br>
              <a:rPr lang="ru-RU" dirty="0" smtClean="0"/>
            </a:br>
            <a:r>
              <a:rPr lang="ru-RU" dirty="0" smtClean="0"/>
              <a:t>2023-312</a:t>
            </a:r>
            <a:br>
              <a:rPr lang="ru-RU" dirty="0" smtClean="0"/>
            </a:br>
            <a:r>
              <a:rPr lang="ru-RU" dirty="0" smtClean="0"/>
              <a:t>2024-262</a:t>
            </a:r>
            <a:br>
              <a:rPr lang="ru-RU" dirty="0" smtClean="0"/>
            </a:br>
            <a:r>
              <a:rPr lang="ru-RU" dirty="0" smtClean="0"/>
              <a:t>Получили баллы: </a:t>
            </a:r>
            <a:br>
              <a:rPr lang="ru-RU" dirty="0" smtClean="0"/>
            </a:br>
            <a:r>
              <a:rPr lang="ru-RU" dirty="0" smtClean="0"/>
              <a:t>-от минимального до 60- 32,4%</a:t>
            </a:r>
            <a:br>
              <a:rPr lang="ru-RU" dirty="0" smtClean="0"/>
            </a:br>
            <a:r>
              <a:rPr lang="ru-RU" dirty="0" smtClean="0"/>
              <a:t>-от 61 до 80-43,9 %</a:t>
            </a:r>
            <a:br>
              <a:rPr lang="ru-RU" dirty="0" smtClean="0"/>
            </a:br>
            <a:r>
              <a:rPr lang="ru-RU" dirty="0" smtClean="0"/>
              <a:t>-от 81 до 100-23,7 %</a:t>
            </a:r>
            <a:br>
              <a:rPr lang="ru-RU" dirty="0" smtClean="0"/>
            </a:br>
            <a:r>
              <a:rPr lang="ru-RU" dirty="0" smtClean="0"/>
              <a:t>Средний балл-68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993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Лучшие результаты показали:</a:t>
            </a:r>
            <a:br>
              <a:rPr lang="ru-RU" dirty="0" smtClean="0"/>
            </a:br>
            <a:r>
              <a:rPr lang="ru-RU" dirty="0" smtClean="0"/>
              <a:t>1.ГБОУ СОШ 2 -53 </a:t>
            </a:r>
            <a:r>
              <a:rPr lang="ru-RU" dirty="0" err="1" smtClean="0"/>
              <a:t>чел.Из</a:t>
            </a:r>
            <a:r>
              <a:rPr lang="ru-RU" dirty="0" smtClean="0"/>
              <a:t> них</a:t>
            </a:r>
            <a:br>
              <a:rPr lang="ru-RU" dirty="0" smtClean="0"/>
            </a:br>
            <a:r>
              <a:rPr lang="ru-RU" dirty="0" smtClean="0"/>
              <a:t>-от 81 до 100-45,3</a:t>
            </a:r>
            <a:br>
              <a:rPr lang="ru-RU" dirty="0" smtClean="0"/>
            </a:br>
            <a:r>
              <a:rPr lang="ru-RU" dirty="0" smtClean="0"/>
              <a:t>-от 61 до 80- 37,7</a:t>
            </a:r>
            <a:br>
              <a:rPr lang="ru-RU" dirty="0" smtClean="0"/>
            </a:br>
            <a:r>
              <a:rPr lang="ru-RU" dirty="0" smtClean="0"/>
              <a:t>-от 24 до 60-17 </a:t>
            </a:r>
            <a:br>
              <a:rPr lang="ru-RU" dirty="0" smtClean="0"/>
            </a:br>
            <a:r>
              <a:rPr lang="ru-RU" dirty="0" smtClean="0"/>
              <a:t>2.ГБОУ СОШ 4-22 чел. Из них</a:t>
            </a:r>
            <a:br>
              <a:rPr lang="ru-RU" dirty="0" smtClean="0"/>
            </a:br>
            <a:r>
              <a:rPr lang="ru-RU" dirty="0" smtClean="0"/>
              <a:t>-от81 до 100-31,8</a:t>
            </a:r>
            <a:br>
              <a:rPr lang="ru-RU" dirty="0" smtClean="0"/>
            </a:br>
            <a:r>
              <a:rPr lang="ru-RU" dirty="0" smtClean="0"/>
              <a:t>-от 61 до 80-31,8</a:t>
            </a:r>
            <a:br>
              <a:rPr lang="ru-RU" dirty="0" smtClean="0"/>
            </a:br>
            <a:r>
              <a:rPr lang="ru-RU" dirty="0" smtClean="0"/>
              <a:t>от 24 до 60 -32</a:t>
            </a:r>
            <a:br>
              <a:rPr lang="ru-RU" dirty="0" smtClean="0"/>
            </a:br>
            <a:r>
              <a:rPr lang="ru-RU" dirty="0" smtClean="0"/>
              <a:t>3. ГБОУ СОШ 9-25 чел</a:t>
            </a:r>
            <a:br>
              <a:rPr lang="ru-RU" dirty="0" smtClean="0"/>
            </a:br>
            <a:r>
              <a:rPr lang="ru-RU" dirty="0" smtClean="0"/>
              <a:t>-от 81 до 100-24</a:t>
            </a:r>
            <a:br>
              <a:rPr lang="ru-RU" dirty="0" smtClean="0"/>
            </a:br>
            <a:r>
              <a:rPr lang="ru-RU" dirty="0" smtClean="0"/>
              <a:t>-от61 до 80-44</a:t>
            </a:r>
            <a:br>
              <a:rPr lang="ru-RU" dirty="0" smtClean="0"/>
            </a:br>
            <a:r>
              <a:rPr lang="ru-RU" dirty="0" smtClean="0"/>
              <a:t>-от 24 до 60-32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900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8787895" cy="4147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Наиболее западающие задания ЕГЭ по русскому языку</a:t>
            </a:r>
            <a:br>
              <a:rPr lang="ru-RU" dirty="0" smtClean="0"/>
            </a:br>
            <a:r>
              <a:rPr lang="ru-RU" dirty="0" smtClean="0"/>
              <a:t>1.3- работа с текстом-47,3</a:t>
            </a:r>
            <a:br>
              <a:rPr lang="ru-RU" dirty="0" smtClean="0"/>
            </a:br>
            <a:r>
              <a:rPr lang="ru-RU" dirty="0" smtClean="0"/>
              <a:t>2. 8-грамматика-53,8 (3б)</a:t>
            </a:r>
            <a:br>
              <a:rPr lang="ru-RU" dirty="0" smtClean="0"/>
            </a:br>
            <a:r>
              <a:rPr lang="ru-RU" dirty="0" smtClean="0"/>
              <a:t>3. 12- окончания глаголов и суффиксы причастий-39,3</a:t>
            </a:r>
            <a:br>
              <a:rPr lang="ru-RU" dirty="0" smtClean="0"/>
            </a:br>
            <a:r>
              <a:rPr lang="ru-RU" dirty="0" smtClean="0"/>
              <a:t>4. 14- правописание омонимичных частей речи-48,5</a:t>
            </a:r>
            <a:br>
              <a:rPr lang="ru-RU" dirty="0" smtClean="0"/>
            </a:br>
            <a:r>
              <a:rPr lang="ru-RU" dirty="0" smtClean="0"/>
              <a:t>5. 23-типы и стили речи-42,4</a:t>
            </a:r>
            <a:br>
              <a:rPr lang="ru-RU" dirty="0" smtClean="0"/>
            </a:br>
            <a:r>
              <a:rPr lang="ru-RU" dirty="0" smtClean="0"/>
              <a:t>6. 26- средства художественной выразительности-46,1 (3б)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95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Работать, несомненно, сложно. Времени на творчество не остается. В этом учебном году не участвовали в конкурсах. Но учителя нашего МО работают дружно, помогая друг другу</a:t>
            </a:r>
            <a:r>
              <a:rPr lang="ru-RU" dirty="0"/>
              <a:t>.</a:t>
            </a:r>
            <a:r>
              <a:rPr lang="ru-RU" dirty="0" smtClean="0"/>
              <a:t> Используют в работе современные технологии. Применяют ИКТ, работая на различных образовательных платформах «Решу ЕГЭ», «Инфоурок», «</a:t>
            </a:r>
            <a:r>
              <a:rPr lang="ru-RU" dirty="0" err="1" smtClean="0"/>
              <a:t>Мультиурок</a:t>
            </a:r>
            <a:r>
              <a:rPr lang="ru-RU" dirty="0" smtClean="0"/>
              <a:t>», «</a:t>
            </a:r>
            <a:r>
              <a:rPr lang="ru-RU" dirty="0" err="1" smtClean="0"/>
              <a:t>Учи.ру</a:t>
            </a:r>
            <a:r>
              <a:rPr lang="ru-RU" dirty="0" smtClean="0"/>
              <a:t>»). Делятся своими наработками, в </a:t>
            </a:r>
            <a:r>
              <a:rPr lang="ru-RU" dirty="0" err="1" smtClean="0"/>
              <a:t>т.ч</a:t>
            </a:r>
            <a:r>
              <a:rPr lang="ru-RU" dirty="0" smtClean="0"/>
              <a:t> ЭОР.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24" y="1644389"/>
            <a:ext cx="2340000" cy="13519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6611" y="5382000"/>
            <a:ext cx="1476000" cy="14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45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ЕГЭ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Западающие задания повышенного уровня:</a:t>
            </a:r>
          </a:p>
          <a:p>
            <a:r>
              <a:rPr lang="ru-RU" dirty="0" smtClean="0"/>
              <a:t>К7 (орфография)-44,6 (3б)</a:t>
            </a:r>
          </a:p>
          <a:p>
            <a:r>
              <a:rPr lang="ru-RU" dirty="0" smtClean="0"/>
              <a:t>К8 (пунктуация)-31,7 (3б)</a:t>
            </a:r>
          </a:p>
          <a:p>
            <a:r>
              <a:rPr lang="ru-RU" dirty="0" smtClean="0"/>
              <a:t>К9 (грамматика)- 45,4 (2б)</a:t>
            </a:r>
          </a:p>
          <a:p>
            <a:r>
              <a:rPr lang="ru-RU" dirty="0" smtClean="0"/>
              <a:t>К10 (речь)-48,9 (2б)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69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0" y="673100"/>
            <a:ext cx="9017000" cy="551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95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8282" y="624110"/>
            <a:ext cx="8911687" cy="128089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469" y="3736012"/>
            <a:ext cx="6156000" cy="2988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Успехов в новом учебном году!</a:t>
            </a:r>
          </a:p>
          <a:p>
            <a:pPr marL="0" indent="0" algn="ctr">
              <a:buNone/>
            </a:pPr>
            <a:endParaRPr lang="ru-RU" sz="4400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10346647" y="285610"/>
            <a:ext cx="1065007" cy="978945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143" y="3998025"/>
            <a:ext cx="4104000" cy="285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47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0655" y="2382772"/>
            <a:ext cx="9905998" cy="1478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Анализ результатов по русскому языку за 2023-2024 </a:t>
            </a:r>
            <a:r>
              <a:rPr lang="ru-RU" dirty="0" err="1" smtClean="0"/>
              <a:t>уч.год</a:t>
            </a:r>
            <a:r>
              <a:rPr lang="ru-RU" dirty="0" smtClean="0"/>
              <a:t>. Основные задачи на 2024-2025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38" y="3546000"/>
            <a:ext cx="4019562" cy="3312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0" y="3581400"/>
            <a:ext cx="50800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87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 работы МО учителей русского языка и литературы: </a:t>
            </a:r>
            <a:br>
              <a:rPr lang="ru-RU" dirty="0" smtClean="0"/>
            </a:br>
            <a:r>
              <a:rPr lang="ru-RU" dirty="0" smtClean="0"/>
              <a:t>расширение профессиональных знаний и их совершенствование  в рамках инновационных педагогических технологий для повышения качества образования учащихся.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944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1219200"/>
          </a:xfrm>
        </p:spPr>
        <p:txBody>
          <a:bodyPr/>
          <a:lstStyle/>
          <a:p>
            <a:pPr algn="ctr"/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02775" y="1592133"/>
            <a:ext cx="9904459" cy="4733363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000" dirty="0"/>
              <a:t>1</a:t>
            </a:r>
            <a:r>
              <a:rPr lang="ru-RU" sz="2000" dirty="0" smtClean="0"/>
              <a:t>. Работа </a:t>
            </a:r>
            <a:r>
              <a:rPr lang="ru-RU" sz="2000" dirty="0"/>
              <a:t>по формированию и развитию умения грамотного и свободного владения устной и письменной </a:t>
            </a:r>
            <a:r>
              <a:rPr lang="ru-RU" sz="2000" dirty="0" smtClean="0"/>
              <a:t>речью (работа с </a:t>
            </a:r>
            <a:r>
              <a:rPr lang="ru-RU" sz="2000" dirty="0"/>
              <a:t>новыми ФГОС в рамках государственной образовательной политики, новыми образовательными технологиями).</a:t>
            </a:r>
          </a:p>
          <a:p>
            <a:pPr algn="just"/>
            <a:r>
              <a:rPr lang="ru-RU" sz="2000" dirty="0" smtClean="0"/>
              <a:t>а)развитие </a:t>
            </a:r>
            <a:r>
              <a:rPr lang="ru-RU" sz="2000" dirty="0"/>
              <a:t>самооценки уч-ся как обязательное требование ФГОС.</a:t>
            </a:r>
          </a:p>
          <a:p>
            <a:pPr algn="just"/>
            <a:r>
              <a:rPr lang="ru-RU" sz="2000" dirty="0"/>
              <a:t>2</a:t>
            </a:r>
            <a:r>
              <a:rPr lang="ru-RU" sz="2000" dirty="0" smtClean="0"/>
              <a:t>. Осуществление преемственности </a:t>
            </a:r>
            <a:r>
              <a:rPr lang="ru-RU" sz="2000" dirty="0"/>
              <a:t>в обучении уч-ся начальных классов, среднего и старшего звена.</a:t>
            </a:r>
          </a:p>
          <a:p>
            <a:pPr algn="just"/>
            <a:r>
              <a:rPr lang="ru-RU" sz="2000" dirty="0" smtClean="0"/>
              <a:t>3.Разнообразие  </a:t>
            </a:r>
            <a:r>
              <a:rPr lang="ru-RU" sz="2000" dirty="0"/>
              <a:t>подходов в решении задач литературного образования(важное средство духовного формирования личности учащихся).</a:t>
            </a:r>
          </a:p>
          <a:p>
            <a:pPr algn="just"/>
            <a:r>
              <a:rPr lang="ru-RU" sz="2000" dirty="0"/>
              <a:t>4</a:t>
            </a:r>
            <a:r>
              <a:rPr lang="ru-RU" sz="2000" dirty="0" smtClean="0"/>
              <a:t>. Развитие мотивации педагогов к самообразованию(освоение программ </a:t>
            </a:r>
            <a:r>
              <a:rPr lang="ru-RU" sz="2000" dirty="0"/>
              <a:t>элективных </a:t>
            </a:r>
            <a:r>
              <a:rPr lang="ru-RU" sz="2000" dirty="0" smtClean="0"/>
              <a:t>курсов, а также работа в рамках ФГИС «</a:t>
            </a:r>
            <a:r>
              <a:rPr lang="ru-RU" sz="2000" smtClean="0"/>
              <a:t>Моя школа»</a:t>
            </a:r>
            <a:endParaRPr lang="ru-RU" sz="2000" dirty="0"/>
          </a:p>
          <a:p>
            <a:pPr algn="just"/>
            <a:r>
              <a:rPr lang="ru-RU" sz="2000" dirty="0"/>
              <a:t>5</a:t>
            </a:r>
            <a:r>
              <a:rPr lang="ru-RU" sz="2000" dirty="0" smtClean="0"/>
              <a:t>. Научно-методическая работа учителей по подготовке учащихся к ГИА в форме ОГЭ и ЕГЭ.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7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214" y="902970"/>
            <a:ext cx="9900066" cy="184785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Со</a:t>
            </a:r>
            <a:r>
              <a:rPr lang="ru-RU" b="1" dirty="0" err="1" smtClean="0"/>
              <a:t>Средний</a:t>
            </a:r>
            <a:r>
              <a:rPr lang="ru-RU" b="1" dirty="0" smtClean="0"/>
              <a:t> балл ОГЭ по  5-балльной шкале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Предмет: русский язык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Средний балл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2021/2022</a:t>
            </a:r>
            <a:r>
              <a:rPr lang="ru-RU" dirty="0" smtClean="0"/>
              <a:t> -4,2</a:t>
            </a:r>
            <a:br>
              <a:rPr lang="ru-RU" dirty="0" smtClean="0"/>
            </a:br>
            <a:r>
              <a:rPr lang="ru-RU" b="1" dirty="0" smtClean="0"/>
              <a:t>2022/2023- 4,1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2023/2024- 3,8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Количество участников ОГЭ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не набравших минимальное количество баллов: 50 человек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57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Общее количество участников ОГЭ: 921 человек.</a:t>
            </a:r>
            <a:br>
              <a:rPr lang="ru-RU" dirty="0" smtClean="0"/>
            </a:br>
            <a:r>
              <a:rPr lang="ru-RU" dirty="0" smtClean="0"/>
              <a:t>«2»-50 человек (5,4 –доля)</a:t>
            </a:r>
            <a:br>
              <a:rPr lang="ru-RU" dirty="0" smtClean="0"/>
            </a:br>
            <a:r>
              <a:rPr lang="ru-RU" dirty="0" smtClean="0"/>
              <a:t>«3»-305 человек (33,1-доля)</a:t>
            </a:r>
            <a:br>
              <a:rPr lang="ru-RU" dirty="0" smtClean="0"/>
            </a:br>
            <a:r>
              <a:rPr lang="ru-RU" dirty="0" smtClean="0"/>
              <a:t>«4»-403 человека (43,8-доля)</a:t>
            </a:r>
            <a:br>
              <a:rPr lang="ru-RU" dirty="0" smtClean="0"/>
            </a:br>
            <a:r>
              <a:rPr lang="ru-RU" dirty="0" smtClean="0"/>
              <a:t>«5»-163 человека (17,7-доля)</a:t>
            </a:r>
            <a:br>
              <a:rPr lang="ru-RU" dirty="0" smtClean="0"/>
            </a:br>
            <a:r>
              <a:rPr lang="ru-RU" dirty="0" smtClean="0"/>
              <a:t>максимальный балл получили 19 человек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376" y="4190187"/>
            <a:ext cx="6552000" cy="368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54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0156" y="2788555"/>
            <a:ext cx="8911687" cy="128089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2556" y="2940955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7500" lnSpcReduction="2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«3» получили 45 человек (45%)</a:t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«4»-47 человек (42,3 %)</a:t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«5»-14 (12,6%)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Всего сдавали 111 человек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4072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8989" y="1134885"/>
            <a:ext cx="9905998" cy="4330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Соответствие оценок годовым:</a:t>
            </a:r>
            <a:br>
              <a:rPr lang="ru-RU" dirty="0" smtClean="0"/>
            </a:br>
            <a:r>
              <a:rPr lang="ru-RU" dirty="0" smtClean="0"/>
              <a:t>1. На уровне годовой -539 ч.(58,5%)</a:t>
            </a:r>
            <a:br>
              <a:rPr lang="ru-RU" dirty="0" smtClean="0"/>
            </a:br>
            <a:r>
              <a:rPr lang="ru-RU" dirty="0" smtClean="0"/>
              <a:t>2. Выше годовой- 263 ч (28,5)</a:t>
            </a:r>
            <a:br>
              <a:rPr lang="ru-RU" dirty="0" smtClean="0"/>
            </a:br>
            <a:r>
              <a:rPr lang="ru-RU" dirty="0" smtClean="0"/>
              <a:t>3.Ниже годовой -120 ч (13 %).</a:t>
            </a:r>
            <a:br>
              <a:rPr lang="ru-RU" dirty="0" smtClean="0"/>
            </a:br>
            <a:r>
              <a:rPr lang="ru-RU" dirty="0" smtClean="0"/>
              <a:t>Обучающиеся, сдававшие экзамен в форме ГВЭ:</a:t>
            </a:r>
            <a:br>
              <a:rPr lang="ru-RU" dirty="0" smtClean="0"/>
            </a:br>
            <a:r>
              <a:rPr lang="ru-RU" dirty="0" smtClean="0"/>
              <a:t>1. 57 (51,4%0</a:t>
            </a:r>
            <a:br>
              <a:rPr lang="ru-RU" dirty="0" smtClean="0"/>
            </a:br>
            <a:r>
              <a:rPr lang="ru-RU" dirty="0" smtClean="0"/>
              <a:t>2. 51 (45,9%)</a:t>
            </a:r>
            <a:br>
              <a:rPr lang="ru-RU" dirty="0" smtClean="0"/>
            </a:br>
            <a:r>
              <a:rPr lang="ru-RU" dirty="0" smtClean="0"/>
              <a:t>3. 3 (2,7%)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46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Тестовая часть:</a:t>
            </a:r>
            <a:br>
              <a:rPr lang="ru-RU" dirty="0" smtClean="0"/>
            </a:br>
            <a:r>
              <a:rPr lang="ru-RU" dirty="0" smtClean="0"/>
              <a:t>1. 2 (грамматическая основа)-29,7</a:t>
            </a:r>
            <a:br>
              <a:rPr lang="ru-RU" dirty="0" smtClean="0"/>
            </a:br>
            <a:r>
              <a:rPr lang="ru-RU" dirty="0" smtClean="0"/>
              <a:t>2. 3 (синтаксический анализ)-26,5</a:t>
            </a:r>
            <a:br>
              <a:rPr lang="ru-RU" dirty="0" smtClean="0"/>
            </a:br>
            <a:r>
              <a:rPr lang="ru-RU" dirty="0" smtClean="0"/>
              <a:t>3. 4 (пунктуационный анализ)-34,7</a:t>
            </a:r>
            <a:br>
              <a:rPr lang="ru-RU" dirty="0" smtClean="0"/>
            </a:br>
            <a:r>
              <a:rPr lang="ru-RU" dirty="0" smtClean="0"/>
              <a:t>4. 5 (пунктуационный анализ)- 49,3</a:t>
            </a:r>
            <a:br>
              <a:rPr lang="ru-RU" dirty="0" smtClean="0"/>
            </a:br>
            <a:r>
              <a:rPr lang="ru-RU" dirty="0" smtClean="0"/>
              <a:t>5. 6 (орфографический анализ)-21.3</a:t>
            </a:r>
            <a:br>
              <a:rPr lang="ru-RU" dirty="0" smtClean="0"/>
            </a:br>
            <a:r>
              <a:rPr lang="ru-RU" dirty="0" smtClean="0"/>
              <a:t>6. 7 (правописание безударных гласных)-48,6</a:t>
            </a:r>
            <a:br>
              <a:rPr lang="ru-RU" dirty="0" smtClean="0"/>
            </a:br>
            <a:r>
              <a:rPr lang="ru-RU" dirty="0" smtClean="0"/>
              <a:t>7. 8 (анализ формы слова)- 77</a:t>
            </a:r>
            <a:br>
              <a:rPr lang="ru-RU" dirty="0" smtClean="0"/>
            </a:br>
            <a:r>
              <a:rPr lang="ru-RU" dirty="0" smtClean="0"/>
              <a:t>8. 9(виды подчинительной связи в словосочетании)-84,5</a:t>
            </a:r>
            <a:br>
              <a:rPr lang="ru-RU" dirty="0" smtClean="0"/>
            </a:br>
            <a:r>
              <a:rPr lang="ru-RU" dirty="0" smtClean="0"/>
              <a:t>9. 10 (средства выразительности)-41,5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093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953</TotalTime>
  <Words>318</Words>
  <Application>Microsoft Office PowerPoint</Application>
  <PresentationFormat>Произвольный</PresentationFormat>
  <Paragraphs>34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Легкий дым</vt:lpstr>
      <vt:lpstr>Анализ работы учителей ОМО русского языка и литературы МБОУ г.о.Кинель за учебный год.2023-2024гг. </vt:lpstr>
      <vt:lpstr>Анализ результатов по русскому языку за 2023-2024 уч.год. Основные задачи на 2024-2025</vt:lpstr>
      <vt:lpstr>Цель работы МО учителей русского языка и литературы:  расширение профессиональных знаний и их совершенствование  в рамках инновационных педагогических технологий для повышения качества образования учащихся.</vt:lpstr>
      <vt:lpstr>ЗАДАЧИ:</vt:lpstr>
      <vt:lpstr>СоСредний балл ОГЭ по  5-балльной шкале    Предмет: русский язык Средний балл 2021/2022 -4,2 2022/2023- 4,1 2023/2024- 3,8 Количество участников ОГЭ  не набравших минимальное количество баллов: 50 человек </vt:lpstr>
      <vt:lpstr>Общее количество участников ОГЭ: 921 человек. «2»-50 человек (5,4 –доля) «3»-305 человек (33,1-доля) «4»-403 человека (43,8-доля) «5»-163 человека (17,7-доля) максимальный балл получили 19 человек</vt:lpstr>
      <vt:lpstr> </vt:lpstr>
      <vt:lpstr>Соответствие оценок годовым: 1. На уровне годовой -539 ч.(58,5%) 2. Выше годовой- 263 ч (28,5) 3.Ниже годовой -120 ч (13 %). Обучающиеся, сдававшие экзамен в форме ГВЭ: 1. 57 (51,4%0 2. 51 (45,9%) 3. 3 (2,7%)</vt:lpstr>
      <vt:lpstr>Тестовая часть: 1. 2 (грамматическая основа)-29,7 2. 3 (синтаксический анализ)-26,5 3. 4 (пунктуационный анализ)-34,7 4. 5 (пунктуационный анализ)- 49,3 5. 6 (орфографический анализ)-21.3 6. 7 (правописание безударных гласных)-48,6 7. 8 (анализ формы слова)- 77 8. 9(виды подчинительной связи в словосочетании)-84,5 9. 10 (средства выразительности)-41,5 </vt:lpstr>
      <vt:lpstr>ЕГЭ по русскому языку сдавали 2022г-315 человек 2023-312 2024-262 Получили баллы:  -от минимального до 60- 32,4% -от 61 до 80-43,9 % -от 81 до 100-23,7 % Средний балл-68</vt:lpstr>
      <vt:lpstr>Лучшие результаты показали: 1.ГБОУ СОШ 2 -53 чел.Из них -от 81 до 100-45,3 -от 61 до 80- 37,7 -от 24 до 60-17  2.ГБОУ СОШ 4-22 чел. Из них -от81 до 100-31,8 -от 61 до 80-31,8 от 24 до 60 -32 3. ГБОУ СОШ 9-25 чел -от 81 до 100-24 -от61 до 80-44 -от 24 до 60-32</vt:lpstr>
      <vt:lpstr>Наиболее западающие задания ЕГЭ по русскому языку 1.3- работа с текстом-47,3 2. 8-грамматика-53,8 (3б) 3. 12- окончания глаголов и суффиксы причастий-39,3 4. 14- правописание омонимичных частей речи-48,5 5. 23-типы и стили речи-42,4 6. 26- средства художественной выразительности-46,1 (3б)</vt:lpstr>
      <vt:lpstr>Работать, несомненно, сложно. Времени на творчество не остается. В этом учебном году не участвовали в конкурсах. Но учителя нашего МО работают дружно, помогая друг другу. Используют в работе современные технологии. Применяют ИКТ, работая на различных образовательных платформах «Решу ЕГЭ», «Инфоурок», «Мультиурок», «Учи.ру»). Делятся своими наработками, в т.ч ЭОР.</vt:lpstr>
      <vt:lpstr> ЕГЭ</vt:lpstr>
      <vt:lpstr>                          </vt:lpstr>
      <vt:lpstr>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работы учителей МО русского языка и литературы за 2016-2017гг. </dc:title>
  <dc:creator>User</dc:creator>
  <cp:lastModifiedBy>Вера</cp:lastModifiedBy>
  <cp:revision>122</cp:revision>
  <cp:lastPrinted>2020-06-14T03:55:02Z</cp:lastPrinted>
  <dcterms:created xsi:type="dcterms:W3CDTF">2017-08-29T08:38:15Z</dcterms:created>
  <dcterms:modified xsi:type="dcterms:W3CDTF">2024-08-30T05:16:23Z</dcterms:modified>
</cp:coreProperties>
</file>