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1"/>
  </p:notesMasterIdLst>
  <p:sldIdLst>
    <p:sldId id="256" r:id="rId2"/>
    <p:sldId id="257" r:id="rId3"/>
    <p:sldId id="287" r:id="rId4"/>
    <p:sldId id="258" r:id="rId5"/>
    <p:sldId id="259" r:id="rId6"/>
    <p:sldId id="262" r:id="rId7"/>
    <p:sldId id="263" r:id="rId8"/>
    <p:sldId id="264" r:id="rId9"/>
    <p:sldId id="265" r:id="rId10"/>
    <p:sldId id="280" r:id="rId11"/>
    <p:sldId id="270" r:id="rId12"/>
    <p:sldId id="266" r:id="rId13"/>
    <p:sldId id="286" r:id="rId14"/>
    <p:sldId id="273" r:id="rId15"/>
    <p:sldId id="274" r:id="rId16"/>
    <p:sldId id="275" r:id="rId17"/>
    <p:sldId id="276" r:id="rId18"/>
    <p:sldId id="278" r:id="rId19"/>
    <p:sldId id="282" r:id="rId2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41" autoAdjust="0"/>
    <p:restoredTop sz="94660"/>
  </p:normalViewPr>
  <p:slideViewPr>
    <p:cSldViewPr>
      <p:cViewPr varScale="1">
        <p:scale>
          <a:sx n="65" d="100"/>
          <a:sy n="65" d="100"/>
        </p:scale>
        <p:origin x="1458" y="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7D3695A-4285-4B7D-89B3-F95C592D5F2A}" type="datetimeFigureOut">
              <a:rPr lang="ru-RU" smtClean="0"/>
              <a:t>24.02.2022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BEEB174-29C4-4BDA-B6C6-C797C221D3F8}" type="slidenum">
              <a:rPr lang="ru-RU" smtClean="0"/>
              <a:t>‹#›</a:t>
            </a:fld>
            <a:endParaRPr lang="ru-RU"/>
          </a:p>
        </p:txBody>
      </p:sp>
    </p:spTree>
    <p:extLst>
      <p:ext uri="{BB962C8B-B14F-4D97-AF65-F5344CB8AC3E}">
        <p14:creationId xmlns:p14="http://schemas.microsoft.com/office/powerpoint/2010/main" val="41728394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a:t>Образец заголовка</a:t>
            </a:r>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p>
        </p:txBody>
      </p:sp>
      <p:sp>
        <p:nvSpPr>
          <p:cNvPr id="4" name="Дата 3"/>
          <p:cNvSpPr>
            <a:spLocks noGrp="1"/>
          </p:cNvSpPr>
          <p:nvPr>
            <p:ph type="dt" sz="half" idx="10"/>
          </p:nvPr>
        </p:nvSpPr>
        <p:spPr/>
        <p:txBody>
          <a:bodyPr/>
          <a:lstStyle/>
          <a:p>
            <a:fld id="{73DA3120-D711-4004-994E-8891604E3ED7}" type="datetime1">
              <a:rPr lang="ru-RU" smtClean="0"/>
              <a:t>24.02.2022</a:t>
            </a:fld>
            <a:endParaRPr lang="ru-RU"/>
          </a:p>
        </p:txBody>
      </p:sp>
      <p:sp>
        <p:nvSpPr>
          <p:cNvPr id="5" name="Нижний колонтитул 4"/>
          <p:cNvSpPr>
            <a:spLocks noGrp="1"/>
          </p:cNvSpPr>
          <p:nvPr>
            <p:ph type="ftr" sz="quarter" idx="11"/>
          </p:nvPr>
        </p:nvSpPr>
        <p:spPr/>
        <p:txBody>
          <a:bodyPr/>
          <a:lstStyle/>
          <a:p>
            <a:r>
              <a:rPr lang="ru-RU"/>
              <a:t>Атаманова Ирина Васильевна, 12 октября 2021</a:t>
            </a:r>
          </a:p>
        </p:txBody>
      </p:sp>
      <p:sp>
        <p:nvSpPr>
          <p:cNvPr id="6" name="Номер слайда 5"/>
          <p:cNvSpPr>
            <a:spLocks noGrp="1"/>
          </p:cNvSpPr>
          <p:nvPr>
            <p:ph type="sldNum" sz="quarter" idx="12"/>
          </p:nvPr>
        </p:nvSpPr>
        <p:spPr/>
        <p:txBody>
          <a:bodyPr/>
          <a:lstStyle/>
          <a:p>
            <a:fld id="{FF316CBE-2815-417F-AA65-0BF4727E471A}" type="slidenum">
              <a:rPr lang="ru-RU" smtClean="0"/>
              <a:t>‹#›</a:t>
            </a:fld>
            <a:endParaRPr lang="ru-RU"/>
          </a:p>
        </p:txBody>
      </p:sp>
    </p:spTree>
    <p:extLst>
      <p:ext uri="{BB962C8B-B14F-4D97-AF65-F5344CB8AC3E}">
        <p14:creationId xmlns:p14="http://schemas.microsoft.com/office/powerpoint/2010/main" val="29758832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20DEADF1-0E63-46CB-BC1A-B72949E62B6A}" type="datetime1">
              <a:rPr lang="ru-RU" smtClean="0"/>
              <a:t>24.02.2022</a:t>
            </a:fld>
            <a:endParaRPr lang="ru-RU"/>
          </a:p>
        </p:txBody>
      </p:sp>
      <p:sp>
        <p:nvSpPr>
          <p:cNvPr id="5" name="Нижний колонтитул 4"/>
          <p:cNvSpPr>
            <a:spLocks noGrp="1"/>
          </p:cNvSpPr>
          <p:nvPr>
            <p:ph type="ftr" sz="quarter" idx="11"/>
          </p:nvPr>
        </p:nvSpPr>
        <p:spPr/>
        <p:txBody>
          <a:bodyPr/>
          <a:lstStyle/>
          <a:p>
            <a:r>
              <a:rPr lang="ru-RU"/>
              <a:t>Атаманова Ирина Васильевна, 12 октября 2021</a:t>
            </a:r>
          </a:p>
        </p:txBody>
      </p:sp>
      <p:sp>
        <p:nvSpPr>
          <p:cNvPr id="6" name="Номер слайда 5"/>
          <p:cNvSpPr>
            <a:spLocks noGrp="1"/>
          </p:cNvSpPr>
          <p:nvPr>
            <p:ph type="sldNum" sz="quarter" idx="12"/>
          </p:nvPr>
        </p:nvSpPr>
        <p:spPr/>
        <p:txBody>
          <a:bodyPr/>
          <a:lstStyle/>
          <a:p>
            <a:fld id="{FF316CBE-2815-417F-AA65-0BF4727E471A}" type="slidenum">
              <a:rPr lang="ru-RU" smtClean="0"/>
              <a:t>‹#›</a:t>
            </a:fld>
            <a:endParaRPr lang="ru-RU"/>
          </a:p>
        </p:txBody>
      </p:sp>
    </p:spTree>
    <p:extLst>
      <p:ext uri="{BB962C8B-B14F-4D97-AF65-F5344CB8AC3E}">
        <p14:creationId xmlns:p14="http://schemas.microsoft.com/office/powerpoint/2010/main" val="28409152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2F445FBA-DC59-437E-B887-D94A8209307C}" type="datetime1">
              <a:rPr lang="ru-RU" smtClean="0"/>
              <a:t>24.02.2022</a:t>
            </a:fld>
            <a:endParaRPr lang="ru-RU"/>
          </a:p>
        </p:txBody>
      </p:sp>
      <p:sp>
        <p:nvSpPr>
          <p:cNvPr id="5" name="Нижний колонтитул 4"/>
          <p:cNvSpPr>
            <a:spLocks noGrp="1"/>
          </p:cNvSpPr>
          <p:nvPr>
            <p:ph type="ftr" sz="quarter" idx="11"/>
          </p:nvPr>
        </p:nvSpPr>
        <p:spPr/>
        <p:txBody>
          <a:bodyPr/>
          <a:lstStyle/>
          <a:p>
            <a:r>
              <a:rPr lang="ru-RU"/>
              <a:t>Атаманова Ирина Васильевна, 12 октября 2021</a:t>
            </a:r>
          </a:p>
        </p:txBody>
      </p:sp>
      <p:sp>
        <p:nvSpPr>
          <p:cNvPr id="6" name="Номер слайда 5"/>
          <p:cNvSpPr>
            <a:spLocks noGrp="1"/>
          </p:cNvSpPr>
          <p:nvPr>
            <p:ph type="sldNum" sz="quarter" idx="12"/>
          </p:nvPr>
        </p:nvSpPr>
        <p:spPr/>
        <p:txBody>
          <a:bodyPr/>
          <a:lstStyle/>
          <a:p>
            <a:fld id="{FF316CBE-2815-417F-AA65-0BF4727E471A}" type="slidenum">
              <a:rPr lang="ru-RU" smtClean="0"/>
              <a:t>‹#›</a:t>
            </a:fld>
            <a:endParaRPr lang="ru-RU"/>
          </a:p>
        </p:txBody>
      </p:sp>
    </p:spTree>
    <p:extLst>
      <p:ext uri="{BB962C8B-B14F-4D97-AF65-F5344CB8AC3E}">
        <p14:creationId xmlns:p14="http://schemas.microsoft.com/office/powerpoint/2010/main" val="28795792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D5400CEB-4171-493C-82AF-CEB2EB76F39E}" type="datetime1">
              <a:rPr lang="ru-RU" smtClean="0"/>
              <a:t>24.02.2022</a:t>
            </a:fld>
            <a:endParaRPr lang="ru-RU"/>
          </a:p>
        </p:txBody>
      </p:sp>
      <p:sp>
        <p:nvSpPr>
          <p:cNvPr id="5" name="Нижний колонтитул 4"/>
          <p:cNvSpPr>
            <a:spLocks noGrp="1"/>
          </p:cNvSpPr>
          <p:nvPr>
            <p:ph type="ftr" sz="quarter" idx="11"/>
          </p:nvPr>
        </p:nvSpPr>
        <p:spPr/>
        <p:txBody>
          <a:bodyPr/>
          <a:lstStyle/>
          <a:p>
            <a:r>
              <a:rPr lang="ru-RU"/>
              <a:t>Атаманова Ирина Васильевна, 12 октября 2021</a:t>
            </a:r>
          </a:p>
        </p:txBody>
      </p:sp>
      <p:sp>
        <p:nvSpPr>
          <p:cNvPr id="6" name="Номер слайда 5"/>
          <p:cNvSpPr>
            <a:spLocks noGrp="1"/>
          </p:cNvSpPr>
          <p:nvPr>
            <p:ph type="sldNum" sz="quarter" idx="12"/>
          </p:nvPr>
        </p:nvSpPr>
        <p:spPr/>
        <p:txBody>
          <a:bodyPr/>
          <a:lstStyle/>
          <a:p>
            <a:fld id="{FF316CBE-2815-417F-AA65-0BF4727E471A}" type="slidenum">
              <a:rPr lang="ru-RU" smtClean="0"/>
              <a:t>‹#›</a:t>
            </a:fld>
            <a:endParaRPr lang="ru-RU"/>
          </a:p>
        </p:txBody>
      </p:sp>
    </p:spTree>
    <p:extLst>
      <p:ext uri="{BB962C8B-B14F-4D97-AF65-F5344CB8AC3E}">
        <p14:creationId xmlns:p14="http://schemas.microsoft.com/office/powerpoint/2010/main" val="33069887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D1BC00F2-8638-4A78-A805-7BF4D3BE7DA6}" type="datetime1">
              <a:rPr lang="ru-RU" smtClean="0"/>
              <a:t>24.02.2022</a:t>
            </a:fld>
            <a:endParaRPr lang="ru-RU"/>
          </a:p>
        </p:txBody>
      </p:sp>
      <p:sp>
        <p:nvSpPr>
          <p:cNvPr id="5" name="Нижний колонтитул 4"/>
          <p:cNvSpPr>
            <a:spLocks noGrp="1"/>
          </p:cNvSpPr>
          <p:nvPr>
            <p:ph type="ftr" sz="quarter" idx="11"/>
          </p:nvPr>
        </p:nvSpPr>
        <p:spPr/>
        <p:txBody>
          <a:bodyPr/>
          <a:lstStyle/>
          <a:p>
            <a:r>
              <a:rPr lang="ru-RU"/>
              <a:t>Атаманова Ирина Васильевна, 12 октября 2021</a:t>
            </a:r>
          </a:p>
        </p:txBody>
      </p:sp>
      <p:sp>
        <p:nvSpPr>
          <p:cNvPr id="6" name="Номер слайда 5"/>
          <p:cNvSpPr>
            <a:spLocks noGrp="1"/>
          </p:cNvSpPr>
          <p:nvPr>
            <p:ph type="sldNum" sz="quarter" idx="12"/>
          </p:nvPr>
        </p:nvSpPr>
        <p:spPr/>
        <p:txBody>
          <a:bodyPr/>
          <a:lstStyle/>
          <a:p>
            <a:fld id="{FF316CBE-2815-417F-AA65-0BF4727E471A}" type="slidenum">
              <a:rPr lang="ru-RU" smtClean="0"/>
              <a:t>‹#›</a:t>
            </a:fld>
            <a:endParaRPr lang="ru-RU"/>
          </a:p>
        </p:txBody>
      </p:sp>
    </p:spTree>
    <p:extLst>
      <p:ext uri="{BB962C8B-B14F-4D97-AF65-F5344CB8AC3E}">
        <p14:creationId xmlns:p14="http://schemas.microsoft.com/office/powerpoint/2010/main" val="32271720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99CEC81E-205E-4188-AA0E-3A883888E6C9}" type="datetime1">
              <a:rPr lang="ru-RU" smtClean="0"/>
              <a:t>24.02.2022</a:t>
            </a:fld>
            <a:endParaRPr lang="ru-RU"/>
          </a:p>
        </p:txBody>
      </p:sp>
      <p:sp>
        <p:nvSpPr>
          <p:cNvPr id="6" name="Нижний колонтитул 5"/>
          <p:cNvSpPr>
            <a:spLocks noGrp="1"/>
          </p:cNvSpPr>
          <p:nvPr>
            <p:ph type="ftr" sz="quarter" idx="11"/>
          </p:nvPr>
        </p:nvSpPr>
        <p:spPr/>
        <p:txBody>
          <a:bodyPr/>
          <a:lstStyle/>
          <a:p>
            <a:r>
              <a:rPr lang="ru-RU"/>
              <a:t>Атаманова Ирина Васильевна, 12 октября 2021</a:t>
            </a:r>
          </a:p>
        </p:txBody>
      </p:sp>
      <p:sp>
        <p:nvSpPr>
          <p:cNvPr id="7" name="Номер слайда 6"/>
          <p:cNvSpPr>
            <a:spLocks noGrp="1"/>
          </p:cNvSpPr>
          <p:nvPr>
            <p:ph type="sldNum" sz="quarter" idx="12"/>
          </p:nvPr>
        </p:nvSpPr>
        <p:spPr/>
        <p:txBody>
          <a:bodyPr/>
          <a:lstStyle/>
          <a:p>
            <a:fld id="{FF316CBE-2815-417F-AA65-0BF4727E471A}" type="slidenum">
              <a:rPr lang="ru-RU" smtClean="0"/>
              <a:t>‹#›</a:t>
            </a:fld>
            <a:endParaRPr lang="ru-RU"/>
          </a:p>
        </p:txBody>
      </p:sp>
    </p:spTree>
    <p:extLst>
      <p:ext uri="{BB962C8B-B14F-4D97-AF65-F5344CB8AC3E}">
        <p14:creationId xmlns:p14="http://schemas.microsoft.com/office/powerpoint/2010/main" val="489692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9251BF0F-122B-45EB-96ED-0F502DE9F7D7}" type="datetime1">
              <a:rPr lang="ru-RU" smtClean="0"/>
              <a:t>24.02.2022</a:t>
            </a:fld>
            <a:endParaRPr lang="ru-RU"/>
          </a:p>
        </p:txBody>
      </p:sp>
      <p:sp>
        <p:nvSpPr>
          <p:cNvPr id="8" name="Нижний колонтитул 7"/>
          <p:cNvSpPr>
            <a:spLocks noGrp="1"/>
          </p:cNvSpPr>
          <p:nvPr>
            <p:ph type="ftr" sz="quarter" idx="11"/>
          </p:nvPr>
        </p:nvSpPr>
        <p:spPr/>
        <p:txBody>
          <a:bodyPr/>
          <a:lstStyle/>
          <a:p>
            <a:r>
              <a:rPr lang="ru-RU"/>
              <a:t>Атаманова Ирина Васильевна, 12 октября 2021</a:t>
            </a:r>
          </a:p>
        </p:txBody>
      </p:sp>
      <p:sp>
        <p:nvSpPr>
          <p:cNvPr id="9" name="Номер слайда 8"/>
          <p:cNvSpPr>
            <a:spLocks noGrp="1"/>
          </p:cNvSpPr>
          <p:nvPr>
            <p:ph type="sldNum" sz="quarter" idx="12"/>
          </p:nvPr>
        </p:nvSpPr>
        <p:spPr/>
        <p:txBody>
          <a:bodyPr/>
          <a:lstStyle/>
          <a:p>
            <a:fld id="{FF316CBE-2815-417F-AA65-0BF4727E471A}" type="slidenum">
              <a:rPr lang="ru-RU" smtClean="0"/>
              <a:t>‹#›</a:t>
            </a:fld>
            <a:endParaRPr lang="ru-RU"/>
          </a:p>
        </p:txBody>
      </p:sp>
    </p:spTree>
    <p:extLst>
      <p:ext uri="{BB962C8B-B14F-4D97-AF65-F5344CB8AC3E}">
        <p14:creationId xmlns:p14="http://schemas.microsoft.com/office/powerpoint/2010/main" val="1033124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53400C13-7AD8-4A93-8AA1-056064123892}" type="datetime1">
              <a:rPr lang="ru-RU" smtClean="0"/>
              <a:t>24.02.2022</a:t>
            </a:fld>
            <a:endParaRPr lang="ru-RU"/>
          </a:p>
        </p:txBody>
      </p:sp>
      <p:sp>
        <p:nvSpPr>
          <p:cNvPr id="4" name="Нижний колонтитул 3"/>
          <p:cNvSpPr>
            <a:spLocks noGrp="1"/>
          </p:cNvSpPr>
          <p:nvPr>
            <p:ph type="ftr" sz="quarter" idx="11"/>
          </p:nvPr>
        </p:nvSpPr>
        <p:spPr/>
        <p:txBody>
          <a:bodyPr/>
          <a:lstStyle/>
          <a:p>
            <a:r>
              <a:rPr lang="ru-RU"/>
              <a:t>Атаманова Ирина Васильевна, 12 октября 2021</a:t>
            </a:r>
          </a:p>
        </p:txBody>
      </p:sp>
      <p:sp>
        <p:nvSpPr>
          <p:cNvPr id="5" name="Номер слайда 4"/>
          <p:cNvSpPr>
            <a:spLocks noGrp="1"/>
          </p:cNvSpPr>
          <p:nvPr>
            <p:ph type="sldNum" sz="quarter" idx="12"/>
          </p:nvPr>
        </p:nvSpPr>
        <p:spPr/>
        <p:txBody>
          <a:bodyPr/>
          <a:lstStyle/>
          <a:p>
            <a:fld id="{FF316CBE-2815-417F-AA65-0BF4727E471A}" type="slidenum">
              <a:rPr lang="ru-RU" smtClean="0"/>
              <a:t>‹#›</a:t>
            </a:fld>
            <a:endParaRPr lang="ru-RU"/>
          </a:p>
        </p:txBody>
      </p:sp>
    </p:spTree>
    <p:extLst>
      <p:ext uri="{BB962C8B-B14F-4D97-AF65-F5344CB8AC3E}">
        <p14:creationId xmlns:p14="http://schemas.microsoft.com/office/powerpoint/2010/main" val="2723816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E8154AE-A398-400D-B51C-A55A28438BFD}" type="datetime1">
              <a:rPr lang="ru-RU" smtClean="0"/>
              <a:t>24.02.2022</a:t>
            </a:fld>
            <a:endParaRPr lang="ru-RU"/>
          </a:p>
        </p:txBody>
      </p:sp>
      <p:sp>
        <p:nvSpPr>
          <p:cNvPr id="3" name="Нижний колонтитул 2"/>
          <p:cNvSpPr>
            <a:spLocks noGrp="1"/>
          </p:cNvSpPr>
          <p:nvPr>
            <p:ph type="ftr" sz="quarter" idx="11"/>
          </p:nvPr>
        </p:nvSpPr>
        <p:spPr/>
        <p:txBody>
          <a:bodyPr/>
          <a:lstStyle/>
          <a:p>
            <a:r>
              <a:rPr lang="ru-RU"/>
              <a:t>Атаманова Ирина Васильевна, 12 октября 2021</a:t>
            </a:r>
          </a:p>
        </p:txBody>
      </p:sp>
      <p:sp>
        <p:nvSpPr>
          <p:cNvPr id="4" name="Номер слайда 3"/>
          <p:cNvSpPr>
            <a:spLocks noGrp="1"/>
          </p:cNvSpPr>
          <p:nvPr>
            <p:ph type="sldNum" sz="quarter" idx="12"/>
          </p:nvPr>
        </p:nvSpPr>
        <p:spPr/>
        <p:txBody>
          <a:bodyPr/>
          <a:lstStyle/>
          <a:p>
            <a:fld id="{FF316CBE-2815-417F-AA65-0BF4727E471A}" type="slidenum">
              <a:rPr lang="ru-RU" smtClean="0"/>
              <a:t>‹#›</a:t>
            </a:fld>
            <a:endParaRPr lang="ru-RU"/>
          </a:p>
        </p:txBody>
      </p:sp>
    </p:spTree>
    <p:extLst>
      <p:ext uri="{BB962C8B-B14F-4D97-AF65-F5344CB8AC3E}">
        <p14:creationId xmlns:p14="http://schemas.microsoft.com/office/powerpoint/2010/main" val="12539123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FBE8CF0F-68C7-4F8B-9D3B-EDD0C58C4E02}" type="datetime1">
              <a:rPr lang="ru-RU" smtClean="0"/>
              <a:t>24.02.2022</a:t>
            </a:fld>
            <a:endParaRPr lang="ru-RU"/>
          </a:p>
        </p:txBody>
      </p:sp>
      <p:sp>
        <p:nvSpPr>
          <p:cNvPr id="6" name="Нижний колонтитул 5"/>
          <p:cNvSpPr>
            <a:spLocks noGrp="1"/>
          </p:cNvSpPr>
          <p:nvPr>
            <p:ph type="ftr" sz="quarter" idx="11"/>
          </p:nvPr>
        </p:nvSpPr>
        <p:spPr/>
        <p:txBody>
          <a:bodyPr/>
          <a:lstStyle/>
          <a:p>
            <a:r>
              <a:rPr lang="ru-RU"/>
              <a:t>Атаманова Ирина Васильевна, 12 октября 2021</a:t>
            </a:r>
          </a:p>
        </p:txBody>
      </p:sp>
      <p:sp>
        <p:nvSpPr>
          <p:cNvPr id="7" name="Номер слайда 6"/>
          <p:cNvSpPr>
            <a:spLocks noGrp="1"/>
          </p:cNvSpPr>
          <p:nvPr>
            <p:ph type="sldNum" sz="quarter" idx="12"/>
          </p:nvPr>
        </p:nvSpPr>
        <p:spPr/>
        <p:txBody>
          <a:bodyPr/>
          <a:lstStyle/>
          <a:p>
            <a:fld id="{FF316CBE-2815-417F-AA65-0BF4727E471A}" type="slidenum">
              <a:rPr lang="ru-RU" smtClean="0"/>
              <a:t>‹#›</a:t>
            </a:fld>
            <a:endParaRPr lang="ru-RU"/>
          </a:p>
        </p:txBody>
      </p:sp>
    </p:spTree>
    <p:extLst>
      <p:ext uri="{BB962C8B-B14F-4D97-AF65-F5344CB8AC3E}">
        <p14:creationId xmlns:p14="http://schemas.microsoft.com/office/powerpoint/2010/main" val="35447360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85BA5BA0-9DD3-490C-97D7-D4E1E29DDA73}" type="datetime1">
              <a:rPr lang="ru-RU" smtClean="0"/>
              <a:t>24.02.2022</a:t>
            </a:fld>
            <a:endParaRPr lang="ru-RU"/>
          </a:p>
        </p:txBody>
      </p:sp>
      <p:sp>
        <p:nvSpPr>
          <p:cNvPr id="6" name="Нижний колонтитул 5"/>
          <p:cNvSpPr>
            <a:spLocks noGrp="1"/>
          </p:cNvSpPr>
          <p:nvPr>
            <p:ph type="ftr" sz="quarter" idx="11"/>
          </p:nvPr>
        </p:nvSpPr>
        <p:spPr/>
        <p:txBody>
          <a:bodyPr/>
          <a:lstStyle/>
          <a:p>
            <a:r>
              <a:rPr lang="ru-RU"/>
              <a:t>Атаманова Ирина Васильевна, 12 октября 2021</a:t>
            </a:r>
          </a:p>
        </p:txBody>
      </p:sp>
      <p:sp>
        <p:nvSpPr>
          <p:cNvPr id="7" name="Номер слайда 6"/>
          <p:cNvSpPr>
            <a:spLocks noGrp="1"/>
          </p:cNvSpPr>
          <p:nvPr>
            <p:ph type="sldNum" sz="quarter" idx="12"/>
          </p:nvPr>
        </p:nvSpPr>
        <p:spPr/>
        <p:txBody>
          <a:bodyPr/>
          <a:lstStyle/>
          <a:p>
            <a:fld id="{FF316CBE-2815-417F-AA65-0BF4727E471A}" type="slidenum">
              <a:rPr lang="ru-RU" smtClean="0"/>
              <a:t>‹#›</a:t>
            </a:fld>
            <a:endParaRPr lang="ru-RU"/>
          </a:p>
        </p:txBody>
      </p:sp>
    </p:spTree>
    <p:extLst>
      <p:ext uri="{BB962C8B-B14F-4D97-AF65-F5344CB8AC3E}">
        <p14:creationId xmlns:p14="http://schemas.microsoft.com/office/powerpoint/2010/main" val="41872551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097DE58-B16A-4750-A9EA-C30F40FFA8E3}" type="datetime1">
              <a:rPr lang="ru-RU" smtClean="0"/>
              <a:t>24.02.2022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ru-RU"/>
              <a:t>Атаманова Ирина Васильевна, 12 октября 2021</a:t>
            </a: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F316CBE-2815-417F-AA65-0BF4727E471A}" type="slidenum">
              <a:rPr lang="ru-RU" smtClean="0"/>
              <a:t>‹#›</a:t>
            </a:fld>
            <a:endParaRPr lang="ru-RU"/>
          </a:p>
        </p:txBody>
      </p:sp>
    </p:spTree>
    <p:extLst>
      <p:ext uri="{BB962C8B-B14F-4D97-AF65-F5344CB8AC3E}">
        <p14:creationId xmlns:p14="http://schemas.microsoft.com/office/powerpoint/2010/main" val="15868382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1052737"/>
            <a:ext cx="7772400" cy="3528392"/>
          </a:xfrm>
        </p:spPr>
        <p:txBody>
          <a:bodyPr>
            <a:normAutofit/>
          </a:bodyPr>
          <a:lstStyle/>
          <a:p>
            <a:r>
              <a:rPr lang="ru-RU" dirty="0"/>
              <a:t>Специфика изменений </a:t>
            </a:r>
            <a:br>
              <a:rPr lang="ru-RU" dirty="0"/>
            </a:br>
            <a:r>
              <a:rPr lang="ru-RU" dirty="0"/>
              <a:t>КИМ –ЕГЭ 2022</a:t>
            </a:r>
            <a:br>
              <a:rPr lang="ru-RU" dirty="0"/>
            </a:br>
            <a:r>
              <a:rPr lang="ru-RU" dirty="0"/>
              <a:t>русский язык</a:t>
            </a:r>
          </a:p>
        </p:txBody>
      </p:sp>
      <p:sp>
        <p:nvSpPr>
          <p:cNvPr id="3" name="Подзаголовок 2"/>
          <p:cNvSpPr>
            <a:spLocks noGrp="1"/>
          </p:cNvSpPr>
          <p:nvPr>
            <p:ph type="subTitle" idx="1"/>
          </p:nvPr>
        </p:nvSpPr>
        <p:spPr>
          <a:xfrm>
            <a:off x="4139952" y="3886200"/>
            <a:ext cx="4464496" cy="2063080"/>
          </a:xfrm>
        </p:spPr>
        <p:txBody>
          <a:bodyPr>
            <a:normAutofit fontScale="85000" lnSpcReduction="10000"/>
          </a:bodyPr>
          <a:lstStyle/>
          <a:p>
            <a:endParaRPr lang="ru-RU" dirty="0">
              <a:solidFill>
                <a:schemeClr val="tx1"/>
              </a:solidFill>
            </a:endParaRPr>
          </a:p>
          <a:p>
            <a:endParaRPr lang="ru-RU" dirty="0">
              <a:solidFill>
                <a:schemeClr val="tx1"/>
              </a:solidFill>
            </a:endParaRPr>
          </a:p>
          <a:p>
            <a:r>
              <a:rPr lang="ru-RU" dirty="0">
                <a:solidFill>
                  <a:schemeClr val="tx1"/>
                </a:solidFill>
              </a:rPr>
              <a:t>Презентацию приготовила:</a:t>
            </a:r>
          </a:p>
          <a:p>
            <a:r>
              <a:rPr lang="ru-RU" dirty="0">
                <a:solidFill>
                  <a:schemeClr val="tx1"/>
                </a:solidFill>
              </a:rPr>
              <a:t>Николаева И.А.</a:t>
            </a:r>
          </a:p>
        </p:txBody>
      </p:sp>
    </p:spTree>
    <p:extLst>
      <p:ext uri="{BB962C8B-B14F-4D97-AF65-F5344CB8AC3E}">
        <p14:creationId xmlns:p14="http://schemas.microsoft.com/office/powerpoint/2010/main" val="2271345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034682"/>
          </a:xfrm>
        </p:spPr>
        <p:txBody>
          <a:bodyPr>
            <a:normAutofit/>
          </a:bodyPr>
          <a:lstStyle/>
          <a:p>
            <a:r>
              <a:rPr lang="ru-RU" sz="3200" dirty="0">
                <a:solidFill>
                  <a:srgbClr val="C00000"/>
                </a:solidFill>
              </a:rPr>
              <a:t>Изменения в Задании №16 </a:t>
            </a:r>
            <a:br>
              <a:rPr lang="ru-RU" sz="3200" dirty="0"/>
            </a:br>
            <a:r>
              <a:rPr lang="ru-RU" sz="3200" dirty="0"/>
              <a:t>Теперь можно заработать один балл</a:t>
            </a:r>
            <a:br>
              <a:rPr lang="ru-RU" sz="3200" dirty="0"/>
            </a:br>
            <a:r>
              <a:rPr lang="ru-RU" sz="3200" dirty="0"/>
              <a:t> (а не 2, как раньше), а вот подходящих предложений, вместо двух, может быть несколько.</a:t>
            </a:r>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FF316CBE-2815-417F-AA65-0BF4727E471A}" type="slidenum">
              <a:rPr lang="ru-RU" smtClean="0"/>
              <a:t>10</a:t>
            </a:fld>
            <a:endParaRPr lang="ru-RU"/>
          </a:p>
        </p:txBody>
      </p:sp>
    </p:spTree>
    <p:extLst>
      <p:ext uri="{BB962C8B-B14F-4D97-AF65-F5344CB8AC3E}">
        <p14:creationId xmlns:p14="http://schemas.microsoft.com/office/powerpoint/2010/main" val="3745855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94722"/>
          </a:xfrm>
        </p:spPr>
        <p:txBody>
          <a:bodyPr>
            <a:normAutofit/>
          </a:bodyPr>
          <a:lstStyle/>
          <a:p>
            <a:endParaRPr lang="ru-RU" sz="2800" dirty="0"/>
          </a:p>
        </p:txBody>
      </p:sp>
      <p:pic>
        <p:nvPicPr>
          <p:cNvPr id="3074" name="Picture 2" descr="C:\Users\asus\Desktop\Снимок экрана 2021-09-21 в 17.04.56.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980728"/>
            <a:ext cx="7944197" cy="3607244"/>
          </a:xfrm>
          <a:prstGeom prst="rect">
            <a:avLst/>
          </a:prstGeom>
          <a:noFill/>
          <a:extLst>
            <a:ext uri="{909E8E84-426E-40DD-AFC4-6F175D3DCCD1}">
              <a14:hiddenFill xmlns:a14="http://schemas.microsoft.com/office/drawing/2010/main">
                <a:solidFill>
                  <a:srgbClr val="FFFFFF"/>
                </a:solidFill>
              </a14:hiddenFill>
            </a:ext>
          </a:extLst>
        </p:spPr>
      </p:pic>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FF316CBE-2815-417F-AA65-0BF4727E471A}" type="slidenum">
              <a:rPr lang="ru-RU" smtClean="0"/>
              <a:t>11</a:t>
            </a:fld>
            <a:endParaRPr lang="ru-RU"/>
          </a:p>
        </p:txBody>
      </p:sp>
    </p:spTree>
    <p:extLst>
      <p:ext uri="{BB962C8B-B14F-4D97-AF65-F5344CB8AC3E}">
        <p14:creationId xmlns:p14="http://schemas.microsoft.com/office/powerpoint/2010/main" val="31995339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332656"/>
            <a:ext cx="8229600" cy="6178698"/>
          </a:xfrm>
        </p:spPr>
        <p:txBody>
          <a:bodyPr>
            <a:normAutofit/>
          </a:bodyPr>
          <a:lstStyle/>
          <a:p>
            <a:pPr algn="l"/>
            <a:r>
              <a:rPr lang="ru-RU" sz="3200" dirty="0"/>
              <a:t>В 19 задании не указано ни минимальное, ни максимальное количество возможных вариантов, поэтому проанализировать нужно все предложения. </a:t>
            </a:r>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FF316CBE-2815-417F-AA65-0BF4727E471A}" type="slidenum">
              <a:rPr lang="ru-RU" smtClean="0"/>
              <a:t>12</a:t>
            </a:fld>
            <a:endParaRPr lang="ru-RU"/>
          </a:p>
        </p:txBody>
      </p:sp>
    </p:spTree>
    <p:extLst>
      <p:ext uri="{BB962C8B-B14F-4D97-AF65-F5344CB8AC3E}">
        <p14:creationId xmlns:p14="http://schemas.microsoft.com/office/powerpoint/2010/main" val="18908326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890666"/>
          </a:xfrm>
        </p:spPr>
        <p:txBody>
          <a:bodyPr>
            <a:normAutofit/>
          </a:bodyPr>
          <a:lstStyle/>
          <a:p>
            <a:r>
              <a:rPr lang="ru-RU" sz="2800" b="1" dirty="0"/>
              <a:t>Задание 19</a:t>
            </a:r>
            <a:r>
              <a:rPr lang="ru-RU" sz="2800" dirty="0"/>
              <a:t>. Расставьте знаки препинания: укажите все цифры, на месте которых в предложении должны стоять запятые. </a:t>
            </a:r>
            <a:br>
              <a:rPr lang="ru-RU" sz="2800" dirty="0"/>
            </a:br>
            <a:br>
              <a:rPr lang="ru-RU" sz="2800" dirty="0"/>
            </a:br>
            <a:r>
              <a:rPr lang="ru-RU" sz="2800" b="1" dirty="0"/>
              <a:t>Если (1) мне хотя бы в малой доле (2) удалось передать читателю представление о прекрасной сущности писательского труда (3) то я буду считать (4) что выполнил свой долг перед литературой.                </a:t>
            </a:r>
            <a:r>
              <a:rPr lang="ru-RU" sz="2800" dirty="0"/>
              <a:t>(К.Г. Паустовский)</a:t>
            </a:r>
            <a:br>
              <a:rPr lang="ru-RU" sz="2800" dirty="0"/>
            </a:br>
            <a:br>
              <a:rPr lang="ru-RU" sz="2800"/>
            </a:br>
            <a:r>
              <a:rPr lang="ru-RU" sz="2800"/>
              <a:t>ответ: 34</a:t>
            </a:r>
            <a:endParaRPr lang="ru-RU" sz="2800" dirty="0"/>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FF316CBE-2815-417F-AA65-0BF4727E471A}" type="slidenum">
              <a:rPr lang="ru-RU" smtClean="0"/>
              <a:t>13</a:t>
            </a:fld>
            <a:endParaRPr lang="ru-RU"/>
          </a:p>
        </p:txBody>
      </p:sp>
    </p:spTree>
    <p:extLst>
      <p:ext uri="{BB962C8B-B14F-4D97-AF65-F5344CB8AC3E}">
        <p14:creationId xmlns:p14="http://schemas.microsoft.com/office/powerpoint/2010/main" val="42530720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178698"/>
          </a:xfrm>
        </p:spPr>
        <p:txBody>
          <a:bodyPr>
            <a:normAutofit/>
          </a:bodyPr>
          <a:lstStyle/>
          <a:p>
            <a:pPr algn="l"/>
            <a:r>
              <a:rPr lang="ru-RU" sz="2800" b="1" i="0" dirty="0">
                <a:solidFill>
                  <a:srgbClr val="C00000"/>
                </a:solidFill>
                <a:effectLst/>
                <a:latin typeface="TT Firs Neue"/>
              </a:rPr>
              <a:t>Как изменились критерии оценивания ЕГЭ по русскому в 2022?</a:t>
            </a:r>
            <a:br>
              <a:rPr lang="ru-RU" sz="2800" b="1" i="0" dirty="0">
                <a:solidFill>
                  <a:srgbClr val="331F15"/>
                </a:solidFill>
                <a:effectLst/>
                <a:latin typeface="TT Firs Neue"/>
              </a:rPr>
            </a:br>
            <a:r>
              <a:rPr lang="ru-RU" sz="2800" b="0" i="0" dirty="0">
                <a:solidFill>
                  <a:srgbClr val="331F15"/>
                </a:solidFill>
                <a:effectLst/>
                <a:latin typeface="TT Firs Neue"/>
              </a:rPr>
              <a:t>Максимально возможный результат снижается с 59 до 58 как раз из-за задания №16: вместо двух баллов за него теперь дается один. Помимо этого, немного изменились критерии оценивания сочинения на 70-150 слов.</a:t>
            </a:r>
            <a:br>
              <a:rPr lang="ru-RU" sz="2800" b="0" i="0" dirty="0">
                <a:solidFill>
                  <a:srgbClr val="331F15"/>
                </a:solidFill>
                <a:effectLst/>
                <a:latin typeface="TT Firs Neue"/>
              </a:rPr>
            </a:br>
            <a:endParaRPr lang="ru-RU" sz="2800" dirty="0"/>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FF316CBE-2815-417F-AA65-0BF4727E471A}" type="slidenum">
              <a:rPr lang="ru-RU" smtClean="0"/>
              <a:t>14</a:t>
            </a:fld>
            <a:endParaRPr lang="ru-RU"/>
          </a:p>
        </p:txBody>
      </p:sp>
    </p:spTree>
    <p:extLst>
      <p:ext uri="{BB962C8B-B14F-4D97-AF65-F5344CB8AC3E}">
        <p14:creationId xmlns:p14="http://schemas.microsoft.com/office/powerpoint/2010/main" val="5880115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178698"/>
          </a:xfrm>
        </p:spPr>
        <p:txBody>
          <a:bodyPr>
            <a:normAutofit/>
          </a:bodyPr>
          <a:lstStyle/>
          <a:p>
            <a:endParaRPr lang="ru-RU" sz="2800" dirty="0"/>
          </a:p>
        </p:txBody>
      </p:sp>
      <p:pic>
        <p:nvPicPr>
          <p:cNvPr id="4098" name="Picture 2" descr="C:\Users\asus\Desktop\Снимок экрана 2021-09-21 в 17.16.0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1268760"/>
            <a:ext cx="8286700" cy="3771900"/>
          </a:xfrm>
          <a:prstGeom prst="rect">
            <a:avLst/>
          </a:prstGeom>
          <a:noFill/>
          <a:extLst>
            <a:ext uri="{909E8E84-426E-40DD-AFC4-6F175D3DCCD1}">
              <a14:hiddenFill xmlns:a14="http://schemas.microsoft.com/office/drawing/2010/main">
                <a:solidFill>
                  <a:srgbClr val="FFFFFF"/>
                </a:solidFill>
              </a14:hiddenFill>
            </a:ext>
          </a:extLst>
        </p:spPr>
      </p:pic>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FF316CBE-2815-417F-AA65-0BF4727E471A}" type="slidenum">
              <a:rPr lang="ru-RU" smtClean="0"/>
              <a:t>15</a:t>
            </a:fld>
            <a:endParaRPr lang="ru-RU"/>
          </a:p>
        </p:txBody>
      </p:sp>
    </p:spTree>
    <p:extLst>
      <p:ext uri="{BB962C8B-B14F-4D97-AF65-F5344CB8AC3E}">
        <p14:creationId xmlns:p14="http://schemas.microsoft.com/office/powerpoint/2010/main" val="31969730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034682"/>
          </a:xfrm>
        </p:spPr>
        <p:txBody>
          <a:bodyPr>
            <a:normAutofit/>
          </a:bodyPr>
          <a:lstStyle/>
          <a:p>
            <a:endParaRPr lang="ru-RU" sz="3200" dirty="0"/>
          </a:p>
        </p:txBody>
      </p:sp>
      <p:pic>
        <p:nvPicPr>
          <p:cNvPr id="5122" name="Picture 2" descr="C:\Users\asus\Desktop\Снимок экрана 2021-09-21 в 17.18.33.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2619375"/>
            <a:ext cx="8234883" cy="1461305"/>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683568" y="548680"/>
            <a:ext cx="7920880" cy="1323439"/>
          </a:xfrm>
          <a:prstGeom prst="rect">
            <a:avLst/>
          </a:prstGeom>
        </p:spPr>
        <p:txBody>
          <a:bodyPr wrap="square">
            <a:spAutoFit/>
          </a:bodyPr>
          <a:lstStyle/>
          <a:p>
            <a:r>
              <a:rPr lang="ru-RU" sz="2000" b="1" i="0" dirty="0">
                <a:solidFill>
                  <a:srgbClr val="C00000"/>
                </a:solidFill>
                <a:effectLst/>
                <a:latin typeface="TT Firs Neue"/>
              </a:rPr>
              <a:t>Также стали менее лояльными критерии оценивания пунктуационной грамотности сочинения. Теперь ошибки допускать нельзя совсем, а за три пунктуационных можно получить только один балл.</a:t>
            </a:r>
            <a:r>
              <a:rPr lang="ru-RU" b="1" i="0" dirty="0">
                <a:solidFill>
                  <a:srgbClr val="C00000"/>
                </a:solidFill>
                <a:effectLst/>
                <a:latin typeface="TT Firs Neue"/>
              </a:rPr>
              <a:t> </a:t>
            </a:r>
            <a:endParaRPr lang="ru-RU" b="1" dirty="0">
              <a:solidFill>
                <a:srgbClr val="C00000"/>
              </a:solidFill>
            </a:endParaRPr>
          </a:p>
        </p:txBody>
      </p:sp>
      <p:sp>
        <p:nvSpPr>
          <p:cNvPr id="4" name="Нижний колонтитул 3"/>
          <p:cNvSpPr>
            <a:spLocks noGrp="1"/>
          </p:cNvSpPr>
          <p:nvPr>
            <p:ph type="ftr" sz="quarter" idx="11"/>
          </p:nvPr>
        </p:nvSpPr>
        <p:spPr/>
        <p:txBody>
          <a:bodyPr/>
          <a:lstStyle/>
          <a:p>
            <a:endParaRPr lang="ru-RU" dirty="0"/>
          </a:p>
        </p:txBody>
      </p:sp>
      <p:sp>
        <p:nvSpPr>
          <p:cNvPr id="5" name="Номер слайда 4"/>
          <p:cNvSpPr>
            <a:spLocks noGrp="1"/>
          </p:cNvSpPr>
          <p:nvPr>
            <p:ph type="sldNum" sz="quarter" idx="12"/>
          </p:nvPr>
        </p:nvSpPr>
        <p:spPr/>
        <p:txBody>
          <a:bodyPr/>
          <a:lstStyle/>
          <a:p>
            <a:fld id="{FF316CBE-2815-417F-AA65-0BF4727E471A}" type="slidenum">
              <a:rPr lang="ru-RU" smtClean="0"/>
              <a:t>16</a:t>
            </a:fld>
            <a:endParaRPr lang="ru-RU"/>
          </a:p>
        </p:txBody>
      </p:sp>
    </p:spTree>
    <p:extLst>
      <p:ext uri="{BB962C8B-B14F-4D97-AF65-F5344CB8AC3E}">
        <p14:creationId xmlns:p14="http://schemas.microsoft.com/office/powerpoint/2010/main" val="7303513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890666"/>
          </a:xfrm>
        </p:spPr>
        <p:txBody>
          <a:bodyPr>
            <a:normAutofit/>
          </a:bodyPr>
          <a:lstStyle/>
          <a:p>
            <a:pPr algn="l"/>
            <a:r>
              <a:rPr lang="ru-RU" b="1" i="0" dirty="0">
                <a:solidFill>
                  <a:srgbClr val="C00000"/>
                </a:solidFill>
                <a:effectLst/>
                <a:latin typeface="TT Firs Neue"/>
              </a:rPr>
              <a:t>Правильная подготовка к ЕГЭ по русскому языку в 2022.</a:t>
            </a:r>
            <a:br>
              <a:rPr lang="ru-RU" b="1" i="0" dirty="0">
                <a:solidFill>
                  <a:srgbClr val="331F15"/>
                </a:solidFill>
                <a:effectLst/>
                <a:latin typeface="TT Firs Neue"/>
              </a:rPr>
            </a:br>
            <a:r>
              <a:rPr lang="ru-RU" b="0" i="0" dirty="0">
                <a:solidFill>
                  <a:srgbClr val="331F15"/>
                </a:solidFill>
                <a:effectLst/>
                <a:latin typeface="TT Firs Neue"/>
              </a:rPr>
              <a:t>Чтобы подготовиться на отличные баллы к ЕГЭ по русскому в 2022 году, важно учитывать изменения в КИМ-е и критериях оценивания. </a:t>
            </a:r>
            <a:br>
              <a:rPr lang="ru-RU" b="0" i="0" dirty="0">
                <a:solidFill>
                  <a:srgbClr val="331F15"/>
                </a:solidFill>
                <a:effectLst/>
                <a:latin typeface="TT Firs Neue"/>
              </a:rPr>
            </a:br>
            <a:endParaRPr lang="ru-RU" dirty="0"/>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FF316CBE-2815-417F-AA65-0BF4727E471A}" type="slidenum">
              <a:rPr lang="ru-RU" smtClean="0"/>
              <a:t>17</a:t>
            </a:fld>
            <a:endParaRPr lang="ru-RU"/>
          </a:p>
        </p:txBody>
      </p:sp>
    </p:spTree>
    <p:extLst>
      <p:ext uri="{BB962C8B-B14F-4D97-AF65-F5344CB8AC3E}">
        <p14:creationId xmlns:p14="http://schemas.microsoft.com/office/powerpoint/2010/main" val="13732604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818658"/>
          </a:xfrm>
        </p:spPr>
        <p:txBody>
          <a:bodyPr/>
          <a:lstStyle/>
          <a:p>
            <a:r>
              <a:rPr lang="ru-RU" b="0" i="0" dirty="0">
                <a:solidFill>
                  <a:srgbClr val="331F15"/>
                </a:solidFill>
                <a:effectLst/>
                <a:latin typeface="TT Firs Neue"/>
              </a:rPr>
              <a:t>Таким образом, изменения в ЕГЭ по русскому 2022 не так страшны, как их малюют. Главное — вовремя со всем разобраться, и тогда никаких проблем с новым форматом у вас не возникнет!</a:t>
            </a:r>
            <a:endParaRPr lang="ru-RU" dirty="0"/>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FF316CBE-2815-417F-AA65-0BF4727E471A}" type="slidenum">
              <a:rPr lang="ru-RU" smtClean="0"/>
              <a:t>18</a:t>
            </a:fld>
            <a:endParaRPr lang="ru-RU"/>
          </a:p>
        </p:txBody>
      </p:sp>
    </p:spTree>
    <p:extLst>
      <p:ext uri="{BB962C8B-B14F-4D97-AF65-F5344CB8AC3E}">
        <p14:creationId xmlns:p14="http://schemas.microsoft.com/office/powerpoint/2010/main" val="31162249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C:\Users\asus\Desktop\ZPYZsRil_H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857250"/>
            <a:ext cx="11430000" cy="8572500"/>
          </a:xfrm>
          <a:prstGeom prst="rect">
            <a:avLst/>
          </a:prstGeom>
          <a:noFill/>
          <a:extLst>
            <a:ext uri="{909E8E84-426E-40DD-AFC4-6F175D3DCCD1}">
              <a14:hiddenFill xmlns:a14="http://schemas.microsoft.com/office/drawing/2010/main">
                <a:solidFill>
                  <a:srgbClr val="FFFFFF"/>
                </a:solidFill>
              </a14:hiddenFill>
            </a:ext>
          </a:extLst>
        </p:spPr>
      </p:pic>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FF316CBE-2815-417F-AA65-0BF4727E471A}" type="slidenum">
              <a:rPr lang="ru-RU" smtClean="0"/>
              <a:t>19</a:t>
            </a:fld>
            <a:endParaRPr lang="ru-RU"/>
          </a:p>
        </p:txBody>
      </p:sp>
    </p:spTree>
    <p:extLst>
      <p:ext uri="{BB962C8B-B14F-4D97-AF65-F5344CB8AC3E}">
        <p14:creationId xmlns:p14="http://schemas.microsoft.com/office/powerpoint/2010/main" val="13998851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274638"/>
            <a:ext cx="8229600" cy="5530626"/>
          </a:xfrm>
        </p:spPr>
        <p:txBody>
          <a:bodyPr>
            <a:normAutofit/>
          </a:bodyPr>
          <a:lstStyle/>
          <a:p>
            <a:r>
              <a:rPr lang="ru-RU" sz="1800" b="1" u="sng" dirty="0">
                <a:solidFill>
                  <a:srgbClr val="C00000"/>
                </a:solidFill>
                <a:latin typeface="TT Firs Neue"/>
              </a:rPr>
              <a:t>Государственная итоговая</a:t>
            </a:r>
            <a:br>
              <a:rPr lang="ru-RU" sz="1800" b="1" u="sng" dirty="0">
                <a:solidFill>
                  <a:srgbClr val="C00000"/>
                </a:solidFill>
                <a:latin typeface="TT Firs Neue"/>
              </a:rPr>
            </a:br>
            <a:r>
              <a:rPr lang="ru-RU" sz="1800" b="1" u="sng" dirty="0">
                <a:solidFill>
                  <a:srgbClr val="C00000"/>
                </a:solidFill>
                <a:latin typeface="TT Firs Neue"/>
              </a:rPr>
              <a:t>аттестация в 2022 году</a:t>
            </a:r>
            <a:br>
              <a:rPr lang="ru-RU" sz="1800" b="1" u="sng" dirty="0">
                <a:solidFill>
                  <a:srgbClr val="C00000"/>
                </a:solidFill>
                <a:latin typeface="TT Firs Neue"/>
              </a:rPr>
            </a:br>
            <a:r>
              <a:rPr lang="ru-RU" sz="1800" dirty="0">
                <a:solidFill>
                  <a:srgbClr val="331F15"/>
                </a:solidFill>
                <a:latin typeface="TT Firs Neue"/>
              </a:rPr>
              <a:t>Федеральный закон от 29.12.2012 № 273-ФЗ «Об образовании в</a:t>
            </a:r>
            <a:br>
              <a:rPr lang="ru-RU" sz="1800" dirty="0">
                <a:solidFill>
                  <a:srgbClr val="331F15"/>
                </a:solidFill>
                <a:latin typeface="TT Firs Neue"/>
              </a:rPr>
            </a:br>
            <a:r>
              <a:rPr lang="ru-RU" sz="1800" dirty="0">
                <a:solidFill>
                  <a:srgbClr val="331F15"/>
                </a:solidFill>
                <a:latin typeface="TT Firs Neue"/>
              </a:rPr>
              <a:t>Российской Федерации», ст. 59 п. 4: «Государственная итоговая</a:t>
            </a:r>
            <a:br>
              <a:rPr lang="ru-RU" sz="1800" dirty="0">
                <a:solidFill>
                  <a:srgbClr val="331F15"/>
                </a:solidFill>
                <a:latin typeface="TT Firs Neue"/>
              </a:rPr>
            </a:br>
            <a:r>
              <a:rPr lang="ru-RU" sz="1800" dirty="0">
                <a:solidFill>
                  <a:srgbClr val="331F15"/>
                </a:solidFill>
                <a:latin typeface="TT Firs Neue"/>
              </a:rPr>
              <a:t>аттестация проводится … в целях определения соответствия</a:t>
            </a:r>
            <a:br>
              <a:rPr lang="ru-RU" sz="1800" dirty="0">
                <a:solidFill>
                  <a:srgbClr val="331F15"/>
                </a:solidFill>
                <a:latin typeface="TT Firs Neue"/>
              </a:rPr>
            </a:br>
            <a:r>
              <a:rPr lang="ru-RU" sz="1800" dirty="0">
                <a:solidFill>
                  <a:srgbClr val="331F15"/>
                </a:solidFill>
                <a:latin typeface="TT Firs Neue"/>
              </a:rPr>
              <a:t>результатов освоения обучающимися основных</a:t>
            </a:r>
            <a:br>
              <a:rPr lang="ru-RU" sz="1800" dirty="0">
                <a:solidFill>
                  <a:srgbClr val="331F15"/>
                </a:solidFill>
                <a:latin typeface="TT Firs Neue"/>
              </a:rPr>
            </a:br>
            <a:r>
              <a:rPr lang="ru-RU" sz="1800" dirty="0">
                <a:solidFill>
                  <a:srgbClr val="331F15"/>
                </a:solidFill>
                <a:latin typeface="TT Firs Neue"/>
              </a:rPr>
              <a:t>образовательных программ соответствующим требованиям</a:t>
            </a:r>
            <a:br>
              <a:rPr lang="ru-RU" sz="1800" dirty="0">
                <a:solidFill>
                  <a:srgbClr val="331F15"/>
                </a:solidFill>
                <a:latin typeface="TT Firs Neue"/>
              </a:rPr>
            </a:br>
            <a:r>
              <a:rPr lang="ru-RU" sz="1800" dirty="0">
                <a:solidFill>
                  <a:srgbClr val="331F15"/>
                </a:solidFill>
                <a:latin typeface="TT Firs Neue"/>
              </a:rPr>
              <a:t>федерального государственного образовательного стандарта».</a:t>
            </a:r>
            <a:br>
              <a:rPr lang="ru-RU" sz="1800" dirty="0">
                <a:solidFill>
                  <a:srgbClr val="331F15"/>
                </a:solidFill>
                <a:latin typeface="TT Firs Neue"/>
              </a:rPr>
            </a:br>
            <a:br>
              <a:rPr lang="ru-RU" sz="1800" dirty="0">
                <a:solidFill>
                  <a:srgbClr val="331F15"/>
                </a:solidFill>
                <a:latin typeface="TT Firs Neue"/>
              </a:rPr>
            </a:br>
            <a:r>
              <a:rPr lang="ru-RU" sz="1800" dirty="0">
                <a:solidFill>
                  <a:srgbClr val="331F15"/>
                </a:solidFill>
                <a:latin typeface="TT Firs Neue"/>
              </a:rPr>
              <a:t>До 2021 г. включительно роль стандарта выполнял</a:t>
            </a:r>
            <a:br>
              <a:rPr lang="ru-RU" sz="1800" dirty="0">
                <a:solidFill>
                  <a:srgbClr val="331F15"/>
                </a:solidFill>
                <a:latin typeface="TT Firs Neue"/>
              </a:rPr>
            </a:br>
            <a:r>
              <a:rPr lang="ru-RU" sz="1800" dirty="0">
                <a:solidFill>
                  <a:srgbClr val="331F15"/>
                </a:solidFill>
                <a:latin typeface="TT Firs Neue"/>
              </a:rPr>
              <a:t>Федеральный компонент государственных стандартов среднего</a:t>
            </a:r>
            <a:br>
              <a:rPr lang="ru-RU" sz="1800" dirty="0">
                <a:solidFill>
                  <a:srgbClr val="331F15"/>
                </a:solidFill>
                <a:latin typeface="TT Firs Neue"/>
              </a:rPr>
            </a:br>
            <a:r>
              <a:rPr lang="ru-RU" sz="1800" dirty="0">
                <a:solidFill>
                  <a:srgbClr val="331F15"/>
                </a:solidFill>
                <a:latin typeface="TT Firs Neue"/>
              </a:rPr>
              <a:t>(полного) общего образования (ФК ГОС).</a:t>
            </a:r>
            <a:br>
              <a:rPr lang="ru-RU" sz="1800" dirty="0">
                <a:solidFill>
                  <a:srgbClr val="331F15"/>
                </a:solidFill>
                <a:latin typeface="TT Firs Neue"/>
              </a:rPr>
            </a:br>
            <a:br>
              <a:rPr lang="ru-RU" sz="1800" dirty="0">
                <a:solidFill>
                  <a:srgbClr val="331F15"/>
                </a:solidFill>
                <a:latin typeface="TT Firs Neue"/>
              </a:rPr>
            </a:br>
            <a:r>
              <a:rPr lang="ru-RU" sz="1800" dirty="0">
                <a:solidFill>
                  <a:srgbClr val="331F15"/>
                </a:solidFill>
                <a:latin typeface="TT Firs Neue"/>
              </a:rPr>
              <a:t>В 2022 г. – завершение перехода на ФГОС СОО (приказ</a:t>
            </a:r>
            <a:br>
              <a:rPr lang="ru-RU" sz="1800" dirty="0">
                <a:solidFill>
                  <a:srgbClr val="331F15"/>
                </a:solidFill>
                <a:latin typeface="TT Firs Neue"/>
              </a:rPr>
            </a:br>
            <a:r>
              <a:rPr lang="ru-RU" sz="1800" dirty="0">
                <a:solidFill>
                  <a:srgbClr val="331F15"/>
                </a:solidFill>
                <a:latin typeface="TT Firs Neue"/>
              </a:rPr>
              <a:t>Министерства образования и науки РФ от 17.05.2012 № 413</a:t>
            </a:r>
            <a:br>
              <a:rPr lang="ru-RU" sz="1800" dirty="0">
                <a:solidFill>
                  <a:srgbClr val="331F15"/>
                </a:solidFill>
                <a:latin typeface="TT Firs Neue"/>
              </a:rPr>
            </a:br>
            <a:r>
              <a:rPr lang="ru-RU" sz="1800" dirty="0">
                <a:solidFill>
                  <a:srgbClr val="331F15"/>
                </a:solidFill>
                <a:latin typeface="TT Firs Neue"/>
              </a:rPr>
              <a:t>«Об утверждении федерального государственного</a:t>
            </a:r>
            <a:br>
              <a:rPr lang="ru-RU" sz="1800" dirty="0">
                <a:solidFill>
                  <a:srgbClr val="331F15"/>
                </a:solidFill>
                <a:latin typeface="TT Firs Neue"/>
              </a:rPr>
            </a:br>
            <a:r>
              <a:rPr lang="ru-RU" sz="1800" dirty="0">
                <a:solidFill>
                  <a:srgbClr val="331F15"/>
                </a:solidFill>
                <a:latin typeface="TT Firs Neue"/>
              </a:rPr>
              <a:t>образовательного стандарта среднего общего образования»)..</a:t>
            </a:r>
            <a:endParaRPr lang="ru-RU" sz="1800"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FF316CBE-2815-417F-AA65-0BF4727E471A}" type="slidenum">
              <a:rPr lang="ru-RU" smtClean="0"/>
              <a:t>2</a:t>
            </a:fld>
            <a:endParaRPr lang="ru-RU"/>
          </a:p>
        </p:txBody>
      </p:sp>
    </p:spTree>
    <p:extLst>
      <p:ext uri="{BB962C8B-B14F-4D97-AF65-F5344CB8AC3E}">
        <p14:creationId xmlns:p14="http://schemas.microsoft.com/office/powerpoint/2010/main" val="14036752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B0C68B9-9782-4809-98BB-2A659391B681}"/>
              </a:ext>
            </a:extLst>
          </p:cNvPr>
          <p:cNvSpPr>
            <a:spLocks noGrp="1"/>
          </p:cNvSpPr>
          <p:nvPr>
            <p:ph type="title"/>
          </p:nvPr>
        </p:nvSpPr>
        <p:spPr>
          <a:xfrm>
            <a:off x="457200" y="274638"/>
            <a:ext cx="8229600" cy="3946450"/>
          </a:xfrm>
        </p:spPr>
        <p:txBody>
          <a:bodyPr>
            <a:normAutofit fontScale="90000"/>
          </a:bodyPr>
          <a:lstStyle/>
          <a:p>
            <a:pPr algn="l"/>
            <a:r>
              <a:rPr lang="ru-RU" sz="2400" dirty="0">
                <a:solidFill>
                  <a:srgbClr val="C00000"/>
                </a:solidFill>
                <a:latin typeface="Arial" panose="020B0604020202020204" pitchFamily="34" charset="0"/>
              </a:rPr>
              <a:t>Структура и содержание КИМ ОГЭ-2022 осталась без изменений </a:t>
            </a:r>
            <a:br>
              <a:rPr lang="ru-RU" sz="2400" dirty="0">
                <a:solidFill>
                  <a:srgbClr val="C00000"/>
                </a:solidFill>
                <a:latin typeface="Arial" panose="020B0604020202020204" pitchFamily="34" charset="0"/>
              </a:rPr>
            </a:br>
            <a:br>
              <a:rPr lang="ru-RU" sz="2400" dirty="0">
                <a:solidFill>
                  <a:srgbClr val="222222"/>
                </a:solidFill>
                <a:latin typeface="Arial" panose="020B0604020202020204" pitchFamily="34" charset="0"/>
              </a:rPr>
            </a:br>
            <a:r>
              <a:rPr lang="ru-RU" sz="2400" dirty="0">
                <a:solidFill>
                  <a:srgbClr val="2C2D2E"/>
                </a:solidFill>
                <a:latin typeface="Arial" panose="020B0604020202020204" pitchFamily="34" charset="0"/>
              </a:rPr>
              <a:t>ФИПИ значительно расширил круг жанров, которые могут встретиться в первом задании (изложение). Это значит, что в аудио-формате могут предложить:</a:t>
            </a:r>
            <a:br>
              <a:rPr lang="ru-RU" sz="2400" dirty="0">
                <a:solidFill>
                  <a:srgbClr val="2C2D2E"/>
                </a:solidFill>
                <a:latin typeface="Arial" panose="020B0604020202020204" pitchFamily="34" charset="0"/>
              </a:rPr>
            </a:br>
            <a:r>
              <a:rPr lang="ru-RU" sz="2400" dirty="0">
                <a:solidFill>
                  <a:srgbClr val="2C2D2E"/>
                </a:solidFill>
                <a:latin typeface="Arial" panose="020B0604020202020204" pitchFamily="34" charset="0"/>
              </a:rPr>
              <a:t>дневники;</a:t>
            </a:r>
            <a:br>
              <a:rPr lang="ru-RU" sz="2400" dirty="0">
                <a:solidFill>
                  <a:srgbClr val="2C2D2E"/>
                </a:solidFill>
                <a:latin typeface="Arial" panose="020B0604020202020204" pitchFamily="34" charset="0"/>
              </a:rPr>
            </a:br>
            <a:r>
              <a:rPr lang="ru-RU" sz="2400" dirty="0">
                <a:solidFill>
                  <a:srgbClr val="2C2D2E"/>
                </a:solidFill>
                <a:latin typeface="Arial" panose="020B0604020202020204" pitchFamily="34" charset="0"/>
              </a:rPr>
              <a:t>очерки;</a:t>
            </a:r>
            <a:br>
              <a:rPr lang="ru-RU" sz="2400" dirty="0">
                <a:solidFill>
                  <a:srgbClr val="2C2D2E"/>
                </a:solidFill>
                <a:latin typeface="Arial" panose="020B0604020202020204" pitchFamily="34" charset="0"/>
              </a:rPr>
            </a:br>
            <a:r>
              <a:rPr lang="ru-RU" sz="2400" dirty="0">
                <a:solidFill>
                  <a:srgbClr val="2C2D2E"/>
                </a:solidFill>
                <a:latin typeface="Arial" panose="020B0604020202020204" pitchFamily="34" charset="0"/>
              </a:rPr>
              <a:t>записки;</a:t>
            </a:r>
            <a:br>
              <a:rPr lang="ru-RU" sz="2400" dirty="0">
                <a:solidFill>
                  <a:srgbClr val="2C2D2E"/>
                </a:solidFill>
                <a:latin typeface="Arial" panose="020B0604020202020204" pitchFamily="34" charset="0"/>
              </a:rPr>
            </a:br>
            <a:r>
              <a:rPr lang="ru-RU" sz="2400" dirty="0">
                <a:solidFill>
                  <a:srgbClr val="2C2D2E"/>
                </a:solidFill>
                <a:latin typeface="Arial" panose="020B0604020202020204" pitchFamily="34" charset="0"/>
              </a:rPr>
              <a:t>заметки;</a:t>
            </a:r>
            <a:br>
              <a:rPr lang="ru-RU" sz="2400" dirty="0">
                <a:solidFill>
                  <a:srgbClr val="2C2D2E"/>
                </a:solidFill>
                <a:latin typeface="Arial" panose="020B0604020202020204" pitchFamily="34" charset="0"/>
              </a:rPr>
            </a:br>
            <a:r>
              <a:rPr lang="ru-RU" sz="2400" dirty="0">
                <a:solidFill>
                  <a:srgbClr val="2C2D2E"/>
                </a:solidFill>
                <a:latin typeface="Arial" panose="020B0604020202020204" pitchFamily="34" charset="0"/>
              </a:rPr>
              <a:t>и даже рецензии.</a:t>
            </a:r>
            <a:br>
              <a:rPr lang="ru-RU" sz="2400" dirty="0">
                <a:solidFill>
                  <a:srgbClr val="2C2D2E"/>
                </a:solidFill>
                <a:latin typeface="Arial" panose="020B0604020202020204" pitchFamily="34" charset="0"/>
              </a:rPr>
            </a:br>
            <a:endParaRPr lang="ru-RU" sz="2400" dirty="0"/>
          </a:p>
        </p:txBody>
      </p:sp>
      <p:sp>
        <p:nvSpPr>
          <p:cNvPr id="3" name="Нижний колонтитул 2">
            <a:extLst>
              <a:ext uri="{FF2B5EF4-FFF2-40B4-BE49-F238E27FC236}">
                <a16:creationId xmlns:a16="http://schemas.microsoft.com/office/drawing/2014/main" id="{91D57818-9BB0-49E3-BF3E-3EA50CB2ADD8}"/>
              </a:ext>
            </a:extLst>
          </p:cNvPr>
          <p:cNvSpPr>
            <a:spLocks noGrp="1"/>
          </p:cNvSpPr>
          <p:nvPr>
            <p:ph type="ftr" sz="quarter" idx="11"/>
          </p:nvPr>
        </p:nvSpPr>
        <p:spPr/>
        <p:txBody>
          <a:bodyPr/>
          <a:lstStyle/>
          <a:p>
            <a:endParaRPr lang="ru-RU" dirty="0"/>
          </a:p>
        </p:txBody>
      </p:sp>
      <p:sp>
        <p:nvSpPr>
          <p:cNvPr id="4" name="Номер слайда 3">
            <a:extLst>
              <a:ext uri="{FF2B5EF4-FFF2-40B4-BE49-F238E27FC236}">
                <a16:creationId xmlns:a16="http://schemas.microsoft.com/office/drawing/2014/main" id="{9AD3638D-F5D5-4617-ADD5-0279D15A9A7C}"/>
              </a:ext>
            </a:extLst>
          </p:cNvPr>
          <p:cNvSpPr>
            <a:spLocks noGrp="1"/>
          </p:cNvSpPr>
          <p:nvPr>
            <p:ph type="sldNum" sz="quarter" idx="12"/>
          </p:nvPr>
        </p:nvSpPr>
        <p:spPr/>
        <p:txBody>
          <a:bodyPr/>
          <a:lstStyle/>
          <a:p>
            <a:fld id="{FF316CBE-2815-417F-AA65-0BF4727E471A}" type="slidenum">
              <a:rPr lang="ru-RU" smtClean="0"/>
              <a:t>3</a:t>
            </a:fld>
            <a:endParaRPr lang="ru-RU"/>
          </a:p>
        </p:txBody>
      </p:sp>
    </p:spTree>
    <p:extLst>
      <p:ext uri="{BB962C8B-B14F-4D97-AF65-F5344CB8AC3E}">
        <p14:creationId xmlns:p14="http://schemas.microsoft.com/office/powerpoint/2010/main" val="14941931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106690"/>
          </a:xfrm>
        </p:spPr>
        <p:txBody>
          <a:bodyPr>
            <a:normAutofit/>
          </a:bodyPr>
          <a:lstStyle/>
          <a:p>
            <a:pPr algn="l"/>
            <a:r>
              <a:rPr lang="ru-RU" sz="2000" b="1" dirty="0">
                <a:solidFill>
                  <a:srgbClr val="C00000"/>
                </a:solidFill>
              </a:rPr>
              <a:t>Все основные характеристики экзаменационной работы 2022 г.</a:t>
            </a:r>
            <a:br>
              <a:rPr lang="ru-RU" sz="2000" b="1" dirty="0">
                <a:solidFill>
                  <a:srgbClr val="C00000"/>
                </a:solidFill>
              </a:rPr>
            </a:br>
            <a:r>
              <a:rPr lang="ru-RU" sz="2000" b="1" dirty="0">
                <a:solidFill>
                  <a:srgbClr val="C00000"/>
                </a:solidFill>
              </a:rPr>
              <a:t>по сравнению с 2021 г. Сохранены (26 тестовых заданий и</a:t>
            </a:r>
            <a:br>
              <a:rPr lang="ru-RU" sz="2000" b="1" dirty="0">
                <a:solidFill>
                  <a:srgbClr val="C00000"/>
                </a:solidFill>
              </a:rPr>
            </a:br>
            <a:r>
              <a:rPr lang="ru-RU" sz="2000" b="1" dirty="0">
                <a:solidFill>
                  <a:srgbClr val="C00000"/>
                </a:solidFill>
              </a:rPr>
              <a:t>сочинение (27). Тип сложности экзамена – базовый</a:t>
            </a:r>
            <a:r>
              <a:rPr lang="ru-RU" sz="2000" dirty="0">
                <a:solidFill>
                  <a:prstClr val="black"/>
                </a:solidFill>
              </a:rPr>
              <a:t>.</a:t>
            </a:r>
            <a:br>
              <a:rPr lang="ru-RU" sz="2000" dirty="0">
                <a:solidFill>
                  <a:prstClr val="black"/>
                </a:solidFill>
              </a:rPr>
            </a:br>
            <a:br>
              <a:rPr lang="ru-RU" sz="2000" dirty="0">
                <a:solidFill>
                  <a:prstClr val="black"/>
                </a:solidFill>
              </a:rPr>
            </a:br>
            <a:r>
              <a:rPr lang="ru-RU" sz="2000" b="1" u="sng" dirty="0">
                <a:solidFill>
                  <a:prstClr val="black"/>
                </a:solidFill>
              </a:rPr>
              <a:t>В работу внесены следующие изменения</a:t>
            </a:r>
            <a:r>
              <a:rPr lang="ru-RU" sz="2000" dirty="0">
                <a:solidFill>
                  <a:prstClr val="black"/>
                </a:solidFill>
              </a:rPr>
              <a:t>.</a:t>
            </a:r>
            <a:br>
              <a:rPr lang="ru-RU" sz="2000" dirty="0">
                <a:solidFill>
                  <a:prstClr val="black"/>
                </a:solidFill>
              </a:rPr>
            </a:br>
            <a:r>
              <a:rPr lang="ru-RU" sz="2000" dirty="0">
                <a:solidFill>
                  <a:prstClr val="black"/>
                </a:solidFill>
              </a:rPr>
              <a:t>1. Из части 1 экзаменационной работы исключено составное</a:t>
            </a:r>
            <a:br>
              <a:rPr lang="ru-RU" sz="2000" dirty="0">
                <a:solidFill>
                  <a:prstClr val="black"/>
                </a:solidFill>
              </a:rPr>
            </a:br>
            <a:r>
              <a:rPr lang="ru-RU" sz="2000" dirty="0">
                <a:solidFill>
                  <a:prstClr val="black"/>
                </a:solidFill>
              </a:rPr>
              <a:t>задание (1–3), проверяющее умение сжато передавать главную</a:t>
            </a:r>
            <a:br>
              <a:rPr lang="ru-RU" sz="2000" dirty="0">
                <a:solidFill>
                  <a:prstClr val="black"/>
                </a:solidFill>
              </a:rPr>
            </a:br>
            <a:r>
              <a:rPr lang="ru-RU" sz="2000" dirty="0">
                <a:solidFill>
                  <a:prstClr val="black"/>
                </a:solidFill>
              </a:rPr>
              <a:t>информацию прочитанного текста. Вместо него в экзаменационную</a:t>
            </a:r>
            <a:br>
              <a:rPr lang="ru-RU" sz="2000" dirty="0">
                <a:solidFill>
                  <a:prstClr val="black"/>
                </a:solidFill>
              </a:rPr>
            </a:br>
            <a:r>
              <a:rPr lang="ru-RU" sz="2000" dirty="0">
                <a:solidFill>
                  <a:prstClr val="black"/>
                </a:solidFill>
              </a:rPr>
              <a:t>работу включено составное задание, проверяющее умение</a:t>
            </a:r>
            <a:br>
              <a:rPr lang="ru-RU" sz="2000" dirty="0">
                <a:solidFill>
                  <a:prstClr val="black"/>
                </a:solidFill>
              </a:rPr>
            </a:br>
            <a:r>
              <a:rPr lang="ru-RU" sz="2000" dirty="0">
                <a:solidFill>
                  <a:prstClr val="black"/>
                </a:solidFill>
              </a:rPr>
              <a:t>выполнять стилистический анализ текста.</a:t>
            </a:r>
            <a:br>
              <a:rPr lang="ru-RU" sz="2000" dirty="0">
                <a:solidFill>
                  <a:prstClr val="black"/>
                </a:solidFill>
              </a:rPr>
            </a:br>
            <a:r>
              <a:rPr lang="ru-RU" sz="2000" dirty="0">
                <a:solidFill>
                  <a:prstClr val="black"/>
                </a:solidFill>
              </a:rPr>
              <a:t>2. Изменены формулировка, оценивание и спектр предъявляемого</a:t>
            </a:r>
            <a:br>
              <a:rPr lang="ru-RU" sz="2000" dirty="0">
                <a:solidFill>
                  <a:prstClr val="black"/>
                </a:solidFill>
              </a:rPr>
            </a:br>
            <a:r>
              <a:rPr lang="ru-RU" sz="2000" dirty="0">
                <a:solidFill>
                  <a:prstClr val="black"/>
                </a:solidFill>
              </a:rPr>
              <a:t>языкового материала задания 16.</a:t>
            </a:r>
            <a:br>
              <a:rPr lang="ru-RU" sz="2000" dirty="0">
                <a:solidFill>
                  <a:prstClr val="black"/>
                </a:solidFill>
              </a:rPr>
            </a:br>
            <a:r>
              <a:rPr lang="ru-RU" sz="2000" dirty="0">
                <a:solidFill>
                  <a:prstClr val="black"/>
                </a:solidFill>
              </a:rPr>
              <a:t>3. Расширен языковой материал, предъявляемый для</a:t>
            </a:r>
            <a:br>
              <a:rPr lang="ru-RU" sz="2000" dirty="0">
                <a:solidFill>
                  <a:prstClr val="black"/>
                </a:solidFill>
              </a:rPr>
            </a:br>
            <a:r>
              <a:rPr lang="ru-RU" sz="2000" dirty="0">
                <a:solidFill>
                  <a:prstClr val="black"/>
                </a:solidFill>
              </a:rPr>
              <a:t>пунктуационного анализа в задании 19.</a:t>
            </a:r>
            <a:br>
              <a:rPr lang="ru-RU" sz="2000" dirty="0">
                <a:solidFill>
                  <a:prstClr val="black"/>
                </a:solidFill>
              </a:rPr>
            </a:br>
            <a:r>
              <a:rPr lang="ru-RU" sz="2000" dirty="0">
                <a:solidFill>
                  <a:prstClr val="black"/>
                </a:solidFill>
              </a:rPr>
              <a:t>4. Уточнены нормы оценивания сочинения объёмом от 70 до 150</a:t>
            </a:r>
            <a:br>
              <a:rPr lang="ru-RU" sz="2000" dirty="0">
                <a:solidFill>
                  <a:prstClr val="black"/>
                </a:solidFill>
              </a:rPr>
            </a:br>
            <a:r>
              <a:rPr lang="ru-RU" sz="2000" dirty="0">
                <a:solidFill>
                  <a:prstClr val="black"/>
                </a:solidFill>
              </a:rPr>
              <a:t>слов.</a:t>
            </a:r>
            <a:br>
              <a:rPr lang="ru-RU" sz="2000" dirty="0">
                <a:solidFill>
                  <a:prstClr val="black"/>
                </a:solidFill>
              </a:rPr>
            </a:br>
            <a:r>
              <a:rPr lang="ru-RU" sz="2000" dirty="0">
                <a:solidFill>
                  <a:prstClr val="black"/>
                </a:solidFill>
              </a:rPr>
              <a:t>5. Изменен с 59 до 58 первичный балл за выполнение рабо</a:t>
            </a:r>
            <a:r>
              <a:rPr lang="ru-RU" sz="2800" dirty="0">
                <a:solidFill>
                  <a:prstClr val="black"/>
                </a:solidFill>
              </a:rPr>
              <a:t>ты.</a:t>
            </a:r>
            <a:endParaRPr lang="ru-RU" dirty="0"/>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FF316CBE-2815-417F-AA65-0BF4727E471A}" type="slidenum">
              <a:rPr lang="ru-RU" smtClean="0"/>
              <a:t>4</a:t>
            </a:fld>
            <a:endParaRPr lang="ru-RU"/>
          </a:p>
        </p:txBody>
      </p:sp>
    </p:spTree>
    <p:extLst>
      <p:ext uri="{BB962C8B-B14F-4D97-AF65-F5344CB8AC3E}">
        <p14:creationId xmlns:p14="http://schemas.microsoft.com/office/powerpoint/2010/main" val="23677989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178698"/>
          </a:xfrm>
        </p:spPr>
        <p:txBody>
          <a:bodyPr>
            <a:normAutofit/>
          </a:bodyPr>
          <a:lstStyle/>
          <a:p>
            <a:pPr algn="l"/>
            <a:r>
              <a:rPr lang="ru-RU" sz="2800" dirty="0"/>
              <a:t>Новое задание №1 Как и в прошлые годы, задания №1-3 ЕГЭ по русскому в 2022 относятся к небольшому отрывку текста. </a:t>
            </a:r>
            <a:br>
              <a:rPr lang="ru-RU" sz="2800" dirty="0"/>
            </a:br>
            <a:br>
              <a:rPr lang="ru-RU" sz="2800" dirty="0"/>
            </a:br>
            <a:r>
              <a:rPr lang="ru-RU" sz="2800" dirty="0"/>
              <a:t>С 2022 года дается фрагмент не только научного, но и любого другого стиля. Это связано с изменением типа задания: вместо понимания текста теперь проверяется способность выпускников к стилистическому анализу</a:t>
            </a:r>
            <a:endParaRPr lang="ru-RU" sz="2800" u="sng" dirty="0"/>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FF316CBE-2815-417F-AA65-0BF4727E471A}" type="slidenum">
              <a:rPr lang="ru-RU" smtClean="0"/>
              <a:t>5</a:t>
            </a:fld>
            <a:endParaRPr lang="ru-RU"/>
          </a:p>
        </p:txBody>
      </p:sp>
    </p:spTree>
    <p:extLst>
      <p:ext uri="{BB962C8B-B14F-4D97-AF65-F5344CB8AC3E}">
        <p14:creationId xmlns:p14="http://schemas.microsoft.com/office/powerpoint/2010/main" val="39421588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250706"/>
          </a:xfrm>
        </p:spPr>
        <p:txBody>
          <a:bodyPr/>
          <a:lstStyle/>
          <a:p>
            <a:endParaRPr lang="ru-RU" dirty="0"/>
          </a:p>
        </p:txBody>
      </p:sp>
      <p:pic>
        <p:nvPicPr>
          <p:cNvPr id="1026" name="Picture 2" descr="C:\Users\asus\Desktop\Снимок экрана 2021-09-21 в 16.25.54.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34718"/>
            <a:ext cx="7360121" cy="6494225"/>
          </a:xfrm>
          <a:prstGeom prst="rect">
            <a:avLst/>
          </a:prstGeom>
          <a:noFill/>
          <a:extLst>
            <a:ext uri="{909E8E84-426E-40DD-AFC4-6F175D3DCCD1}">
              <a14:hiddenFill xmlns:a14="http://schemas.microsoft.com/office/drawing/2010/main">
                <a:solidFill>
                  <a:srgbClr val="FFFFFF"/>
                </a:solidFill>
              </a14:hiddenFill>
            </a:ext>
          </a:extLst>
        </p:spPr>
      </p:pic>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FF316CBE-2815-417F-AA65-0BF4727E471A}" type="slidenum">
              <a:rPr lang="ru-RU" smtClean="0"/>
              <a:t>6</a:t>
            </a:fld>
            <a:endParaRPr lang="ru-RU"/>
          </a:p>
        </p:txBody>
      </p:sp>
    </p:spTree>
    <p:extLst>
      <p:ext uri="{BB962C8B-B14F-4D97-AF65-F5344CB8AC3E}">
        <p14:creationId xmlns:p14="http://schemas.microsoft.com/office/powerpoint/2010/main" val="31286679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178698"/>
          </a:xfrm>
        </p:spPr>
        <p:txBody>
          <a:bodyPr>
            <a:normAutofit/>
          </a:bodyPr>
          <a:lstStyle/>
          <a:p>
            <a:endParaRPr lang="ru-RU" sz="3200" dirty="0"/>
          </a:p>
        </p:txBody>
      </p:sp>
      <p:pic>
        <p:nvPicPr>
          <p:cNvPr id="2050" name="Picture 2" descr="C:\Users\asus\Desktop\Снимок экрана 2021-09-21 в 16.26.15.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7" y="247406"/>
            <a:ext cx="7632848" cy="6310958"/>
          </a:xfrm>
          <a:prstGeom prst="rect">
            <a:avLst/>
          </a:prstGeom>
          <a:noFill/>
          <a:extLst>
            <a:ext uri="{909E8E84-426E-40DD-AFC4-6F175D3DCCD1}">
              <a14:hiddenFill xmlns:a14="http://schemas.microsoft.com/office/drawing/2010/main">
                <a:solidFill>
                  <a:srgbClr val="FFFFFF"/>
                </a:solidFill>
              </a14:hiddenFill>
            </a:ext>
          </a:extLst>
        </p:spPr>
      </p:pic>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FF316CBE-2815-417F-AA65-0BF4727E471A}" type="slidenum">
              <a:rPr lang="ru-RU" smtClean="0"/>
              <a:t>7</a:t>
            </a:fld>
            <a:endParaRPr lang="ru-RU"/>
          </a:p>
        </p:txBody>
      </p:sp>
    </p:spTree>
    <p:extLst>
      <p:ext uri="{BB962C8B-B14F-4D97-AF65-F5344CB8AC3E}">
        <p14:creationId xmlns:p14="http://schemas.microsoft.com/office/powerpoint/2010/main" val="8191744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178698"/>
          </a:xfrm>
        </p:spPr>
        <p:txBody>
          <a:bodyPr>
            <a:noAutofit/>
          </a:bodyPr>
          <a:lstStyle/>
          <a:p>
            <a:pPr algn="l"/>
            <a:r>
              <a:rPr lang="ru-RU" sz="2200" b="1" dirty="0">
                <a:solidFill>
                  <a:srgbClr val="C00000"/>
                </a:solidFill>
              </a:rPr>
              <a:t>Для успешного выполнения задания у экзаменуемого должны быть сформированы следующие умения: </a:t>
            </a:r>
            <a:br>
              <a:rPr lang="ru-RU" sz="2200" dirty="0"/>
            </a:br>
            <a:r>
              <a:rPr lang="ru-RU" sz="2200" dirty="0"/>
              <a:t>-</a:t>
            </a:r>
            <a:r>
              <a:rPr lang="ru-RU" sz="2200" b="1" dirty="0"/>
              <a:t>различать разговорную речь, научный, публицистический, официально-деловой стили, язык художественной литературы; </a:t>
            </a:r>
            <a:br>
              <a:rPr lang="ru-RU" sz="2200" b="1" dirty="0"/>
            </a:br>
            <a:r>
              <a:rPr lang="ru-RU" sz="2200" b="1" dirty="0"/>
              <a:t> определять тему, основную мысль текста, функционально-смысловой тип и стиль речи; анализировать структуру и языковые особенности текста;</a:t>
            </a:r>
            <a:br>
              <a:rPr lang="ru-RU" sz="2200" b="1" dirty="0"/>
            </a:br>
            <a:r>
              <a:rPr lang="ru-RU" sz="2200" b="1" dirty="0"/>
              <a:t>  опознавать языковые единицы в тексте, проводить различные виды их анализа; </a:t>
            </a:r>
            <a:br>
              <a:rPr lang="ru-RU" sz="2200" b="1" dirty="0"/>
            </a:br>
            <a:r>
              <a:rPr lang="ru-RU" sz="2200" b="1" dirty="0"/>
              <a:t> адекватно понимать информацию письменного сообщения (цель, тему, основную и дополнительную, явную и скрытую информацию); </a:t>
            </a:r>
            <a:br>
              <a:rPr lang="ru-RU" sz="2200" b="1" dirty="0"/>
            </a:br>
            <a:r>
              <a:rPr lang="ru-RU" sz="2200" b="1" dirty="0"/>
              <a:t> читать тексты разных стилей и жанров, владеть разными видами чтения (изучающим, ознакомительным, просмотровым); </a:t>
            </a:r>
            <a:br>
              <a:rPr lang="ru-RU" sz="2200" b="1" dirty="0"/>
            </a:br>
            <a:r>
              <a:rPr lang="ru-RU" sz="2200" b="1" dirty="0"/>
              <a:t> осуществлять выбор и организацию языковых средств в соответствии с темой, целями, сферой и ситуацией общения</a:t>
            </a:r>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FF316CBE-2815-417F-AA65-0BF4727E471A}" type="slidenum">
              <a:rPr lang="ru-RU" smtClean="0"/>
              <a:t>8</a:t>
            </a:fld>
            <a:endParaRPr lang="ru-RU"/>
          </a:p>
        </p:txBody>
      </p:sp>
    </p:spTree>
    <p:extLst>
      <p:ext uri="{BB962C8B-B14F-4D97-AF65-F5344CB8AC3E}">
        <p14:creationId xmlns:p14="http://schemas.microsoft.com/office/powerpoint/2010/main" val="32043490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36526"/>
            <a:ext cx="9144000" cy="6584950"/>
          </a:xfrm>
        </p:spPr>
        <p:txBody>
          <a:bodyPr>
            <a:normAutofit/>
          </a:bodyPr>
          <a:lstStyle/>
          <a:p>
            <a:pPr marL="265113" algn="just"/>
            <a:r>
              <a:rPr lang="ru-RU" sz="2000" b="1" dirty="0">
                <a:solidFill>
                  <a:srgbClr val="C00000"/>
                </a:solidFill>
              </a:rPr>
              <a:t>Упражнение 1. </a:t>
            </a:r>
            <a:r>
              <a:rPr lang="ru-RU" sz="2000" b="1" dirty="0"/>
              <a:t>Пользуясь соответствующей учебной и справочной литературой, дайте определение терминам метафора, эпитет, риторический вопрос, антитеза, инверсия, парцелляция. Найдите в публицистических текстах и выпишите по три примера на каждое из этих языковых явлений. </a:t>
            </a:r>
            <a:br>
              <a:rPr lang="ru-RU" sz="2000" b="1" dirty="0"/>
            </a:br>
            <a:br>
              <a:rPr lang="ru-RU" sz="2000" b="1" dirty="0"/>
            </a:br>
            <a:r>
              <a:rPr lang="ru-RU" sz="2000" b="1" dirty="0">
                <a:solidFill>
                  <a:srgbClr val="C00000"/>
                </a:solidFill>
              </a:rPr>
              <a:t>Упражнение 2. </a:t>
            </a:r>
            <a:r>
              <a:rPr lang="ru-RU" sz="2000" b="1" dirty="0"/>
              <a:t>Подберите самостоятельно текст, созданный в рамках публицистического стиля речи. Оптимальный объем текста – 1/2–1 стр. Проведите стилистический анализ данного текста, доказав его принадлежность к публицистической речи. При выполнении упражнения пользуйтесь планом и образцом анализа текста</a:t>
            </a:r>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FF316CBE-2815-417F-AA65-0BF4727E471A}" type="slidenum">
              <a:rPr lang="ru-RU" smtClean="0"/>
              <a:t>9</a:t>
            </a:fld>
            <a:endParaRPr lang="ru-RU"/>
          </a:p>
        </p:txBody>
      </p:sp>
    </p:spTree>
    <p:extLst>
      <p:ext uri="{BB962C8B-B14F-4D97-AF65-F5344CB8AC3E}">
        <p14:creationId xmlns:p14="http://schemas.microsoft.com/office/powerpoint/2010/main" val="45564253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380</TotalTime>
  <Words>251</Words>
  <Application>Microsoft Office PowerPoint</Application>
  <PresentationFormat>Экран (4:3)</PresentationFormat>
  <Paragraphs>36</Paragraphs>
  <Slides>19</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19</vt:i4>
      </vt:variant>
    </vt:vector>
  </HeadingPairs>
  <TitlesOfParts>
    <vt:vector size="23" baseType="lpstr">
      <vt:lpstr>Arial</vt:lpstr>
      <vt:lpstr>Calibri</vt:lpstr>
      <vt:lpstr>TT Firs Neue</vt:lpstr>
      <vt:lpstr>Тема Office</vt:lpstr>
      <vt:lpstr>Специфика изменений  КИМ –ЕГЭ 2022 русский язык</vt:lpstr>
      <vt:lpstr>Государственная итоговая аттестация в 2022 году Федеральный закон от 29.12.2012 № 273-ФЗ «Об образовании в Российской Федерации», ст. 59 п. 4: «Государственная итоговая аттестация проводится … в целях определения соответствия результатов освоения обучающимися основных образовательных программ соответствующим требованиям федерального государственного образовательного стандарта».  До 2021 г. включительно роль стандарта выполнял Федеральный компонент государственных стандартов среднего (полного) общего образования (ФК ГОС).  В 2022 г. – завершение перехода на ФГОС СОО (приказ Министерства образования и науки РФ от 17.05.2012 № 413 «Об утверждении федерального государственного образовательного стандарта среднего общего образования»)..</vt:lpstr>
      <vt:lpstr>Структура и содержание КИМ ОГЭ-2022 осталась без изменений   ФИПИ значительно расширил круг жанров, которые могут встретиться в первом задании (изложение). Это значит, что в аудио-формате могут предложить: дневники; очерки; записки; заметки; и даже рецензии. </vt:lpstr>
      <vt:lpstr>Все основные характеристики экзаменационной работы 2022 г. по сравнению с 2021 г. Сохранены (26 тестовых заданий и сочинение (27). Тип сложности экзамена – базовый.  В работу внесены следующие изменения. 1. Из части 1 экзаменационной работы исключено составное задание (1–3), проверяющее умение сжато передавать главную информацию прочитанного текста. Вместо него в экзаменационную работу включено составное задание, проверяющее умение выполнять стилистический анализ текста. 2. Изменены формулировка, оценивание и спектр предъявляемого языкового материала задания 16. 3. Расширен языковой материал, предъявляемый для пунктуационного анализа в задании 19. 4. Уточнены нормы оценивания сочинения объёмом от 70 до 150 слов. 5. Изменен с 59 до 58 первичный балл за выполнение работы.</vt:lpstr>
      <vt:lpstr>Новое задание №1 Как и в прошлые годы, задания №1-3 ЕГЭ по русскому в 2022 относятся к небольшому отрывку текста.   С 2022 года дается фрагмент не только научного, но и любого другого стиля. Это связано с изменением типа задания: вместо понимания текста теперь проверяется способность выпускников к стилистическому анализу</vt:lpstr>
      <vt:lpstr>Презентация PowerPoint</vt:lpstr>
      <vt:lpstr>Презентация PowerPoint</vt:lpstr>
      <vt:lpstr>Для успешного выполнения задания у экзаменуемого должны быть сформированы следующие умения:  -различать разговорную речь, научный, публицистический, официально-деловой стили, язык художественной литературы;   определять тему, основную мысль текста, функционально-смысловой тип и стиль речи; анализировать структуру и языковые особенности текста;   опознавать языковые единицы в тексте, проводить различные виды их анализа;   адекватно понимать информацию письменного сообщения (цель, тему, основную и дополнительную, явную и скрытую информацию);   читать тексты разных стилей и жанров, владеть разными видами чтения (изучающим, ознакомительным, просмотровым);   осуществлять выбор и организацию языковых средств в соответствии с темой, целями, сферой и ситуацией общения</vt:lpstr>
      <vt:lpstr>Упражнение 1. Пользуясь соответствующей учебной и справочной литературой, дайте определение терминам метафора, эпитет, риторический вопрос, антитеза, инверсия, парцелляция. Найдите в публицистических текстах и выпишите по три примера на каждое из этих языковых явлений.   Упражнение 2. Подберите самостоятельно текст, созданный в рамках публицистического стиля речи. Оптимальный объем текста – 1/2–1 стр. Проведите стилистический анализ данного текста, доказав его принадлежность к публицистической речи. При выполнении упражнения пользуйтесь планом и образцом анализа текста</vt:lpstr>
      <vt:lpstr>Изменения в Задании №16  Теперь можно заработать один балл  (а не 2, как раньше), а вот подходящих предложений, вместо двух, может быть несколько.</vt:lpstr>
      <vt:lpstr>Презентация PowerPoint</vt:lpstr>
      <vt:lpstr>В 19 задании не указано ни минимальное, ни максимальное количество возможных вариантов, поэтому проанализировать нужно все предложения. </vt:lpstr>
      <vt:lpstr>Задание 19. Расставьте знаки препинания: укажите все цифры, на месте которых в предложении должны стоять запятые.   Если (1) мне хотя бы в малой доле (2) удалось передать читателю представление о прекрасной сущности писательского труда (3) то я буду считать (4) что выполнил свой долг перед литературой.                (К.Г. Паустовский)  ответ: 34</vt:lpstr>
      <vt:lpstr>Как изменились критерии оценивания ЕГЭ по русскому в 2022? Максимально возможный результат снижается с 59 до 58 как раз из-за задания №16: вместо двух баллов за него теперь дается один. Помимо этого, немного изменились критерии оценивания сочинения на 70-150 слов. </vt:lpstr>
      <vt:lpstr>Презентация PowerPoint</vt:lpstr>
      <vt:lpstr>Презентация PowerPoint</vt:lpstr>
      <vt:lpstr>Правильная подготовка к ЕГЭ по русскому языку в 2022. Чтобы подготовиться на отличные баллы к ЕГЭ по русскому в 2022 году, важно учитывать изменения в КИМ-е и критериях оценивания.  </vt:lpstr>
      <vt:lpstr>Таким образом, изменения в ЕГЭ по русскому 2022 не так страшны, как их малюют. Главное — вовремя со всем разобраться, и тогда никаких проблем с новым форматом у вас не возникнет!</vt:lpstr>
      <vt:lpstr>Презентация PowerPoint</vt:lpstr>
    </vt:vector>
  </TitlesOfParts>
  <Company>Home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Специфика изменений КИМ –ЕГЭ 2022</dc:title>
  <dc:creator>Пользователь Windows</dc:creator>
  <cp:lastModifiedBy>79277414979</cp:lastModifiedBy>
  <cp:revision>17</cp:revision>
  <dcterms:created xsi:type="dcterms:W3CDTF">2021-10-12T13:13:29Z</dcterms:created>
  <dcterms:modified xsi:type="dcterms:W3CDTF">2022-02-24T09:45:36Z</dcterms:modified>
</cp:coreProperties>
</file>