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81" r:id="rId3"/>
    <p:sldId id="285" r:id="rId4"/>
    <p:sldId id="258" r:id="rId5"/>
    <p:sldId id="259" r:id="rId6"/>
    <p:sldId id="272" r:id="rId7"/>
    <p:sldId id="273" r:id="rId8"/>
    <p:sldId id="260" r:id="rId9"/>
    <p:sldId id="286" r:id="rId10"/>
    <p:sldId id="287" r:id="rId11"/>
    <p:sldId id="288" r:id="rId12"/>
    <p:sldId id="289" r:id="rId13"/>
    <p:sldId id="262" r:id="rId14"/>
    <p:sldId id="292" r:id="rId15"/>
    <p:sldId id="290" r:id="rId16"/>
    <p:sldId id="291" r:id="rId17"/>
    <p:sldId id="267" r:id="rId18"/>
    <p:sldId id="293" r:id="rId19"/>
    <p:sldId id="294" r:id="rId20"/>
    <p:sldId id="295" r:id="rId21"/>
    <p:sldId id="296" r:id="rId22"/>
    <p:sldId id="284" r:id="rId23"/>
    <p:sldId id="306" r:id="rId24"/>
    <p:sldId id="299" r:id="rId25"/>
    <p:sldId id="300" r:id="rId26"/>
    <p:sldId id="301" r:id="rId27"/>
    <p:sldId id="302" r:id="rId28"/>
    <p:sldId id="303" r:id="rId29"/>
    <p:sldId id="297" r:id="rId30"/>
    <p:sldId id="298" r:id="rId31"/>
    <p:sldId id="304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manova" initials="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1" autoAdjust="0"/>
    <p:restoredTop sz="94729" autoAdjust="0"/>
  </p:normalViewPr>
  <p:slideViewPr>
    <p:cSldViewPr>
      <p:cViewPr>
        <p:scale>
          <a:sx n="75" d="100"/>
          <a:sy n="75" d="100"/>
        </p:scale>
        <p:origin x="-2664" y="-8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ABE97-5705-4F21-A1D4-3FCFE4CFE936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BC866-641B-49AF-9177-622A2DF6A4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5515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701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135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7010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61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61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61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61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461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EBC866-641B-49AF-9177-622A2DF6A4E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8458200" cy="1470025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/>
                </a:solidFill>
              </a:rPr>
              <a:t>ОГЭ-2022</a:t>
            </a:r>
            <a:br>
              <a:rPr lang="ru-RU" sz="6000" dirty="0" smtClean="0">
                <a:solidFill>
                  <a:schemeClr val="accent2"/>
                </a:solidFill>
              </a:rPr>
            </a:br>
            <a:r>
              <a:rPr lang="ru-RU" sz="6000" dirty="0" smtClean="0">
                <a:solidFill>
                  <a:schemeClr val="accent2"/>
                </a:solidFill>
              </a:rPr>
              <a:t>по литературе</a:t>
            </a:r>
            <a:endParaRPr lang="ru-RU" sz="60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199" y="3899938"/>
            <a:ext cx="8230457" cy="1752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Задания, требования</a:t>
            </a:r>
          </a:p>
          <a:p>
            <a:r>
              <a:rPr lang="ru-RU" sz="3200" dirty="0" smtClean="0">
                <a:solidFill>
                  <a:schemeClr val="accent2"/>
                </a:solidFill>
              </a:rPr>
              <a:t>и </a:t>
            </a:r>
            <a:r>
              <a:rPr lang="ru-RU" sz="3200" dirty="0">
                <a:solidFill>
                  <a:schemeClr val="accent2"/>
                </a:solidFill>
              </a:rPr>
              <a:t>изменения в сравнении с ОГЭ-2020</a:t>
            </a:r>
          </a:p>
        </p:txBody>
      </p:sp>
    </p:spTree>
    <p:extLst>
      <p:ext uri="{BB962C8B-B14F-4D97-AF65-F5344CB8AC3E}">
        <p14:creationId xmlns:p14="http://schemas.microsoft.com/office/powerpoint/2010/main" val="169696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Содержательные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разделы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33535"/>
              </p:ext>
            </p:extLst>
          </p:nvPr>
        </p:nvGraphicFramePr>
        <p:xfrm>
          <a:off x="467544" y="2276872"/>
          <a:ext cx="8136135" cy="39624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104456"/>
                <a:gridCol w="2016224"/>
                <a:gridCol w="201545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Разделы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заданий в КИМ-2022 и КИМ-2021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 заданий в КИМ-2020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Лирические стихотворения, басни:</a:t>
                      </a:r>
                    </a:p>
                    <a:p>
                      <a:r>
                        <a:rPr lang="ru-RU" sz="1600" dirty="0" smtClean="0"/>
                        <a:t>– из древнерусской литературы;</a:t>
                      </a:r>
                    </a:p>
                    <a:p>
                      <a:r>
                        <a:rPr lang="ru-RU" sz="1600" dirty="0" smtClean="0"/>
                        <a:t>– из русской литературы XVIII в.;</a:t>
                      </a:r>
                    </a:p>
                    <a:p>
                      <a:r>
                        <a:rPr lang="ru-RU" sz="1600" dirty="0" smtClean="0"/>
                        <a:t>– из русской литературы первой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второй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XX – начала ХХI в.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</a:p>
                    <a:p>
                      <a:pPr algn="ctr"/>
                      <a:r>
                        <a:rPr lang="ru-RU" sz="2400" dirty="0" smtClean="0"/>
                        <a:t>(3.1</a:t>
                      </a:r>
                      <a:r>
                        <a:rPr lang="ru-RU" sz="2400" baseline="0" dirty="0" smtClean="0"/>
                        <a:t> или </a:t>
                      </a:r>
                      <a:r>
                        <a:rPr lang="ru-RU" sz="2400" dirty="0" smtClean="0"/>
                        <a:t>3.2)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</a:p>
                    <a:p>
                      <a:pPr algn="ctr"/>
                      <a:r>
                        <a:rPr lang="ru-RU" sz="2400" dirty="0" smtClean="0"/>
                        <a:t>(1.2.1</a:t>
                      </a:r>
                      <a:r>
                        <a:rPr lang="ru-RU" sz="2400" baseline="0" dirty="0" smtClean="0"/>
                        <a:t> и </a:t>
                      </a:r>
                      <a:r>
                        <a:rPr lang="ru-RU" sz="2400" dirty="0" smtClean="0"/>
                        <a:t>1.2.2)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Содержательные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разделы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33535"/>
              </p:ext>
            </p:extLst>
          </p:nvPr>
        </p:nvGraphicFramePr>
        <p:xfrm>
          <a:off x="467544" y="2276872"/>
          <a:ext cx="8136135" cy="39624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104456"/>
                <a:gridCol w="2016224"/>
                <a:gridCol w="201545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Разделы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заданий в КИМ-2022 и КИМ-2021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 заданий в КИМ-2020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Лирические стихотворения, басни:</a:t>
                      </a:r>
                    </a:p>
                    <a:p>
                      <a:r>
                        <a:rPr lang="ru-RU" sz="1600" dirty="0" smtClean="0"/>
                        <a:t>– из древнерусской литературы;</a:t>
                      </a:r>
                    </a:p>
                    <a:p>
                      <a:r>
                        <a:rPr lang="ru-RU" sz="1600" dirty="0" smtClean="0"/>
                        <a:t>– из русской литературы XVIII в.;</a:t>
                      </a:r>
                    </a:p>
                    <a:p>
                      <a:r>
                        <a:rPr lang="ru-RU" sz="1600" dirty="0" smtClean="0"/>
                        <a:t>– из русской литературы первой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второй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XX – начала ХХI в.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</a:p>
                    <a:p>
                      <a:pPr algn="ctr"/>
                      <a:r>
                        <a:rPr lang="ru-RU" sz="2400" dirty="0" smtClean="0"/>
                        <a:t>(4)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</a:p>
                    <a:p>
                      <a:pPr algn="ctr"/>
                      <a:r>
                        <a:rPr lang="ru-RU" sz="2400" dirty="0" smtClean="0"/>
                        <a:t>(1.2.3)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Содержательные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разделы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0795901"/>
              </p:ext>
            </p:extLst>
          </p:nvPr>
        </p:nvGraphicFramePr>
        <p:xfrm>
          <a:off x="755576" y="2276872"/>
          <a:ext cx="7848103" cy="45720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3959152"/>
                <a:gridCol w="1944846"/>
                <a:gridCol w="1944105"/>
              </a:tblGrid>
              <a:tr h="121789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Разделы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заданий в КИМ-2022 и КИМ-2021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 заданий в КИМ-2020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0305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Эпические, драматические, лироэпические произведения, лирические стихотворения, басни:</a:t>
                      </a:r>
                    </a:p>
                    <a:p>
                      <a:r>
                        <a:rPr lang="ru-RU" sz="1600" dirty="0" smtClean="0"/>
                        <a:t>– из древнерусской литературы;</a:t>
                      </a:r>
                    </a:p>
                    <a:p>
                      <a:r>
                        <a:rPr lang="ru-RU" sz="1600" dirty="0" smtClean="0"/>
                        <a:t>– из русской литературы XVIII в.;</a:t>
                      </a:r>
                    </a:p>
                    <a:p>
                      <a:r>
                        <a:rPr lang="ru-RU" sz="1600" dirty="0" smtClean="0"/>
                        <a:t>– из русской литературы первой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второй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XX – начала </a:t>
                      </a:r>
                    </a:p>
                    <a:p>
                      <a:pPr algn="r"/>
                      <a:r>
                        <a:rPr lang="ru-RU" sz="1600" dirty="0" smtClean="0"/>
                        <a:t>ХХI в.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</a:p>
                    <a:p>
                      <a:pPr algn="ctr"/>
                      <a:r>
                        <a:rPr lang="ru-RU" sz="2400" dirty="0" smtClean="0"/>
                        <a:t>(5.1–5.5)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</a:p>
                    <a:p>
                      <a:pPr algn="ctr"/>
                      <a:r>
                        <a:rPr lang="ru-RU" sz="2400" dirty="0" smtClean="0"/>
                        <a:t>(2.1–2.5)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973" y="1916832"/>
            <a:ext cx="8229600" cy="4325112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 marL="109728" indent="0">
              <a:buNone/>
            </a:pPr>
            <a:r>
              <a:rPr lang="ru-RU" dirty="0" smtClean="0">
                <a:solidFill>
                  <a:schemeClr val="accent2"/>
                </a:solidFill>
              </a:rPr>
              <a:t>Экзаменационная работа содержит 5 заданий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Всего в работе 12 заданий (обязательных или с предоставлением выбора); от экзаменуемого требуется выполнить 5 из них: </a:t>
            </a:r>
            <a:r>
              <a:rPr lang="ru-RU" dirty="0" smtClean="0">
                <a:solidFill>
                  <a:schemeClr val="accent2"/>
                </a:solidFill>
              </a:rPr>
              <a:t>4 задания </a:t>
            </a:r>
            <a:r>
              <a:rPr lang="ru-RU" dirty="0" smtClean="0"/>
              <a:t>из части 1 </a:t>
            </a:r>
            <a:r>
              <a:rPr lang="ru-RU" dirty="0" smtClean="0">
                <a:solidFill>
                  <a:schemeClr val="accent2"/>
                </a:solidFill>
              </a:rPr>
              <a:t>и 1 задание </a:t>
            </a:r>
            <a:r>
              <a:rPr lang="ru-RU" dirty="0" smtClean="0"/>
              <a:t>из части 2</a:t>
            </a:r>
          </a:p>
        </p:txBody>
      </p:sp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568952" cy="4325112"/>
          </a:xfrm>
        </p:spPr>
        <p:txBody>
          <a:bodyPr>
            <a:noAutofit/>
          </a:bodyPr>
          <a:lstStyle/>
          <a:p>
            <a:r>
              <a:rPr lang="ru-RU" dirty="0" smtClean="0"/>
              <a:t>№ 1.1 </a:t>
            </a:r>
            <a:r>
              <a:rPr lang="ru-RU" dirty="0" smtClean="0">
                <a:solidFill>
                  <a:schemeClr val="accent2"/>
                </a:solidFill>
              </a:rPr>
              <a:t>или</a:t>
            </a:r>
            <a:r>
              <a:rPr lang="ru-RU" dirty="0" smtClean="0"/>
              <a:t> 1.2 – Часть 1. Задание с развернутым ответом (с анализом приведенного фрагмента) в объеме 3–5 предложений</a:t>
            </a:r>
          </a:p>
          <a:p>
            <a:pPr marL="402336" lvl="1" indent="0">
              <a:buNone/>
            </a:pPr>
            <a:r>
              <a:rPr lang="ru-RU" sz="2800" dirty="0" smtClean="0"/>
              <a:t>Максимальное количество баллов – 6</a:t>
            </a:r>
          </a:p>
          <a:p>
            <a:endParaRPr lang="ru-RU" dirty="0" smtClean="0"/>
          </a:p>
          <a:p>
            <a:r>
              <a:rPr lang="ru-RU" dirty="0" smtClean="0"/>
              <a:t>№ 2.1 </a:t>
            </a:r>
            <a:r>
              <a:rPr lang="ru-RU" dirty="0" smtClean="0">
                <a:solidFill>
                  <a:schemeClr val="accent2"/>
                </a:solidFill>
              </a:rPr>
              <a:t>или</a:t>
            </a:r>
            <a:r>
              <a:rPr lang="ru-RU" dirty="0" smtClean="0"/>
              <a:t> 2.2 – Часть 1. Задание с развернутым ответом (привлечением самостоятельно выбранного фрагмента произведения) в объеме 3–5 предложений</a:t>
            </a:r>
          </a:p>
          <a:p>
            <a:pPr marL="402336" lvl="1" indent="0">
              <a:buNone/>
            </a:pPr>
            <a:r>
              <a:rPr lang="ru-RU" sz="2800" dirty="0" smtClean="0"/>
              <a:t>Максимальное количество баллов – 6</a:t>
            </a:r>
          </a:p>
          <a:p>
            <a:pPr marL="402336" lvl="1" indent="0">
              <a:buNone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43136"/>
            <a:ext cx="8496944" cy="4325112"/>
          </a:xfrm>
        </p:spPr>
        <p:txBody>
          <a:bodyPr>
            <a:noAutofit/>
          </a:bodyPr>
          <a:lstStyle/>
          <a:p>
            <a:r>
              <a:rPr lang="ru-RU" dirty="0" smtClean="0"/>
              <a:t>№ 3.1 </a:t>
            </a:r>
            <a:r>
              <a:rPr lang="ru-RU" dirty="0" smtClean="0">
                <a:solidFill>
                  <a:schemeClr val="accent2"/>
                </a:solidFill>
              </a:rPr>
              <a:t>или</a:t>
            </a:r>
            <a:r>
              <a:rPr lang="ru-RU" dirty="0" smtClean="0"/>
              <a:t> 3.2 – Часть 1. Задание с развернутым ответом в объеме 3–5 предложений</a:t>
            </a:r>
          </a:p>
          <a:p>
            <a:pPr marL="402336" lvl="1" indent="0">
              <a:buNone/>
            </a:pPr>
            <a:r>
              <a:rPr lang="ru-RU" sz="2800" dirty="0" smtClean="0"/>
              <a:t>Максимальное количество баллов – 6</a:t>
            </a:r>
          </a:p>
          <a:p>
            <a:endParaRPr lang="ru-RU" dirty="0" smtClean="0"/>
          </a:p>
          <a:p>
            <a:r>
              <a:rPr lang="ru-RU" dirty="0" smtClean="0"/>
              <a:t>№ 4 – Часть 1. Задание сопоставительного</a:t>
            </a:r>
          </a:p>
          <a:p>
            <a:pPr>
              <a:buNone/>
            </a:pPr>
            <a:r>
              <a:rPr lang="ru-RU" dirty="0" smtClean="0"/>
              <a:t> характера с развернутым ответом в объеме 5–8 предложений</a:t>
            </a:r>
          </a:p>
          <a:p>
            <a:pPr marL="402336" lvl="1" indent="0">
              <a:buNone/>
            </a:pPr>
            <a:r>
              <a:rPr lang="ru-RU" sz="2800" dirty="0" smtClean="0"/>
              <a:t>Максимальное количество баллов – 8</a:t>
            </a:r>
          </a:p>
          <a:p>
            <a:pPr marL="402336" lvl="1" indent="0">
              <a:buNone/>
            </a:pPr>
            <a:endParaRPr lang="ru-RU" sz="2800" dirty="0" smtClean="0"/>
          </a:p>
          <a:p>
            <a:pPr marL="402336" lvl="1" indent="0">
              <a:buNone/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Задания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8057" y="1988840"/>
            <a:ext cx="8229600" cy="4325112"/>
          </a:xfrm>
        </p:spPr>
        <p:txBody>
          <a:bodyPr>
            <a:noAutofit/>
          </a:bodyPr>
          <a:lstStyle/>
          <a:p>
            <a:r>
              <a:rPr lang="ru-RU" dirty="0" smtClean="0"/>
              <a:t>№ 5.1-5.5 – Часть 2. Задание с развернутым ответом (сочинение по теме, выбранной из 5-ти предложенных, в объеме не менее 200 слов)</a:t>
            </a:r>
          </a:p>
          <a:p>
            <a:pPr marL="402336" lvl="1" indent="0">
              <a:buNone/>
            </a:pPr>
            <a:r>
              <a:rPr lang="ru-RU" sz="2800" dirty="0" smtClean="0"/>
              <a:t>Максимальное количество баллов – 13</a:t>
            </a:r>
          </a:p>
          <a:p>
            <a:pPr marL="402336" lvl="1" indent="0">
              <a:buNone/>
            </a:pPr>
            <a:endParaRPr lang="ru-RU" sz="28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365104"/>
            <a:ext cx="91440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>
              <a:buClr>
                <a:srgbClr val="99987F"/>
              </a:buClr>
            </a:pPr>
            <a:r>
              <a:rPr lang="ru-RU" sz="2800" i="1" dirty="0" smtClean="0">
                <a:solidFill>
                  <a:prstClr val="black"/>
                </a:solidFill>
              </a:rPr>
              <a:t>Оценка за грамотность </a:t>
            </a:r>
          </a:p>
          <a:p>
            <a:pPr marL="365760" lvl="0">
              <a:buClr>
                <a:srgbClr val="99987F"/>
              </a:buClr>
            </a:pPr>
            <a:r>
              <a:rPr lang="ru-RU" sz="2400" dirty="0" smtClean="0">
                <a:solidFill>
                  <a:prstClr val="black"/>
                </a:solidFill>
              </a:rPr>
              <a:t>(если участник выполнил не менее 2-х заданий части 1 и задание части 2 (сочинение)</a:t>
            </a:r>
          </a:p>
          <a:p>
            <a:pPr marL="402336" lvl="1">
              <a:buClr>
                <a:srgbClr val="740000"/>
              </a:buClr>
            </a:pPr>
            <a:r>
              <a:rPr lang="ru-RU" sz="2800" dirty="0" smtClean="0">
                <a:solidFill>
                  <a:srgbClr val="740000"/>
                </a:solidFill>
              </a:rPr>
              <a:t>Максимальное количество баллов – 6</a:t>
            </a:r>
          </a:p>
        </p:txBody>
      </p:sp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Задание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№1.1 (на выбор)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Анализ фрагмента эпического или драматического, или лироэпического произведения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dirty="0" smtClean="0"/>
              <a:t>Задание направлено в первую очередь на анализ содержания приведенного фрагмента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5085184"/>
            <a:ext cx="8427597" cy="72008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9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Задание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№1.2 (на выбор)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Анализ фрагмента эпического или драматического, или лироэпического произведения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dirty="0" smtClean="0"/>
              <a:t>Задание направлено в первую очередь на анализ элементов формы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5085184"/>
            <a:ext cx="7992888" cy="510184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9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Задание №2.1 или 2.2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Анализ выбранного фрагмента в указанном направлении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dirty="0" smtClean="0"/>
              <a:t>Задание не предполагает целостного анализа этого фрагмента или сопоставления его с приведенным фрагментом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8364129" cy="1672826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9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Изменения в КИМ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ОГЭ-2022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>
            <a:noAutofit/>
          </a:bodyPr>
          <a:lstStyle/>
          <a:p>
            <a:pPr lvl="0" algn="just"/>
            <a:r>
              <a:rPr lang="ru-RU" dirty="0" smtClean="0"/>
              <a:t>Внесли существенные содержательные изменениями и полностью поменяли структуру части 1</a:t>
            </a:r>
          </a:p>
          <a:p>
            <a:pPr lvl="0" algn="just"/>
            <a:endParaRPr lang="ru-RU" dirty="0" smtClean="0"/>
          </a:p>
          <a:p>
            <a:pPr lvl="0" algn="just"/>
            <a:r>
              <a:rPr lang="ru-RU" dirty="0" smtClean="0"/>
              <a:t>Задания на выбор предлагаются не в форме блоков, а под номерами 1.1 или 1.2, 2.1 или 2.2, 3.1 или 3.2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Увеличили максимальный первичный балл</a:t>
            </a:r>
          </a:p>
          <a:p>
            <a:pPr lvl="0"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729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Задание №3.1 или 3.2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Анализ стихотворения или басни, или баллады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dirty="0" smtClean="0"/>
              <a:t>Задание направлено на анализ произведения с точки зрения его содержания или формы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33056"/>
            <a:ext cx="8208912" cy="1241939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39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Задание №4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dirty="0" smtClean="0"/>
              <a:t>Анализ стихотворения или басни, или баллады в заданном направлении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ru-RU" dirty="0" smtClean="0"/>
              <a:t>Задание предполагает сопоставление исходного текста с другим произведением, текст которого также приведен в работе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653136"/>
            <a:ext cx="8284543" cy="1040507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39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Задание5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>
            <a:noAutofit/>
          </a:bodyPr>
          <a:lstStyle/>
          <a:p>
            <a:pPr lvl="0">
              <a:buClr>
                <a:srgbClr val="99987F"/>
              </a:buClr>
            </a:pPr>
            <a:r>
              <a:rPr lang="ru-RU" sz="2000" dirty="0">
                <a:solidFill>
                  <a:prstClr val="black"/>
                </a:solidFill>
                <a:cs typeface="Microsoft New Tai Lue" pitchFamily="34" charset="0"/>
              </a:rPr>
              <a:t>№ 5.1-5.5 – Часть 2. Задание с развернутым ответом (сочинение по теме, выбранной из 5-ти предложенных, в объеме не менее 200 слов)</a:t>
            </a:r>
          </a:p>
          <a:p>
            <a:pPr marL="342900" lvl="0" indent="-342900">
              <a:spcBef>
                <a:spcPct val="20000"/>
              </a:spcBef>
              <a:buClrTx/>
              <a:buNone/>
            </a:pPr>
            <a:r>
              <a:rPr lang="ru-RU" sz="1800" b="1" dirty="0">
                <a:solidFill>
                  <a:prstClr val="black"/>
                </a:solidFill>
                <a:latin typeface="Times New Roman"/>
              </a:rPr>
              <a:t>5.1Против чего протестует Чацкий? (По комедии А.С. Грибоедова «Горе от ума»)</a:t>
            </a:r>
          </a:p>
          <a:p>
            <a:pPr marL="342900" lvl="0" indent="-342900">
              <a:spcBef>
                <a:spcPct val="20000"/>
              </a:spcBef>
              <a:buClrTx/>
              <a:buNone/>
            </a:pPr>
            <a:r>
              <a:rPr lang="ru-RU" sz="1800" b="1" dirty="0">
                <a:solidFill>
                  <a:prstClr val="black"/>
                </a:solidFill>
                <a:latin typeface="Times New Roman"/>
              </a:rPr>
              <a:t>5.2 В чём схожи и в чём различны, с Вашей точки зрения, натуры Печорина и Вернера? (По роману М.Ю. Лермонтова «Герой нашего времени»)</a:t>
            </a:r>
          </a:p>
          <a:p>
            <a:pPr marL="342900" lvl="0" indent="-342900">
              <a:spcBef>
                <a:spcPct val="20000"/>
              </a:spcBef>
              <a:buClrTx/>
              <a:buNone/>
            </a:pPr>
            <a:r>
              <a:rPr lang="ru-RU" sz="1800" b="1" dirty="0">
                <a:solidFill>
                  <a:prstClr val="black"/>
                </a:solidFill>
                <a:latin typeface="Times New Roman"/>
              </a:rPr>
              <a:t>5.3 Как в прозе Л.Н. Толстого проявился «дар чрезвычайной наблюдательности», подмеченный филологом Н.К. Гудзием? (На примере одного произведения)</a:t>
            </a:r>
          </a:p>
          <a:p>
            <a:pPr marL="342900" lvl="0" indent="-342900">
              <a:spcBef>
                <a:spcPct val="20000"/>
              </a:spcBef>
              <a:buClrTx/>
              <a:buNone/>
            </a:pPr>
            <a:r>
              <a:rPr lang="ru-RU" sz="1800" b="1" dirty="0">
                <a:solidFill>
                  <a:prstClr val="black"/>
                </a:solidFill>
                <a:latin typeface="Times New Roman"/>
              </a:rPr>
              <a:t>5.4 Как в отечественной лирике второй половины ХХ – начала XXI в. раскрывается тема любви? (На примере не менее двух стихотворений)</a:t>
            </a:r>
          </a:p>
          <a:p>
            <a:pPr marL="342900" lvl="0" indent="-342900">
              <a:spcBef>
                <a:spcPct val="20000"/>
              </a:spcBef>
              <a:buClrTx/>
              <a:buNone/>
            </a:pPr>
            <a:r>
              <a:rPr lang="ru-RU" sz="1800" b="1" dirty="0">
                <a:solidFill>
                  <a:prstClr val="black"/>
                </a:solidFill>
                <a:latin typeface="Times New Roman"/>
              </a:rPr>
              <a:t>5.5 Какие сюжеты произведений отечественной и зарубежной литературы являются для Вас актуальными и почему? (На основе анализа одного-двух </a:t>
            </a:r>
            <a:r>
              <a:rPr lang="ru-RU" sz="1800" b="1" dirty="0" err="1">
                <a:solidFill>
                  <a:prstClr val="black"/>
                </a:solidFill>
                <a:latin typeface="Times New Roman"/>
              </a:rPr>
              <a:t>произвед</a:t>
            </a:r>
            <a:r>
              <a:rPr lang="ru-RU" sz="1800" b="1" dirty="0">
                <a:solidFill>
                  <a:prstClr val="black"/>
                </a:solidFill>
                <a:latin typeface="Times New Roman"/>
              </a:rPr>
              <a:t>.)</a:t>
            </a:r>
          </a:p>
          <a:p>
            <a:pPr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02368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132856"/>
            <a:ext cx="8458200" cy="1470025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chemeClr val="accent2"/>
                </a:solidFill>
              </a:rPr>
              <a:t>Е</a:t>
            </a:r>
            <a:r>
              <a:rPr lang="ru-RU" sz="6000" dirty="0" smtClean="0">
                <a:solidFill>
                  <a:schemeClr val="accent2"/>
                </a:solidFill>
              </a:rPr>
              <a:t>ГЭ-2022</a:t>
            </a:r>
            <a:br>
              <a:rPr lang="ru-RU" sz="6000" dirty="0" smtClean="0">
                <a:solidFill>
                  <a:schemeClr val="accent2"/>
                </a:solidFill>
              </a:rPr>
            </a:br>
            <a:r>
              <a:rPr lang="ru-RU" sz="6000" dirty="0" smtClean="0">
                <a:solidFill>
                  <a:schemeClr val="accent2"/>
                </a:solidFill>
              </a:rPr>
              <a:t>по литературе</a:t>
            </a:r>
            <a:endParaRPr lang="ru-RU" sz="60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199" y="3899938"/>
            <a:ext cx="8230457" cy="1752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2"/>
                </a:solidFill>
              </a:rPr>
              <a:t>Задания, требования</a:t>
            </a:r>
          </a:p>
          <a:p>
            <a:r>
              <a:rPr lang="ru-RU" sz="3200" dirty="0" smtClean="0">
                <a:solidFill>
                  <a:schemeClr val="accent2"/>
                </a:solidFill>
              </a:rPr>
              <a:t>и </a:t>
            </a:r>
            <a:r>
              <a:rPr lang="ru-RU" sz="3200" dirty="0">
                <a:solidFill>
                  <a:schemeClr val="accent2"/>
                </a:solidFill>
              </a:rPr>
              <a:t>изменения в сравнении с </a:t>
            </a:r>
            <a:r>
              <a:rPr lang="ru-RU" sz="3200" dirty="0" smtClean="0">
                <a:solidFill>
                  <a:schemeClr val="accent2"/>
                </a:solidFill>
              </a:rPr>
              <a:t>ЕГЭ-2021</a:t>
            </a:r>
            <a:endParaRPr lang="ru-RU" sz="3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02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740000"/>
                </a:solidFill>
              </a:rPr>
              <a:t>    ЕГЭ-2022    по </a:t>
            </a:r>
            <a:r>
              <a:rPr lang="ru-RU" dirty="0">
                <a:solidFill>
                  <a:srgbClr val="740000"/>
                </a:solidFill>
              </a:rPr>
              <a:t>литературе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Экзаменационная работа состоит из двух частей и 12 заданий. По сравнению с 2021 годом количество заданий уменьшилось. Вместо привычных 17 заданий теперь 12 :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Первая часть состояла из 16 заданий, теперь выпускнику необходимо выполнить 11 заданий.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часть по количеству заданий </a:t>
            </a:r>
            <a:r>
              <a:rPr lang="ru-RU" sz="2200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имеет 5 </a:t>
            </a:r>
            <a:r>
              <a:rPr lang="ru-RU" sz="2200" dirty="0" smtClean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вопросов, </a:t>
            </a:r>
            <a:r>
              <a:rPr lang="ru-RU" sz="2200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 которых по личным предпочтениям нужно выбрать только </a:t>
            </a:r>
            <a:r>
              <a:rPr lang="ru-RU" sz="2200" b="1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один</a:t>
            </a:r>
            <a:r>
              <a:rPr lang="ru-RU" sz="2200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и написать объемное сочинение не менее </a:t>
            </a:r>
            <a:r>
              <a:rPr lang="ru-RU" sz="2200" b="1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200 </a:t>
            </a:r>
            <a:r>
              <a:rPr lang="ru-RU" sz="2200" b="1" dirty="0" smtClean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слов</a:t>
            </a:r>
          </a:p>
          <a:p>
            <a:pPr marL="274320" lvl="0" indent="-274320">
              <a:spcBef>
                <a:spcPts val="600"/>
              </a:spcBef>
              <a:buClr>
                <a:srgbClr val="FE8637"/>
              </a:buClr>
              <a:buSzPct val="70000"/>
              <a:buNone/>
            </a:pPr>
            <a:r>
              <a:rPr lang="ru-RU" sz="2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Структура 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осталась неизменной. В первой части производится анализ литературных произведений. Вторая часть, как и прежде, полноформатное литературное сочинение. Время выполнения заданий осталось без изменений — 235 минут.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4337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29600" cy="10668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3600"/>
              </a:spcBef>
              <a:spcAft>
                <a:spcPts val="1800"/>
              </a:spcAft>
            </a:pPr>
            <a:r>
              <a:rPr lang="ru-RU" b="1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Структура ЕГЭ по литературе 2022</a:t>
            </a:r>
            <a:r>
              <a:rPr lang="ru-RU" sz="1800" dirty="0"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600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Экзамен состоит из двух </a:t>
            </a:r>
            <a:r>
              <a:rPr lang="ru-RU" sz="2600" dirty="0" smtClean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частей.</a:t>
            </a:r>
          </a:p>
          <a:p>
            <a:pPr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600" b="1" dirty="0" smtClean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Первая </a:t>
            </a:r>
            <a:r>
              <a:rPr lang="ru-RU" sz="2600" b="1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часть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600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Содержит 11 заданий, 7 из которых с кратким ответом и 4 так называемые «мини-сочинения».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600" dirty="0">
                <a:solidFill>
                  <a:srgbClr val="182138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Ее условно также можно разделить на 2 блока:</a:t>
            </a:r>
            <a:endParaRPr lang="ru-RU" sz="2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63790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9380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ts val="1725"/>
              </a:lnSpc>
              <a:spcBef>
                <a:spcPts val="3600"/>
              </a:spcBef>
              <a:spcAft>
                <a:spcPts val="600"/>
              </a:spcAft>
            </a:pPr>
            <a:r>
              <a:rPr lang="ru-RU" sz="3600" b="1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Блок 1 — вопросы по отрывку из </a:t>
            </a:r>
            <a:r>
              <a:rPr lang="ru-RU" sz="3600" b="1" dirty="0" smtClean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эпического</a:t>
            </a:r>
            <a:r>
              <a:rPr lang="ru-RU" sz="3600" b="1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, драматического или лироэпического произведения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Задания 1-4 с кратким ответом направлены на знание рода, жанра, направления произведения, особенностей композиции, характеристик героев и литературных терминов, полный перечень которых можно найти в Кодификаторе.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Задание 5.1 и 5.2 подразумевает выбор одного вопроса из двух, где необходимо написать сочинение в 5-10 предложений на анализ отрывка. Например: «Какую роль играет пейзаж в приведенном фрагменте?».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Задание 6 — это мини-сочинение сопоставление, где нужно вспомнить один пример на заданную тему и сравнить с исходным произведением.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922712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2180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ts val="1725"/>
              </a:lnSpc>
              <a:spcBef>
                <a:spcPts val="3600"/>
              </a:spcBef>
              <a:spcAft>
                <a:spcPts val="600"/>
              </a:spcAft>
            </a:pPr>
            <a:r>
              <a:rPr lang="ru-RU" sz="3600" b="1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Блок 2 — вопросы по лирическому произведению. </a:t>
            </a:r>
            <a:endParaRPr lang="ru-RU" sz="3600" b="1" dirty="0" smtClean="0">
              <a:solidFill>
                <a:srgbClr val="182138"/>
              </a:solidFill>
              <a:latin typeface="Arial"/>
              <a:ea typeface="Times New Roman"/>
              <a:cs typeface="Times New Roman"/>
            </a:endParaRPr>
          </a:p>
          <a:p>
            <a:pPr>
              <a:lnSpc>
                <a:spcPts val="1725"/>
              </a:lnSpc>
              <a:spcBef>
                <a:spcPts val="3600"/>
              </a:spcBef>
              <a:spcAft>
                <a:spcPts val="600"/>
              </a:spcAft>
            </a:pPr>
            <a:r>
              <a:rPr lang="ru-RU" sz="3600" b="1" dirty="0" smtClean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Если </a:t>
            </a:r>
            <a:r>
              <a:rPr lang="ru-RU" sz="3600" b="1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стихотворение большое, в КИМ поместят только его часть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В заданиях 7-9 с кратким ответом также могут спросить род, жанр, размер и направление стихотворения, средства выразительности, типы рифмовки и т. д. 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Задания 10.1 и 10.2 аналогичны заданиям 5.1 и 5.2 — они подразумевают выбор только одного вопроса из двух и требуют мини-сочинения в 5-10 предложений, но уже по лирическому произведению.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Задание 11 — это снова мини-сочинение на сопоставление, в котором также необходимо вспомнить один пример и сравнить в заданном направлении анализа. Темы в подобных сочинениях достаточно разнообразны. Это может быть мотив дружбы, неразделенной любви, тема маленького человека, осени и т. д.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05259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325112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3600"/>
              </a:spcBef>
              <a:spcAft>
                <a:spcPts val="1800"/>
              </a:spcAft>
            </a:pPr>
            <a:r>
              <a:rPr lang="ru-RU" sz="4800" b="1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Вторая часть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С этого года имеет 5 вопросов (несколько лет назад их было всего 3), из которых по личным предпочтениям нужно выбрать только </a:t>
            </a:r>
            <a:r>
              <a:rPr lang="ru-RU" b="1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один</a:t>
            </a: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 и написать объемное сочинение не менее </a:t>
            </a:r>
            <a:r>
              <a:rPr lang="ru-RU" b="1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200 слов</a:t>
            </a:r>
            <a:r>
              <a:rPr lang="ru-RU" dirty="0">
                <a:solidFill>
                  <a:srgbClr val="182138"/>
                </a:solidFill>
                <a:latin typeface="Arial"/>
                <a:ea typeface="Times New Roman"/>
                <a:cs typeface="Times New Roman"/>
              </a:rPr>
              <a:t>(одно из изменений этого года).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961227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668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1800" dirty="0">
                <a:solidFill>
                  <a:prstClr val="black"/>
                </a:solidFill>
                <a:latin typeface="Franklin Gothic Book"/>
                <a:ea typeface="+mn-ea"/>
                <a:cs typeface="+mn-cs"/>
              </a:rPr>
              <a:t>	</a:t>
            </a:r>
            <a:br>
              <a:rPr lang="ru-RU" sz="1800" dirty="0">
                <a:solidFill>
                  <a:prstClr val="black"/>
                </a:solidFill>
                <a:latin typeface="Franklin Gothic Book"/>
                <a:ea typeface="+mn-ea"/>
                <a:cs typeface="+mn-cs"/>
              </a:rPr>
            </a:br>
            <a:r>
              <a:rPr lang="ru-RU" dirty="0" smtClean="0">
                <a:solidFill>
                  <a:schemeClr val="tx1"/>
                </a:solidFill>
              </a:rPr>
              <a:t>Изменения в КИМ ЕГЭ по литературе 2022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1. Обогащён литературный материал: шире представлена поэзия второй половины ХIХ – ХХ в., отечественная литература ХХI в.; включена зарубежная литература: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 в заданиях 7–11 произведения зарубежной лирики могут привлекаться в качестве опорного текста для формулирования заданий разных видов с кратким и развёрнутым ответами; в ряде случаев при выполнении заданий 6 и 11 допускается выбор примера для контекстного сопоставления не только из отечественной, но и из зарубежной литературы;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 в некоторых формулировках тем сочинений части 2 предусмотрена возможность обращения к произведению отечественной или зарубежной литературы (по выбору участника).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b="1" dirty="0">
              <a:solidFill>
                <a:prstClr val="black"/>
              </a:solidFill>
              <a:latin typeface="Franklin Gothic Book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2. Количество заданий базового уровня сложности (с кратким ответом) сокращено с 12 до 7, в результате чего изменилась нумерация заданий.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b="1" dirty="0">
              <a:solidFill>
                <a:prstClr val="black"/>
              </a:solidFill>
              <a:latin typeface="Franklin Gothic Book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3. Увеличено количество заданий на выбор в части 1 (5.1/5.2, 10.1/10.2) и в части 2 (добавлена пятая тема сочинения с опорой на «диалог искусств»).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890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Изменения в КИМ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ОГЭ-2022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>
            <a:noAutofit/>
          </a:bodyPr>
          <a:lstStyle/>
          <a:p>
            <a:pPr lvl="0" algn="just"/>
            <a:r>
              <a:rPr lang="ru-RU" dirty="0" smtClean="0"/>
              <a:t>Добавили новое задание базового уровня сложности 2.1/2.2 на анализ самостоятельно выбранного фрагмента предложенного произведения в заданном направлении</a:t>
            </a:r>
          </a:p>
          <a:p>
            <a:pPr lvl="0" algn="just"/>
            <a:endParaRPr lang="ru-RU" dirty="0" smtClean="0"/>
          </a:p>
          <a:p>
            <a:pPr algn="just"/>
            <a:r>
              <a:rPr lang="ru-RU" dirty="0" smtClean="0"/>
              <a:t>Увеличили количество заданий работы</a:t>
            </a:r>
          </a:p>
          <a:p>
            <a:pPr lvl="0" algn="just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7297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05776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4. Изменены требования к выполнению заданий 6 (ранее – 9) и 11 (ранее – 16): требуется подобрать не два, а одно произведение для сопоставления с предложенным текстом; уточнены критерии оценивания данных заданий.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b="1" dirty="0">
              <a:solidFill>
                <a:prstClr val="black"/>
              </a:solidFill>
              <a:latin typeface="Franklin Gothic Book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5. Повышены требования к объёму сочинения (минимальное количество слов – 200).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b="1" dirty="0">
              <a:solidFill>
                <a:prstClr val="black"/>
              </a:solidFill>
              <a:latin typeface="Franklin Gothic Book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6. Увеличен с 2 до 3 баллов максимальный балл оценивания сочинения (12.1–12.5) по критерию 3 «Опора на теоретико-литературные понятия».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b="1" dirty="0">
              <a:solidFill>
                <a:prstClr val="black"/>
              </a:solidFill>
              <a:latin typeface="Franklin Gothic Book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7. Введены критерии оценивания грамотности. </a:t>
            </a:r>
          </a:p>
          <a:p>
            <a:pPr marL="0" lvl="0" indent="0">
              <a:spcBef>
                <a:spcPts val="0"/>
              </a:spcBef>
              <a:buClrTx/>
              <a:buNone/>
            </a:pPr>
            <a:endParaRPr lang="ru-RU" sz="2000" b="1" dirty="0">
              <a:solidFill>
                <a:prstClr val="black"/>
              </a:solidFill>
              <a:latin typeface="Franklin Gothic Book"/>
            </a:endParaRPr>
          </a:p>
          <a:p>
            <a:pPr marL="0" lvl="0" indent="0">
              <a:spcBef>
                <a:spcPts val="0"/>
              </a:spcBef>
              <a:buClrTx/>
              <a:buNone/>
            </a:pP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8. Изменён максимальный первичный балл за выполнение всей экзаменационной работы – </a:t>
            </a:r>
            <a:r>
              <a:rPr lang="ru-RU" sz="2000" b="1" dirty="0" smtClean="0">
                <a:solidFill>
                  <a:prstClr val="black"/>
                </a:solidFill>
                <a:latin typeface="Franklin Gothic Book"/>
              </a:rPr>
              <a:t>53 </a:t>
            </a:r>
            <a:r>
              <a:rPr lang="ru-RU" sz="2000" b="1" dirty="0">
                <a:solidFill>
                  <a:prstClr val="black"/>
                </a:solidFill>
                <a:latin typeface="Franklin Gothic Book"/>
              </a:rPr>
              <a:t>(в 2021 г. – 58 баллов).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6271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1570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Спасибо за внимание!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882384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На что обратить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внимание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Время </a:t>
            </a:r>
            <a:endParaRPr lang="ru-RU" dirty="0"/>
          </a:p>
          <a:p>
            <a:r>
              <a:rPr lang="ru-RU" dirty="0"/>
              <a:t>Дополнительное оборудование</a:t>
            </a:r>
          </a:p>
          <a:p>
            <a:r>
              <a:rPr lang="ru-RU" dirty="0" smtClean="0"/>
              <a:t>Первичный </a:t>
            </a:r>
            <a:r>
              <a:rPr lang="ru-RU" dirty="0"/>
              <a:t>балл</a:t>
            </a:r>
          </a:p>
          <a:p>
            <a:r>
              <a:rPr lang="ru-RU" dirty="0" smtClean="0"/>
              <a:t>Содержательные разделы </a:t>
            </a:r>
            <a:r>
              <a:rPr lang="ru-RU" dirty="0"/>
              <a:t>предмета</a:t>
            </a:r>
          </a:p>
          <a:p>
            <a:r>
              <a:rPr lang="ru-RU" dirty="0" smtClean="0"/>
              <a:t>Задания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Время выполнения работы 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/>
          <a:lstStyle/>
          <a:p>
            <a:pPr marL="109728" indent="0" algn="ctr">
              <a:buNone/>
            </a:pPr>
            <a:endParaRPr lang="ru-RU" dirty="0" smtClean="0"/>
          </a:p>
          <a:p>
            <a:pPr marL="109728" indent="0" algn="ctr">
              <a:buNone/>
            </a:pPr>
            <a:endParaRPr lang="ru-RU" dirty="0"/>
          </a:p>
          <a:p>
            <a:pPr marL="109728" indent="0" algn="ctr">
              <a:buNone/>
            </a:pPr>
            <a:r>
              <a:rPr lang="ru-RU" dirty="0" smtClean="0"/>
              <a:t>3 часа 55 минут (235 минут)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</a:p>
          <a:p>
            <a:pPr marL="109728" indent="0" algn="ctr"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 marL="109728" indent="0" algn="ctr"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 marL="109728" indent="0" algn="ctr">
              <a:buNone/>
            </a:pPr>
            <a:r>
              <a:rPr lang="ru-RU" dirty="0" smtClean="0">
                <a:solidFill>
                  <a:schemeClr val="accent2"/>
                </a:solidFill>
              </a:rPr>
              <a:t>Для учеников с ОВЗ, детей-инвалидов и инвалидов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accent2"/>
                </a:solidFill>
              </a:rPr>
              <a:t>– </a:t>
            </a:r>
            <a:r>
              <a:rPr lang="ru-RU" dirty="0" smtClean="0"/>
              <a:t>5 часов 25 минут (325 минут) </a:t>
            </a:r>
            <a:endParaRPr lang="ru-RU" dirty="0" smtClean="0">
              <a:solidFill>
                <a:schemeClr val="accent2"/>
              </a:solidFill>
            </a:endParaRPr>
          </a:p>
          <a:p>
            <a:pPr marL="109728" indent="0" algn="ctr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Дополнительное оборудование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819" y="1988840"/>
            <a:ext cx="8229600" cy="432511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Орфографический словарь</a:t>
            </a:r>
          </a:p>
          <a:p>
            <a:endParaRPr lang="ru-RU" dirty="0" smtClean="0"/>
          </a:p>
          <a:p>
            <a:r>
              <a:rPr lang="ru-RU" dirty="0" smtClean="0"/>
              <a:t>Полные тексты художественных произведений и сборники лирики</a:t>
            </a:r>
          </a:p>
          <a:p>
            <a:endParaRPr lang="ru-RU" dirty="0" smtClean="0"/>
          </a:p>
          <a:p>
            <a:pPr lvl="1">
              <a:buNone/>
            </a:pPr>
            <a:r>
              <a:rPr lang="ru-RU" dirty="0" smtClean="0"/>
              <a:t>Художественные тексты не предоставляются индивидуально каждому экзаменуемому </a:t>
            </a:r>
          </a:p>
        </p:txBody>
      </p:sp>
    </p:spTree>
    <p:extLst>
      <p:ext uri="{BB962C8B-B14F-4D97-AF65-F5344CB8AC3E}">
        <p14:creationId xmlns:p14="http://schemas.microsoft.com/office/powerpoint/2010/main" val="73219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Первичный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балл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43136"/>
            <a:ext cx="8229600" cy="4325112"/>
          </a:xfrm>
        </p:spPr>
        <p:txBody>
          <a:bodyPr/>
          <a:lstStyle/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endParaRPr lang="ru-RU" dirty="0"/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ctr">
              <a:buNone/>
            </a:pPr>
            <a:r>
              <a:rPr lang="ru-RU" dirty="0" smtClean="0"/>
              <a:t>Максимальный первичный балл – 45</a:t>
            </a:r>
          </a:p>
          <a:p>
            <a:pPr marL="109728" indent="0">
              <a:buNone/>
            </a:pP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219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Содержательные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разделы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2156876"/>
              </p:ext>
            </p:extLst>
          </p:nvPr>
        </p:nvGraphicFramePr>
        <p:xfrm>
          <a:off x="467544" y="2276872"/>
          <a:ext cx="8136135" cy="39624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104456"/>
                <a:gridCol w="2016224"/>
                <a:gridCol w="201545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Разделы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заданий в КИМ-2022 и КИМ-2021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 заданий в КИМ-2020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Эпические, драматические, лироэпические произведения:</a:t>
                      </a:r>
                    </a:p>
                    <a:p>
                      <a:r>
                        <a:rPr lang="ru-RU" sz="1600" dirty="0" smtClean="0"/>
                        <a:t>– из древнерусской литературы;</a:t>
                      </a:r>
                    </a:p>
                    <a:p>
                      <a:r>
                        <a:rPr lang="ru-RU" sz="1600" dirty="0" smtClean="0"/>
                        <a:t>– из русской литературы XVIII в.;</a:t>
                      </a:r>
                    </a:p>
                    <a:p>
                      <a:r>
                        <a:rPr lang="ru-RU" sz="1600" dirty="0" smtClean="0"/>
                        <a:t>– из русской литературы первой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второй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XX – начала ХХI в.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</a:p>
                    <a:p>
                      <a:pPr algn="ctr"/>
                      <a:r>
                        <a:rPr lang="ru-RU" sz="2400" dirty="0" smtClean="0"/>
                        <a:t>(1.1</a:t>
                      </a:r>
                      <a:r>
                        <a:rPr lang="ru-RU" sz="2400" baseline="0" dirty="0" smtClean="0"/>
                        <a:t> или </a:t>
                      </a:r>
                      <a:r>
                        <a:rPr lang="ru-RU" sz="2400" dirty="0" smtClean="0"/>
                        <a:t>1.2)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</a:p>
                    <a:p>
                      <a:pPr algn="ctr"/>
                      <a:r>
                        <a:rPr lang="ru-RU" sz="2400" dirty="0" smtClean="0"/>
                        <a:t>(1.1.1</a:t>
                      </a:r>
                      <a:r>
                        <a:rPr lang="ru-RU" sz="2400" baseline="0" dirty="0" smtClean="0"/>
                        <a:t> и</a:t>
                      </a:r>
                      <a:r>
                        <a:rPr lang="ru-RU" sz="2400" dirty="0" smtClean="0"/>
                        <a:t> 1.1.2)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066800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Содержательные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разделы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433535"/>
              </p:ext>
            </p:extLst>
          </p:nvPr>
        </p:nvGraphicFramePr>
        <p:xfrm>
          <a:off x="467544" y="2276872"/>
          <a:ext cx="8136135" cy="3962400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4104456"/>
                <a:gridCol w="2016224"/>
                <a:gridCol w="201545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Разделы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заданий в КИМ-2022 и КИМ-2021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/>
                        <a:t>Кол-во заданий в КИМ-2020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Эпические, драматические, лироэпические произведения:</a:t>
                      </a:r>
                    </a:p>
                    <a:p>
                      <a:r>
                        <a:rPr lang="ru-RU" sz="1600" dirty="0" smtClean="0"/>
                        <a:t>– из древнерусской литературы;</a:t>
                      </a:r>
                    </a:p>
                    <a:p>
                      <a:r>
                        <a:rPr lang="ru-RU" sz="1600" dirty="0" smtClean="0"/>
                        <a:t>– из русской литературы XVIII в.;</a:t>
                      </a:r>
                    </a:p>
                    <a:p>
                      <a:r>
                        <a:rPr lang="ru-RU" sz="1600" dirty="0" smtClean="0"/>
                        <a:t>– из русской литературы первой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второй половины XIX в.;</a:t>
                      </a:r>
                    </a:p>
                    <a:p>
                      <a:r>
                        <a:rPr lang="ru-RU" sz="1600" dirty="0" smtClean="0"/>
                        <a:t>– из русской литературы XX – начала ХХI в.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</a:p>
                    <a:p>
                      <a:pPr algn="ctr"/>
                      <a:r>
                        <a:rPr lang="ru-RU" sz="2400" dirty="0" smtClean="0"/>
                        <a:t>(2.1 или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2.2)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</a:p>
                    <a:p>
                      <a:pPr algn="ctr"/>
                      <a:r>
                        <a:rPr lang="ru-RU" sz="2400" dirty="0" smtClean="0"/>
                        <a:t>(1.1.3)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020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Другая 12">
      <a:dk1>
        <a:sysClr val="windowText" lastClr="000000"/>
      </a:dk1>
      <a:lt1>
        <a:sysClr val="window" lastClr="FFFFFF"/>
      </a:lt1>
      <a:dk2>
        <a:srgbClr val="FFDEA4"/>
      </a:dk2>
      <a:lt2>
        <a:srgbClr val="DFE6D0"/>
      </a:lt2>
      <a:accent1>
        <a:srgbClr val="759AA5"/>
      </a:accent1>
      <a:accent2>
        <a:srgbClr val="740000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945</TotalTime>
  <Words>1327</Words>
  <Application>Microsoft Office PowerPoint</Application>
  <PresentationFormat>Экран (4:3)</PresentationFormat>
  <Paragraphs>218</Paragraphs>
  <Slides>31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Городская</vt:lpstr>
      <vt:lpstr>ОГЭ-2022 по литературе</vt:lpstr>
      <vt:lpstr>Изменения в КИМ ОГЭ-2022</vt:lpstr>
      <vt:lpstr>Изменения в КИМ ОГЭ-2022</vt:lpstr>
      <vt:lpstr>На что обратить внимание</vt:lpstr>
      <vt:lpstr>Время выполнения работы </vt:lpstr>
      <vt:lpstr>Дополнительное оборудование</vt:lpstr>
      <vt:lpstr>Первичный балл</vt:lpstr>
      <vt:lpstr>Содержательные разделы</vt:lpstr>
      <vt:lpstr>Содержательные разделы</vt:lpstr>
      <vt:lpstr>Содержательные разделы</vt:lpstr>
      <vt:lpstr>Содержательные разделы</vt:lpstr>
      <vt:lpstr>Содержательные разделы</vt:lpstr>
      <vt:lpstr>Задания</vt:lpstr>
      <vt:lpstr>Задания</vt:lpstr>
      <vt:lpstr>Задания</vt:lpstr>
      <vt:lpstr>Задания</vt:lpstr>
      <vt:lpstr>Задание №1.1 (на выбор)</vt:lpstr>
      <vt:lpstr>Задание №1.2 (на выбор)</vt:lpstr>
      <vt:lpstr>Задание №2.1 или 2.2</vt:lpstr>
      <vt:lpstr>Задание №3.1 или 3.2</vt:lpstr>
      <vt:lpstr>Задание №4</vt:lpstr>
      <vt:lpstr>Задание5</vt:lpstr>
      <vt:lpstr>ЕГЭ-2022 по литературе</vt:lpstr>
      <vt:lpstr>    ЕГЭ-2022    по литературе</vt:lpstr>
      <vt:lpstr>Структура ЕГЭ по литературе 2022 </vt:lpstr>
      <vt:lpstr>Презентация PowerPoint</vt:lpstr>
      <vt:lpstr>Презентация PowerPoint</vt:lpstr>
      <vt:lpstr>Презентация PowerPoint</vt:lpstr>
      <vt:lpstr>  Изменения в КИМ ЕГЭ по литературе 2022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ОГЭ-2021  по русскому языку</dc:title>
  <dc:creator>Sony</dc:creator>
  <cp:lastModifiedBy>школаа</cp:lastModifiedBy>
  <cp:revision>181</cp:revision>
  <dcterms:created xsi:type="dcterms:W3CDTF">2020-08-31T10:23:09Z</dcterms:created>
  <dcterms:modified xsi:type="dcterms:W3CDTF">2022-02-24T09:31:50Z</dcterms:modified>
</cp:coreProperties>
</file>