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Lato" panose="020B0604020202020204" charset="0"/>
      <p:regular r:id="rId18"/>
      <p:bold r:id="rId19"/>
      <p:italic r:id="rId20"/>
      <p:boldItalic r:id="rId21"/>
    </p:embeddedFont>
    <p:embeddedFont>
      <p:font typeface="Raleway" panose="020B0604020202020204" charset="-52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1" d="100"/>
          <a:sy n="111" d="100"/>
        </p:scale>
        <p:origin x="-774" y="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98739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21cd82a7b8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21cd82a7b8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21cd82a7b8_0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21cd82a7b8_0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21cd82a7b8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21cd82a7b8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21cd82a7b8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21cd82a7b8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21cd82a7b8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21cd82a7b8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21cd82a7b8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21cd82a7b8_0_1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21cd82a7b8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21cd82a7b8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21cd82a7b8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21cd82a7b8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21cd82a7b8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21cd82a7b8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21cd82a7b8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21cd82a7b8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21cd82a7b8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21cd82a7b8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21cd82a7b8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21cd82a7b8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21cd82a7b8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21cd82a7b8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21cd82a7b8_0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21cd82a7b8_0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680"/>
              <a:t>ВПР-2025 по информатике в 7-8 классах, особенности содержания и проведения</a:t>
            </a:r>
            <a:endParaRPr sz="3680"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4847129" y="3422931"/>
            <a:ext cx="3641416" cy="10600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indent="0"/>
            <a:r>
              <a:rPr lang="ru-RU" dirty="0" smtClean="0"/>
              <a:t>ГБУ </a:t>
            </a:r>
            <a:r>
              <a:rPr lang="ru-RU" dirty="0"/>
              <a:t>ДПО </a:t>
            </a:r>
            <a:r>
              <a:rPr lang="ru-RU" dirty="0" smtClean="0"/>
              <a:t>«</a:t>
            </a:r>
            <a:r>
              <a:rPr lang="ru-RU" dirty="0"/>
              <a:t>Кинельский </a:t>
            </a:r>
            <a:r>
              <a:rPr lang="ru-RU" dirty="0" smtClean="0"/>
              <a:t>ресурсный </a:t>
            </a:r>
            <a:r>
              <a:rPr lang="ru-RU" dirty="0"/>
              <a:t>центр» Самарской области,</a:t>
            </a:r>
          </a:p>
          <a:p>
            <a:pPr marL="0" indent="0"/>
            <a:r>
              <a:rPr lang="ru-RU" dirty="0"/>
              <a:t>методист Плеханова К.Ю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44" name="Google Shape;14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40"/>
            <a:ext cx="9144000" cy="51424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1" name="Google Shape;15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535"/>
            <a:ext cx="9143999" cy="5128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58" name="Google Shape;1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230"/>
            <a:ext cx="9143999" cy="5131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6"/>
          <p:cNvSpPr txBox="1">
            <a:spLocks noGrp="1"/>
          </p:cNvSpPr>
          <p:nvPr>
            <p:ph type="title"/>
          </p:nvPr>
        </p:nvSpPr>
        <p:spPr>
          <a:xfrm>
            <a:off x="729450" y="536300"/>
            <a:ext cx="7688700" cy="6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Структура проверочной работы</a:t>
            </a:r>
            <a:endParaRPr/>
          </a:p>
        </p:txBody>
      </p:sp>
      <p:sp>
        <p:nvSpPr>
          <p:cNvPr id="171" name="Google Shape;171;p26"/>
          <p:cNvSpPr txBox="1">
            <a:spLocks noGrp="1"/>
          </p:cNvSpPr>
          <p:nvPr>
            <p:ph type="body" idx="1"/>
          </p:nvPr>
        </p:nvSpPr>
        <p:spPr>
          <a:xfrm>
            <a:off x="729450" y="1389475"/>
            <a:ext cx="7688700" cy="295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Проверочная работа состоит из двух частей и включает в себя 13 заданий. 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В части 1 содержатся задания 1 –10; в части 2 – задания 11 –13. 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Задания 2, 5, 9 – задания с выбором ответа; задания 1 –5, 8 –11 требуют краткого ответа. 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Задания 6, 7, 12 и 13 предполагают развернутый ответ: задания 6 и 7 – записать решение; задания 12 и 13 – создать файлы на компьютере.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 txBox="1">
            <a:spLocks noGrp="1"/>
          </p:cNvSpPr>
          <p:nvPr>
            <p:ph type="title"/>
          </p:nvPr>
        </p:nvSpPr>
        <p:spPr>
          <a:xfrm>
            <a:off x="729450" y="357525"/>
            <a:ext cx="76887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Система оценивания выполнения отдельных заданий и проверочной работы в целом</a:t>
            </a:r>
            <a:endParaRPr/>
          </a:p>
        </p:txBody>
      </p:sp>
      <p:sp>
        <p:nvSpPr>
          <p:cNvPr id="177" name="Google Shape;177;p27"/>
          <p:cNvSpPr txBox="1">
            <a:spLocks noGrp="1"/>
          </p:cNvSpPr>
          <p:nvPr>
            <p:ph type="body" idx="1"/>
          </p:nvPr>
        </p:nvSpPr>
        <p:spPr>
          <a:xfrm>
            <a:off x="729450" y="1470725"/>
            <a:ext cx="7688700" cy="28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Правильный ответ на каждое из заданий 1–5, 8–11 Оценивается 1 баллом. 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Задание считается выполненным верно, если ответ записан в той форме, которая указана в инструкции по выполнению задания. 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Ответ на каждое из заданий 6, 7, 12, 13 оценивается в соответствии с критериями. 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Максимальный первичный балл за выполнение работы – 16.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2232"/>
            <a:ext cx="9143999" cy="5079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01074" cy="5133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81" y="0"/>
            <a:ext cx="911343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body" idx="1"/>
          </p:nvPr>
        </p:nvSpPr>
        <p:spPr>
          <a:xfrm>
            <a:off x="729450" y="2250800"/>
            <a:ext cx="7688700" cy="20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897697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75" y="0"/>
            <a:ext cx="90980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title"/>
          </p:nvPr>
        </p:nvSpPr>
        <p:spPr>
          <a:xfrm>
            <a:off x="796300" y="430650"/>
            <a:ext cx="7849500" cy="68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Система оценивания выполнения отдельных заданий и проверочной работы в целом</a:t>
            </a:r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body" idx="1"/>
          </p:nvPr>
        </p:nvSpPr>
        <p:spPr>
          <a:xfrm>
            <a:off x="729450" y="1413850"/>
            <a:ext cx="7688700" cy="292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dirty="0">
                <a:solidFill>
                  <a:schemeClr val="bg2"/>
                </a:solidFill>
              </a:rPr>
              <a:t>Правильный ответ на каждое из заданий 1 –12, 14 оценивается 1 баллом.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dirty="0">
                <a:solidFill>
                  <a:schemeClr val="bg2"/>
                </a:solidFill>
              </a:rPr>
              <a:t>Задание считается выполненным верно, если ответ записан в той форме, которая указана в инструкции по выполнению задания.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dirty="0">
                <a:solidFill>
                  <a:schemeClr val="bg2"/>
                </a:solidFill>
              </a:rPr>
              <a:t>Полный правильный ответ на задание 13 оценивается 2 баллами.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dirty="0">
                <a:solidFill>
                  <a:schemeClr val="bg2"/>
                </a:solidFill>
              </a:rPr>
              <a:t>Если в ответе допущена одна ошибка (в том числе написана лишняя цифра или не написана одна необходимая цифра), выставляется 1 балл; если допущено две или более ошибки – 0 баллов.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dirty="0">
                <a:solidFill>
                  <a:schemeClr val="bg2"/>
                </a:solidFill>
              </a:rPr>
              <a:t>Ответ на каждое из заданий 15, 16 оценивается в соответстви и с критериями. 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dirty="0">
                <a:solidFill>
                  <a:schemeClr val="bg2"/>
                </a:solidFill>
              </a:rPr>
              <a:t>Максимальный первичный балл за выполнение работы – 20.</a:t>
            </a:r>
            <a:endParaRPr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title"/>
          </p:nvPr>
        </p:nvSpPr>
        <p:spPr>
          <a:xfrm>
            <a:off x="729450" y="601300"/>
            <a:ext cx="7688700" cy="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Продолжительность проверочной работы</a:t>
            </a:r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body" idx="1"/>
          </p:nvPr>
        </p:nvSpPr>
        <p:spPr>
          <a:xfrm>
            <a:off x="729450" y="1470725"/>
            <a:ext cx="7688700" cy="28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bg2"/>
                </a:solidFill>
              </a:rPr>
              <a:t>Два урока (не более 45 минут каждый) </a:t>
            </a:r>
            <a:endParaRPr sz="1600" dirty="0">
              <a:solidFill>
                <a:schemeClr val="bg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bg2"/>
                </a:solidFill>
              </a:rPr>
              <a:t>Работа состоит из двух частей </a:t>
            </a:r>
            <a:endParaRPr sz="1600" dirty="0">
              <a:solidFill>
                <a:schemeClr val="bg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 dirty="0">
                <a:solidFill>
                  <a:schemeClr val="bg2"/>
                </a:solidFill>
              </a:rPr>
              <a:t>Задания частей 1 и 2 могут выполняться в один день с перерывом не менее 10 минут или в разные дни. </a:t>
            </a:r>
            <a:endParaRPr sz="1600" dirty="0">
              <a:solidFill>
                <a:schemeClr val="bg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600" dirty="0">
                <a:solidFill>
                  <a:schemeClr val="bg2"/>
                </a:solidFill>
              </a:rPr>
              <a:t>Один урок (не более 45 минут) на выполнение заданий каждой части.</a:t>
            </a:r>
            <a:endParaRPr sz="16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>
            <a:spLocks noGrp="1"/>
          </p:cNvSpPr>
          <p:nvPr>
            <p:ph type="title"/>
          </p:nvPr>
        </p:nvSpPr>
        <p:spPr>
          <a:xfrm>
            <a:off x="195025" y="349400"/>
            <a:ext cx="87267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Описание дополнительных материалов и оборудования, необходимых для проведения проверочной работы</a:t>
            </a:r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body" idx="1"/>
          </p:nvPr>
        </p:nvSpPr>
        <p:spPr>
          <a:xfrm>
            <a:off x="729450" y="1454475"/>
            <a:ext cx="7688700" cy="288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Калькулятор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 При проведении части 1 работы (задания 1–13) может использоваться непрограммируемый калькулятор. Компьютеры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/>
              <a:t>При проведении части 2 работы (задания 14–16) обучающиеся работают на компьютерах, на которых установлены текстовый и графический редакторы.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397</Words>
  <Application>Microsoft Office PowerPoint</Application>
  <PresentationFormat>Экран (16:9)</PresentationFormat>
  <Paragraphs>29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Lato</vt:lpstr>
      <vt:lpstr>Raleway</vt:lpstr>
      <vt:lpstr>Streamline</vt:lpstr>
      <vt:lpstr>ВПР-2025 по информатике в 7-8 классах, особенности содержания и проведения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Система оценивания выполнения отдельных заданий и проверочной работы в целом</vt:lpstr>
      <vt:lpstr>Продолжительность проверочной работы</vt:lpstr>
      <vt:lpstr>Описание дополнительных материалов и оборудования, необходимых для проведения проверочной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проверочной работы</vt:lpstr>
      <vt:lpstr>Система оценивания выполнения отдельных заданий и проверочной работы в целом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ВПР-2025 по информатике в 7-8 классах, особенности содержания и проведения</dc:title>
  <dc:creator>Ксения Плеханова</dc:creator>
  <cp:lastModifiedBy>Вера</cp:lastModifiedBy>
  <cp:revision>3</cp:revision>
  <dcterms:modified xsi:type="dcterms:W3CDTF">2025-01-09T10:08:12Z</dcterms:modified>
</cp:coreProperties>
</file>