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0" r:id="rId3"/>
    <p:sldId id="257" r:id="rId4"/>
    <p:sldId id="258" r:id="rId5"/>
    <p:sldId id="261" r:id="rId6"/>
    <p:sldId id="259" r:id="rId7"/>
    <p:sldId id="263" r:id="rId8"/>
    <p:sldId id="264" r:id="rId9"/>
    <p:sldId id="265" r:id="rId10"/>
    <p:sldId id="262"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165" autoAdjust="0"/>
  </p:normalViewPr>
  <p:slideViewPr>
    <p:cSldViewPr>
      <p:cViewPr varScale="1">
        <p:scale>
          <a:sx n="65" d="100"/>
          <a:sy n="65" d="100"/>
        </p:scale>
        <p:origin x="-153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42744C-34BD-4E16-95BD-C55060B51BD6}" type="datetimeFigureOut">
              <a:rPr lang="ru-RU" smtClean="0"/>
              <a:t>27.08.2024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9E06A9-B332-4FA7-B065-F82B854ED300}" type="slidenum">
              <a:rPr lang="ru-RU" smtClean="0"/>
              <a:t>‹#›</a:t>
            </a:fld>
            <a:endParaRPr lang="ru-RU"/>
          </a:p>
        </p:txBody>
      </p:sp>
    </p:spTree>
    <p:extLst>
      <p:ext uri="{BB962C8B-B14F-4D97-AF65-F5344CB8AC3E}">
        <p14:creationId xmlns:p14="http://schemas.microsoft.com/office/powerpoint/2010/main" val="3676522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9E06A9-B332-4FA7-B065-F82B854ED300}" type="slidenum">
              <a:rPr lang="ru-RU" smtClean="0"/>
              <a:t>8</a:t>
            </a:fld>
            <a:endParaRPr lang="ru-RU"/>
          </a:p>
        </p:txBody>
      </p:sp>
    </p:spTree>
    <p:extLst>
      <p:ext uri="{BB962C8B-B14F-4D97-AF65-F5344CB8AC3E}">
        <p14:creationId xmlns:p14="http://schemas.microsoft.com/office/powerpoint/2010/main" val="2474825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3683AB4-E067-431B-8AEE-CD524955F453}" type="datetimeFigureOut">
              <a:rPr lang="ru-RU" smtClean="0"/>
              <a:t>27.08.2024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8333400-69D4-462C-9262-F3A88D3EC06D}" type="slidenum">
              <a:rPr lang="ru-RU" smtClean="0"/>
              <a:t>‹#›</a:t>
            </a:fld>
            <a:endParaRPr lang="ru-RU"/>
          </a:p>
        </p:txBody>
      </p:sp>
    </p:spTree>
    <p:extLst>
      <p:ext uri="{BB962C8B-B14F-4D97-AF65-F5344CB8AC3E}">
        <p14:creationId xmlns:p14="http://schemas.microsoft.com/office/powerpoint/2010/main" val="25342392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3683AB4-E067-431B-8AEE-CD524955F453}" type="datetimeFigureOut">
              <a:rPr lang="ru-RU" smtClean="0"/>
              <a:t>27.08.2024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8333400-69D4-462C-9262-F3A88D3EC06D}" type="slidenum">
              <a:rPr lang="ru-RU" smtClean="0"/>
              <a:t>‹#›</a:t>
            </a:fld>
            <a:endParaRPr lang="ru-RU"/>
          </a:p>
        </p:txBody>
      </p:sp>
    </p:spTree>
    <p:extLst>
      <p:ext uri="{BB962C8B-B14F-4D97-AF65-F5344CB8AC3E}">
        <p14:creationId xmlns:p14="http://schemas.microsoft.com/office/powerpoint/2010/main" val="94346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3683AB4-E067-431B-8AEE-CD524955F453}" type="datetimeFigureOut">
              <a:rPr lang="ru-RU" smtClean="0"/>
              <a:t>27.08.2024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8333400-69D4-462C-9262-F3A88D3EC06D}" type="slidenum">
              <a:rPr lang="ru-RU" smtClean="0"/>
              <a:t>‹#›</a:t>
            </a:fld>
            <a:endParaRPr lang="ru-RU"/>
          </a:p>
        </p:txBody>
      </p:sp>
    </p:spTree>
    <p:extLst>
      <p:ext uri="{BB962C8B-B14F-4D97-AF65-F5344CB8AC3E}">
        <p14:creationId xmlns:p14="http://schemas.microsoft.com/office/powerpoint/2010/main" val="1374312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3683AB4-E067-431B-8AEE-CD524955F453}" type="datetimeFigureOut">
              <a:rPr lang="ru-RU" smtClean="0"/>
              <a:t>27.08.2024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8333400-69D4-462C-9262-F3A88D3EC06D}" type="slidenum">
              <a:rPr lang="ru-RU" smtClean="0"/>
              <a:t>‹#›</a:t>
            </a:fld>
            <a:endParaRPr lang="ru-RU"/>
          </a:p>
        </p:txBody>
      </p:sp>
    </p:spTree>
    <p:extLst>
      <p:ext uri="{BB962C8B-B14F-4D97-AF65-F5344CB8AC3E}">
        <p14:creationId xmlns:p14="http://schemas.microsoft.com/office/powerpoint/2010/main" val="718436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3683AB4-E067-431B-8AEE-CD524955F453}" type="datetimeFigureOut">
              <a:rPr lang="ru-RU" smtClean="0"/>
              <a:t>27.08.2024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8333400-69D4-462C-9262-F3A88D3EC06D}" type="slidenum">
              <a:rPr lang="ru-RU" smtClean="0"/>
              <a:t>‹#›</a:t>
            </a:fld>
            <a:endParaRPr lang="ru-RU"/>
          </a:p>
        </p:txBody>
      </p:sp>
    </p:spTree>
    <p:extLst>
      <p:ext uri="{BB962C8B-B14F-4D97-AF65-F5344CB8AC3E}">
        <p14:creationId xmlns:p14="http://schemas.microsoft.com/office/powerpoint/2010/main" val="2302397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3683AB4-E067-431B-8AEE-CD524955F453}" type="datetimeFigureOut">
              <a:rPr lang="ru-RU" smtClean="0"/>
              <a:t>27.08.2024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8333400-69D4-462C-9262-F3A88D3EC06D}" type="slidenum">
              <a:rPr lang="ru-RU" smtClean="0"/>
              <a:t>‹#›</a:t>
            </a:fld>
            <a:endParaRPr lang="ru-RU"/>
          </a:p>
        </p:txBody>
      </p:sp>
    </p:spTree>
    <p:extLst>
      <p:ext uri="{BB962C8B-B14F-4D97-AF65-F5344CB8AC3E}">
        <p14:creationId xmlns:p14="http://schemas.microsoft.com/office/powerpoint/2010/main" val="3734581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3683AB4-E067-431B-8AEE-CD524955F453}" type="datetimeFigureOut">
              <a:rPr lang="ru-RU" smtClean="0"/>
              <a:t>27.08.2024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8333400-69D4-462C-9262-F3A88D3EC06D}" type="slidenum">
              <a:rPr lang="ru-RU" smtClean="0"/>
              <a:t>‹#›</a:t>
            </a:fld>
            <a:endParaRPr lang="ru-RU"/>
          </a:p>
        </p:txBody>
      </p:sp>
    </p:spTree>
    <p:extLst>
      <p:ext uri="{BB962C8B-B14F-4D97-AF65-F5344CB8AC3E}">
        <p14:creationId xmlns:p14="http://schemas.microsoft.com/office/powerpoint/2010/main" val="264416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3683AB4-E067-431B-8AEE-CD524955F453}" type="datetimeFigureOut">
              <a:rPr lang="ru-RU" smtClean="0"/>
              <a:t>27.08.2024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8333400-69D4-462C-9262-F3A88D3EC06D}" type="slidenum">
              <a:rPr lang="ru-RU" smtClean="0"/>
              <a:t>‹#›</a:t>
            </a:fld>
            <a:endParaRPr lang="ru-RU"/>
          </a:p>
        </p:txBody>
      </p:sp>
    </p:spTree>
    <p:extLst>
      <p:ext uri="{BB962C8B-B14F-4D97-AF65-F5344CB8AC3E}">
        <p14:creationId xmlns:p14="http://schemas.microsoft.com/office/powerpoint/2010/main" val="1409653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3683AB4-E067-431B-8AEE-CD524955F453}" type="datetimeFigureOut">
              <a:rPr lang="ru-RU" smtClean="0"/>
              <a:t>27.08.2024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8333400-69D4-462C-9262-F3A88D3EC06D}" type="slidenum">
              <a:rPr lang="ru-RU" smtClean="0"/>
              <a:t>‹#›</a:t>
            </a:fld>
            <a:endParaRPr lang="ru-RU"/>
          </a:p>
        </p:txBody>
      </p:sp>
    </p:spTree>
    <p:extLst>
      <p:ext uri="{BB962C8B-B14F-4D97-AF65-F5344CB8AC3E}">
        <p14:creationId xmlns:p14="http://schemas.microsoft.com/office/powerpoint/2010/main" val="1599059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3683AB4-E067-431B-8AEE-CD524955F453}" type="datetimeFigureOut">
              <a:rPr lang="ru-RU" smtClean="0"/>
              <a:t>27.08.2024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8333400-69D4-462C-9262-F3A88D3EC06D}" type="slidenum">
              <a:rPr lang="ru-RU" smtClean="0"/>
              <a:t>‹#›</a:t>
            </a:fld>
            <a:endParaRPr lang="ru-RU"/>
          </a:p>
        </p:txBody>
      </p:sp>
    </p:spTree>
    <p:extLst>
      <p:ext uri="{BB962C8B-B14F-4D97-AF65-F5344CB8AC3E}">
        <p14:creationId xmlns:p14="http://schemas.microsoft.com/office/powerpoint/2010/main" val="3890479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3683AB4-E067-431B-8AEE-CD524955F453}" type="datetimeFigureOut">
              <a:rPr lang="ru-RU" smtClean="0"/>
              <a:t>27.08.2024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8333400-69D4-462C-9262-F3A88D3EC06D}" type="slidenum">
              <a:rPr lang="ru-RU" smtClean="0"/>
              <a:t>‹#›</a:t>
            </a:fld>
            <a:endParaRPr lang="ru-RU"/>
          </a:p>
        </p:txBody>
      </p:sp>
    </p:spTree>
    <p:extLst>
      <p:ext uri="{BB962C8B-B14F-4D97-AF65-F5344CB8AC3E}">
        <p14:creationId xmlns:p14="http://schemas.microsoft.com/office/powerpoint/2010/main" val="4167355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683AB4-E067-431B-8AEE-CD524955F453}" type="datetimeFigureOut">
              <a:rPr lang="ru-RU" smtClean="0"/>
              <a:t>27.08.2024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333400-69D4-462C-9262-F3A88D3EC06D}" type="slidenum">
              <a:rPr lang="ru-RU" smtClean="0"/>
              <a:t>‹#›</a:t>
            </a:fld>
            <a:endParaRPr lang="ru-RU"/>
          </a:p>
        </p:txBody>
      </p:sp>
    </p:spTree>
    <p:extLst>
      <p:ext uri="{BB962C8B-B14F-4D97-AF65-F5344CB8AC3E}">
        <p14:creationId xmlns:p14="http://schemas.microsoft.com/office/powerpoint/2010/main" val="38897224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du.skysmart.ru/login-student" TargetMode="External"/><Relationship Id="rId2" Type="http://schemas.openxmlformats.org/officeDocument/2006/relationships/hyperlink" Target="https://oge.sdamgia.ru/"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764704"/>
            <a:ext cx="7772400" cy="1470025"/>
          </a:xfrm>
        </p:spPr>
        <p:txBody>
          <a:bodyPr>
            <a:noAutofit/>
          </a:bodyPr>
          <a:lstStyle/>
          <a:p>
            <a:r>
              <a:rPr lang="ru-RU" sz="3200" dirty="0" smtClean="0">
                <a:latin typeface="Times New Roman" panose="02020603050405020304" pitchFamily="18" charset="0"/>
                <a:cs typeface="Times New Roman" panose="02020603050405020304" pitchFamily="18" charset="0"/>
              </a:rPr>
              <a:t>Система работы</a:t>
            </a:r>
            <a:br>
              <a:rPr lang="ru-RU" sz="3200" dirty="0" smtClean="0">
                <a:latin typeface="Times New Roman" panose="02020603050405020304" pitchFamily="18" charset="0"/>
                <a:cs typeface="Times New Roman" panose="02020603050405020304" pitchFamily="18" charset="0"/>
              </a:rPr>
            </a:br>
            <a:r>
              <a:rPr lang="ru-RU" sz="3200" dirty="0" smtClean="0">
                <a:latin typeface="Times New Roman" panose="02020603050405020304" pitchFamily="18" charset="0"/>
                <a:cs typeface="Times New Roman" panose="02020603050405020304" pitchFamily="18" charset="0"/>
              </a:rPr>
              <a:t> по подготовке обучающихся </a:t>
            </a:r>
            <a:br>
              <a:rPr lang="ru-RU" sz="3200" dirty="0" smtClean="0">
                <a:latin typeface="Times New Roman" panose="02020603050405020304" pitchFamily="18" charset="0"/>
                <a:cs typeface="Times New Roman" panose="02020603050405020304" pitchFamily="18" charset="0"/>
              </a:rPr>
            </a:br>
            <a:r>
              <a:rPr lang="ru-RU" sz="3200" dirty="0" smtClean="0">
                <a:latin typeface="Times New Roman" panose="02020603050405020304" pitchFamily="18" charset="0"/>
                <a:cs typeface="Times New Roman" panose="02020603050405020304" pitchFamily="18" charset="0"/>
              </a:rPr>
              <a:t>к сдаче ОГЭ по физике</a:t>
            </a:r>
            <a:endParaRPr lang="ru-RU" sz="32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5004048" y="3886200"/>
            <a:ext cx="3888432" cy="1847056"/>
          </a:xfrm>
        </p:spPr>
        <p:txBody>
          <a:bodyPr>
            <a:normAutofit/>
          </a:bodyPr>
          <a:lstStyle/>
          <a:p>
            <a:pPr algn="r"/>
            <a:endParaRPr lang="ru-RU" dirty="0" smtClean="0"/>
          </a:p>
          <a:p>
            <a:pPr algn="r"/>
            <a:r>
              <a:rPr lang="ru-RU" sz="2200" dirty="0" smtClean="0">
                <a:solidFill>
                  <a:schemeClr val="tx1"/>
                </a:solidFill>
                <a:latin typeface="Times New Roman" panose="02020603050405020304" pitchFamily="18" charset="0"/>
                <a:cs typeface="Times New Roman" panose="02020603050405020304" pitchFamily="18" charset="0"/>
              </a:rPr>
              <a:t>Потапенко Т.И.</a:t>
            </a:r>
          </a:p>
          <a:p>
            <a:pPr algn="r"/>
            <a:r>
              <a:rPr lang="ru-RU" sz="2200" dirty="0" smtClean="0">
                <a:solidFill>
                  <a:schemeClr val="tx1"/>
                </a:solidFill>
                <a:latin typeface="Times New Roman" panose="02020603050405020304" pitchFamily="18" charset="0"/>
                <a:cs typeface="Times New Roman" panose="02020603050405020304" pitchFamily="18" charset="0"/>
              </a:rPr>
              <a:t>Учитель физики </a:t>
            </a:r>
          </a:p>
          <a:p>
            <a:pPr algn="r"/>
            <a:r>
              <a:rPr lang="ru-RU" sz="2200" dirty="0" smtClean="0">
                <a:solidFill>
                  <a:schemeClr val="tx1"/>
                </a:solidFill>
                <a:latin typeface="Times New Roman" panose="02020603050405020304" pitchFamily="18" charset="0"/>
                <a:cs typeface="Times New Roman" panose="02020603050405020304" pitchFamily="18" charset="0"/>
              </a:rPr>
              <a:t>ГБОУ СОШ </a:t>
            </a:r>
            <a:r>
              <a:rPr lang="ru-RU" sz="2200" dirty="0" err="1" smtClean="0">
                <a:solidFill>
                  <a:schemeClr val="tx1"/>
                </a:solidFill>
                <a:latin typeface="Times New Roman" panose="02020603050405020304" pitchFamily="18" charset="0"/>
                <a:cs typeface="Times New Roman" panose="02020603050405020304" pitchFamily="18" charset="0"/>
              </a:rPr>
              <a:t>с.Георгиевка</a:t>
            </a:r>
            <a:endParaRPr lang="ru-RU" sz="2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4996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404664"/>
            <a:ext cx="8280920" cy="830997"/>
          </a:xfrm>
          <a:prstGeom prst="rect">
            <a:avLst/>
          </a:prstGeom>
        </p:spPr>
        <p:txBody>
          <a:bodyPr wrap="square">
            <a:spAutoFit/>
          </a:bodyPr>
          <a:lstStyle/>
          <a:p>
            <a:pPr algn="ctr"/>
            <a:r>
              <a:rPr lang="ru-RU" sz="2400" b="1" dirty="0">
                <a:latin typeface="Times New Roman" panose="02020603050405020304" pitchFamily="18" charset="0"/>
                <a:cs typeface="Times New Roman" panose="02020603050405020304" pitchFamily="18" charset="0"/>
              </a:rPr>
              <a:t>Третий этап </a:t>
            </a:r>
          </a:p>
          <a:p>
            <a:pPr algn="ctr"/>
            <a:r>
              <a:rPr lang="ru-RU" sz="2400" b="1" dirty="0">
                <a:latin typeface="Times New Roman" panose="02020603050405020304" pitchFamily="18" charset="0"/>
                <a:cs typeface="Times New Roman" panose="02020603050405020304" pitchFamily="18" charset="0"/>
              </a:rPr>
              <a:t>П</a:t>
            </a:r>
            <a:r>
              <a:rPr lang="ru-RU" sz="2400" b="1" dirty="0" smtClean="0">
                <a:latin typeface="Times New Roman" panose="02020603050405020304" pitchFamily="18" charset="0"/>
                <a:cs typeface="Times New Roman" panose="02020603050405020304" pitchFamily="18" charset="0"/>
              </a:rPr>
              <a:t>роверка </a:t>
            </a:r>
            <a:r>
              <a:rPr lang="ru-RU" sz="2400" b="1" dirty="0">
                <a:latin typeface="Times New Roman" panose="02020603050405020304" pitchFamily="18" charset="0"/>
                <a:cs typeface="Times New Roman" panose="02020603050405020304" pitchFamily="18" charset="0"/>
              </a:rPr>
              <a:t>знаний и умений учащихся</a:t>
            </a:r>
          </a:p>
        </p:txBody>
      </p:sp>
      <p:sp>
        <p:nvSpPr>
          <p:cNvPr id="3" name="TextBox 2"/>
          <p:cNvSpPr txBox="1"/>
          <p:nvPr/>
        </p:nvSpPr>
        <p:spPr>
          <a:xfrm>
            <a:off x="467544" y="1282916"/>
            <a:ext cx="8424936" cy="4708981"/>
          </a:xfrm>
          <a:prstGeom prst="rect">
            <a:avLst/>
          </a:prstGeom>
          <a:noFill/>
        </p:spPr>
        <p:txBody>
          <a:bodyPr wrap="square" rtlCol="0">
            <a:spAutoFit/>
          </a:bodyPr>
          <a:lstStyle/>
          <a:p>
            <a:pPr marL="285750" indent="-285750">
              <a:lnSpc>
                <a:spcPct val="150000"/>
              </a:lnSpc>
              <a:buFontTx/>
              <a:buChar char="-"/>
            </a:pPr>
            <a:r>
              <a:rPr lang="ru-RU" sz="2000" dirty="0" smtClean="0">
                <a:latin typeface="Times New Roman" panose="02020603050405020304" pitchFamily="18" charset="0"/>
                <a:cs typeface="Times New Roman" panose="02020603050405020304" pitchFamily="18" charset="0"/>
              </a:rPr>
              <a:t>Зачёты </a:t>
            </a:r>
            <a:endParaRPr lang="ru-RU" sz="2000" dirty="0" smtClean="0">
              <a:latin typeface="Times New Roman" panose="02020603050405020304" pitchFamily="18" charset="0"/>
              <a:cs typeface="Times New Roman" panose="02020603050405020304" pitchFamily="18" charset="0"/>
            </a:endParaRPr>
          </a:p>
          <a:p>
            <a:pPr marL="285750" indent="-285750">
              <a:lnSpc>
                <a:spcPct val="150000"/>
              </a:lnSpc>
              <a:buFontTx/>
              <a:buChar char="-"/>
            </a:pPr>
            <a:r>
              <a:rPr lang="ru-RU" sz="2000" dirty="0">
                <a:latin typeface="Times New Roman" panose="02020603050405020304" pitchFamily="18" charset="0"/>
                <a:cs typeface="Times New Roman" panose="02020603050405020304" pitchFamily="18" charset="0"/>
              </a:rPr>
              <a:t>проведение тестирования по образцу ОГЭ после изучения каждого раздела</a:t>
            </a:r>
            <a:r>
              <a:rPr lang="ru-RU" sz="2000" dirty="0" smtClean="0">
                <a:latin typeface="Times New Roman" panose="02020603050405020304" pitchFamily="18" charset="0"/>
                <a:cs typeface="Times New Roman" panose="02020603050405020304" pitchFamily="18" charset="0"/>
              </a:rPr>
              <a:t>.</a:t>
            </a:r>
          </a:p>
          <a:p>
            <a:pPr marL="285750" indent="-285750">
              <a:lnSpc>
                <a:spcPct val="150000"/>
              </a:lnSpc>
              <a:buFontTx/>
              <a:buChar char="-"/>
            </a:pPr>
            <a:r>
              <a:rPr lang="ru-RU" sz="2000" dirty="0" smtClean="0">
                <a:latin typeface="Times New Roman" panose="02020603050405020304" pitchFamily="18" charset="0"/>
                <a:cs typeface="Times New Roman" panose="02020603050405020304" pitchFamily="18" charset="0"/>
              </a:rPr>
              <a:t>Домашние </a:t>
            </a:r>
            <a:r>
              <a:rPr lang="ru-RU" sz="2000" dirty="0" smtClean="0">
                <a:latin typeface="Times New Roman" panose="02020603050405020304" pitchFamily="18" charset="0"/>
                <a:cs typeface="Times New Roman" panose="02020603050405020304" pitchFamily="18" charset="0"/>
              </a:rPr>
              <a:t>задания:</a:t>
            </a:r>
            <a:endParaRPr lang="ru-RU" sz="2000" dirty="0" smtClean="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ü"/>
            </a:pPr>
            <a:r>
              <a:rPr lang="ru-RU" sz="2000" dirty="0">
                <a:latin typeface="Times New Roman" panose="02020603050405020304" pitchFamily="18" charset="0"/>
                <a:cs typeface="Times New Roman" panose="02020603050405020304" pitchFamily="18" charset="0"/>
                <a:hlinkClick r:id="rId2"/>
              </a:rPr>
              <a:t> </a:t>
            </a:r>
            <a:r>
              <a:rPr lang="en-US" sz="2000" dirty="0" smtClean="0">
                <a:latin typeface="Times New Roman" panose="02020603050405020304" pitchFamily="18" charset="0"/>
                <a:cs typeface="Times New Roman" panose="02020603050405020304" pitchFamily="18" charset="0"/>
                <a:hlinkClick r:id="rId2"/>
              </a:rPr>
              <a:t>https</a:t>
            </a:r>
            <a:r>
              <a:rPr lang="en-US" sz="2000" dirty="0">
                <a:latin typeface="Times New Roman" panose="02020603050405020304" pitchFamily="18" charset="0"/>
                <a:cs typeface="Times New Roman" panose="02020603050405020304" pitchFamily="18" charset="0"/>
                <a:hlinkClick r:id="rId2"/>
              </a:rPr>
              <a:t>://oge.sdamgia.ru</a:t>
            </a:r>
            <a:r>
              <a:rPr lang="en-US" sz="2000" dirty="0" smtClean="0">
                <a:latin typeface="Times New Roman" panose="02020603050405020304" pitchFamily="18" charset="0"/>
                <a:cs typeface="Times New Roman" panose="02020603050405020304" pitchFamily="18" charset="0"/>
                <a:hlinkClick r:id="rId2"/>
              </a:rPr>
              <a:t>/</a:t>
            </a:r>
            <a:r>
              <a:rPr lang="ru-RU" sz="2000" dirty="0" smtClean="0">
                <a:latin typeface="Times New Roman" panose="02020603050405020304" pitchFamily="18" charset="0"/>
                <a:cs typeface="Times New Roman" panose="02020603050405020304" pitchFamily="18" charset="0"/>
              </a:rPr>
              <a:t> (создание персонального варианта)</a:t>
            </a:r>
          </a:p>
          <a:p>
            <a:pPr marL="285750" indent="-285750">
              <a:lnSpc>
                <a:spcPct val="150000"/>
              </a:lnSpc>
              <a:buFont typeface="Wingdings" panose="05000000000000000000" pitchFamily="2" charset="2"/>
              <a:buChar char="ü"/>
            </a:pPr>
            <a:r>
              <a:rPr lang="en-US" sz="2000" b="1" dirty="0">
                <a:latin typeface="Times New Roman" panose="02020603050405020304" pitchFamily="18" charset="0"/>
                <a:cs typeface="Times New Roman" panose="02020603050405020304" pitchFamily="18" charset="0"/>
                <a:hlinkClick r:id="rId3"/>
              </a:rPr>
              <a:t>edu.skysmart.ru</a:t>
            </a:r>
            <a:endParaRPr lang="ru-RU" sz="2000" dirty="0" smtClean="0">
              <a:latin typeface="Times New Roman" panose="02020603050405020304" pitchFamily="18" charset="0"/>
              <a:cs typeface="Times New Roman" panose="02020603050405020304" pitchFamily="18" charset="0"/>
            </a:endParaRPr>
          </a:p>
          <a:p>
            <a:pPr marL="285750" indent="-285750">
              <a:lnSpc>
                <a:spcPct val="150000"/>
              </a:lnSpc>
              <a:buFontTx/>
              <a:buChar char="-"/>
            </a:pPr>
            <a:r>
              <a:rPr lang="ru-RU" sz="2000" dirty="0" smtClean="0">
                <a:latin typeface="Times New Roman" panose="02020603050405020304" pitchFamily="18" charset="0"/>
                <a:cs typeface="Times New Roman" panose="02020603050405020304" pitchFamily="18" charset="0"/>
              </a:rPr>
              <a:t>Смотр знаний</a:t>
            </a:r>
          </a:p>
          <a:p>
            <a:pPr marL="285750" indent="-285750">
              <a:lnSpc>
                <a:spcPct val="150000"/>
              </a:lnSpc>
              <a:buFontTx/>
              <a:buChar char="-"/>
            </a:pPr>
            <a:r>
              <a:rPr lang="ru-RU" sz="2000" dirty="0" smtClean="0">
                <a:latin typeface="Times New Roman" panose="02020603050405020304" pitchFamily="18" charset="0"/>
                <a:cs typeface="Times New Roman" panose="02020603050405020304" pitchFamily="18" charset="0"/>
              </a:rPr>
              <a:t>Переводной экзамен в 7 классе (по билетам)</a:t>
            </a:r>
          </a:p>
          <a:p>
            <a:pPr marL="285750" indent="-285750">
              <a:lnSpc>
                <a:spcPct val="150000"/>
              </a:lnSpc>
              <a:buFontTx/>
              <a:buChar char="-"/>
            </a:pPr>
            <a:r>
              <a:rPr lang="ru-RU" sz="2000" dirty="0" smtClean="0">
                <a:latin typeface="Times New Roman" panose="02020603050405020304" pitchFamily="18" charset="0"/>
                <a:cs typeface="Times New Roman" panose="02020603050405020304" pitchFamily="18" charset="0"/>
              </a:rPr>
              <a:t>Промежуточная аттестация в 8 классе (работа ОГЭ)</a:t>
            </a:r>
          </a:p>
          <a:p>
            <a:pPr marL="285750" indent="-285750">
              <a:lnSpc>
                <a:spcPct val="150000"/>
              </a:lnSpc>
              <a:buFontTx/>
              <a:buChar char="-"/>
            </a:pPr>
            <a:r>
              <a:rPr lang="ru-RU" sz="2000" dirty="0" smtClean="0">
                <a:latin typeface="Times New Roman" panose="02020603050405020304" pitchFamily="18" charset="0"/>
                <a:cs typeface="Times New Roman" panose="02020603050405020304" pitchFamily="18" charset="0"/>
              </a:rPr>
              <a:t>Групповые и индивидуальные консультации</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0529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16632"/>
            <a:ext cx="8352928" cy="830997"/>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Первый этап</a:t>
            </a:r>
            <a:endParaRPr lang="ru-RU" sz="2400" dirty="0">
              <a:latin typeface="Times New Roman" panose="02020603050405020304" pitchFamily="18" charset="0"/>
              <a:cs typeface="Times New Roman" panose="02020603050405020304" pitchFamily="18" charset="0"/>
            </a:endParaRPr>
          </a:p>
          <a:p>
            <a:pPr algn="ctr"/>
            <a:r>
              <a:rPr lang="ru-RU" sz="2400" b="1" dirty="0" smtClean="0">
                <a:latin typeface="Times New Roman" panose="02020603050405020304" pitchFamily="18" charset="0"/>
                <a:cs typeface="Times New Roman" panose="02020603050405020304" pitchFamily="18" charset="0"/>
              </a:rPr>
              <a:t>Систематизация теоретического </a:t>
            </a:r>
            <a:r>
              <a:rPr lang="ru-RU" sz="2400" b="1" dirty="0">
                <a:latin typeface="Times New Roman" panose="02020603050405020304" pitchFamily="18" charset="0"/>
                <a:cs typeface="Times New Roman" panose="02020603050405020304" pitchFamily="18" charset="0"/>
              </a:rPr>
              <a:t>материала </a:t>
            </a:r>
          </a:p>
        </p:txBody>
      </p:sp>
      <p:graphicFrame>
        <p:nvGraphicFramePr>
          <p:cNvPr id="3" name="Таблица 2"/>
          <p:cNvGraphicFramePr>
            <a:graphicFrameLocks noGrp="1"/>
          </p:cNvGraphicFramePr>
          <p:nvPr>
            <p:extLst>
              <p:ext uri="{D42A27DB-BD31-4B8C-83A1-F6EECF244321}">
                <p14:modId xmlns:p14="http://schemas.microsoft.com/office/powerpoint/2010/main" val="860934993"/>
              </p:ext>
            </p:extLst>
          </p:nvPr>
        </p:nvGraphicFramePr>
        <p:xfrm>
          <a:off x="107504" y="947629"/>
          <a:ext cx="5400600" cy="5929687"/>
        </p:xfrm>
        <a:graphic>
          <a:graphicData uri="http://schemas.openxmlformats.org/drawingml/2006/table">
            <a:tbl>
              <a:tblPr firstRow="1" firstCol="1" bandRow="1">
                <a:tableStyleId>{5C22544A-7EE6-4342-B048-85BDC9FD1C3A}</a:tableStyleId>
              </a:tblPr>
              <a:tblGrid>
                <a:gridCol w="4922066"/>
                <a:gridCol w="478534"/>
              </a:tblGrid>
              <a:tr h="230353">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Электрический ток, условия его существования. Источники электрического тока</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185075">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Действия электрического тока</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230353">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Урок-исследование "Действие электрического поля на проводники и диэлектрики"</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185075">
                <a:tc>
                  <a:txBody>
                    <a:bodyPr/>
                    <a:lstStyle/>
                    <a:p>
                      <a:pPr>
                        <a:lnSpc>
                          <a:spcPct val="115000"/>
                        </a:lnSpc>
                        <a:spcAft>
                          <a:spcPts val="0"/>
                        </a:spcAft>
                      </a:pPr>
                      <a:r>
                        <a:rPr lang="ru-RU" sz="1000" dirty="0" smtClean="0">
                          <a:effectLst/>
                          <a:latin typeface="Times New Roman" panose="02020603050405020304" pitchFamily="18" charset="0"/>
                          <a:cs typeface="Times New Roman" panose="02020603050405020304" pitchFamily="18" charset="0"/>
                        </a:rPr>
                        <a:t>  Электрический </a:t>
                      </a:r>
                      <a:r>
                        <a:rPr lang="ru-RU" sz="1000" dirty="0">
                          <a:effectLst/>
                          <a:latin typeface="Times New Roman" panose="02020603050405020304" pitchFamily="18" charset="0"/>
                          <a:cs typeface="Times New Roman" panose="02020603050405020304" pitchFamily="18" charset="0"/>
                        </a:rPr>
                        <a:t>ток в металлах, жидкостях и газах</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185075">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Электрическая цепь и её составные части</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348892">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Сила тока. Лабораторная работа "Измерение и регулирование силы тока"</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355258">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Электрическое напряжение. Вольтметр. Лабораторная работа "Измерение и регулирование напряжения"</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185075">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Сопротивление проводника. Удельное сопротивление вещества</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dirty="0">
                          <a:effectLst/>
                          <a:latin typeface="Times New Roman" panose="02020603050405020304" pitchFamily="18" charset="0"/>
                          <a:cs typeface="Times New Roman" panose="02020603050405020304" pitchFamily="18" charset="0"/>
                        </a:rPr>
                        <a:t> 1 </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355258">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Лабораторная работа "Зависимость электрического сопротивления проводника от его длины, площади поперечного сечения и материала"</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185075">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Зависимость силы тока от напряжения. Закон Ома для участка цепи</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444125">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Лабораторная работа "Исследование зависимости силы тока, идущего через резистор, от сопротивления резистора и напряжения на резисторе"</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185075">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Последовательное и параллельное соединения проводников</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355258">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Лабораторная работа "Проверка правила сложения напряжений при последовательном соединении двух резисторов"</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355258">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Лабораторная работа "Проверка правила для силы тока при параллельном соединении резисторов"</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230353">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Решение задач на применение закона Ома для различного соединения проводников</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185075">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Работа и мощность электрического тока. Закон Джоуля-Ленца</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230353">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Лабораторная работа "Определение работы и мощности электрического тока"</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355258">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Электрические цепи и потребители электрической энергии в быту. Короткое замыкание</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dirty="0">
                          <a:effectLst/>
                          <a:latin typeface="Times New Roman" panose="02020603050405020304" pitchFamily="18" charset="0"/>
                          <a:cs typeface="Times New Roman" panose="02020603050405020304" pitchFamily="18" charset="0"/>
                        </a:rPr>
                        <a:t> 1 </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355258">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Подготовка к контрольной работе по теме "Электрические заряды. Заряженные тела и их взаимодействия. Постоянный электрический ток"</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a:effectLst/>
                          <a:latin typeface="Times New Roman" panose="02020603050405020304" pitchFamily="18" charset="0"/>
                          <a:cs typeface="Times New Roman" panose="02020603050405020304" pitchFamily="18" charset="0"/>
                        </a:rPr>
                        <a:t> 1 </a:t>
                      </a:r>
                      <a:endParaRPr lang="ru-RU" sz="100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r h="355258">
                <a:tc>
                  <a:txBody>
                    <a:bodyPr/>
                    <a:lstStyle/>
                    <a:p>
                      <a:pPr marL="85725">
                        <a:lnSpc>
                          <a:spcPct val="115000"/>
                        </a:lnSpc>
                        <a:spcAft>
                          <a:spcPts val="0"/>
                        </a:spcAft>
                      </a:pPr>
                      <a:r>
                        <a:rPr lang="ru-RU" sz="1000" dirty="0">
                          <a:effectLst/>
                          <a:latin typeface="Times New Roman" panose="02020603050405020304" pitchFamily="18" charset="0"/>
                          <a:cs typeface="Times New Roman" panose="02020603050405020304" pitchFamily="18" charset="0"/>
                        </a:rPr>
                        <a:t>Контрольная работа по теме "Электрические заряды. Заряженные тела и их взаимодействия. Постоянный электрический ток"</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c>
                  <a:txBody>
                    <a:bodyPr/>
                    <a:lstStyle/>
                    <a:p>
                      <a:pPr marL="85725" algn="ctr">
                        <a:lnSpc>
                          <a:spcPct val="115000"/>
                        </a:lnSpc>
                        <a:spcAft>
                          <a:spcPts val="0"/>
                        </a:spcAft>
                      </a:pPr>
                      <a:r>
                        <a:rPr lang="ru-RU" sz="1000" dirty="0">
                          <a:effectLst/>
                          <a:latin typeface="Times New Roman" panose="02020603050405020304" pitchFamily="18" charset="0"/>
                          <a:cs typeface="Times New Roman" panose="02020603050405020304" pitchFamily="18" charset="0"/>
                        </a:rPr>
                        <a:t> 1 </a:t>
                      </a:r>
                      <a:endParaRPr lang="ru-RU" sz="1000" dirty="0">
                        <a:effectLst/>
                        <a:latin typeface="Times New Roman" panose="02020603050405020304" pitchFamily="18" charset="0"/>
                        <a:ea typeface="Times New Roman"/>
                        <a:cs typeface="Times New Roman" panose="02020603050405020304" pitchFamily="18" charset="0"/>
                      </a:endParaRPr>
                    </a:p>
                  </a:txBody>
                  <a:tcPr marL="36808" marR="39752" marT="18404" marB="0" anchor="ctr"/>
                </a:tc>
              </a:tr>
            </a:tbl>
          </a:graphicData>
        </a:graphic>
      </p:graphicFrame>
      <p:graphicFrame>
        <p:nvGraphicFramePr>
          <p:cNvPr id="4" name="Таблица 3"/>
          <p:cNvGraphicFramePr>
            <a:graphicFrameLocks noGrp="1"/>
          </p:cNvGraphicFramePr>
          <p:nvPr>
            <p:extLst>
              <p:ext uri="{D42A27DB-BD31-4B8C-83A1-F6EECF244321}">
                <p14:modId xmlns:p14="http://schemas.microsoft.com/office/powerpoint/2010/main" val="4294574285"/>
              </p:ext>
            </p:extLst>
          </p:nvPr>
        </p:nvGraphicFramePr>
        <p:xfrm>
          <a:off x="5796136" y="1013352"/>
          <a:ext cx="3240360" cy="5833632"/>
        </p:xfrm>
        <a:graphic>
          <a:graphicData uri="http://schemas.openxmlformats.org/drawingml/2006/table">
            <a:tbl>
              <a:tblPr firstRow="1" firstCol="1" bandRow="1">
                <a:tableStyleId>{5C22544A-7EE6-4342-B048-85BDC9FD1C3A}</a:tableStyleId>
              </a:tblPr>
              <a:tblGrid>
                <a:gridCol w="3036877"/>
                <a:gridCol w="203483"/>
              </a:tblGrid>
              <a:tr h="315331">
                <a:tc>
                  <a:txBody>
                    <a:bodyPr/>
                    <a:lstStyle/>
                    <a:p>
                      <a:pPr algn="l">
                        <a:spcAft>
                          <a:spcPts val="0"/>
                        </a:spcAft>
                      </a:pPr>
                      <a:r>
                        <a:rPr lang="ru-RU" sz="1000" dirty="0">
                          <a:effectLst/>
                          <a:latin typeface="Times New Roman" panose="02020603050405020304" pitchFamily="18" charset="0"/>
                          <a:cs typeface="Times New Roman" panose="02020603050405020304" pitchFamily="18" charset="0"/>
                        </a:rPr>
                        <a:t>Электрический ток</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c>
                  <a:txBody>
                    <a:bodyPr/>
                    <a:lstStyle/>
                    <a:p>
                      <a:pPr algn="l">
                        <a:spcAft>
                          <a:spcPts val="0"/>
                        </a:spcAft>
                      </a:pPr>
                      <a:r>
                        <a:rPr lang="ru-RU" sz="1000" dirty="0">
                          <a:effectLst/>
                          <a:latin typeface="Times New Roman" panose="02020603050405020304" pitchFamily="18" charset="0"/>
                          <a:cs typeface="Times New Roman" panose="02020603050405020304" pitchFamily="18" charset="0"/>
                        </a:rPr>
                        <a:t>1</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r>
              <a:tr h="291333">
                <a:tc>
                  <a:txBody>
                    <a:bodyPr/>
                    <a:lstStyle/>
                    <a:p>
                      <a:pPr algn="just">
                        <a:spcAft>
                          <a:spcPts val="0"/>
                        </a:spcAft>
                      </a:pPr>
                      <a:r>
                        <a:rPr lang="ru-RU" sz="1000" dirty="0">
                          <a:effectLst/>
                          <a:latin typeface="Times New Roman" panose="02020603050405020304" pitchFamily="18" charset="0"/>
                          <a:cs typeface="Times New Roman" panose="02020603050405020304" pitchFamily="18" charset="0"/>
                        </a:rPr>
                        <a:t>Семинар по теме: «Электрический ток»</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c>
                  <a:txBody>
                    <a:bodyPr/>
                    <a:lstStyle/>
                    <a:p>
                      <a:pPr algn="l">
                        <a:spcAft>
                          <a:spcPts val="0"/>
                        </a:spcAft>
                      </a:pPr>
                      <a:r>
                        <a:rPr lang="ru-RU" sz="1000" dirty="0">
                          <a:effectLst/>
                          <a:latin typeface="Times New Roman" panose="02020603050405020304" pitchFamily="18" charset="0"/>
                          <a:cs typeface="Times New Roman" panose="02020603050405020304" pitchFamily="18" charset="0"/>
                        </a:rPr>
                        <a:t>1</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r>
              <a:tr h="368012">
                <a:tc>
                  <a:txBody>
                    <a:bodyPr/>
                    <a:lstStyle/>
                    <a:p>
                      <a:pPr algn="l">
                        <a:spcAft>
                          <a:spcPts val="0"/>
                        </a:spcAft>
                      </a:pPr>
                      <a:r>
                        <a:rPr lang="ru-RU" sz="1000" dirty="0">
                          <a:effectLst/>
                          <a:latin typeface="Times New Roman" panose="02020603050405020304" pitchFamily="18" charset="0"/>
                          <a:cs typeface="Times New Roman" panose="02020603050405020304" pitchFamily="18" charset="0"/>
                        </a:rPr>
                        <a:t>Практикум по теме: «Электрический ток»</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c>
                  <a:txBody>
                    <a:bodyPr/>
                    <a:lstStyle/>
                    <a:p>
                      <a:pPr algn="l">
                        <a:spcAft>
                          <a:spcPts val="0"/>
                        </a:spcAft>
                      </a:pPr>
                      <a:r>
                        <a:rPr lang="ru-RU" sz="1000" dirty="0" smtClean="0">
                          <a:effectLst/>
                          <a:latin typeface="Times New Roman" panose="02020603050405020304" pitchFamily="18" charset="0"/>
                          <a:ea typeface="+mn-ea"/>
                          <a:cs typeface="Times New Roman" panose="02020603050405020304" pitchFamily="18" charset="0"/>
                        </a:rPr>
                        <a:t>4</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r>
              <a:tr h="321468">
                <a:tc>
                  <a:txBody>
                    <a:bodyPr/>
                    <a:lstStyle/>
                    <a:p>
                      <a:pPr algn="l">
                        <a:spcAft>
                          <a:spcPts val="0"/>
                        </a:spcAft>
                      </a:pPr>
                      <a:r>
                        <a:rPr lang="ru-RU" sz="1000" dirty="0">
                          <a:effectLst/>
                          <a:latin typeface="Times New Roman" panose="02020603050405020304" pitchFamily="18" charset="0"/>
                          <a:cs typeface="Times New Roman" panose="02020603050405020304" pitchFamily="18" charset="0"/>
                        </a:rPr>
                        <a:t>Потребители тока</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c>
                  <a:txBody>
                    <a:bodyPr/>
                    <a:lstStyle/>
                    <a:p>
                      <a:pPr algn="l">
                        <a:spcAft>
                          <a:spcPts val="0"/>
                        </a:spcAft>
                      </a:pPr>
                      <a:r>
                        <a:rPr lang="ru-RU" sz="1000" dirty="0">
                          <a:effectLst/>
                          <a:latin typeface="Times New Roman" panose="02020603050405020304" pitchFamily="18" charset="0"/>
                          <a:cs typeface="Times New Roman" panose="02020603050405020304" pitchFamily="18" charset="0"/>
                        </a:rPr>
                        <a:t>1</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r>
              <a:tr h="288032">
                <a:tc>
                  <a:txBody>
                    <a:bodyPr/>
                    <a:lstStyle/>
                    <a:p>
                      <a:pPr algn="l">
                        <a:spcAft>
                          <a:spcPts val="0"/>
                        </a:spcAft>
                      </a:pPr>
                      <a:r>
                        <a:rPr lang="ru-RU" sz="1000" dirty="0">
                          <a:effectLst/>
                          <a:latin typeface="Times New Roman" panose="02020603050405020304" pitchFamily="18" charset="0"/>
                          <a:cs typeface="Times New Roman" panose="02020603050405020304" pitchFamily="18" charset="0"/>
                        </a:rPr>
                        <a:t>Семинар по теме: «Потребители тока»</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c>
                  <a:txBody>
                    <a:bodyPr/>
                    <a:lstStyle/>
                    <a:p>
                      <a:pPr algn="l"/>
                      <a:r>
                        <a:rPr lang="ru-RU" sz="1000" dirty="0">
                          <a:effectLst/>
                          <a:latin typeface="Times New Roman" panose="02020603050405020304" pitchFamily="18" charset="0"/>
                          <a:cs typeface="Times New Roman" panose="02020603050405020304" pitchFamily="18" charset="0"/>
                        </a:rPr>
                        <a:t>1</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r>
              <a:tr h="3766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effectLst/>
                          <a:latin typeface="Times New Roman" panose="02020603050405020304" pitchFamily="18" charset="0"/>
                          <a:cs typeface="Times New Roman" panose="02020603050405020304" pitchFamily="18" charset="0"/>
                        </a:rPr>
                        <a:t>Практикум по теме: «Потребители тока»</a:t>
                      </a:r>
                      <a:endParaRPr lang="ru-RU" sz="1000" dirty="0" smtClean="0">
                        <a:effectLst/>
                        <a:latin typeface="Times New Roman" panose="02020603050405020304" pitchFamily="18" charset="0"/>
                        <a:ea typeface="Times New Roman"/>
                        <a:cs typeface="Times New Roman" panose="02020603050405020304" pitchFamily="18" charset="0"/>
                      </a:endParaRPr>
                    </a:p>
                    <a:p>
                      <a:pPr algn="l">
                        <a:spcAft>
                          <a:spcPts val="0"/>
                        </a:spcAft>
                      </a:pP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c>
                  <a:txBody>
                    <a:bodyPr/>
                    <a:lstStyle/>
                    <a:p>
                      <a:pPr algn="l"/>
                      <a:r>
                        <a:rPr lang="ru-RU" sz="1000" dirty="0" smtClean="0">
                          <a:effectLst/>
                          <a:latin typeface="Times New Roman" panose="02020603050405020304" pitchFamily="18" charset="0"/>
                          <a:ea typeface="+mn-ea"/>
                          <a:cs typeface="Times New Roman" panose="02020603050405020304" pitchFamily="18" charset="0"/>
                        </a:rPr>
                        <a:t>4</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r>
              <a:tr h="5047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effectLst/>
                          <a:latin typeface="Times New Roman" panose="02020603050405020304" pitchFamily="18" charset="0"/>
                          <a:cs typeface="Times New Roman" panose="02020603050405020304" pitchFamily="18" charset="0"/>
                        </a:rPr>
                        <a:t>Практическая работа  по теме «Электрические явления»</a:t>
                      </a:r>
                      <a:endParaRPr lang="ru-RU" sz="1000" dirty="0" smtClean="0">
                        <a:effectLst/>
                        <a:latin typeface="Times New Roman" panose="02020603050405020304" pitchFamily="18" charset="0"/>
                        <a:ea typeface="Times New Roman"/>
                        <a:cs typeface="Times New Roman" panose="02020603050405020304" pitchFamily="18" charset="0"/>
                      </a:endParaRPr>
                    </a:p>
                    <a:p>
                      <a:pPr algn="l">
                        <a:spcAft>
                          <a:spcPts val="0"/>
                        </a:spcAft>
                      </a:pP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c>
                  <a:txBody>
                    <a:bodyPr/>
                    <a:lstStyle/>
                    <a:p>
                      <a:pPr algn="l"/>
                      <a:r>
                        <a:rPr lang="ru-RU" sz="1000" dirty="0" smtClean="0">
                          <a:effectLst/>
                          <a:latin typeface="Times New Roman" panose="02020603050405020304" pitchFamily="18" charset="0"/>
                          <a:ea typeface="+mn-ea"/>
                          <a:cs typeface="Times New Roman" panose="02020603050405020304" pitchFamily="18" charset="0"/>
                        </a:rPr>
                        <a:t>1</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r>
              <a:tr h="2707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effectLst/>
                          <a:latin typeface="Times New Roman" panose="02020603050405020304" pitchFamily="18" charset="0"/>
                          <a:cs typeface="Times New Roman" panose="02020603050405020304" pitchFamily="18" charset="0"/>
                        </a:rPr>
                        <a:t>Обобщающий урок</a:t>
                      </a:r>
                      <a:endParaRPr lang="ru-RU" sz="1000" dirty="0" smtClean="0">
                        <a:effectLst/>
                        <a:latin typeface="Times New Roman" panose="02020603050405020304" pitchFamily="18" charset="0"/>
                        <a:ea typeface="Times New Roman"/>
                        <a:cs typeface="Times New Roman" panose="02020603050405020304" pitchFamily="18" charset="0"/>
                      </a:endParaRPr>
                    </a:p>
                    <a:p>
                      <a:pPr algn="l">
                        <a:spcAft>
                          <a:spcPts val="0"/>
                        </a:spcAft>
                      </a:pP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c>
                  <a:txBody>
                    <a:bodyPr/>
                    <a:lstStyle/>
                    <a:p>
                      <a:pPr algn="l"/>
                      <a:r>
                        <a:rPr lang="ru-RU" sz="1000" dirty="0">
                          <a:effectLst/>
                          <a:latin typeface="Times New Roman" panose="02020603050405020304" pitchFamily="18" charset="0"/>
                          <a:cs typeface="Times New Roman" panose="02020603050405020304" pitchFamily="18" charset="0"/>
                        </a:rPr>
                        <a:t>1</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r>
              <a:tr h="377668">
                <a:tc>
                  <a:txBody>
                    <a:bodyPr/>
                    <a:lstStyle/>
                    <a:p>
                      <a:pPr marL="0" marR="0" indent="0" algn="l" defTabSz="914400" rtl="0" eaLnBrk="1" fontAlgn="auto" latinLnBrk="0" hangingPunct="1">
                        <a:lnSpc>
                          <a:spcPct val="100000"/>
                        </a:lnSpc>
                        <a:spcBef>
                          <a:spcPts val="0"/>
                        </a:spcBef>
                        <a:spcAft>
                          <a:spcPts val="0"/>
                        </a:spcAft>
                        <a:buClrTx/>
                        <a:buSzTx/>
                        <a:buFontTx/>
                        <a:buNone/>
                        <a:tabLst>
                          <a:tab pos="1662430" algn="l"/>
                        </a:tabLst>
                        <a:defRPr/>
                      </a:pPr>
                      <a:r>
                        <a:rPr lang="ru-RU" sz="1000" dirty="0" smtClean="0">
                          <a:effectLst/>
                          <a:latin typeface="Times New Roman" panose="02020603050405020304" pitchFamily="18" charset="0"/>
                          <a:cs typeface="Times New Roman" panose="02020603050405020304" pitchFamily="18" charset="0"/>
                        </a:rPr>
                        <a:t>Контрольная работа № 2  «Электрические явления»</a:t>
                      </a:r>
                    </a:p>
                    <a:p>
                      <a:pPr algn="l">
                        <a:spcAft>
                          <a:spcPts val="0"/>
                        </a:spcAft>
                        <a:tabLst>
                          <a:tab pos="1662430" algn="l"/>
                        </a:tabLst>
                      </a:pP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c>
                  <a:txBody>
                    <a:bodyPr/>
                    <a:lstStyle/>
                    <a:p>
                      <a:pPr algn="l"/>
                      <a:r>
                        <a:rPr lang="ru-RU" sz="1000" dirty="0">
                          <a:effectLst/>
                          <a:latin typeface="Times New Roman" panose="02020603050405020304" pitchFamily="18" charset="0"/>
                          <a:cs typeface="Times New Roman" panose="02020603050405020304" pitchFamily="18" charset="0"/>
                        </a:rPr>
                        <a:t>1</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r>
              <a:tr h="377668">
                <a:tc>
                  <a:txBody>
                    <a:bodyPr/>
                    <a:lstStyle/>
                    <a:p>
                      <a:pPr algn="l">
                        <a:spcAft>
                          <a:spcPts val="0"/>
                        </a:spcAft>
                        <a:tabLst>
                          <a:tab pos="1662430" algn="l"/>
                        </a:tabLst>
                      </a:pPr>
                      <a:r>
                        <a:rPr lang="ru-RU" sz="1000" dirty="0" smtClean="0">
                          <a:effectLst/>
                          <a:latin typeface="Times New Roman" panose="02020603050405020304" pitchFamily="18" charset="0"/>
                          <a:ea typeface="Times New Roman"/>
                          <a:cs typeface="Times New Roman" panose="02020603050405020304" pitchFamily="18" charset="0"/>
                        </a:rPr>
                        <a:t>Анализ контрольной работы</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c>
                  <a:txBody>
                    <a:bodyPr/>
                    <a:lstStyle/>
                    <a:p>
                      <a:pPr algn="l"/>
                      <a:r>
                        <a:rPr lang="ru-RU" sz="1000" dirty="0" smtClean="0">
                          <a:effectLst/>
                          <a:latin typeface="Times New Roman" panose="02020603050405020304" pitchFamily="18" charset="0"/>
                          <a:ea typeface="Times New Roman"/>
                          <a:cs typeface="Times New Roman" panose="02020603050405020304" pitchFamily="18" charset="0"/>
                        </a:rPr>
                        <a:t>1</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r>
              <a:tr h="564908">
                <a:tc>
                  <a:txBody>
                    <a:bodyPr/>
                    <a:lstStyle/>
                    <a:p>
                      <a:pPr algn="l">
                        <a:spcAft>
                          <a:spcPts val="0"/>
                        </a:spcAft>
                        <a:tabLst>
                          <a:tab pos="1662430" algn="l"/>
                        </a:tabLst>
                      </a:pPr>
                      <a:endParaRPr lang="ru-RU" sz="1000" dirty="0" smtClean="0">
                        <a:effectLst/>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tab pos="1662430" algn="l"/>
                        </a:tabLst>
                        <a:defRPr/>
                      </a:pPr>
                      <a:r>
                        <a:rPr lang="ru-RU" sz="1000" dirty="0" smtClean="0">
                          <a:effectLst/>
                          <a:latin typeface="Times New Roman" panose="02020603050405020304" pitchFamily="18" charset="0"/>
                          <a:cs typeface="Times New Roman" panose="02020603050405020304" pitchFamily="18" charset="0"/>
                        </a:rPr>
                        <a:t>Лабораторная работа "Измерение и регулирование силы тока"</a:t>
                      </a:r>
                      <a:endParaRPr lang="ru-RU" sz="1000" dirty="0" smtClean="0">
                        <a:effectLst/>
                        <a:latin typeface="Times New Roman" panose="02020603050405020304" pitchFamily="18" charset="0"/>
                        <a:ea typeface="Times New Roman"/>
                        <a:cs typeface="Times New Roman" panose="02020603050405020304" pitchFamily="18" charset="0"/>
                      </a:endParaRPr>
                    </a:p>
                    <a:p>
                      <a:pPr algn="l">
                        <a:spcAft>
                          <a:spcPts val="0"/>
                        </a:spcAft>
                        <a:tabLst>
                          <a:tab pos="1662430" algn="l"/>
                        </a:tabLst>
                      </a:pPr>
                      <a:endParaRPr lang="ru-RU" sz="1000" dirty="0" smtClean="0">
                        <a:effectLst/>
                        <a:latin typeface="Times New Roman" panose="02020603050405020304" pitchFamily="18" charset="0"/>
                        <a:cs typeface="Times New Roman" panose="02020603050405020304" pitchFamily="18" charset="0"/>
                      </a:endParaRPr>
                    </a:p>
                  </a:txBody>
                  <a:tcPr marL="53673" marR="53673" marT="0" marB="0"/>
                </a:tc>
                <a:tc>
                  <a:txBody>
                    <a:bodyPr/>
                    <a:lstStyle/>
                    <a:p>
                      <a:pPr algn="l"/>
                      <a:r>
                        <a:rPr lang="ru-RU" sz="1000" dirty="0">
                          <a:effectLst/>
                          <a:latin typeface="Times New Roman" panose="02020603050405020304" pitchFamily="18" charset="0"/>
                          <a:cs typeface="Times New Roman" panose="02020603050405020304" pitchFamily="18" charset="0"/>
                        </a:rPr>
                        <a:t>1</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r>
              <a:tr h="753211">
                <a:tc>
                  <a:txBody>
                    <a:bodyPr/>
                    <a:lstStyle/>
                    <a:p>
                      <a:pPr marL="0" marR="0" indent="0" algn="l" defTabSz="914400" rtl="0" eaLnBrk="1" fontAlgn="auto" latinLnBrk="0" hangingPunct="1">
                        <a:lnSpc>
                          <a:spcPct val="100000"/>
                        </a:lnSpc>
                        <a:spcBef>
                          <a:spcPts val="0"/>
                        </a:spcBef>
                        <a:spcAft>
                          <a:spcPts val="0"/>
                        </a:spcAft>
                        <a:buClrTx/>
                        <a:buSzTx/>
                        <a:buFontTx/>
                        <a:buNone/>
                        <a:tabLst>
                          <a:tab pos="1662430" algn="l"/>
                        </a:tabLst>
                        <a:defRPr/>
                      </a:pPr>
                      <a:endParaRPr lang="ru-RU" sz="1000" dirty="0" smtClean="0">
                        <a:effectLst/>
                        <a:latin typeface="Times New Roman" panose="02020603050405020304" pitchFamily="18" charset="0"/>
                        <a:ea typeface="Times New Roman"/>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tab pos="1662430" algn="l"/>
                        </a:tabLst>
                        <a:defRPr/>
                      </a:pPr>
                      <a:r>
                        <a:rPr lang="ru-RU" sz="1000" dirty="0" smtClean="0">
                          <a:effectLst/>
                          <a:latin typeface="Times New Roman" panose="02020603050405020304" pitchFamily="18" charset="0"/>
                          <a:cs typeface="Times New Roman" panose="02020603050405020304" pitchFamily="18" charset="0"/>
                        </a:rPr>
                        <a:t>Лабораторная работа № 5 «Измерение напряжения на различных участках электрической цепи»</a:t>
                      </a:r>
                      <a:endParaRPr lang="ru-RU" sz="1000" dirty="0" smtClean="0">
                        <a:effectLst/>
                        <a:latin typeface="Times New Roman" panose="02020603050405020304" pitchFamily="18" charset="0"/>
                        <a:ea typeface="Times New Roman"/>
                        <a:cs typeface="Times New Roman" panose="02020603050405020304" pitchFamily="18" charset="0"/>
                      </a:endParaRPr>
                    </a:p>
                    <a:p>
                      <a:pPr algn="l">
                        <a:spcAft>
                          <a:spcPts val="0"/>
                        </a:spcAft>
                        <a:tabLst>
                          <a:tab pos="1662430" algn="l"/>
                        </a:tabLst>
                      </a:pPr>
                      <a:endParaRPr lang="ru-RU" sz="1000" dirty="0" smtClean="0">
                        <a:effectLst/>
                        <a:latin typeface="Times New Roman" panose="02020603050405020304" pitchFamily="18" charset="0"/>
                        <a:cs typeface="Times New Roman" panose="02020603050405020304" pitchFamily="18" charset="0"/>
                      </a:endParaRPr>
                    </a:p>
                  </a:txBody>
                  <a:tcPr marL="53673" marR="53673" marT="0" marB="0"/>
                </a:tc>
                <a:tc>
                  <a:txBody>
                    <a:bodyPr/>
                    <a:lstStyle/>
                    <a:p>
                      <a:pPr algn="l"/>
                      <a:endParaRPr lang="ru-RU" sz="1000" dirty="0" smtClean="0">
                        <a:effectLst/>
                        <a:latin typeface="Times New Roman" panose="02020603050405020304" pitchFamily="18" charset="0"/>
                        <a:ea typeface="Times New Roman"/>
                        <a:cs typeface="Times New Roman" panose="02020603050405020304" pitchFamily="18" charset="0"/>
                      </a:endParaRPr>
                    </a:p>
                    <a:p>
                      <a:pPr algn="l"/>
                      <a:r>
                        <a:rPr lang="ru-RU" sz="1000" dirty="0" smtClean="0">
                          <a:effectLst/>
                          <a:latin typeface="Times New Roman" panose="02020603050405020304" pitchFamily="18" charset="0"/>
                          <a:ea typeface="Times New Roman"/>
                          <a:cs typeface="Times New Roman" panose="02020603050405020304" pitchFamily="18" charset="0"/>
                        </a:rPr>
                        <a:t>1</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r>
              <a:tr h="376606">
                <a:tc>
                  <a:txBody>
                    <a:bodyPr/>
                    <a:lstStyle/>
                    <a:p>
                      <a:pPr marL="0" marR="0" indent="0" algn="l" defTabSz="914400" rtl="0" eaLnBrk="1" fontAlgn="auto" latinLnBrk="0" hangingPunct="1">
                        <a:lnSpc>
                          <a:spcPct val="100000"/>
                        </a:lnSpc>
                        <a:spcBef>
                          <a:spcPts val="0"/>
                        </a:spcBef>
                        <a:spcAft>
                          <a:spcPts val="0"/>
                        </a:spcAft>
                        <a:buClrTx/>
                        <a:buSzTx/>
                        <a:buFontTx/>
                        <a:buNone/>
                        <a:tabLst>
                          <a:tab pos="1662430" algn="l"/>
                        </a:tabLst>
                        <a:defRPr/>
                      </a:pPr>
                      <a:r>
                        <a:rPr lang="ru-RU" sz="1000" dirty="0" smtClean="0">
                          <a:effectLst/>
                          <a:latin typeface="Times New Roman" panose="02020603050405020304" pitchFamily="18" charset="0"/>
                          <a:cs typeface="Times New Roman" panose="02020603050405020304" pitchFamily="18" charset="0"/>
                        </a:rPr>
                        <a:t>Лабораторная работа № 6 « Измерение сопротивления проводника»</a:t>
                      </a:r>
                      <a:endParaRPr lang="ru-RU" sz="1000" dirty="0" smtClean="0">
                        <a:effectLst/>
                        <a:latin typeface="Times New Roman" panose="02020603050405020304" pitchFamily="18" charset="0"/>
                        <a:ea typeface="Times New Roman"/>
                        <a:cs typeface="Times New Roman" panose="02020603050405020304" pitchFamily="18" charset="0"/>
                      </a:endParaRPr>
                    </a:p>
                    <a:p>
                      <a:pPr algn="l">
                        <a:spcAft>
                          <a:spcPts val="0"/>
                        </a:spcAft>
                        <a:tabLst>
                          <a:tab pos="1662430" algn="l"/>
                        </a:tabLst>
                      </a:pPr>
                      <a:endParaRPr lang="ru-RU" sz="1000" dirty="0" smtClean="0">
                        <a:effectLst/>
                        <a:latin typeface="Times New Roman" panose="02020603050405020304" pitchFamily="18" charset="0"/>
                        <a:cs typeface="Times New Roman" panose="02020603050405020304" pitchFamily="18" charset="0"/>
                      </a:endParaRPr>
                    </a:p>
                  </a:txBody>
                  <a:tcPr marL="53673" marR="53673" marT="0" marB="0"/>
                </a:tc>
                <a:tc>
                  <a:txBody>
                    <a:bodyPr/>
                    <a:lstStyle/>
                    <a:p>
                      <a:pPr algn="l"/>
                      <a:r>
                        <a:rPr lang="ru-RU" sz="1000" dirty="0" smtClean="0">
                          <a:effectLst/>
                          <a:latin typeface="Times New Roman" panose="02020603050405020304" pitchFamily="18" charset="0"/>
                          <a:ea typeface="Times New Roman"/>
                          <a:cs typeface="Times New Roman" panose="02020603050405020304" pitchFamily="18" charset="0"/>
                        </a:rPr>
                        <a:t>1</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r>
              <a:tr h="399613">
                <a:tc>
                  <a:txBody>
                    <a:bodyPr/>
                    <a:lstStyle/>
                    <a:p>
                      <a:pPr marL="0" marR="0" indent="0" algn="l" defTabSz="914400" rtl="0" eaLnBrk="1" fontAlgn="auto" latinLnBrk="0" hangingPunct="1">
                        <a:lnSpc>
                          <a:spcPct val="100000"/>
                        </a:lnSpc>
                        <a:spcBef>
                          <a:spcPts val="0"/>
                        </a:spcBef>
                        <a:spcAft>
                          <a:spcPts val="0"/>
                        </a:spcAft>
                        <a:buClrTx/>
                        <a:buSzTx/>
                        <a:buFontTx/>
                        <a:buNone/>
                        <a:tabLst>
                          <a:tab pos="1662430" algn="l"/>
                        </a:tabLst>
                        <a:defRPr/>
                      </a:pPr>
                      <a:r>
                        <a:rPr lang="ru-RU" sz="1000" dirty="0" smtClean="0">
                          <a:effectLst/>
                          <a:latin typeface="Times New Roman" panose="02020603050405020304" pitchFamily="18" charset="0"/>
                          <a:cs typeface="Times New Roman" panose="02020603050405020304" pitchFamily="18" charset="0"/>
                        </a:rPr>
                        <a:t>Лабораторная работа № 7 « Измерение мощности и работы тока в электрической цепи»</a:t>
                      </a:r>
                      <a:endParaRPr lang="ru-RU" sz="1000" dirty="0" smtClean="0">
                        <a:effectLst/>
                        <a:latin typeface="Times New Roman" panose="02020603050405020304" pitchFamily="18" charset="0"/>
                        <a:ea typeface="Times New Roman"/>
                        <a:cs typeface="Times New Roman" panose="02020603050405020304" pitchFamily="18" charset="0"/>
                      </a:endParaRPr>
                    </a:p>
                  </a:txBody>
                  <a:tcPr marL="53673" marR="53673" marT="0" marB="0"/>
                </a:tc>
                <a:tc>
                  <a:txBody>
                    <a:bodyPr/>
                    <a:lstStyle/>
                    <a:p>
                      <a:pPr algn="l"/>
                      <a:r>
                        <a:rPr lang="ru-RU" sz="1000" dirty="0" smtClean="0">
                          <a:effectLst/>
                          <a:latin typeface="Times New Roman" panose="02020603050405020304" pitchFamily="18" charset="0"/>
                          <a:ea typeface="Times New Roman"/>
                          <a:cs typeface="Times New Roman" panose="02020603050405020304" pitchFamily="18" charset="0"/>
                        </a:rPr>
                        <a:t>1</a:t>
                      </a:r>
                      <a:endParaRPr lang="ru-RU" sz="1000" dirty="0">
                        <a:effectLst/>
                        <a:latin typeface="Times New Roman" panose="02020603050405020304" pitchFamily="18" charset="0"/>
                        <a:ea typeface="Times New Roman"/>
                        <a:cs typeface="Times New Roman" panose="02020603050405020304" pitchFamily="18" charset="0"/>
                      </a:endParaRPr>
                    </a:p>
                  </a:txBody>
                  <a:tcPr marL="53673" marR="53673" marT="0" marB="0"/>
                </a:tc>
              </a:tr>
            </a:tbl>
          </a:graphicData>
        </a:graphic>
      </p:graphicFrame>
    </p:spTree>
    <p:extLst>
      <p:ext uri="{BB962C8B-B14F-4D97-AF65-F5344CB8AC3E}">
        <p14:creationId xmlns:p14="http://schemas.microsoft.com/office/powerpoint/2010/main" val="1827383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0"/>
            <a:ext cx="5328592" cy="6683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314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834385"/>
            <a:ext cx="8712968" cy="5909310"/>
          </a:xfrm>
          <a:prstGeom prst="rect">
            <a:avLst/>
          </a:prstGeom>
        </p:spPr>
        <p:txBody>
          <a:bodyPr wrap="square">
            <a:spAutoFit/>
          </a:bodyPr>
          <a:lstStyle/>
          <a:p>
            <a:pPr marL="342900" indent="-342900" algn="just">
              <a:buAutoNum type="arabicPeriod"/>
            </a:pPr>
            <a:r>
              <a:rPr lang="ru-RU" altLang="ru-RU" dirty="0" smtClean="0">
                <a:latin typeface="Times New Roman" pitchFamily="18" charset="0"/>
                <a:ea typeface="Calibri" pitchFamily="34" charset="0"/>
                <a:cs typeface="Times New Roman" pitchFamily="18" charset="0"/>
              </a:rPr>
              <a:t>Сколько электронов пройдут через поперечное сечение проводника за 10 мин при силе тока 5А?</a:t>
            </a:r>
          </a:p>
          <a:p>
            <a:pPr marL="342900" indent="-342900" algn="just">
              <a:buFontTx/>
              <a:buAutoNum type="arabicPeriod"/>
            </a:pPr>
            <a:r>
              <a:rPr lang="ru-RU" altLang="ru-RU" dirty="0" smtClean="0">
                <a:solidFill>
                  <a:srgbClr val="000000"/>
                </a:solidFill>
                <a:latin typeface="Times New Roman" pitchFamily="18" charset="0"/>
                <a:cs typeface="Times New Roman" pitchFamily="18" charset="0"/>
              </a:rPr>
              <a:t>В таблице представлены результаты исследования зависимости силы тока от напряжения на концах резистора. Какое значение напряжения должно стоять в пустой клетке?</a:t>
            </a:r>
            <a:endParaRPr lang="ru-RU" altLang="ru-RU" dirty="0" smtClean="0">
              <a:latin typeface="Times New Roman" pitchFamily="18" charset="0"/>
              <a:cs typeface="Times New Roman" pitchFamily="18" charset="0"/>
            </a:endParaRPr>
          </a:p>
          <a:p>
            <a:pPr algn="just"/>
            <a:endParaRPr lang="ru-RU" altLang="ru-RU" dirty="0" smtClean="0">
              <a:ea typeface="Calibri" pitchFamily="34" charset="0"/>
              <a:cs typeface="Times New Roman" pitchFamily="18" charset="0"/>
            </a:endParaRPr>
          </a:p>
          <a:p>
            <a:pPr algn="just"/>
            <a:endParaRPr lang="ru-RU" altLang="ru-RU" dirty="0">
              <a:ea typeface="Calibri" pitchFamily="34" charset="0"/>
              <a:cs typeface="Times New Roman" pitchFamily="18" charset="0"/>
            </a:endParaRPr>
          </a:p>
          <a:p>
            <a:pPr algn="just"/>
            <a:endParaRPr lang="ru-RU" altLang="ru-RU" dirty="0" smtClean="0">
              <a:ea typeface="Calibri" pitchFamily="34" charset="0"/>
              <a:cs typeface="Times New Roman" pitchFamily="18" charset="0"/>
            </a:endParaRPr>
          </a:p>
          <a:p>
            <a:pPr algn="just"/>
            <a:r>
              <a:rPr lang="ru-RU" altLang="ru-RU" dirty="0" smtClean="0">
                <a:ea typeface="Calibri" pitchFamily="34" charset="0"/>
                <a:cs typeface="Times New Roman" pitchFamily="18" charset="0"/>
              </a:rPr>
              <a:t>3. </a:t>
            </a:r>
            <a:r>
              <a:rPr lang="ru-RU" altLang="ru-RU" dirty="0" smtClean="0">
                <a:latin typeface="Times New Roman" pitchFamily="18" charset="0"/>
                <a:cs typeface="Times New Roman" pitchFamily="18" charset="0"/>
              </a:rPr>
              <a:t>Чему равно сопротивление железного  проводника длиной 100 м и сечением 1 мм</a:t>
            </a:r>
            <a:r>
              <a:rPr lang="ru-RU" altLang="ru-RU" baseline="30000" dirty="0" smtClean="0">
                <a:latin typeface="Times New Roman" pitchFamily="18" charset="0"/>
                <a:cs typeface="Times New Roman" pitchFamily="18" charset="0"/>
              </a:rPr>
              <a:t>2</a:t>
            </a:r>
            <a:r>
              <a:rPr lang="ru-RU" altLang="ru-RU" dirty="0" smtClean="0">
                <a:latin typeface="Times New Roman" pitchFamily="18" charset="0"/>
                <a:cs typeface="Times New Roman" pitchFamily="18" charset="0"/>
              </a:rPr>
              <a:t>? Удельное электрическое сопротивление железа 0,1 Ом мм</a:t>
            </a:r>
            <a:r>
              <a:rPr lang="ru-RU" altLang="ru-RU" baseline="30000" dirty="0" smtClean="0">
                <a:latin typeface="Times New Roman" pitchFamily="18" charset="0"/>
                <a:cs typeface="Times New Roman" pitchFamily="18" charset="0"/>
              </a:rPr>
              <a:t>2</a:t>
            </a:r>
            <a:r>
              <a:rPr lang="ru-RU" altLang="ru-RU" dirty="0" smtClean="0">
                <a:latin typeface="Times New Roman" pitchFamily="18" charset="0"/>
                <a:cs typeface="Times New Roman" pitchFamily="18" charset="0"/>
              </a:rPr>
              <a:t>/м? </a:t>
            </a:r>
          </a:p>
          <a:p>
            <a:pPr algn="just"/>
            <a:r>
              <a:rPr lang="ru-RU" altLang="ru-RU" dirty="0" smtClean="0">
                <a:ea typeface="Calibri" pitchFamily="34" charset="0"/>
                <a:cs typeface="Times New Roman" pitchFamily="18" charset="0"/>
              </a:rPr>
              <a:t>4.</a:t>
            </a:r>
            <a:r>
              <a:rPr lang="ru-RU" altLang="ru-RU" dirty="0" smtClean="0">
                <a:latin typeface="Times New Roman" pitchFamily="18" charset="0"/>
                <a:cs typeface="Times New Roman" pitchFamily="18" charset="0"/>
              </a:rPr>
              <a:t> Сопротивление какого проводника больше? (см. рис.)</a:t>
            </a:r>
          </a:p>
          <a:p>
            <a:pPr algn="just"/>
            <a:endParaRPr lang="ru-RU" altLang="ru-RU" dirty="0" smtClean="0">
              <a:ea typeface="Calibri" pitchFamily="34" charset="0"/>
              <a:cs typeface="Times New Roman" pitchFamily="18" charset="0"/>
            </a:endParaRPr>
          </a:p>
          <a:p>
            <a:pPr algn="just"/>
            <a:endParaRPr lang="ru-RU" altLang="ru-RU" dirty="0">
              <a:ea typeface="Calibri" pitchFamily="34" charset="0"/>
              <a:cs typeface="Times New Roman" pitchFamily="18" charset="0"/>
            </a:endParaRPr>
          </a:p>
          <a:p>
            <a:pPr algn="just"/>
            <a:endParaRPr lang="ru-RU" altLang="ru-RU" dirty="0" smtClean="0">
              <a:ea typeface="Calibri" pitchFamily="34" charset="0"/>
              <a:cs typeface="Times New Roman" pitchFamily="18" charset="0"/>
            </a:endParaRPr>
          </a:p>
          <a:p>
            <a:pPr algn="just"/>
            <a:endParaRPr lang="ru-RU" altLang="ru-RU" dirty="0">
              <a:ea typeface="Calibri" pitchFamily="34" charset="0"/>
              <a:cs typeface="Times New Roman" pitchFamily="18" charset="0"/>
            </a:endParaRPr>
          </a:p>
          <a:p>
            <a:pPr algn="just"/>
            <a:endParaRPr lang="ru-RU" altLang="ru-RU" dirty="0" smtClean="0">
              <a:ea typeface="Calibri" pitchFamily="34" charset="0"/>
              <a:cs typeface="Times New Roman" pitchFamily="18" charset="0"/>
            </a:endParaRPr>
          </a:p>
          <a:p>
            <a:pPr algn="just"/>
            <a:endParaRPr lang="ru-RU" altLang="ru-RU" dirty="0" smtClean="0">
              <a:ea typeface="Calibri" pitchFamily="34" charset="0"/>
              <a:cs typeface="Times New Roman" pitchFamily="18" charset="0"/>
            </a:endParaRPr>
          </a:p>
          <a:p>
            <a:pPr algn="just"/>
            <a:r>
              <a:rPr lang="ru-RU" altLang="ru-RU" dirty="0" smtClean="0">
                <a:ea typeface="Calibri" pitchFamily="34" charset="0"/>
                <a:cs typeface="Times New Roman" pitchFamily="18" charset="0"/>
              </a:rPr>
              <a:t>5. </a:t>
            </a:r>
            <a:r>
              <a:rPr lang="ru-RU" altLang="ru-RU" dirty="0" smtClean="0">
                <a:latin typeface="Times New Roman" pitchFamily="18" charset="0"/>
                <a:cs typeface="Times New Roman" pitchFamily="18" charset="0"/>
              </a:rPr>
              <a:t>Сила тока в сети 5 А,  какой длины надо взять никелиновую спираль, чтобы поставить ее электрическую кухонную плиту мощностью 2кВт. Площадь сечения спирали 1 мм</a:t>
            </a:r>
            <a:r>
              <a:rPr lang="ru-RU" altLang="ru-RU" baseline="30000" dirty="0" smtClean="0">
                <a:latin typeface="Times New Roman" pitchFamily="18" charset="0"/>
                <a:cs typeface="Times New Roman" pitchFamily="18" charset="0"/>
              </a:rPr>
              <a:t>2</a:t>
            </a:r>
            <a:r>
              <a:rPr lang="ru-RU" altLang="ru-RU" dirty="0" smtClean="0">
                <a:latin typeface="Times New Roman" pitchFamily="18" charset="0"/>
                <a:cs typeface="Times New Roman" pitchFamily="18" charset="0"/>
              </a:rPr>
              <a:t>.</a:t>
            </a:r>
          </a:p>
          <a:p>
            <a:pPr algn="just"/>
            <a:endParaRPr lang="ru-RU" altLang="ru-RU" dirty="0">
              <a:ea typeface="Calibri" pitchFamily="34" charset="0"/>
              <a:cs typeface="Times New Roman" pitchFamily="18" charset="0"/>
            </a:endParaRPr>
          </a:p>
        </p:txBody>
      </p:sp>
      <p:pic>
        <p:nvPicPr>
          <p:cNvPr id="3" name="Рисунок 60" descr="https://phys-oge.sdamgia.ru/get_file?id=11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348880"/>
            <a:ext cx="5473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Рисунок 62" descr="https://phys-oge.sdamgia.ru/get_file?id=10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3217" y="4221088"/>
            <a:ext cx="2707506" cy="1215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835696" y="188640"/>
            <a:ext cx="5760640" cy="646331"/>
          </a:xfrm>
          <a:prstGeom prst="rect">
            <a:avLst/>
          </a:prstGeom>
          <a:noFill/>
        </p:spPr>
        <p:txBody>
          <a:bodyPr wrap="square" rtlCol="0">
            <a:spAutoFit/>
          </a:bodyPr>
          <a:lstStyle/>
          <a:p>
            <a:pPr algn="ctr"/>
            <a:r>
              <a:rPr lang="ru-RU" sz="3600" b="1" dirty="0" smtClean="0">
                <a:latin typeface="+mj-lt"/>
              </a:rPr>
              <a:t>Ключевые задачи</a:t>
            </a:r>
            <a:endParaRPr lang="ru-RU" sz="3600" b="1" dirty="0">
              <a:latin typeface="+mj-lt"/>
            </a:endParaRPr>
          </a:p>
        </p:txBody>
      </p:sp>
    </p:spTree>
    <p:extLst>
      <p:ext uri="{BB962C8B-B14F-4D97-AF65-F5344CB8AC3E}">
        <p14:creationId xmlns:p14="http://schemas.microsoft.com/office/powerpoint/2010/main" val="1784260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76672"/>
            <a:ext cx="8640960" cy="830997"/>
          </a:xfrm>
          <a:prstGeom prst="rect">
            <a:avLst/>
          </a:prstGeom>
        </p:spPr>
        <p:txBody>
          <a:bodyPr wrap="square">
            <a:spAutoFit/>
          </a:bodyPr>
          <a:lstStyle/>
          <a:p>
            <a:pPr algn="ctr"/>
            <a:r>
              <a:rPr lang="ru-RU" sz="2400" b="1" dirty="0">
                <a:latin typeface="Times New Roman" panose="02020603050405020304" pitchFamily="18" charset="0"/>
                <a:cs typeface="Times New Roman" panose="02020603050405020304" pitchFamily="18" charset="0"/>
              </a:rPr>
              <a:t>Второй этап </a:t>
            </a:r>
          </a:p>
          <a:p>
            <a:pPr algn="ctr"/>
            <a:r>
              <a:rPr lang="ru-RU" sz="2400" b="1" dirty="0">
                <a:latin typeface="Times New Roman" panose="02020603050405020304" pitchFamily="18" charset="0"/>
                <a:cs typeface="Times New Roman" panose="02020603050405020304" pitchFamily="18" charset="0"/>
              </a:rPr>
              <a:t>П</a:t>
            </a:r>
            <a:r>
              <a:rPr lang="ru-RU" sz="2400" b="1" dirty="0" smtClean="0">
                <a:latin typeface="Times New Roman" panose="02020603050405020304" pitchFamily="18" charset="0"/>
                <a:cs typeface="Times New Roman" panose="02020603050405020304" pitchFamily="18" charset="0"/>
              </a:rPr>
              <a:t>рименение </a:t>
            </a:r>
            <a:r>
              <a:rPr lang="ru-RU" sz="2400" b="1" dirty="0">
                <a:latin typeface="Times New Roman" panose="02020603050405020304" pitchFamily="18" charset="0"/>
                <a:cs typeface="Times New Roman" panose="02020603050405020304" pitchFamily="18" charset="0"/>
              </a:rPr>
              <a:t>теоретических знаний к решению задач</a:t>
            </a:r>
          </a:p>
        </p:txBody>
      </p:sp>
      <p:sp>
        <p:nvSpPr>
          <p:cNvPr id="5" name="Стрелка вниз 4"/>
          <p:cNvSpPr/>
          <p:nvPr/>
        </p:nvSpPr>
        <p:spPr>
          <a:xfrm>
            <a:off x="2951820" y="1738536"/>
            <a:ext cx="180020" cy="11521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низ 5"/>
          <p:cNvSpPr/>
          <p:nvPr/>
        </p:nvSpPr>
        <p:spPr>
          <a:xfrm>
            <a:off x="6084168" y="1738536"/>
            <a:ext cx="144016" cy="11521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2051720" y="3293556"/>
            <a:ext cx="1800200" cy="523220"/>
          </a:xfrm>
          <a:prstGeom prst="rect">
            <a:avLst/>
          </a:prstGeom>
          <a:noFill/>
        </p:spPr>
        <p:txBody>
          <a:bodyPr wrap="square" rtlCol="0">
            <a:spAutoFit/>
          </a:bodyPr>
          <a:lstStyle/>
          <a:p>
            <a:pPr algn="ctr"/>
            <a:r>
              <a:rPr lang="ru-RU" sz="2400" dirty="0" smtClean="0">
                <a:latin typeface="Times New Roman" panose="02020603050405020304" pitchFamily="18" charset="0"/>
                <a:cs typeface="Times New Roman" panose="02020603050405020304" pitchFamily="18" charset="0"/>
              </a:rPr>
              <a:t>Семинар</a:t>
            </a:r>
            <a:r>
              <a:rPr lang="ru-RU" sz="2800" dirty="0" smtClean="0">
                <a:latin typeface="+mj-lt"/>
              </a:rPr>
              <a:t> </a:t>
            </a:r>
            <a:endParaRPr lang="ru-RU" sz="2800" dirty="0">
              <a:latin typeface="+mj-lt"/>
            </a:endParaRPr>
          </a:p>
        </p:txBody>
      </p:sp>
      <p:sp>
        <p:nvSpPr>
          <p:cNvPr id="8" name="TextBox 7"/>
          <p:cNvSpPr txBox="1"/>
          <p:nvPr/>
        </p:nvSpPr>
        <p:spPr>
          <a:xfrm>
            <a:off x="5292080" y="3293556"/>
            <a:ext cx="2160240" cy="461665"/>
          </a:xfrm>
          <a:prstGeom prst="rect">
            <a:avLst/>
          </a:prstGeom>
          <a:noFill/>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Практикум</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9643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7583" y="188640"/>
            <a:ext cx="8199115" cy="830997"/>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Семинар </a:t>
            </a:r>
          </a:p>
          <a:p>
            <a:pPr algn="ctr"/>
            <a:r>
              <a:rPr lang="ru-RU" sz="2400" dirty="0" smtClean="0">
                <a:latin typeface="Times New Roman" panose="02020603050405020304" pitchFamily="18" charset="0"/>
                <a:cs typeface="Times New Roman" panose="02020603050405020304" pitchFamily="18" charset="0"/>
              </a:rPr>
              <a:t>   (совместная деятельность)</a:t>
            </a:r>
            <a:endParaRPr lang="ru-RU" sz="24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165540" y="5404501"/>
            <a:ext cx="8659236" cy="738664"/>
          </a:xfrm>
          <a:prstGeom prst="rect">
            <a:avLst/>
          </a:prstGeom>
        </p:spPr>
        <p:txBody>
          <a:bodyPr wrap="square">
            <a:spAutoFit/>
          </a:bodyPr>
          <a:lstStyle/>
          <a:p>
            <a:pPr lvl="0"/>
            <a:r>
              <a:rPr lang="ru-RU" sz="1400" dirty="0" smtClean="0">
                <a:latin typeface="Times New Roman" panose="02020603050405020304" pitchFamily="18" charset="0"/>
                <a:cs typeface="Times New Roman" panose="02020603050405020304" pitchFamily="18" charset="0"/>
              </a:rPr>
              <a:t>4. </a:t>
            </a:r>
            <a:r>
              <a:rPr lang="en-US" sz="1400" dirty="0" smtClean="0">
                <a:latin typeface="Times New Roman" panose="02020603050405020304" pitchFamily="18" charset="0"/>
                <a:cs typeface="Times New Roman" panose="02020603050405020304" pitchFamily="18" charset="0"/>
              </a:rPr>
              <a:t>C</a:t>
            </a:r>
            <a:r>
              <a:rPr lang="ru-RU" sz="1400" dirty="0" err="1" smtClean="0">
                <a:latin typeface="Times New Roman" panose="02020603050405020304" pitchFamily="18" charset="0"/>
                <a:cs typeface="Times New Roman" panose="02020603050405020304" pitchFamily="18" charset="0"/>
              </a:rPr>
              <a:t>пираль</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элек­тро­плит­ки со­про­тив­ле­ни­ем  10 Ом  вклю­че­на в сеть с на­пря­же­ни­ем 220 В. Через какое время на этой плит­ке за­ки­пит вода мас­сой 1 кг, на­ли­тая в алю­ми­ни­е­вую ка­стрю­лю мас­сой 300 г, если их на­чаль­ная тем­пе­ра­ту­ра со­став­ля­ла 20 °С? По­те­ря­ми энер­гии на на­гре­ва­ние окру­жа­ю­ще­го воз­ду­ха пре­не­бречь.</a:t>
            </a:r>
          </a:p>
        </p:txBody>
      </p:sp>
      <p:sp>
        <p:nvSpPr>
          <p:cNvPr id="5" name="Прямоугольник 4"/>
          <p:cNvSpPr/>
          <p:nvPr/>
        </p:nvSpPr>
        <p:spPr>
          <a:xfrm>
            <a:off x="157021" y="6161044"/>
            <a:ext cx="8640960" cy="523220"/>
          </a:xfrm>
          <a:prstGeom prst="rect">
            <a:avLst/>
          </a:prstGeom>
        </p:spPr>
        <p:txBody>
          <a:bodyPr wrap="square">
            <a:spAutoFit/>
          </a:bodyPr>
          <a:lstStyle/>
          <a:p>
            <a:pPr lvl="0"/>
            <a:r>
              <a:rPr lang="ru-RU" sz="1400" dirty="0">
                <a:latin typeface="Times New Roman" panose="02020603050405020304" pitchFamily="18" charset="0"/>
                <a:cs typeface="Times New Roman" panose="02020603050405020304" pitchFamily="18" charset="0"/>
              </a:rPr>
              <a:t>4</a:t>
            </a:r>
            <a:r>
              <a:rPr lang="ru-RU" sz="1400" dirty="0" smtClean="0">
                <a:latin typeface="Times New Roman" panose="02020603050405020304" pitchFamily="18" charset="0"/>
                <a:cs typeface="Times New Roman" panose="02020603050405020304" pitchFamily="18" charset="0"/>
              </a:rPr>
              <a:t>. Элек­тро­воз</a:t>
            </a:r>
            <a:r>
              <a:rPr lang="ru-RU" sz="1400" dirty="0">
                <a:latin typeface="Times New Roman" panose="02020603050405020304" pitchFamily="18" charset="0"/>
                <a:cs typeface="Times New Roman" panose="02020603050405020304" pitchFamily="18" charset="0"/>
              </a:rPr>
              <a:t>, по­треб­ля­ю­щий ток 1,6 кА, раз­ви­ва­ет при ско­ро­сти 12 м/с силу тяги 340 </a:t>
            </a:r>
            <a:r>
              <a:rPr lang="ru-RU" sz="1400" dirty="0" err="1">
                <a:latin typeface="Times New Roman" panose="02020603050405020304" pitchFamily="18" charset="0"/>
                <a:cs typeface="Times New Roman" panose="02020603050405020304" pitchFamily="18" charset="0"/>
              </a:rPr>
              <a:t>кН.</a:t>
            </a:r>
            <a:r>
              <a:rPr lang="ru-RU" sz="1400" dirty="0">
                <a:latin typeface="Times New Roman" panose="02020603050405020304" pitchFamily="18" charset="0"/>
                <a:cs typeface="Times New Roman" panose="02020603050405020304" pitchFamily="18" charset="0"/>
              </a:rPr>
              <a:t> КПД дви­га­те­ля элек­тро­во­за равен 85 %. Под каким на­пря­же­ни­ем ра­бо­та­ет дви­га­тель элек­тро­во­за?</a:t>
            </a:r>
          </a:p>
        </p:txBody>
      </p:sp>
      <p:sp>
        <p:nvSpPr>
          <p:cNvPr id="6" name="Прямоугольник 5"/>
          <p:cNvSpPr/>
          <p:nvPr/>
        </p:nvSpPr>
        <p:spPr>
          <a:xfrm>
            <a:off x="213582" y="1122400"/>
            <a:ext cx="8606889" cy="338554"/>
          </a:xfrm>
          <a:prstGeom prst="rect">
            <a:avLst/>
          </a:prstGeom>
        </p:spPr>
        <p:txBody>
          <a:bodyPr wrap="square">
            <a:spAutoFit/>
          </a:bodyPr>
          <a:lstStyle/>
          <a:p>
            <a:pPr lvl="0"/>
            <a:r>
              <a:rPr lang="ru-RU" sz="1600" dirty="0" smtClean="0">
                <a:latin typeface="+mj-lt"/>
              </a:rPr>
              <a:t>1</a:t>
            </a:r>
            <a:r>
              <a:rPr lang="ru-RU" sz="1400" dirty="0" smtClean="0">
                <a:latin typeface="Times New Roman" panose="02020603050405020304" pitchFamily="18" charset="0"/>
                <a:cs typeface="Times New Roman" panose="02020603050405020304" pitchFamily="18" charset="0"/>
              </a:rPr>
              <a:t>. Какова </a:t>
            </a:r>
            <a:r>
              <a:rPr lang="ru-RU" sz="1400" dirty="0">
                <a:latin typeface="Times New Roman" panose="02020603050405020304" pitchFamily="18" charset="0"/>
                <a:cs typeface="Times New Roman" panose="02020603050405020304" pitchFamily="18" charset="0"/>
              </a:rPr>
              <a:t>работа поля при перемещении заряда в 1 Кл при напряжении 220 В? </a:t>
            </a:r>
          </a:p>
        </p:txBody>
      </p:sp>
      <p:sp>
        <p:nvSpPr>
          <p:cNvPr id="7" name="Rectangle 1"/>
          <p:cNvSpPr>
            <a:spLocks noChangeArrowheads="1"/>
          </p:cNvSpPr>
          <p:nvPr/>
        </p:nvSpPr>
        <p:spPr bwMode="auto">
          <a:xfrm>
            <a:off x="188311" y="2110769"/>
            <a:ext cx="6950706"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endParaRPr lang="ru-RU" altLang="ru-RU" sz="1400" dirty="0">
              <a:latin typeface="Times New Roman" panose="02020603050405020304" pitchFamily="18" charset="0"/>
              <a:cs typeface="Times New Roman" panose="02020603050405020304" pitchFamily="18" charset="0"/>
            </a:endParaRPr>
          </a:p>
          <a:p>
            <a:pPr lvl="0" fontAlgn="base">
              <a:spcBef>
                <a:spcPct val="0"/>
              </a:spcBef>
              <a:spcAft>
                <a:spcPct val="0"/>
              </a:spcAft>
            </a:pPr>
            <a:endParaRPr lang="ru-RU" altLang="ru-RU" sz="1400" dirty="0" smtClean="0">
              <a:latin typeface="Times New Roman" panose="02020603050405020304" pitchFamily="18" charset="0"/>
              <a:cs typeface="Times New Roman" panose="02020603050405020304" pitchFamily="18" charset="0"/>
            </a:endParaRPr>
          </a:p>
          <a:p>
            <a:pPr lvl="0" fontAlgn="base">
              <a:spcBef>
                <a:spcPct val="0"/>
              </a:spcBef>
              <a:spcAft>
                <a:spcPct val="0"/>
              </a:spcAft>
            </a:pPr>
            <a:endParaRPr lang="ru-RU" altLang="ru-RU" sz="1400" dirty="0">
              <a:latin typeface="Times New Roman" panose="02020603050405020304" pitchFamily="18" charset="0"/>
              <a:cs typeface="Times New Roman" panose="02020603050405020304" pitchFamily="18" charset="0"/>
            </a:endParaRPr>
          </a:p>
          <a:p>
            <a:pPr lvl="0" fontAlgn="base">
              <a:spcBef>
                <a:spcPct val="0"/>
              </a:spcBef>
              <a:spcAft>
                <a:spcPct val="0"/>
              </a:spcAft>
            </a:pPr>
            <a:endParaRPr lang="ru-RU" altLang="ru-RU" sz="1400" dirty="0" smtClean="0">
              <a:latin typeface="Times New Roman" panose="02020603050405020304" pitchFamily="18" charset="0"/>
              <a:cs typeface="Times New Roman" panose="02020603050405020304" pitchFamily="18" charset="0"/>
            </a:endParaRPr>
          </a:p>
          <a:p>
            <a:pPr lvl="0" fontAlgn="base">
              <a:spcBef>
                <a:spcPct val="0"/>
              </a:spcBef>
              <a:spcAft>
                <a:spcPct val="0"/>
              </a:spcAft>
            </a:pPr>
            <a:endParaRPr lang="ru-RU" altLang="ru-RU" sz="1400" dirty="0">
              <a:latin typeface="Times New Roman" panose="02020603050405020304" pitchFamily="18" charset="0"/>
              <a:cs typeface="Times New Roman" panose="02020603050405020304" pitchFamily="18" charset="0"/>
            </a:endParaRPr>
          </a:p>
          <a:p>
            <a:pPr lvl="0" fontAlgn="base">
              <a:spcBef>
                <a:spcPct val="0"/>
              </a:spcBef>
              <a:spcAft>
                <a:spcPct val="0"/>
              </a:spcAft>
            </a:pPr>
            <a:endParaRPr lang="ru-RU" altLang="ru-RU" sz="1400" dirty="0" smtClean="0">
              <a:latin typeface="Times New Roman" panose="02020603050405020304" pitchFamily="18" charset="0"/>
              <a:cs typeface="Times New Roman" panose="02020603050405020304" pitchFamily="18" charset="0"/>
            </a:endParaRPr>
          </a:p>
          <a:p>
            <a:pPr lvl="0" fontAlgn="base">
              <a:spcBef>
                <a:spcPct val="0"/>
              </a:spcBef>
              <a:spcAft>
                <a:spcPct val="0"/>
              </a:spcAft>
            </a:pPr>
            <a:endParaRPr lang="ru-RU" altLang="ru-RU" sz="1400" dirty="0" smtClean="0">
              <a:latin typeface="Times New Roman" panose="02020603050405020304" pitchFamily="18" charset="0"/>
              <a:cs typeface="Times New Roman" panose="02020603050405020304" pitchFamily="18" charset="0"/>
            </a:endParaRPr>
          </a:p>
          <a:p>
            <a:pPr lvl="0" fontAlgn="base">
              <a:spcBef>
                <a:spcPct val="0"/>
              </a:spcBef>
              <a:spcAft>
                <a:spcPct val="0"/>
              </a:spcAft>
            </a:pPr>
            <a:r>
              <a:rPr lang="ru-RU" altLang="ru-RU" sz="1400" dirty="0" smtClean="0">
                <a:latin typeface="Times New Roman" panose="02020603050405020304" pitchFamily="18" charset="0"/>
                <a:cs typeface="Times New Roman" panose="02020603050405020304" pitchFamily="18" charset="0"/>
              </a:rPr>
              <a:t>3.  </a:t>
            </a:r>
            <a:r>
              <a:rPr lang="ru-RU" altLang="ru-RU" sz="1400" dirty="0">
                <a:latin typeface="Times New Roman" panose="02020603050405020304" pitchFamily="18" charset="0"/>
                <a:cs typeface="Times New Roman" panose="02020603050405020304" pitchFamily="18" charset="0"/>
              </a:rPr>
              <a:t>На рисунке представлен график зависимости силы тока </a:t>
            </a:r>
            <a:r>
              <a:rPr lang="ru-RU" altLang="ru-RU" sz="1400" i="1" dirty="0">
                <a:latin typeface="Times New Roman" panose="02020603050405020304" pitchFamily="18" charset="0"/>
                <a:cs typeface="Times New Roman" panose="02020603050405020304" pitchFamily="18" charset="0"/>
              </a:rPr>
              <a:t>I</a:t>
            </a:r>
            <a:r>
              <a:rPr lang="ru-RU" altLang="ru-RU" sz="1400" dirty="0">
                <a:latin typeface="Times New Roman" panose="02020603050405020304" pitchFamily="18" charset="0"/>
                <a:cs typeface="Times New Roman" panose="02020603050405020304" pitchFamily="18" charset="0"/>
              </a:rPr>
              <a:t> в проводнике от времени </a:t>
            </a:r>
            <a:r>
              <a:rPr lang="ru-RU" altLang="ru-RU" sz="1400" i="1" dirty="0">
                <a:latin typeface="Times New Roman" panose="02020603050405020304" pitchFamily="18" charset="0"/>
                <a:cs typeface="Times New Roman" panose="02020603050405020304" pitchFamily="18" charset="0"/>
              </a:rPr>
              <a:t>t</a:t>
            </a:r>
            <a:r>
              <a:rPr lang="ru-RU" altLang="ru-RU" sz="1400" dirty="0">
                <a:latin typeface="Times New Roman" panose="02020603050405020304" pitchFamily="18" charset="0"/>
                <a:cs typeface="Times New Roman" panose="02020603050405020304" pitchFamily="18" charset="0"/>
              </a:rPr>
              <a:t>. Какой заряд прошел по проводнику в интервале времени от 10 до 20 с? </a:t>
            </a:r>
            <a:r>
              <a:rPr lang="ru-RU" altLang="ru-RU" sz="1400" i="1" dirty="0">
                <a:latin typeface="Times New Roman" panose="02020603050405020304" pitchFamily="18" charset="0"/>
                <a:cs typeface="Times New Roman" panose="02020603050405020304" pitchFamily="18" charset="0"/>
              </a:rPr>
              <a:t>Ответ запишите в кулонах</a:t>
            </a:r>
            <a:r>
              <a:rPr lang="ru-RU" altLang="ru-RU" i="1" dirty="0" smtClean="0">
                <a:latin typeface="Arial" pitchFamily="34" charset="0"/>
                <a:cs typeface="Arial" pitchFamily="34" charset="0"/>
              </a:rPr>
              <a:t>.</a:t>
            </a:r>
            <a:endParaRPr lang="ru-RU" altLang="ru-RU" dirty="0">
              <a:latin typeface="Arial" pitchFamily="34" charset="0"/>
              <a:cs typeface="Arial" pitchFamily="34"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5284" y="3663374"/>
            <a:ext cx="158432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9" name="Таблица 8"/>
          <p:cNvGraphicFramePr>
            <a:graphicFrameLocks noGrp="1"/>
          </p:cNvGraphicFramePr>
          <p:nvPr>
            <p:extLst>
              <p:ext uri="{D42A27DB-BD31-4B8C-83A1-F6EECF244321}">
                <p14:modId xmlns:p14="http://schemas.microsoft.com/office/powerpoint/2010/main" val="2777354659"/>
              </p:ext>
            </p:extLst>
          </p:nvPr>
        </p:nvGraphicFramePr>
        <p:xfrm>
          <a:off x="345460" y="1949100"/>
          <a:ext cx="8681238" cy="1554480"/>
        </p:xfrm>
        <a:graphic>
          <a:graphicData uri="http://schemas.openxmlformats.org/drawingml/2006/table">
            <a:tbl>
              <a:tblPr/>
              <a:tblGrid>
                <a:gridCol w="822542"/>
                <a:gridCol w="3518078"/>
                <a:gridCol w="2170309"/>
                <a:gridCol w="2170309"/>
              </a:tblGrid>
              <a:tr h="304801">
                <a:tc>
                  <a:txBody>
                    <a:bodyPr/>
                    <a:lstStyle/>
                    <a:p>
                      <a:pPr algn="ctr"/>
                      <a:r>
                        <a:rPr lang="ru-RU" sz="1200" dirty="0">
                          <a:effectLst/>
                          <a:latin typeface="Times New Roman" panose="02020603050405020304" pitchFamily="18" charset="0"/>
                          <a:cs typeface="Times New Roman" panose="02020603050405020304" pitchFamily="18" charset="0"/>
                        </a:rPr>
                        <a:t>№</a:t>
                      </a:r>
                    </a:p>
                  </a:txBody>
                  <a:tcPr anchor="ctr">
                    <a:lnL>
                      <a:noFill/>
                    </a:lnL>
                    <a:lnR>
                      <a:noFill/>
                    </a:lnR>
                    <a:lnT>
                      <a:noFill/>
                    </a:lnT>
                    <a:lnB>
                      <a:noFill/>
                    </a:lnB>
                  </a:tcPr>
                </a:tc>
                <a:tc>
                  <a:txBody>
                    <a:bodyPr/>
                    <a:lstStyle/>
                    <a:p>
                      <a:pPr algn="ctr"/>
                      <a:r>
                        <a:rPr lang="ru-RU" sz="1200" dirty="0">
                          <a:effectLst/>
                          <a:latin typeface="Times New Roman" panose="02020603050405020304" pitchFamily="18" charset="0"/>
                          <a:cs typeface="Times New Roman" panose="02020603050405020304" pitchFamily="18" charset="0"/>
                        </a:rPr>
                        <a:t>Материал проводника</a:t>
                      </a:r>
                    </a:p>
                  </a:txBody>
                  <a:tcPr anchor="ctr">
                    <a:lnL>
                      <a:noFill/>
                    </a:lnL>
                    <a:lnR>
                      <a:noFill/>
                    </a:lnR>
                    <a:lnT>
                      <a:noFill/>
                    </a:lnT>
                    <a:lnB>
                      <a:noFill/>
                    </a:lnB>
                  </a:tcPr>
                </a:tc>
                <a:tc>
                  <a:txBody>
                    <a:bodyPr/>
                    <a:lstStyle/>
                    <a:p>
                      <a:pPr algn="ctr"/>
                      <a:r>
                        <a:rPr lang="ru-RU" sz="1200" dirty="0">
                          <a:effectLst/>
                          <a:latin typeface="Times New Roman" panose="02020603050405020304" pitchFamily="18" charset="0"/>
                          <a:cs typeface="Times New Roman" panose="02020603050405020304" pitchFamily="18" charset="0"/>
                        </a:rPr>
                        <a:t>Длина проводника, м</a:t>
                      </a:r>
                    </a:p>
                  </a:txBody>
                  <a:tcPr anchor="ctr">
                    <a:lnL>
                      <a:noFill/>
                    </a:lnL>
                    <a:lnR>
                      <a:noFill/>
                    </a:lnR>
                    <a:lnT>
                      <a:noFill/>
                    </a:lnT>
                    <a:lnB>
                      <a:noFill/>
                    </a:lnB>
                  </a:tcPr>
                </a:tc>
                <a:tc>
                  <a:txBody>
                    <a:bodyPr/>
                    <a:lstStyle/>
                    <a:p>
                      <a:pPr algn="ctr"/>
                      <a:r>
                        <a:rPr lang="ru-RU" sz="1200" dirty="0">
                          <a:effectLst/>
                          <a:latin typeface="Times New Roman" panose="02020603050405020304" pitchFamily="18" charset="0"/>
                          <a:cs typeface="Times New Roman" panose="02020603050405020304" pitchFamily="18" charset="0"/>
                        </a:rPr>
                        <a:t>Площадь поперечного сечения проводника, мм</a:t>
                      </a:r>
                      <a:r>
                        <a:rPr lang="ru-RU" sz="1200" baseline="30000" dirty="0">
                          <a:effectLst/>
                          <a:latin typeface="Times New Roman" panose="02020603050405020304" pitchFamily="18" charset="0"/>
                          <a:cs typeface="Times New Roman" panose="02020603050405020304" pitchFamily="18" charset="0"/>
                        </a:rPr>
                        <a:t>2</a:t>
                      </a:r>
                      <a:endParaRPr lang="ru-RU" sz="1200" dirty="0">
                        <a:effectLst/>
                        <a:latin typeface="Times New Roman" panose="02020603050405020304" pitchFamily="18" charset="0"/>
                        <a:cs typeface="Times New Roman" panose="02020603050405020304" pitchFamily="18" charset="0"/>
                      </a:endParaRPr>
                    </a:p>
                  </a:txBody>
                  <a:tcPr anchor="ctr">
                    <a:lnL>
                      <a:noFill/>
                    </a:lnL>
                    <a:lnR>
                      <a:noFill/>
                    </a:lnR>
                    <a:lnT>
                      <a:noFill/>
                    </a:lnT>
                    <a:lnB>
                      <a:noFill/>
                    </a:lnB>
                  </a:tcPr>
                </a:tc>
              </a:tr>
              <a:tr h="0">
                <a:tc>
                  <a:txBody>
                    <a:bodyPr/>
                    <a:lstStyle/>
                    <a:p>
                      <a:pPr algn="ctr"/>
                      <a:r>
                        <a:rPr lang="ru-RU" sz="1200">
                          <a:effectLst/>
                          <a:latin typeface="Times New Roman" panose="02020603050405020304" pitchFamily="18" charset="0"/>
                          <a:cs typeface="Times New Roman" panose="02020603050405020304" pitchFamily="18" charset="0"/>
                        </a:rPr>
                        <a:t>1</a:t>
                      </a:r>
                    </a:p>
                  </a:txBody>
                  <a:tcPr anchor="ctr">
                    <a:lnL>
                      <a:noFill/>
                    </a:lnL>
                    <a:lnR>
                      <a:noFill/>
                    </a:lnR>
                    <a:lnT>
                      <a:noFill/>
                    </a:lnT>
                    <a:lnB>
                      <a:noFill/>
                    </a:lnB>
                  </a:tcPr>
                </a:tc>
                <a:tc>
                  <a:txBody>
                    <a:bodyPr/>
                    <a:lstStyle/>
                    <a:p>
                      <a:pPr algn="ctr"/>
                      <a:r>
                        <a:rPr lang="ru-RU" sz="1200">
                          <a:effectLst/>
                          <a:latin typeface="Times New Roman" panose="02020603050405020304" pitchFamily="18" charset="0"/>
                          <a:cs typeface="Times New Roman" panose="02020603050405020304" pitchFamily="18" charset="0"/>
                        </a:rPr>
                        <a:t>Медь</a:t>
                      </a:r>
                    </a:p>
                  </a:txBody>
                  <a:tcPr anchor="ctr">
                    <a:lnL>
                      <a:noFill/>
                    </a:lnL>
                    <a:lnR>
                      <a:noFill/>
                    </a:lnR>
                    <a:lnT>
                      <a:noFill/>
                    </a:lnT>
                    <a:lnB>
                      <a:noFill/>
                    </a:lnB>
                  </a:tcPr>
                </a:tc>
                <a:tc>
                  <a:txBody>
                    <a:bodyPr/>
                    <a:lstStyle/>
                    <a:p>
                      <a:pPr algn="ctr"/>
                      <a:r>
                        <a:rPr lang="ru-RU" sz="1200">
                          <a:effectLst/>
                          <a:latin typeface="Times New Roman" panose="02020603050405020304" pitchFamily="18" charset="0"/>
                          <a:cs typeface="Times New Roman" panose="02020603050405020304" pitchFamily="18" charset="0"/>
                        </a:rPr>
                        <a:t>10</a:t>
                      </a:r>
                    </a:p>
                  </a:txBody>
                  <a:tcPr anchor="ctr">
                    <a:lnL>
                      <a:noFill/>
                    </a:lnL>
                    <a:lnR>
                      <a:noFill/>
                    </a:lnR>
                    <a:lnT>
                      <a:noFill/>
                    </a:lnT>
                    <a:lnB>
                      <a:noFill/>
                    </a:lnB>
                  </a:tcPr>
                </a:tc>
                <a:tc>
                  <a:txBody>
                    <a:bodyPr/>
                    <a:lstStyle/>
                    <a:p>
                      <a:pPr algn="ctr"/>
                      <a:r>
                        <a:rPr lang="ru-RU" sz="1200" dirty="0">
                          <a:effectLst/>
                          <a:latin typeface="Times New Roman" panose="02020603050405020304" pitchFamily="18" charset="0"/>
                          <a:cs typeface="Times New Roman" panose="02020603050405020304" pitchFamily="18" charset="0"/>
                        </a:rPr>
                        <a:t>1,5</a:t>
                      </a:r>
                    </a:p>
                  </a:txBody>
                  <a:tcPr anchor="ctr">
                    <a:lnL>
                      <a:noFill/>
                    </a:lnL>
                    <a:lnR>
                      <a:noFill/>
                    </a:lnR>
                    <a:lnT>
                      <a:noFill/>
                    </a:lnT>
                    <a:lnB>
                      <a:noFill/>
                    </a:lnB>
                  </a:tcPr>
                </a:tc>
              </a:tr>
              <a:tr h="0">
                <a:tc>
                  <a:txBody>
                    <a:bodyPr/>
                    <a:lstStyle/>
                    <a:p>
                      <a:pPr algn="ctr"/>
                      <a:r>
                        <a:rPr lang="ru-RU" sz="1200">
                          <a:effectLst/>
                          <a:latin typeface="Times New Roman" panose="02020603050405020304" pitchFamily="18" charset="0"/>
                          <a:cs typeface="Times New Roman" panose="02020603050405020304" pitchFamily="18" charset="0"/>
                        </a:rPr>
                        <a:t>2</a:t>
                      </a:r>
                    </a:p>
                  </a:txBody>
                  <a:tcPr anchor="ctr">
                    <a:lnL>
                      <a:noFill/>
                    </a:lnL>
                    <a:lnR>
                      <a:noFill/>
                    </a:lnR>
                    <a:lnT>
                      <a:noFill/>
                    </a:lnT>
                    <a:lnB>
                      <a:noFill/>
                    </a:lnB>
                  </a:tcPr>
                </a:tc>
                <a:tc>
                  <a:txBody>
                    <a:bodyPr/>
                    <a:lstStyle/>
                    <a:p>
                      <a:pPr algn="ctr"/>
                      <a:r>
                        <a:rPr lang="ru-RU" sz="1200" dirty="0">
                          <a:effectLst/>
                          <a:latin typeface="Times New Roman" panose="02020603050405020304" pitchFamily="18" charset="0"/>
                          <a:cs typeface="Times New Roman" panose="02020603050405020304" pitchFamily="18" charset="0"/>
                        </a:rPr>
                        <a:t>Железо</a:t>
                      </a:r>
                    </a:p>
                  </a:txBody>
                  <a:tcPr anchor="ctr">
                    <a:lnL>
                      <a:noFill/>
                    </a:lnL>
                    <a:lnR>
                      <a:noFill/>
                    </a:lnR>
                    <a:lnT>
                      <a:noFill/>
                    </a:lnT>
                    <a:lnB>
                      <a:noFill/>
                    </a:lnB>
                  </a:tcPr>
                </a:tc>
                <a:tc>
                  <a:txBody>
                    <a:bodyPr/>
                    <a:lstStyle/>
                    <a:p>
                      <a:pPr algn="ctr"/>
                      <a:r>
                        <a:rPr lang="ru-RU" sz="1200" dirty="0">
                          <a:effectLst/>
                          <a:latin typeface="Times New Roman" panose="02020603050405020304" pitchFamily="18" charset="0"/>
                          <a:cs typeface="Times New Roman" panose="02020603050405020304" pitchFamily="18" charset="0"/>
                        </a:rPr>
                        <a:t>10</a:t>
                      </a:r>
                    </a:p>
                  </a:txBody>
                  <a:tcPr anchor="ctr">
                    <a:lnL>
                      <a:noFill/>
                    </a:lnL>
                    <a:lnR>
                      <a:noFill/>
                    </a:lnR>
                    <a:lnT>
                      <a:noFill/>
                    </a:lnT>
                    <a:lnB>
                      <a:noFill/>
                    </a:lnB>
                  </a:tcPr>
                </a:tc>
                <a:tc>
                  <a:txBody>
                    <a:bodyPr/>
                    <a:lstStyle/>
                    <a:p>
                      <a:pPr algn="ctr"/>
                      <a:r>
                        <a:rPr lang="ru-RU" sz="1200" dirty="0">
                          <a:effectLst/>
                          <a:latin typeface="Times New Roman" panose="02020603050405020304" pitchFamily="18" charset="0"/>
                          <a:cs typeface="Times New Roman" panose="02020603050405020304" pitchFamily="18" charset="0"/>
                        </a:rPr>
                        <a:t>1,5</a:t>
                      </a:r>
                    </a:p>
                  </a:txBody>
                  <a:tcPr anchor="ctr">
                    <a:lnL>
                      <a:noFill/>
                    </a:lnL>
                    <a:lnR>
                      <a:noFill/>
                    </a:lnR>
                    <a:lnT>
                      <a:noFill/>
                    </a:lnT>
                    <a:lnB>
                      <a:noFill/>
                    </a:lnB>
                  </a:tcPr>
                </a:tc>
              </a:tr>
              <a:tr h="0">
                <a:tc>
                  <a:txBody>
                    <a:bodyPr/>
                    <a:lstStyle/>
                    <a:p>
                      <a:pPr algn="ctr"/>
                      <a:r>
                        <a:rPr lang="ru-RU" sz="1200">
                          <a:effectLst/>
                          <a:latin typeface="Times New Roman" panose="02020603050405020304" pitchFamily="18" charset="0"/>
                          <a:cs typeface="Times New Roman" panose="02020603050405020304" pitchFamily="18" charset="0"/>
                        </a:rPr>
                        <a:t>3</a:t>
                      </a:r>
                    </a:p>
                  </a:txBody>
                  <a:tcPr anchor="ctr">
                    <a:lnL>
                      <a:noFill/>
                    </a:lnL>
                    <a:lnR>
                      <a:noFill/>
                    </a:lnR>
                    <a:lnT>
                      <a:noFill/>
                    </a:lnT>
                    <a:lnB>
                      <a:noFill/>
                    </a:lnB>
                  </a:tcPr>
                </a:tc>
                <a:tc>
                  <a:txBody>
                    <a:bodyPr/>
                    <a:lstStyle/>
                    <a:p>
                      <a:pPr algn="ctr"/>
                      <a:r>
                        <a:rPr lang="ru-RU" sz="1200">
                          <a:effectLst/>
                          <a:latin typeface="Times New Roman" panose="02020603050405020304" pitchFamily="18" charset="0"/>
                          <a:cs typeface="Times New Roman" panose="02020603050405020304" pitchFamily="18" charset="0"/>
                        </a:rPr>
                        <a:t>Медь</a:t>
                      </a:r>
                    </a:p>
                  </a:txBody>
                  <a:tcPr anchor="ctr">
                    <a:lnL>
                      <a:noFill/>
                    </a:lnL>
                    <a:lnR>
                      <a:noFill/>
                    </a:lnR>
                    <a:lnT>
                      <a:noFill/>
                    </a:lnT>
                    <a:lnB>
                      <a:noFill/>
                    </a:lnB>
                  </a:tcPr>
                </a:tc>
                <a:tc>
                  <a:txBody>
                    <a:bodyPr/>
                    <a:lstStyle/>
                    <a:p>
                      <a:pPr algn="ctr"/>
                      <a:r>
                        <a:rPr lang="ru-RU" sz="1200">
                          <a:effectLst/>
                          <a:latin typeface="Times New Roman" panose="02020603050405020304" pitchFamily="18" charset="0"/>
                          <a:cs typeface="Times New Roman" panose="02020603050405020304" pitchFamily="18" charset="0"/>
                        </a:rPr>
                        <a:t>20</a:t>
                      </a:r>
                    </a:p>
                  </a:txBody>
                  <a:tcPr anchor="ctr">
                    <a:lnL>
                      <a:noFill/>
                    </a:lnL>
                    <a:lnR>
                      <a:noFill/>
                    </a:lnR>
                    <a:lnT>
                      <a:noFill/>
                    </a:lnT>
                    <a:lnB>
                      <a:noFill/>
                    </a:lnB>
                  </a:tcPr>
                </a:tc>
                <a:tc>
                  <a:txBody>
                    <a:bodyPr/>
                    <a:lstStyle/>
                    <a:p>
                      <a:pPr algn="ctr"/>
                      <a:r>
                        <a:rPr lang="ru-RU" sz="1200" dirty="0">
                          <a:effectLst/>
                          <a:latin typeface="Times New Roman" panose="02020603050405020304" pitchFamily="18" charset="0"/>
                          <a:cs typeface="Times New Roman" panose="02020603050405020304" pitchFamily="18" charset="0"/>
                        </a:rPr>
                        <a:t>1,2</a:t>
                      </a:r>
                    </a:p>
                  </a:txBody>
                  <a:tcPr anchor="ctr">
                    <a:lnL>
                      <a:noFill/>
                    </a:lnL>
                    <a:lnR>
                      <a:noFill/>
                    </a:lnR>
                    <a:lnT>
                      <a:noFill/>
                    </a:lnT>
                    <a:lnB>
                      <a:noFill/>
                    </a:lnB>
                  </a:tcPr>
                </a:tc>
              </a:tr>
              <a:tr h="0">
                <a:tc>
                  <a:txBody>
                    <a:bodyPr/>
                    <a:lstStyle/>
                    <a:p>
                      <a:pPr algn="ctr"/>
                      <a:r>
                        <a:rPr lang="ru-RU" sz="1200">
                          <a:effectLst/>
                          <a:latin typeface="Times New Roman" panose="02020603050405020304" pitchFamily="18" charset="0"/>
                          <a:cs typeface="Times New Roman" panose="02020603050405020304" pitchFamily="18" charset="0"/>
                        </a:rPr>
                        <a:t>4</a:t>
                      </a:r>
                    </a:p>
                  </a:txBody>
                  <a:tcPr anchor="ctr">
                    <a:lnL>
                      <a:noFill/>
                    </a:lnL>
                    <a:lnR>
                      <a:noFill/>
                    </a:lnR>
                    <a:lnT>
                      <a:noFill/>
                    </a:lnT>
                    <a:lnB>
                      <a:noFill/>
                    </a:lnB>
                  </a:tcPr>
                </a:tc>
                <a:tc>
                  <a:txBody>
                    <a:bodyPr/>
                    <a:lstStyle/>
                    <a:p>
                      <a:pPr algn="ctr"/>
                      <a:r>
                        <a:rPr lang="ru-RU" sz="1200">
                          <a:effectLst/>
                          <a:latin typeface="Times New Roman" panose="02020603050405020304" pitchFamily="18" charset="0"/>
                          <a:cs typeface="Times New Roman" panose="02020603050405020304" pitchFamily="18" charset="0"/>
                        </a:rPr>
                        <a:t>Железо</a:t>
                      </a:r>
                    </a:p>
                  </a:txBody>
                  <a:tcPr anchor="ctr">
                    <a:lnL>
                      <a:noFill/>
                    </a:lnL>
                    <a:lnR>
                      <a:noFill/>
                    </a:lnR>
                    <a:lnT>
                      <a:noFill/>
                    </a:lnT>
                    <a:lnB>
                      <a:noFill/>
                    </a:lnB>
                  </a:tcPr>
                </a:tc>
                <a:tc>
                  <a:txBody>
                    <a:bodyPr/>
                    <a:lstStyle/>
                    <a:p>
                      <a:pPr algn="ctr"/>
                      <a:r>
                        <a:rPr lang="ru-RU" sz="1200">
                          <a:effectLst/>
                          <a:latin typeface="Times New Roman" panose="02020603050405020304" pitchFamily="18" charset="0"/>
                          <a:cs typeface="Times New Roman" panose="02020603050405020304" pitchFamily="18" charset="0"/>
                        </a:rPr>
                        <a:t>20</a:t>
                      </a:r>
                    </a:p>
                  </a:txBody>
                  <a:tcPr anchor="ctr">
                    <a:lnL>
                      <a:noFill/>
                    </a:lnL>
                    <a:lnR>
                      <a:noFill/>
                    </a:lnR>
                    <a:lnT>
                      <a:noFill/>
                    </a:lnT>
                    <a:lnB>
                      <a:noFill/>
                    </a:lnB>
                  </a:tcPr>
                </a:tc>
                <a:tc>
                  <a:txBody>
                    <a:bodyPr/>
                    <a:lstStyle/>
                    <a:p>
                      <a:pPr algn="ctr"/>
                      <a:r>
                        <a:rPr lang="ru-RU" sz="1200" dirty="0">
                          <a:effectLst/>
                          <a:latin typeface="Times New Roman" panose="02020603050405020304" pitchFamily="18" charset="0"/>
                          <a:cs typeface="Times New Roman" panose="02020603050405020304" pitchFamily="18" charset="0"/>
                        </a:rPr>
                        <a:t>1,2</a:t>
                      </a:r>
                    </a:p>
                  </a:txBody>
                  <a:tcPr anchor="ctr">
                    <a:lnL>
                      <a:noFill/>
                    </a:lnL>
                    <a:lnR>
                      <a:noFill/>
                    </a:lnR>
                    <a:lnT>
                      <a:noFill/>
                    </a:lnT>
                    <a:lnB>
                      <a:noFill/>
                    </a:lnB>
                  </a:tcPr>
                </a:tc>
              </a:tr>
            </a:tbl>
          </a:graphicData>
        </a:graphic>
      </p:graphicFrame>
      <p:sp>
        <p:nvSpPr>
          <p:cNvPr id="10" name="Rectangle 4"/>
          <p:cNvSpPr>
            <a:spLocks noChangeArrowheads="1"/>
          </p:cNvSpPr>
          <p:nvPr/>
        </p:nvSpPr>
        <p:spPr bwMode="auto">
          <a:xfrm>
            <a:off x="267881" y="1460954"/>
            <a:ext cx="8605425"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 В таблице представлены данные для различных проводников. Какой из проводников имеет наименьшее сопротивление?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8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Rectangle 5"/>
          <p:cNvSpPr>
            <a:spLocks noChangeArrowheads="1"/>
          </p:cNvSpPr>
          <p:nvPr/>
        </p:nvSpPr>
        <p:spPr bwMode="auto">
          <a:xfrm>
            <a:off x="157021" y="4419093"/>
            <a:ext cx="698199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 Паяльник сопротивлением 400 Ом включен в цепь напряжением 220 В. Какое количество теплоты выделится в паяльнике за 10 мин? </a:t>
            </a:r>
            <a:r>
              <a:rPr kumimoji="0" lang="ru-RU" altLang="ru-RU" sz="14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Ответ запишите в джоулях</a:t>
            </a: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675198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332656"/>
            <a:ext cx="8784976" cy="830997"/>
          </a:xfrm>
          <a:prstGeom prst="rect">
            <a:avLst/>
          </a:prstGeom>
        </p:spPr>
        <p:txBody>
          <a:bodyPr wrap="square">
            <a:spAutoFit/>
          </a:bodyPr>
          <a:lstStyle/>
          <a:p>
            <a:pPr lvl="0" algn="ctr"/>
            <a:r>
              <a:rPr lang="ru-RU" sz="2400" b="1" dirty="0" smtClean="0">
                <a:latin typeface="Times New Roman" panose="02020603050405020304" pitchFamily="18" charset="0"/>
                <a:cs typeface="Times New Roman" panose="02020603050405020304" pitchFamily="18" charset="0"/>
              </a:rPr>
              <a:t>Практикум</a:t>
            </a:r>
          </a:p>
          <a:p>
            <a:pPr lvl="0" algn="ctr"/>
            <a:r>
              <a:rPr lang="ru-RU" sz="2400" dirty="0" smtClean="0">
                <a:latin typeface="Times New Roman" panose="02020603050405020304" pitchFamily="18" charset="0"/>
                <a:cs typeface="Times New Roman" panose="02020603050405020304" pitchFamily="18" charset="0"/>
              </a:rPr>
              <a:t>(самостоятельная деятельность)</a:t>
            </a:r>
            <a:endParaRPr lang="ru-RU" sz="24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179512" y="1268760"/>
            <a:ext cx="6678488" cy="800219"/>
          </a:xfrm>
          <a:prstGeom prst="rect">
            <a:avLst/>
          </a:prstGeom>
        </p:spPr>
        <p:txBody>
          <a:bodyPr wrap="square">
            <a:spAutoFit/>
          </a:bodyPr>
          <a:lstStyle/>
          <a:p>
            <a:pPr lvl="0" fontAlgn="base">
              <a:spcBef>
                <a:spcPct val="0"/>
              </a:spcBef>
              <a:spcAft>
                <a:spcPct val="0"/>
              </a:spcAft>
            </a:pPr>
            <a:r>
              <a:rPr lang="ru-RU" altLang="ru-RU" dirty="0" smtClean="0">
                <a:latin typeface="Times New Roman" panose="02020603050405020304" pitchFamily="18" charset="0"/>
                <a:cs typeface="Times New Roman" panose="02020603050405020304" pitchFamily="18" charset="0"/>
              </a:rPr>
              <a:t>1. </a:t>
            </a:r>
            <a:r>
              <a:rPr lang="ru-RU" altLang="ru-RU" sz="1400" dirty="0" smtClean="0">
                <a:latin typeface="Times New Roman" panose="02020603050405020304" pitchFamily="18" charset="0"/>
                <a:cs typeface="Times New Roman" panose="02020603050405020304" pitchFamily="18" charset="0"/>
              </a:rPr>
              <a:t>По </a:t>
            </a:r>
            <a:r>
              <a:rPr lang="ru-RU" altLang="ru-RU" sz="1400" dirty="0">
                <a:latin typeface="Times New Roman" panose="02020603050405020304" pitchFamily="18" charset="0"/>
                <a:cs typeface="Times New Roman" panose="02020603050405020304" pitchFamily="18" charset="0"/>
              </a:rPr>
              <a:t>проводнику течет постоянный электрический ток. На графике изображена зависимость величины заряда </a:t>
            </a:r>
            <a:r>
              <a:rPr lang="ru-RU" altLang="ru-RU" sz="1400" i="1" dirty="0">
                <a:latin typeface="Times New Roman" panose="02020603050405020304" pitchFamily="18" charset="0"/>
                <a:cs typeface="Times New Roman" panose="02020603050405020304" pitchFamily="18" charset="0"/>
              </a:rPr>
              <a:t>q</a:t>
            </a:r>
            <a:r>
              <a:rPr lang="ru-RU" altLang="ru-RU" sz="1400" dirty="0">
                <a:latin typeface="Times New Roman" panose="02020603050405020304" pitchFamily="18" charset="0"/>
                <a:cs typeface="Times New Roman" panose="02020603050405020304" pitchFamily="18" charset="0"/>
              </a:rPr>
              <a:t>, проходящего через поперечное сечение проводника, от времени </a:t>
            </a:r>
            <a:r>
              <a:rPr lang="ru-RU" altLang="ru-RU" sz="1400" i="1" dirty="0">
                <a:latin typeface="Times New Roman" panose="02020603050405020304" pitchFamily="18" charset="0"/>
                <a:cs typeface="Times New Roman" panose="02020603050405020304" pitchFamily="18" charset="0"/>
              </a:rPr>
              <a:t>t</a:t>
            </a:r>
            <a:r>
              <a:rPr lang="ru-RU" altLang="ru-RU" sz="1400" dirty="0">
                <a:latin typeface="Times New Roman" panose="02020603050405020304" pitchFamily="18" charset="0"/>
                <a:cs typeface="Times New Roman" panose="02020603050405020304" pitchFamily="18" charset="0"/>
              </a:rPr>
              <a:t>. Чему равна сила электрического тока в проводнике?</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2075" y="980728"/>
            <a:ext cx="1508641" cy="937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179512" y="2181750"/>
            <a:ext cx="684076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 Используя график зависимости силы тока </a:t>
            </a:r>
            <a:r>
              <a:rPr kumimoji="0" lang="ru-RU" altLang="ru-RU" sz="14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I</a:t>
            </a: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от времени </a:t>
            </a:r>
            <a:r>
              <a:rPr kumimoji="0" lang="ru-RU" altLang="ru-RU" sz="14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t</a:t>
            </a: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определите, какой заряд прошел через поперечное сечение проводника за 8 с. </a:t>
            </a:r>
            <a:r>
              <a:rPr kumimoji="0" lang="ru-RU" altLang="ru-RU" sz="14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Ответ запишите в кулонах.</a:t>
            </a:r>
            <a:endPar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5773" y="2004190"/>
            <a:ext cx="1301244" cy="878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6"/>
          <p:cNvSpPr>
            <a:spLocks noChangeArrowheads="1"/>
          </p:cNvSpPr>
          <p:nvPr/>
        </p:nvSpPr>
        <p:spPr bwMode="auto">
          <a:xfrm>
            <a:off x="179512" y="2845297"/>
            <a:ext cx="8784976"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 На железный проводник длиной 10 м и сечением 2 мм</a:t>
            </a:r>
            <a:r>
              <a:rPr kumimoji="0" lang="ru-RU" altLang="ru-RU" sz="1400" b="0" i="0" u="none" strike="noStrike" cap="none" normalizeH="0" baseline="30000" dirty="0" smtClean="0">
                <a:ln>
                  <a:noFill/>
                </a:ln>
                <a:solidFill>
                  <a:schemeClr val="tx1"/>
                </a:solidFill>
                <a:effectLst/>
                <a:latin typeface="Times New Roman" panose="02020603050405020304" pitchFamily="18" charset="0"/>
                <a:cs typeface="Times New Roman" panose="02020603050405020304" pitchFamily="18" charset="0"/>
              </a:rPr>
              <a:t>2</a:t>
            </a: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подано напряжение 12 мВ. Чему равна сила тока, протекающего по проводнику? Ответ дайте в миллиамперах, округлив до целого числа. (Удельное сопротивление железа  — 0,098 Ом · мм</a:t>
            </a:r>
            <a:r>
              <a:rPr kumimoji="0" lang="ru-RU" altLang="ru-RU" sz="1400" b="0" i="0" u="none" strike="noStrike" cap="none" normalizeH="0" baseline="30000" dirty="0" smtClean="0">
                <a:ln>
                  <a:noFill/>
                </a:ln>
                <a:solidFill>
                  <a:schemeClr val="tx1"/>
                </a:solidFill>
                <a:effectLst/>
                <a:latin typeface="Times New Roman" panose="02020603050405020304" pitchFamily="18" charset="0"/>
                <a:cs typeface="Times New Roman" panose="02020603050405020304" pitchFamily="18" charset="0"/>
              </a:rPr>
              <a:t>2</a:t>
            </a: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/м.)</a:t>
            </a:r>
          </a:p>
        </p:txBody>
      </p:sp>
      <p:sp>
        <p:nvSpPr>
          <p:cNvPr id="7" name="Rectangle 7"/>
          <p:cNvSpPr>
            <a:spLocks noChangeArrowheads="1"/>
          </p:cNvSpPr>
          <p:nvPr/>
        </p:nvSpPr>
        <p:spPr bwMode="auto">
          <a:xfrm>
            <a:off x="179512" y="3623835"/>
            <a:ext cx="837120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 При напряжении 120 В электрическая лампа в течение 0,5 мин потребила 900 Дж энергии. Чему равна сила тока в лампе?</a:t>
            </a:r>
          </a:p>
        </p:txBody>
      </p:sp>
      <p:sp>
        <p:nvSpPr>
          <p:cNvPr id="13" name="Rectangle 6"/>
          <p:cNvSpPr>
            <a:spLocks noChangeArrowheads="1"/>
          </p:cNvSpPr>
          <p:nvPr/>
        </p:nvSpPr>
        <p:spPr bwMode="auto">
          <a:xfrm>
            <a:off x="139969" y="4147055"/>
            <a:ext cx="829397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5. Почему мокрыми руками (после мытья рук водопроводной водой) нельзя трогать выключатели и электрические приборы, находящиеся под напряжением? Ответ поясните.</a:t>
            </a:r>
          </a:p>
        </p:txBody>
      </p:sp>
      <p:sp>
        <p:nvSpPr>
          <p:cNvPr id="10" name="Rectangle 9"/>
          <p:cNvSpPr>
            <a:spLocks noChangeArrowheads="1"/>
          </p:cNvSpPr>
          <p:nvPr/>
        </p:nvSpPr>
        <p:spPr bwMode="auto">
          <a:xfrm>
            <a:off x="179512" y="5282624"/>
            <a:ext cx="8371204"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altLang="ru-RU" sz="1400" dirty="0">
                <a:latin typeface="Times New Roman" panose="02020603050405020304" pitchFamily="18" charset="0"/>
                <a:cs typeface="Times New Roman" panose="02020603050405020304" pitchFamily="18" charset="0"/>
              </a:rPr>
              <a:t>7</a:t>
            </a: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В электропечи мощностью 100 кВт полностью расплавили слиток стали за 2,3 часа. Какова масса слитка, если известно, что до начала плавления сталь необходимо было нагреть на 1500 °C? Потерями энергии пренебречь</a:t>
            </a:r>
          </a:p>
        </p:txBody>
      </p:sp>
      <p:sp>
        <p:nvSpPr>
          <p:cNvPr id="11" name="Rectangle 10"/>
          <p:cNvSpPr>
            <a:spLocks noChangeArrowheads="1"/>
          </p:cNvSpPr>
          <p:nvPr/>
        </p:nvSpPr>
        <p:spPr bwMode="auto">
          <a:xfrm>
            <a:off x="161236" y="6021288"/>
            <a:ext cx="8371204"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altLang="ru-RU" sz="1400" dirty="0">
                <a:latin typeface="Times New Roman" panose="02020603050405020304" pitchFamily="18" charset="0"/>
                <a:cs typeface="Times New Roman" panose="02020603050405020304" pitchFamily="18" charset="0"/>
              </a:rPr>
              <a:t>8</a:t>
            </a: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Сколько времени потребуется электрическому нагревателю, чтобы довести до кипения 2,2 кг воды, начальная температура которой 10 °C? Сила тока в нагревателе 7 А, напряжение в сети 220 В, КПД нагревателя равен 45%.</a:t>
            </a:r>
          </a:p>
        </p:txBody>
      </p:sp>
      <p:sp>
        <p:nvSpPr>
          <p:cNvPr id="14" name="Rectangle 12"/>
          <p:cNvSpPr>
            <a:spLocks noChangeArrowheads="1"/>
          </p:cNvSpPr>
          <p:nvPr/>
        </p:nvSpPr>
        <p:spPr bwMode="auto">
          <a:xfrm>
            <a:off x="179512" y="4778278"/>
            <a:ext cx="849694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6. Для изготовления молниеотвода использовали железный прут сечением 50 мм</a:t>
            </a:r>
            <a:r>
              <a:rPr kumimoji="0" lang="ru-RU" altLang="ru-RU" sz="1400" b="0" i="0" u="none" strike="noStrike" cap="none" normalizeH="0" baseline="30000" dirty="0" smtClean="0">
                <a:ln>
                  <a:noFill/>
                </a:ln>
                <a:solidFill>
                  <a:schemeClr val="tx1"/>
                </a:solidFill>
                <a:effectLst/>
                <a:latin typeface="Times New Roman" panose="02020603050405020304" pitchFamily="18" charset="0"/>
                <a:cs typeface="Times New Roman" panose="02020603050405020304" pitchFamily="18" charset="0"/>
              </a:rPr>
              <a:t>2</a:t>
            </a: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и длиной 32 м. Чему равно сопротивление прута?</a:t>
            </a:r>
          </a:p>
        </p:txBody>
      </p:sp>
    </p:spTree>
    <p:extLst>
      <p:ext uri="{BB962C8B-B14F-4D97-AF65-F5344CB8AC3E}">
        <p14:creationId xmlns:p14="http://schemas.microsoft.com/office/powerpoint/2010/main" val="6375711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73145" y="168623"/>
            <a:ext cx="792088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9. Используя </a:t>
            </a: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данные таблицы, из предложенного перечня утверждений выберите два правильных.</a:t>
            </a:r>
          </a:p>
        </p:txBody>
      </p:sp>
      <p:graphicFrame>
        <p:nvGraphicFramePr>
          <p:cNvPr id="5" name="Таблица 4"/>
          <p:cNvGraphicFramePr>
            <a:graphicFrameLocks noGrp="1"/>
          </p:cNvGraphicFramePr>
          <p:nvPr>
            <p:extLst>
              <p:ext uri="{D42A27DB-BD31-4B8C-83A1-F6EECF244321}">
                <p14:modId xmlns:p14="http://schemas.microsoft.com/office/powerpoint/2010/main" val="3276984288"/>
              </p:ext>
            </p:extLst>
          </p:nvPr>
        </p:nvGraphicFramePr>
        <p:xfrm>
          <a:off x="268780" y="620688"/>
          <a:ext cx="8229600" cy="3169920"/>
        </p:xfrm>
        <a:graphic>
          <a:graphicData uri="http://schemas.openxmlformats.org/drawingml/2006/table">
            <a:tbl>
              <a:tblPr/>
              <a:tblGrid>
                <a:gridCol w="2242592"/>
                <a:gridCol w="3243808"/>
                <a:gridCol w="2743200"/>
              </a:tblGrid>
              <a:tr h="0">
                <a:tc>
                  <a:txBody>
                    <a:bodyPr/>
                    <a:lstStyle/>
                    <a:p>
                      <a:pPr algn="ctr"/>
                      <a:r>
                        <a:rPr lang="ru-RU" sz="1400" dirty="0">
                          <a:effectLst/>
                          <a:latin typeface="Times New Roman" panose="02020603050405020304" pitchFamily="18" charset="0"/>
                          <a:cs typeface="Times New Roman" panose="02020603050405020304" pitchFamily="18" charset="0"/>
                        </a:rPr>
                        <a:t>Вещество</a:t>
                      </a:r>
                    </a:p>
                  </a:txBody>
                  <a:tcPr anchor="ctr">
                    <a:lnL>
                      <a:noFill/>
                    </a:lnL>
                    <a:lnR>
                      <a:noFill/>
                    </a:lnR>
                    <a:lnT>
                      <a:noFill/>
                    </a:lnT>
                    <a:lnB>
                      <a:noFill/>
                    </a:lnB>
                  </a:tcPr>
                </a:tc>
                <a:tc>
                  <a:txBody>
                    <a:bodyPr/>
                    <a:lstStyle/>
                    <a:p>
                      <a:pPr algn="ctr"/>
                      <a:r>
                        <a:rPr lang="ru-RU" sz="1400" dirty="0">
                          <a:effectLst/>
                          <a:latin typeface="Times New Roman" panose="02020603050405020304" pitchFamily="18" charset="0"/>
                          <a:cs typeface="Times New Roman" panose="02020603050405020304" pitchFamily="18" charset="0"/>
                        </a:rPr>
                        <a:t>Плотность в твердом </a:t>
                      </a:r>
                    </a:p>
                    <a:p>
                      <a:pPr algn="ctr"/>
                      <a:r>
                        <a:rPr lang="ru-RU" sz="1400" dirty="0">
                          <a:effectLst/>
                          <a:latin typeface="Times New Roman" panose="02020603050405020304" pitchFamily="18" charset="0"/>
                          <a:cs typeface="Times New Roman" panose="02020603050405020304" pitchFamily="18" charset="0"/>
                        </a:rPr>
                        <a:t>состоянии,</a:t>
                      </a:r>
                    </a:p>
                    <a:p>
                      <a:pPr algn="ctr"/>
                      <a:r>
                        <a:rPr lang="ru-RU" sz="1400" dirty="0">
                          <a:effectLst/>
                          <a:latin typeface="Times New Roman" panose="02020603050405020304" pitchFamily="18" charset="0"/>
                          <a:cs typeface="Times New Roman" panose="02020603050405020304" pitchFamily="18" charset="0"/>
                        </a:rPr>
                        <a:t>г/см</a:t>
                      </a:r>
                      <a:r>
                        <a:rPr lang="ru-RU" sz="1400" baseline="30000" dirty="0">
                          <a:effectLst/>
                          <a:latin typeface="Times New Roman" panose="02020603050405020304" pitchFamily="18" charset="0"/>
                          <a:cs typeface="Times New Roman" panose="02020603050405020304" pitchFamily="18" charset="0"/>
                        </a:rPr>
                        <a:t>3</a:t>
                      </a:r>
                      <a:endParaRPr lang="ru-RU" sz="1400" dirty="0">
                        <a:effectLst/>
                        <a:latin typeface="Times New Roman" panose="02020603050405020304" pitchFamily="18" charset="0"/>
                        <a:cs typeface="Times New Roman" panose="02020603050405020304" pitchFamily="18" charset="0"/>
                      </a:endParaRPr>
                    </a:p>
                  </a:txBody>
                  <a:tcPr anchor="ctr">
                    <a:lnL>
                      <a:noFill/>
                    </a:lnL>
                    <a:lnR>
                      <a:noFill/>
                    </a:lnR>
                    <a:lnT>
                      <a:noFill/>
                    </a:lnT>
                    <a:lnB>
                      <a:noFill/>
                    </a:lnB>
                  </a:tcPr>
                </a:tc>
                <a:tc>
                  <a:txBody>
                    <a:bodyPr/>
                    <a:lstStyle/>
                    <a:p>
                      <a:pPr algn="ctr"/>
                      <a:r>
                        <a:rPr lang="ru-RU" sz="1400">
                          <a:effectLst/>
                          <a:latin typeface="Times New Roman" panose="02020603050405020304" pitchFamily="18" charset="0"/>
                          <a:cs typeface="Times New Roman" panose="02020603050405020304" pitchFamily="18" charset="0"/>
                        </a:rPr>
                        <a:t>Удельное электрическое </a:t>
                      </a:r>
                    </a:p>
                    <a:p>
                      <a:pPr algn="ctr"/>
                      <a:r>
                        <a:rPr lang="ru-RU" sz="1400">
                          <a:effectLst/>
                          <a:latin typeface="Times New Roman" panose="02020603050405020304" pitchFamily="18" charset="0"/>
                          <a:cs typeface="Times New Roman" panose="02020603050405020304" pitchFamily="18" charset="0"/>
                        </a:rPr>
                        <a:t>сопротивление (при 20 °C), Ом · мм</a:t>
                      </a:r>
                      <a:r>
                        <a:rPr lang="ru-RU" sz="1400" baseline="30000">
                          <a:effectLst/>
                          <a:latin typeface="Times New Roman" panose="02020603050405020304" pitchFamily="18" charset="0"/>
                          <a:cs typeface="Times New Roman" panose="02020603050405020304" pitchFamily="18" charset="0"/>
                        </a:rPr>
                        <a:t>2</a:t>
                      </a:r>
                      <a:r>
                        <a:rPr lang="ru-RU" sz="1400">
                          <a:effectLst/>
                          <a:latin typeface="Times New Roman" panose="02020603050405020304" pitchFamily="18" charset="0"/>
                          <a:cs typeface="Times New Roman" panose="02020603050405020304" pitchFamily="18" charset="0"/>
                        </a:rPr>
                        <a:t>/м</a:t>
                      </a:r>
                    </a:p>
                  </a:txBody>
                  <a:tcPr anchor="ctr">
                    <a:lnL>
                      <a:noFill/>
                    </a:lnL>
                    <a:lnR>
                      <a:noFill/>
                    </a:lnR>
                    <a:lnT>
                      <a:noFill/>
                    </a:lnT>
                    <a:lnB>
                      <a:noFill/>
                    </a:lnB>
                  </a:tcPr>
                </a:tc>
              </a:tr>
              <a:tr h="0">
                <a:tc>
                  <a:txBody>
                    <a:bodyPr/>
                    <a:lstStyle/>
                    <a:p>
                      <a:pPr algn="l"/>
                      <a:r>
                        <a:rPr lang="ru-RU" sz="1400">
                          <a:effectLst/>
                          <a:latin typeface="Times New Roman" panose="02020603050405020304" pitchFamily="18" charset="0"/>
                          <a:cs typeface="Times New Roman" panose="02020603050405020304" pitchFamily="18" charset="0"/>
                        </a:rPr>
                        <a:t>алюминий</a:t>
                      </a:r>
                    </a:p>
                  </a:txBody>
                  <a:tcPr anchor="ctr">
                    <a:lnL>
                      <a:noFill/>
                    </a:lnL>
                    <a:lnR>
                      <a:noFill/>
                    </a:lnR>
                    <a:lnT>
                      <a:noFill/>
                    </a:lnT>
                    <a:lnB>
                      <a:noFill/>
                    </a:lnB>
                  </a:tcPr>
                </a:tc>
                <a:tc>
                  <a:txBody>
                    <a:bodyPr/>
                    <a:lstStyle/>
                    <a:p>
                      <a:pPr algn="ctr"/>
                      <a:r>
                        <a:rPr lang="ru-RU" sz="1400" dirty="0">
                          <a:effectLst/>
                          <a:latin typeface="Times New Roman" panose="02020603050405020304" pitchFamily="18" charset="0"/>
                          <a:cs typeface="Times New Roman" panose="02020603050405020304" pitchFamily="18" charset="0"/>
                        </a:rPr>
                        <a:t>2,7</a:t>
                      </a:r>
                    </a:p>
                  </a:txBody>
                  <a:tcPr anchor="ctr">
                    <a:lnL>
                      <a:noFill/>
                    </a:lnL>
                    <a:lnR>
                      <a:noFill/>
                    </a:lnR>
                    <a:lnT>
                      <a:noFill/>
                    </a:lnT>
                    <a:lnB>
                      <a:noFill/>
                    </a:lnB>
                  </a:tcPr>
                </a:tc>
                <a:tc>
                  <a:txBody>
                    <a:bodyPr/>
                    <a:lstStyle/>
                    <a:p>
                      <a:pPr algn="ctr"/>
                      <a:r>
                        <a:rPr lang="ru-RU" sz="1400" dirty="0">
                          <a:effectLst/>
                          <a:latin typeface="Times New Roman" panose="02020603050405020304" pitchFamily="18" charset="0"/>
                          <a:cs typeface="Times New Roman" panose="02020603050405020304" pitchFamily="18" charset="0"/>
                        </a:rPr>
                        <a:t>0,028</a:t>
                      </a:r>
                    </a:p>
                  </a:txBody>
                  <a:tcPr anchor="ctr">
                    <a:lnL>
                      <a:noFill/>
                    </a:lnL>
                    <a:lnR>
                      <a:noFill/>
                    </a:lnR>
                    <a:lnT>
                      <a:noFill/>
                    </a:lnT>
                    <a:lnB>
                      <a:noFill/>
                    </a:lnB>
                  </a:tcPr>
                </a:tc>
              </a:tr>
              <a:tr h="0">
                <a:tc>
                  <a:txBody>
                    <a:bodyPr/>
                    <a:lstStyle/>
                    <a:p>
                      <a:pPr algn="l"/>
                      <a:r>
                        <a:rPr lang="ru-RU" sz="1400">
                          <a:effectLst/>
                          <a:latin typeface="Times New Roman" panose="02020603050405020304" pitchFamily="18" charset="0"/>
                          <a:cs typeface="Times New Roman" panose="02020603050405020304" pitchFamily="18" charset="0"/>
                        </a:rPr>
                        <a:t>константан (сплав)</a:t>
                      </a:r>
                    </a:p>
                  </a:txBody>
                  <a:tcPr anchor="ctr">
                    <a:lnL>
                      <a:noFill/>
                    </a:lnL>
                    <a:lnR>
                      <a:noFill/>
                    </a:lnR>
                    <a:lnT>
                      <a:noFill/>
                    </a:lnT>
                    <a:lnB>
                      <a:noFill/>
                    </a:lnB>
                  </a:tcPr>
                </a:tc>
                <a:tc>
                  <a:txBody>
                    <a:bodyPr/>
                    <a:lstStyle/>
                    <a:p>
                      <a:pPr algn="ctr"/>
                      <a:r>
                        <a:rPr lang="ru-RU" sz="1400">
                          <a:effectLst/>
                          <a:latin typeface="Times New Roman" panose="02020603050405020304" pitchFamily="18" charset="0"/>
                          <a:cs typeface="Times New Roman" panose="02020603050405020304" pitchFamily="18" charset="0"/>
                        </a:rPr>
                        <a:t>8,8</a:t>
                      </a:r>
                    </a:p>
                  </a:txBody>
                  <a:tcPr anchor="ctr">
                    <a:lnL>
                      <a:noFill/>
                    </a:lnL>
                    <a:lnR>
                      <a:noFill/>
                    </a:lnR>
                    <a:lnT>
                      <a:noFill/>
                    </a:lnT>
                    <a:lnB>
                      <a:noFill/>
                    </a:lnB>
                  </a:tcPr>
                </a:tc>
                <a:tc>
                  <a:txBody>
                    <a:bodyPr/>
                    <a:lstStyle/>
                    <a:p>
                      <a:pPr algn="ctr"/>
                      <a:r>
                        <a:rPr lang="ru-RU" sz="1400" dirty="0">
                          <a:effectLst/>
                          <a:latin typeface="Times New Roman" panose="02020603050405020304" pitchFamily="18" charset="0"/>
                          <a:cs typeface="Times New Roman" panose="02020603050405020304" pitchFamily="18" charset="0"/>
                        </a:rPr>
                        <a:t>0,5</a:t>
                      </a:r>
                    </a:p>
                  </a:txBody>
                  <a:tcPr anchor="ctr">
                    <a:lnL>
                      <a:noFill/>
                    </a:lnL>
                    <a:lnR>
                      <a:noFill/>
                    </a:lnR>
                    <a:lnT>
                      <a:noFill/>
                    </a:lnT>
                    <a:lnB>
                      <a:noFill/>
                    </a:lnB>
                  </a:tcPr>
                </a:tc>
              </a:tr>
              <a:tr h="0">
                <a:tc>
                  <a:txBody>
                    <a:bodyPr/>
                    <a:lstStyle/>
                    <a:p>
                      <a:pPr algn="l"/>
                      <a:r>
                        <a:rPr lang="ru-RU" sz="1400">
                          <a:effectLst/>
                          <a:latin typeface="Times New Roman" panose="02020603050405020304" pitchFamily="18" charset="0"/>
                          <a:cs typeface="Times New Roman" panose="02020603050405020304" pitchFamily="18" charset="0"/>
                        </a:rPr>
                        <a:t>серебро</a:t>
                      </a:r>
                    </a:p>
                  </a:txBody>
                  <a:tcPr anchor="ctr">
                    <a:lnL>
                      <a:noFill/>
                    </a:lnL>
                    <a:lnR>
                      <a:noFill/>
                    </a:lnR>
                    <a:lnT>
                      <a:noFill/>
                    </a:lnT>
                    <a:lnB>
                      <a:noFill/>
                    </a:lnB>
                  </a:tcPr>
                </a:tc>
                <a:tc>
                  <a:txBody>
                    <a:bodyPr/>
                    <a:lstStyle/>
                    <a:p>
                      <a:pPr algn="ctr"/>
                      <a:r>
                        <a:rPr lang="ru-RU" sz="1400">
                          <a:effectLst/>
                          <a:latin typeface="Times New Roman" panose="02020603050405020304" pitchFamily="18" charset="0"/>
                          <a:cs typeface="Times New Roman" panose="02020603050405020304" pitchFamily="18" charset="0"/>
                        </a:rPr>
                        <a:t>10,5</a:t>
                      </a:r>
                    </a:p>
                  </a:txBody>
                  <a:tcPr anchor="ctr">
                    <a:lnL>
                      <a:noFill/>
                    </a:lnL>
                    <a:lnR>
                      <a:noFill/>
                    </a:lnR>
                    <a:lnT>
                      <a:noFill/>
                    </a:lnT>
                    <a:lnB>
                      <a:noFill/>
                    </a:lnB>
                  </a:tcPr>
                </a:tc>
                <a:tc>
                  <a:txBody>
                    <a:bodyPr/>
                    <a:lstStyle/>
                    <a:p>
                      <a:pPr algn="ctr"/>
                      <a:r>
                        <a:rPr lang="ru-RU" sz="1400" dirty="0">
                          <a:effectLst/>
                          <a:latin typeface="Times New Roman" panose="02020603050405020304" pitchFamily="18" charset="0"/>
                          <a:cs typeface="Times New Roman" panose="02020603050405020304" pitchFamily="18" charset="0"/>
                        </a:rPr>
                        <a:t>0,016</a:t>
                      </a:r>
                    </a:p>
                  </a:txBody>
                  <a:tcPr anchor="ctr">
                    <a:lnL>
                      <a:noFill/>
                    </a:lnL>
                    <a:lnR>
                      <a:noFill/>
                    </a:lnR>
                    <a:lnT>
                      <a:noFill/>
                    </a:lnT>
                    <a:lnB>
                      <a:noFill/>
                    </a:lnB>
                  </a:tcPr>
                </a:tc>
              </a:tr>
              <a:tr h="0">
                <a:tc>
                  <a:txBody>
                    <a:bodyPr/>
                    <a:lstStyle/>
                    <a:p>
                      <a:pPr algn="l"/>
                      <a:r>
                        <a:rPr lang="ru-RU" sz="1400">
                          <a:effectLst/>
                          <a:latin typeface="Times New Roman" panose="02020603050405020304" pitchFamily="18" charset="0"/>
                          <a:cs typeface="Times New Roman" panose="02020603050405020304" pitchFamily="18" charset="0"/>
                        </a:rPr>
                        <a:t>железо</a:t>
                      </a:r>
                    </a:p>
                  </a:txBody>
                  <a:tcPr anchor="ctr">
                    <a:lnL>
                      <a:noFill/>
                    </a:lnL>
                    <a:lnR>
                      <a:noFill/>
                    </a:lnR>
                    <a:lnT>
                      <a:noFill/>
                    </a:lnT>
                    <a:lnB>
                      <a:noFill/>
                    </a:lnB>
                  </a:tcPr>
                </a:tc>
                <a:tc>
                  <a:txBody>
                    <a:bodyPr/>
                    <a:lstStyle/>
                    <a:p>
                      <a:pPr algn="ctr"/>
                      <a:r>
                        <a:rPr lang="ru-RU" sz="1400">
                          <a:effectLst/>
                          <a:latin typeface="Times New Roman" panose="02020603050405020304" pitchFamily="18" charset="0"/>
                          <a:cs typeface="Times New Roman" panose="02020603050405020304" pitchFamily="18" charset="0"/>
                        </a:rPr>
                        <a:t>7,8</a:t>
                      </a:r>
                    </a:p>
                  </a:txBody>
                  <a:tcPr anchor="ctr">
                    <a:lnL>
                      <a:noFill/>
                    </a:lnL>
                    <a:lnR>
                      <a:noFill/>
                    </a:lnR>
                    <a:lnT>
                      <a:noFill/>
                    </a:lnT>
                    <a:lnB>
                      <a:noFill/>
                    </a:lnB>
                  </a:tcPr>
                </a:tc>
                <a:tc>
                  <a:txBody>
                    <a:bodyPr/>
                    <a:lstStyle/>
                    <a:p>
                      <a:pPr algn="ctr"/>
                      <a:r>
                        <a:rPr lang="ru-RU" sz="1400">
                          <a:effectLst/>
                          <a:latin typeface="Times New Roman" panose="02020603050405020304" pitchFamily="18" charset="0"/>
                          <a:cs typeface="Times New Roman" panose="02020603050405020304" pitchFamily="18" charset="0"/>
                        </a:rPr>
                        <a:t>0,1</a:t>
                      </a:r>
                    </a:p>
                  </a:txBody>
                  <a:tcPr anchor="ctr">
                    <a:lnL>
                      <a:noFill/>
                    </a:lnL>
                    <a:lnR>
                      <a:noFill/>
                    </a:lnR>
                    <a:lnT>
                      <a:noFill/>
                    </a:lnT>
                    <a:lnB>
                      <a:noFill/>
                    </a:lnB>
                  </a:tcPr>
                </a:tc>
              </a:tr>
              <a:tr h="0">
                <a:tc>
                  <a:txBody>
                    <a:bodyPr/>
                    <a:lstStyle/>
                    <a:p>
                      <a:pPr algn="l"/>
                      <a:r>
                        <a:rPr lang="ru-RU" sz="1400">
                          <a:effectLst/>
                          <a:latin typeface="Times New Roman" panose="02020603050405020304" pitchFamily="18" charset="0"/>
                          <a:cs typeface="Times New Roman" panose="02020603050405020304" pitchFamily="18" charset="0"/>
                        </a:rPr>
                        <a:t>латунь</a:t>
                      </a:r>
                    </a:p>
                  </a:txBody>
                  <a:tcPr anchor="ctr">
                    <a:lnL>
                      <a:noFill/>
                    </a:lnL>
                    <a:lnR>
                      <a:noFill/>
                    </a:lnR>
                    <a:lnT>
                      <a:noFill/>
                    </a:lnT>
                    <a:lnB>
                      <a:noFill/>
                    </a:lnB>
                  </a:tcPr>
                </a:tc>
                <a:tc>
                  <a:txBody>
                    <a:bodyPr/>
                    <a:lstStyle/>
                    <a:p>
                      <a:pPr algn="ctr"/>
                      <a:r>
                        <a:rPr lang="ru-RU" sz="1400">
                          <a:effectLst/>
                          <a:latin typeface="Times New Roman" panose="02020603050405020304" pitchFamily="18" charset="0"/>
                          <a:cs typeface="Times New Roman" panose="02020603050405020304" pitchFamily="18" charset="0"/>
                        </a:rPr>
                        <a:t>8,4</a:t>
                      </a:r>
                    </a:p>
                  </a:txBody>
                  <a:tcPr anchor="ctr">
                    <a:lnL>
                      <a:noFill/>
                    </a:lnL>
                    <a:lnR>
                      <a:noFill/>
                    </a:lnR>
                    <a:lnT>
                      <a:noFill/>
                    </a:lnT>
                    <a:lnB>
                      <a:noFill/>
                    </a:lnB>
                  </a:tcPr>
                </a:tc>
                <a:tc>
                  <a:txBody>
                    <a:bodyPr/>
                    <a:lstStyle/>
                    <a:p>
                      <a:pPr algn="ctr"/>
                      <a:r>
                        <a:rPr lang="ru-RU" sz="1400" dirty="0">
                          <a:effectLst/>
                          <a:latin typeface="Times New Roman" panose="02020603050405020304" pitchFamily="18" charset="0"/>
                          <a:cs typeface="Times New Roman" panose="02020603050405020304" pitchFamily="18" charset="0"/>
                        </a:rPr>
                        <a:t>0,07</a:t>
                      </a:r>
                    </a:p>
                  </a:txBody>
                  <a:tcPr anchor="ctr">
                    <a:lnL>
                      <a:noFill/>
                    </a:lnL>
                    <a:lnR>
                      <a:noFill/>
                    </a:lnR>
                    <a:lnT>
                      <a:noFill/>
                    </a:lnT>
                    <a:lnB>
                      <a:noFill/>
                    </a:lnB>
                  </a:tcPr>
                </a:tc>
              </a:tr>
              <a:tr h="0">
                <a:tc>
                  <a:txBody>
                    <a:bodyPr/>
                    <a:lstStyle/>
                    <a:p>
                      <a:pPr algn="l"/>
                      <a:r>
                        <a:rPr lang="ru-RU" sz="1400">
                          <a:effectLst/>
                          <a:latin typeface="Times New Roman" panose="02020603050405020304" pitchFamily="18" charset="0"/>
                          <a:cs typeface="Times New Roman" panose="02020603050405020304" pitchFamily="18" charset="0"/>
                        </a:rPr>
                        <a:t>медь</a:t>
                      </a:r>
                    </a:p>
                  </a:txBody>
                  <a:tcPr anchor="ctr">
                    <a:lnL>
                      <a:noFill/>
                    </a:lnL>
                    <a:lnR>
                      <a:noFill/>
                    </a:lnR>
                    <a:lnT>
                      <a:noFill/>
                    </a:lnT>
                    <a:lnB>
                      <a:noFill/>
                    </a:lnB>
                  </a:tcPr>
                </a:tc>
                <a:tc>
                  <a:txBody>
                    <a:bodyPr/>
                    <a:lstStyle/>
                    <a:p>
                      <a:pPr algn="ctr"/>
                      <a:r>
                        <a:rPr lang="ru-RU" sz="1400">
                          <a:effectLst/>
                          <a:latin typeface="Times New Roman" panose="02020603050405020304" pitchFamily="18" charset="0"/>
                          <a:cs typeface="Times New Roman" panose="02020603050405020304" pitchFamily="18" charset="0"/>
                        </a:rPr>
                        <a:t>8,9</a:t>
                      </a:r>
                    </a:p>
                  </a:txBody>
                  <a:tcPr anchor="ctr">
                    <a:lnL>
                      <a:noFill/>
                    </a:lnL>
                    <a:lnR>
                      <a:noFill/>
                    </a:lnR>
                    <a:lnT>
                      <a:noFill/>
                    </a:lnT>
                    <a:lnB>
                      <a:noFill/>
                    </a:lnB>
                  </a:tcPr>
                </a:tc>
                <a:tc>
                  <a:txBody>
                    <a:bodyPr/>
                    <a:lstStyle/>
                    <a:p>
                      <a:pPr algn="ctr"/>
                      <a:r>
                        <a:rPr lang="ru-RU" sz="1400">
                          <a:effectLst/>
                          <a:latin typeface="Times New Roman" panose="02020603050405020304" pitchFamily="18" charset="0"/>
                          <a:cs typeface="Times New Roman" panose="02020603050405020304" pitchFamily="18" charset="0"/>
                        </a:rPr>
                        <a:t>0,017</a:t>
                      </a:r>
                    </a:p>
                  </a:txBody>
                  <a:tcPr anchor="ctr">
                    <a:lnL>
                      <a:noFill/>
                    </a:lnL>
                    <a:lnR>
                      <a:noFill/>
                    </a:lnR>
                    <a:lnT>
                      <a:noFill/>
                    </a:lnT>
                    <a:lnB>
                      <a:noFill/>
                    </a:lnB>
                  </a:tcPr>
                </a:tc>
              </a:tr>
              <a:tr h="0">
                <a:tc>
                  <a:txBody>
                    <a:bodyPr/>
                    <a:lstStyle/>
                    <a:p>
                      <a:pPr algn="l"/>
                      <a:r>
                        <a:rPr lang="ru-RU" sz="1400">
                          <a:effectLst/>
                          <a:latin typeface="Times New Roman" panose="02020603050405020304" pitchFamily="18" charset="0"/>
                          <a:cs typeface="Times New Roman" panose="02020603050405020304" pitchFamily="18" charset="0"/>
                        </a:rPr>
                        <a:t>никелин (сплав)</a:t>
                      </a:r>
                    </a:p>
                  </a:txBody>
                  <a:tcPr anchor="ctr">
                    <a:lnL>
                      <a:noFill/>
                    </a:lnL>
                    <a:lnR>
                      <a:noFill/>
                    </a:lnR>
                    <a:lnT>
                      <a:noFill/>
                    </a:lnT>
                    <a:lnB>
                      <a:noFill/>
                    </a:lnB>
                  </a:tcPr>
                </a:tc>
                <a:tc>
                  <a:txBody>
                    <a:bodyPr/>
                    <a:lstStyle/>
                    <a:p>
                      <a:pPr algn="ctr"/>
                      <a:r>
                        <a:rPr lang="ru-RU" sz="1400">
                          <a:effectLst/>
                          <a:latin typeface="Times New Roman" panose="02020603050405020304" pitchFamily="18" charset="0"/>
                          <a:cs typeface="Times New Roman" panose="02020603050405020304" pitchFamily="18" charset="0"/>
                        </a:rPr>
                        <a:t>8,8</a:t>
                      </a:r>
                    </a:p>
                  </a:txBody>
                  <a:tcPr anchor="ctr">
                    <a:lnL>
                      <a:noFill/>
                    </a:lnL>
                    <a:lnR>
                      <a:noFill/>
                    </a:lnR>
                    <a:lnT>
                      <a:noFill/>
                    </a:lnT>
                    <a:lnB>
                      <a:noFill/>
                    </a:lnB>
                  </a:tcPr>
                </a:tc>
                <a:tc>
                  <a:txBody>
                    <a:bodyPr/>
                    <a:lstStyle/>
                    <a:p>
                      <a:pPr algn="ctr"/>
                      <a:r>
                        <a:rPr lang="ru-RU" sz="1400" dirty="0">
                          <a:effectLst/>
                          <a:latin typeface="Times New Roman" panose="02020603050405020304" pitchFamily="18" charset="0"/>
                          <a:cs typeface="Times New Roman" panose="02020603050405020304" pitchFamily="18" charset="0"/>
                        </a:rPr>
                        <a:t>0,4</a:t>
                      </a:r>
                    </a:p>
                  </a:txBody>
                  <a:tcPr anchor="ctr">
                    <a:lnL>
                      <a:noFill/>
                    </a:lnL>
                    <a:lnR>
                      <a:noFill/>
                    </a:lnR>
                    <a:lnT>
                      <a:noFill/>
                    </a:lnT>
                    <a:lnB>
                      <a:noFill/>
                    </a:lnB>
                  </a:tcPr>
                </a:tc>
              </a:tr>
              <a:tr h="0">
                <a:tc>
                  <a:txBody>
                    <a:bodyPr/>
                    <a:lstStyle/>
                    <a:p>
                      <a:pPr algn="l"/>
                      <a:r>
                        <a:rPr lang="ru-RU" sz="1400">
                          <a:effectLst/>
                          <a:latin typeface="Times New Roman" panose="02020603050405020304" pitchFamily="18" charset="0"/>
                          <a:cs typeface="Times New Roman" panose="02020603050405020304" pitchFamily="18" charset="0"/>
                        </a:rPr>
                        <a:t>нихром (сплав)</a:t>
                      </a:r>
                    </a:p>
                  </a:txBody>
                  <a:tcPr anchor="ctr">
                    <a:lnL>
                      <a:noFill/>
                    </a:lnL>
                    <a:lnR>
                      <a:noFill/>
                    </a:lnR>
                    <a:lnT>
                      <a:noFill/>
                    </a:lnT>
                    <a:lnB>
                      <a:noFill/>
                    </a:lnB>
                  </a:tcPr>
                </a:tc>
                <a:tc>
                  <a:txBody>
                    <a:bodyPr/>
                    <a:lstStyle/>
                    <a:p>
                      <a:pPr algn="ctr"/>
                      <a:r>
                        <a:rPr lang="ru-RU" sz="1400">
                          <a:effectLst/>
                          <a:latin typeface="Times New Roman" panose="02020603050405020304" pitchFamily="18" charset="0"/>
                          <a:cs typeface="Times New Roman" panose="02020603050405020304" pitchFamily="18" charset="0"/>
                        </a:rPr>
                        <a:t>8,4</a:t>
                      </a:r>
                    </a:p>
                  </a:txBody>
                  <a:tcPr anchor="ctr">
                    <a:lnL>
                      <a:noFill/>
                    </a:lnL>
                    <a:lnR>
                      <a:noFill/>
                    </a:lnR>
                    <a:lnT>
                      <a:noFill/>
                    </a:lnT>
                    <a:lnB>
                      <a:noFill/>
                    </a:lnB>
                  </a:tcPr>
                </a:tc>
                <a:tc>
                  <a:txBody>
                    <a:bodyPr/>
                    <a:lstStyle/>
                    <a:p>
                      <a:pPr algn="ctr"/>
                      <a:r>
                        <a:rPr lang="ru-RU" sz="1400" dirty="0">
                          <a:effectLst/>
                          <a:latin typeface="Times New Roman" panose="02020603050405020304" pitchFamily="18" charset="0"/>
                          <a:cs typeface="Times New Roman" panose="02020603050405020304" pitchFamily="18" charset="0"/>
                        </a:rPr>
                        <a:t>1,1</a:t>
                      </a:r>
                    </a:p>
                  </a:txBody>
                  <a:tcPr anchor="ctr">
                    <a:lnL>
                      <a:noFill/>
                    </a:lnL>
                    <a:lnR>
                      <a:noFill/>
                    </a:lnR>
                    <a:lnT>
                      <a:noFill/>
                    </a:lnT>
                    <a:lnB>
                      <a:noFill/>
                    </a:lnB>
                  </a:tcPr>
                </a:tc>
              </a:tr>
            </a:tbl>
          </a:graphicData>
        </a:graphic>
      </p:graphicFrame>
      <p:sp>
        <p:nvSpPr>
          <p:cNvPr id="6" name="Прямоугольник 5"/>
          <p:cNvSpPr/>
          <p:nvPr/>
        </p:nvSpPr>
        <p:spPr>
          <a:xfrm>
            <a:off x="273144" y="3998387"/>
            <a:ext cx="8547327" cy="1815882"/>
          </a:xfrm>
          <a:prstGeom prst="rect">
            <a:avLst/>
          </a:prstGeom>
        </p:spPr>
        <p:txBody>
          <a:bodyPr wrap="square">
            <a:spAutoFit/>
          </a:bodyPr>
          <a:lstStyle/>
          <a:p>
            <a:r>
              <a:rPr lang="ru-RU" sz="1400" dirty="0">
                <a:latin typeface="Times New Roman" panose="02020603050405020304" pitchFamily="18" charset="0"/>
                <a:cs typeface="Times New Roman" panose="02020603050405020304" pitchFamily="18" charset="0"/>
              </a:rPr>
              <a:t>1)  Проводники из нихрома и латуни при одинаковых размерах будут иметь одинаковые </a:t>
            </a:r>
            <a:r>
              <a:rPr lang="ru-RU" sz="1400" dirty="0" smtClean="0">
                <a:latin typeface="Times New Roman" panose="02020603050405020304" pitchFamily="18" charset="0"/>
                <a:cs typeface="Times New Roman" panose="02020603050405020304" pitchFamily="18" charset="0"/>
              </a:rPr>
              <a:t>массы</a:t>
            </a:r>
          </a:p>
          <a:p>
            <a:r>
              <a:rPr lang="ru-RU" sz="1400" dirty="0" smtClean="0">
                <a:latin typeface="Times New Roman" panose="02020603050405020304" pitchFamily="18" charset="0"/>
                <a:cs typeface="Times New Roman" panose="02020603050405020304" pitchFamily="18" charset="0"/>
              </a:rPr>
              <a:t>2</a:t>
            </a:r>
            <a:r>
              <a:rPr lang="ru-RU" sz="1400" dirty="0">
                <a:latin typeface="Times New Roman" panose="02020603050405020304" pitchFamily="18" charset="0"/>
                <a:cs typeface="Times New Roman" panose="02020603050405020304" pitchFamily="18" charset="0"/>
              </a:rPr>
              <a:t>)  При равной площади поперечного сечения проводник из железа длиной 4 м будет иметь такое же электрическое сопротивление, что и проводник из никелина длиной 1 м</a:t>
            </a:r>
            <a:r>
              <a:rPr lang="ru-RU" sz="1400" dirty="0" smtClean="0">
                <a:latin typeface="Times New Roman" panose="02020603050405020304" pitchFamily="18" charset="0"/>
                <a:cs typeface="Times New Roman" panose="02020603050405020304" pitchFamily="18" charset="0"/>
              </a:rPr>
              <a:t>.</a:t>
            </a:r>
          </a:p>
          <a:p>
            <a:r>
              <a:rPr lang="ru-RU" sz="1400" dirty="0" smtClean="0">
                <a:latin typeface="Times New Roman" panose="02020603050405020304" pitchFamily="18" charset="0"/>
                <a:cs typeface="Times New Roman" panose="02020603050405020304" pitchFamily="18" charset="0"/>
              </a:rPr>
              <a:t>3</a:t>
            </a:r>
            <a:r>
              <a:rPr lang="ru-RU" sz="1400" dirty="0">
                <a:latin typeface="Times New Roman" panose="02020603050405020304" pitchFamily="18" charset="0"/>
                <a:cs typeface="Times New Roman" panose="02020603050405020304" pitchFamily="18" charset="0"/>
              </a:rPr>
              <a:t>)  При равных размерах проводник из алюминия будет иметь меньшую массу и меньшее электрическое сопротивление по сравнению с проводником из </a:t>
            </a:r>
            <a:r>
              <a:rPr lang="ru-RU" sz="1400" dirty="0" smtClean="0">
                <a:latin typeface="Times New Roman" panose="02020603050405020304" pitchFamily="18" charset="0"/>
                <a:cs typeface="Times New Roman" panose="02020603050405020304" pitchFamily="18" charset="0"/>
              </a:rPr>
              <a:t>серебра</a:t>
            </a:r>
          </a:p>
          <a:p>
            <a:r>
              <a:rPr lang="ru-RU" sz="1400" dirty="0" smtClean="0">
                <a:latin typeface="Times New Roman" panose="02020603050405020304" pitchFamily="18" charset="0"/>
                <a:cs typeface="Times New Roman" panose="02020603050405020304" pitchFamily="18" charset="0"/>
              </a:rPr>
              <a:t>4</a:t>
            </a:r>
            <a:r>
              <a:rPr lang="ru-RU" sz="1400" dirty="0">
                <a:latin typeface="Times New Roman" panose="02020603050405020304" pitchFamily="18" charset="0"/>
                <a:cs typeface="Times New Roman" panose="02020603050405020304" pitchFamily="18" charset="0"/>
              </a:rPr>
              <a:t>)  При замене спирали электроплитки с никелиновой на </a:t>
            </a:r>
            <a:r>
              <a:rPr lang="ru-RU" sz="1400" dirty="0" err="1">
                <a:latin typeface="Times New Roman" panose="02020603050405020304" pitchFamily="18" charset="0"/>
                <a:cs typeface="Times New Roman" panose="02020603050405020304" pitchFamily="18" charset="0"/>
              </a:rPr>
              <a:t>нихромовую</a:t>
            </a:r>
            <a:r>
              <a:rPr lang="ru-RU" sz="1400" dirty="0">
                <a:latin typeface="Times New Roman" panose="02020603050405020304" pitchFamily="18" charset="0"/>
                <a:cs typeface="Times New Roman" panose="02020603050405020304" pitchFamily="18" charset="0"/>
              </a:rPr>
              <a:t> такого же размера электрическое сопротивление спирали не </a:t>
            </a:r>
            <a:r>
              <a:rPr lang="ru-RU" sz="1400" dirty="0" smtClean="0">
                <a:latin typeface="Times New Roman" panose="02020603050405020304" pitchFamily="18" charset="0"/>
                <a:cs typeface="Times New Roman" panose="02020603050405020304" pitchFamily="18" charset="0"/>
              </a:rPr>
              <a:t>изменится</a:t>
            </a:r>
          </a:p>
          <a:p>
            <a:r>
              <a:rPr lang="ru-RU" sz="1400" dirty="0" smtClean="0">
                <a:latin typeface="Times New Roman" panose="02020603050405020304" pitchFamily="18" charset="0"/>
                <a:cs typeface="Times New Roman" panose="02020603050405020304" pitchFamily="18" charset="0"/>
              </a:rPr>
              <a:t>5</a:t>
            </a:r>
            <a:r>
              <a:rPr lang="ru-RU" sz="1400" dirty="0">
                <a:latin typeface="Times New Roman" panose="02020603050405020304" pitchFamily="18" charset="0"/>
                <a:cs typeface="Times New Roman" panose="02020603050405020304" pitchFamily="18" charset="0"/>
              </a:rPr>
              <a:t>)  При одинаковых размерах проводник из меди будет иметь самое маленькое электрическое сопротивление.</a:t>
            </a:r>
          </a:p>
        </p:txBody>
      </p:sp>
    </p:spTree>
    <p:extLst>
      <p:ext uri="{BB962C8B-B14F-4D97-AF65-F5344CB8AC3E}">
        <p14:creationId xmlns:p14="http://schemas.microsoft.com/office/powerpoint/2010/main" val="18664099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79512" y="323654"/>
            <a:ext cx="684076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altLang="ru-RU" sz="1400" dirty="0" smtClean="0">
                <a:latin typeface="Times New Roman" panose="02020603050405020304" pitchFamily="18" charset="0"/>
                <a:cs typeface="Times New Roman" panose="02020603050405020304" pitchFamily="18" charset="0"/>
              </a:rPr>
              <a:t>10</a:t>
            </a: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t>
            </a: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Через две тонкие проволоки 1 и 2 равной длины, изготовленные из одинакового материала, течет ток силой 0,5 А. На рисунке изображены два графика зависимости изменения температуры этих проволок от времени. Используя эти графики, из предложенного перечня утверждений выберите два правильных. Укажите их номера.</a:t>
            </a:r>
          </a:p>
        </p:txBody>
      </p:sp>
      <p:sp>
        <p:nvSpPr>
          <p:cNvPr id="3" name="Rectangle 2"/>
          <p:cNvSpPr>
            <a:spLocks noChangeArrowheads="1"/>
          </p:cNvSpPr>
          <p:nvPr/>
        </p:nvSpPr>
        <p:spPr bwMode="auto">
          <a:xfrm>
            <a:off x="179512" y="1287706"/>
            <a:ext cx="7461851"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  Поперечное сечение проволоки 1 меньше поперечного сечения проволоки 2.</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  Масса проволоки 1 меньше массы проволоки 2.</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  Сопротивление проволоки 1 меньше сопротивления проволоки 2.</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  Мощность, выделяющаяся в проволоке 1, меньше мощности, выделяющейся в проволоке 2.</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5)  Температуры плавления проволока 1 достигнет позже, чем проволока 2.</a:t>
            </a: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6136" y="399241"/>
            <a:ext cx="1657350" cy="112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a:spLocks noChangeArrowheads="1"/>
          </p:cNvSpPr>
          <p:nvPr/>
        </p:nvSpPr>
        <p:spPr bwMode="auto">
          <a:xfrm>
            <a:off x="179512" y="2636912"/>
            <a:ext cx="8640960" cy="246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11. </a:t>
            </a: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Установите соответствие между техническими устройствами и физическими явлениями, лежащими в основе принципа их действия. К каждой позиции первого столбца подберите соответствующую позицию из второго столбца.</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ТЕХНИЧЕСКИЕ УСТРОЙСТВА</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А)  ванна для получения чистых металлов путем электролиза</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Б)  электрический кипятильник</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ФИЗИЧЕСКИЕ ЯВЛЕНИЯ</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  взаимодействие постоянных магнитов</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  действие магнитного поля на проводник с током</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  тепловое действие тока</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  химическое действие тока</a:t>
            </a:r>
          </a:p>
        </p:txBody>
      </p:sp>
      <p:sp>
        <p:nvSpPr>
          <p:cNvPr id="10" name="Rectangle 11"/>
          <p:cNvSpPr>
            <a:spLocks noChangeArrowheads="1"/>
          </p:cNvSpPr>
          <p:nvPr/>
        </p:nvSpPr>
        <p:spPr bwMode="auto">
          <a:xfrm>
            <a:off x="179512" y="5135159"/>
            <a:ext cx="8568952"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12. </a:t>
            </a: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При прохождении электрического тока 5,5 А через спираль нагревателя, изготовленную из никелиновой проволоки площадью поперечного сечения 0,84 мм</a:t>
            </a:r>
            <a:r>
              <a:rPr kumimoji="0" lang="ru-RU" altLang="ru-RU" sz="1400" b="0" i="0" u="none" strike="noStrike" cap="none" normalizeH="0" baseline="30000" dirty="0" smtClean="0">
                <a:ln>
                  <a:noFill/>
                </a:ln>
                <a:solidFill>
                  <a:schemeClr val="tx1"/>
                </a:solidFill>
                <a:effectLst/>
                <a:latin typeface="Times New Roman" panose="02020603050405020304" pitchFamily="18" charset="0"/>
                <a:cs typeface="Times New Roman" panose="02020603050405020304" pitchFamily="18" charset="0"/>
              </a:rPr>
              <a:t>2</a:t>
            </a: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за 10 мин выделилось количество теплоты 726000 Дж. Чему равна длина проволоки, из которой изготовлена спираль?</a:t>
            </a:r>
          </a:p>
        </p:txBody>
      </p:sp>
      <p:sp>
        <p:nvSpPr>
          <p:cNvPr id="9" name="Rectangle 7"/>
          <p:cNvSpPr>
            <a:spLocks noChangeArrowheads="1"/>
          </p:cNvSpPr>
          <p:nvPr/>
        </p:nvSpPr>
        <p:spPr bwMode="auto">
          <a:xfrm>
            <a:off x="179512" y="5873823"/>
            <a:ext cx="856895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13. </a:t>
            </a: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Найдите силу тяги, развиваемую при скорости 12 м/с электровозом, работающим при напряжении 3 </a:t>
            </a:r>
            <a:r>
              <a:rPr kumimoji="0" lang="ru-RU" altLang="ru-RU" sz="1400" b="0" i="0" u="none" strike="noStrike" cap="none" normalizeH="0" baseline="0" dirty="0" err="1" smtClean="0">
                <a:ln>
                  <a:noFill/>
                </a:ln>
                <a:solidFill>
                  <a:schemeClr val="tx1"/>
                </a:solidFill>
                <a:effectLst/>
                <a:latin typeface="Times New Roman" panose="02020603050405020304" pitchFamily="18" charset="0"/>
                <a:cs typeface="Times New Roman" panose="02020603050405020304" pitchFamily="18" charset="0"/>
              </a:rPr>
              <a:t>кВ</a:t>
            </a: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и потребляющим ток 1,6 кА. КПД двигателя электровоза равен 85%.</a:t>
            </a:r>
          </a:p>
        </p:txBody>
      </p:sp>
    </p:spTree>
    <p:extLst>
      <p:ext uri="{BB962C8B-B14F-4D97-AF65-F5344CB8AC3E}">
        <p14:creationId xmlns:p14="http://schemas.microsoft.com/office/powerpoint/2010/main" val="340334589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342</TotalTime>
  <Words>979</Words>
  <Application>Microsoft Office PowerPoint</Application>
  <PresentationFormat>Экран (4:3)</PresentationFormat>
  <Paragraphs>208</Paragraphs>
  <Slides>10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Система работы  по подготовке обучающихся  к сдаче ОГЭ по физике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Ученик</dc:creator>
  <cp:lastModifiedBy>Ученик</cp:lastModifiedBy>
  <cp:revision>20</cp:revision>
  <dcterms:created xsi:type="dcterms:W3CDTF">2024-08-25T17:23:39Z</dcterms:created>
  <dcterms:modified xsi:type="dcterms:W3CDTF">2024-08-27T19:53:45Z</dcterms:modified>
</cp:coreProperties>
</file>