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83" r:id="rId2"/>
    <p:sldId id="284" r:id="rId3"/>
    <p:sldId id="299" r:id="rId4"/>
    <p:sldId id="292" r:id="rId5"/>
    <p:sldId id="29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31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7" d="100"/>
          <a:sy n="67" d="100"/>
        </p:scale>
        <p:origin x="-11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zhurnal-fipi" TargetMode="External"/><Relationship Id="rId2" Type="http://schemas.openxmlformats.org/officeDocument/2006/relationships/hyperlink" Target="https://fipi.ru/ege/demoversii-specifikaciikodifikatory#!/tab/151883967-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sgia_catalo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66429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решения задач под №25 КИМ ЕГЭ высокого уровня сложности по физике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 ГБОУСОШ п. Комсомольский </a:t>
            </a:r>
            <a:r>
              <a:rPr lang="ru-RU" sz="5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Волихова</a:t>
            </a: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</a:p>
          <a:p>
            <a:endParaRPr lang="ru-RU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ru-RU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4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5" t="39147" r="12368" b="21780"/>
          <a:stretch/>
        </p:blipFill>
        <p:spPr bwMode="auto">
          <a:xfrm>
            <a:off x="0" y="257174"/>
            <a:ext cx="9013031" cy="6486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1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9" t="43743" r="12709" b="8975"/>
          <a:stretch/>
        </p:blipFill>
        <p:spPr bwMode="auto">
          <a:xfrm>
            <a:off x="332185" y="357188"/>
            <a:ext cx="8501062" cy="6229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81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6" t="21087" r="11970" b="12532"/>
          <a:stretch/>
        </p:blipFill>
        <p:spPr bwMode="auto">
          <a:xfrm>
            <a:off x="313076" y="389781"/>
            <a:ext cx="8316575" cy="6025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0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0" t="22072" r="9202" b="16198"/>
          <a:stretch/>
        </p:blipFill>
        <p:spPr bwMode="auto">
          <a:xfrm>
            <a:off x="199722" y="214312"/>
            <a:ext cx="8681936" cy="6443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78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5" t="23734" r="11787" b="37212"/>
          <a:stretch/>
        </p:blipFill>
        <p:spPr bwMode="auto">
          <a:xfrm>
            <a:off x="0" y="800101"/>
            <a:ext cx="9068344" cy="5543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6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1" t="27983" r="14001" b="16526"/>
          <a:stretch/>
        </p:blipFill>
        <p:spPr bwMode="auto">
          <a:xfrm>
            <a:off x="242888" y="400050"/>
            <a:ext cx="8582814" cy="6100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3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2" t="19446" r="12525" b="7662"/>
          <a:stretch/>
        </p:blipFill>
        <p:spPr bwMode="auto">
          <a:xfrm>
            <a:off x="114298" y="300038"/>
            <a:ext cx="8829677" cy="63436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8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5" t="15177" r="11048" b="6349"/>
          <a:stretch/>
        </p:blipFill>
        <p:spPr bwMode="auto">
          <a:xfrm>
            <a:off x="126076" y="414339"/>
            <a:ext cx="8603587" cy="6326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19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9" t="17475" r="11049" b="13615"/>
          <a:stretch/>
        </p:blipFill>
        <p:spPr bwMode="auto">
          <a:xfrm>
            <a:off x="348971" y="1"/>
            <a:ext cx="835211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27"/>
          <a:stretch/>
        </p:blipFill>
        <p:spPr bwMode="auto">
          <a:xfrm>
            <a:off x="3000375" y="5000254"/>
            <a:ext cx="5700713" cy="162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8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0" t="19774" r="11602" b="9960"/>
          <a:stretch/>
        </p:blipFill>
        <p:spPr bwMode="auto">
          <a:xfrm>
            <a:off x="200025" y="528638"/>
            <a:ext cx="8808241" cy="5872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5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25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Электродинамика (расчетная задача высокого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уровня сложности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Магнетизм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Электричество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Магнитное поле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Электродинамика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4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9" t="16490" r="12525" b="12586"/>
          <a:stretch/>
        </p:blipFill>
        <p:spPr bwMode="auto">
          <a:xfrm>
            <a:off x="198439" y="285749"/>
            <a:ext cx="8545511" cy="62865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54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6" t="17475" r="10679" b="13900"/>
          <a:stretch/>
        </p:blipFill>
        <p:spPr bwMode="auto">
          <a:xfrm>
            <a:off x="155248" y="221220"/>
            <a:ext cx="8474402" cy="62224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08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0" t="21087" r="10679" b="29004"/>
          <a:stretch/>
        </p:blipFill>
        <p:spPr bwMode="auto">
          <a:xfrm>
            <a:off x="159422" y="171451"/>
            <a:ext cx="8848469" cy="6100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87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1" t="32579" r="13632" b="44765"/>
          <a:stretch/>
        </p:blipFill>
        <p:spPr bwMode="auto">
          <a:xfrm>
            <a:off x="344763" y="1243012"/>
            <a:ext cx="8370612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7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9" t="12879" r="11602" b="15870"/>
          <a:stretch/>
        </p:blipFill>
        <p:spPr bwMode="auto">
          <a:xfrm>
            <a:off x="89807" y="614363"/>
            <a:ext cx="8831125" cy="577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54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0" t="23385" r="10865" b="20140"/>
          <a:stretch/>
        </p:blipFill>
        <p:spPr bwMode="auto">
          <a:xfrm>
            <a:off x="114300" y="314325"/>
            <a:ext cx="8852437" cy="585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66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0" t="35156" r="11274" b="10352"/>
          <a:stretch/>
        </p:blipFill>
        <p:spPr bwMode="auto">
          <a:xfrm>
            <a:off x="200026" y="557214"/>
            <a:ext cx="8669592" cy="5886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4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0" t="20430" r="12340" b="21452"/>
          <a:stretch/>
        </p:blipFill>
        <p:spPr bwMode="auto">
          <a:xfrm>
            <a:off x="199462" y="400050"/>
            <a:ext cx="8729174" cy="5829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1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0" t="28311" r="10864" b="12586"/>
          <a:stretch/>
        </p:blipFill>
        <p:spPr bwMode="auto">
          <a:xfrm>
            <a:off x="165098" y="257175"/>
            <a:ext cx="8874127" cy="6200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5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6" t="35863" r="24340" b="40496"/>
          <a:stretch/>
        </p:blipFill>
        <p:spPr bwMode="auto">
          <a:xfrm>
            <a:off x="371475" y="148419"/>
            <a:ext cx="8275631" cy="222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1" t="18555" r="22218" b="33398"/>
          <a:stretch/>
        </p:blipFill>
        <p:spPr bwMode="auto">
          <a:xfrm>
            <a:off x="371475" y="2114550"/>
            <a:ext cx="8229601" cy="451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3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5" y="107951"/>
            <a:ext cx="7886700" cy="877887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Возможные изменения в обобщённой системе оценивания расчётных задач</a:t>
            </a:r>
            <a:br>
              <a:rPr lang="ru-RU" sz="3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00138"/>
            <a:ext cx="8229600" cy="5026025"/>
          </a:xfrm>
        </p:spPr>
        <p:txBody>
          <a:bodyPr>
            <a:normAutofit/>
          </a:bodyPr>
          <a:lstStyle/>
          <a:p>
            <a:pPr marL="457200" lvl="0" indent="-457200">
              <a:buAutoNum type="arabicPeriod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задании не требуется получения числового ответа. 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случае в описании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полного верного решения снимается требование к указанию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числового ответа 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корректируются критерии оценивания на 2 балла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задачи присутствует требование дополнительно сделать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указанием сил,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тело. В этом случае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в описание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правильного ответа,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дополнительные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2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40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Используемые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7" y="1528763"/>
            <a:ext cx="8301037" cy="48434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документы, определяющие структуру и содержание КИМ ЕГЭ 2024</a:t>
            </a:r>
          </a:p>
          <a:p>
            <a:pPr marL="0" indent="0">
              <a:buNone/>
            </a:pPr>
            <a:r>
              <a:rPr lang="ru-RU" dirty="0" smtClean="0"/>
              <a:t>       (</a:t>
            </a:r>
            <a:r>
              <a:rPr lang="ru-RU" dirty="0" smtClean="0">
                <a:hlinkClick r:id="rId2"/>
              </a:rPr>
              <a:t>https://fipi.ru/ege/demoversii-specifikaciikodifikatory#!/tab/151883967-3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открытый банк </a:t>
            </a:r>
            <a:r>
              <a:rPr lang="ru-RU" dirty="0" smtClean="0"/>
              <a:t>заданий</a:t>
            </a:r>
          </a:p>
          <a:p>
            <a:pPr marL="0" indent="0">
              <a:buNone/>
            </a:pPr>
            <a:r>
              <a:rPr lang="ru-RU" dirty="0" smtClean="0"/>
              <a:t>     (</a:t>
            </a:r>
            <a:r>
              <a:rPr lang="ru-RU" dirty="0" smtClean="0"/>
              <a:t>https://fipi.ru/ege/otkrytyy-bank-zadaniy-ege 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материалы сайта «Решу ЕГЭ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(https://phys-oge.sdamgia.ru/ 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журнал «Педагогические измерения» (</a:t>
            </a:r>
            <a:r>
              <a:rPr lang="ru-RU" dirty="0" smtClean="0">
                <a:hlinkClick r:id="rId3"/>
              </a:rPr>
              <a:t>https://fipi.ru/zhurnal-fipi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методические рекомендации на основе анализа типичных ошибок</a:t>
            </a:r>
          </a:p>
          <a:p>
            <a:pPr marL="0" indent="0">
              <a:buNone/>
            </a:pPr>
            <a:r>
              <a:rPr lang="ru-RU" dirty="0" smtClean="0"/>
              <a:t>        участников ЕГЭ прошлых лет;</a:t>
            </a:r>
          </a:p>
          <a:p>
            <a:r>
              <a:rPr lang="ru-RU" dirty="0" smtClean="0"/>
              <a:t>учебно-методические материалы для председателей и  членов</a:t>
            </a:r>
          </a:p>
          <a:p>
            <a:pPr marL="0" indent="0">
              <a:buNone/>
            </a:pPr>
            <a:r>
              <a:rPr lang="ru-RU" dirty="0" smtClean="0"/>
              <a:t>      региональных предметных комиссий по проверке заданий с                                     развернутым ответом.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7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317501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по теме  «Электродинамика»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305015"/>
              </p:ext>
            </p:extLst>
          </p:nvPr>
        </p:nvGraphicFramePr>
        <p:xfrm>
          <a:off x="611560" y="1196752"/>
          <a:ext cx="8208913" cy="3995928"/>
        </p:xfrm>
        <a:graphic>
          <a:graphicData uri="http://schemas.openxmlformats.org/drawingml/2006/table">
            <a:tbl>
              <a:tblPr firstRow="1" firstCol="1" bandRow="1"/>
              <a:tblGrid>
                <a:gridCol w="1060078"/>
                <a:gridCol w="1378046"/>
                <a:gridCol w="946253"/>
                <a:gridCol w="1008112"/>
                <a:gridCol w="1080120"/>
                <a:gridCol w="1224136"/>
                <a:gridCol w="1512168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 выпуска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К-во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экзаменую-</a:t>
                      </a:r>
                      <a:r>
                        <a:rPr lang="ru-RU" sz="1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щихся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балла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 тестовый балл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2018-31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2019-31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2020-31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2022-28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2023-28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2024- 25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0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2" y="1668463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Подготовка начинается с 10 класса на сайте «Решу ЕГЭ»</a:t>
            </a:r>
          </a:p>
          <a:p>
            <a:r>
              <a:rPr lang="ru-RU" dirty="0" smtClean="0"/>
              <a:t>В рамках урока- по темам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phys-ege.sdamgia.ru/sgia_catalog</a:t>
            </a:r>
            <a:endParaRPr lang="ru-RU" dirty="0" smtClean="0"/>
          </a:p>
          <a:p>
            <a:r>
              <a:rPr lang="ru-RU" dirty="0" smtClean="0"/>
              <a:t>В рамках внеурочных занятий- по типам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phys-ege.sdamgia.ru/sgia_catalog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23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7" t="43503" r="12192" b="13069"/>
          <a:stretch/>
        </p:blipFill>
        <p:spPr bwMode="auto">
          <a:xfrm>
            <a:off x="119481" y="646176"/>
            <a:ext cx="8695335" cy="5937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80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34257" r="10143" b="17208"/>
          <a:stretch/>
        </p:blipFill>
        <p:spPr bwMode="auto">
          <a:xfrm>
            <a:off x="228600" y="228600"/>
            <a:ext cx="8686800" cy="6129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14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5" y="836613"/>
            <a:ext cx="78867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0" t="17804" r="12998" b="15213"/>
          <a:stretch/>
        </p:blipFill>
        <p:spPr bwMode="auto">
          <a:xfrm>
            <a:off x="145676" y="242889"/>
            <a:ext cx="8541124" cy="6357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2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5" t="22729" r="7172" b="6020"/>
          <a:stretch/>
        </p:blipFill>
        <p:spPr bwMode="auto">
          <a:xfrm>
            <a:off x="300631" y="142876"/>
            <a:ext cx="8565651" cy="6457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20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</TotalTime>
  <Words>278</Words>
  <Application>Microsoft Office PowerPoint</Application>
  <PresentationFormat>Экран (4:3)</PresentationFormat>
  <Paragraphs>105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Методика решения задач под №25 КИМ ЕГЭ высокого уровня сложности по физике</vt:lpstr>
      <vt:lpstr> 25. Электродинамика (расчетная задача высокого уровня сложности)</vt:lpstr>
      <vt:lpstr>Возможные изменения в обобщённой системе оценивания расчётных задач </vt:lpstr>
      <vt:lpstr>Решение задачи по теме  «Электродинамика»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Тамара</dc:creator>
  <cp:lastModifiedBy>учитель</cp:lastModifiedBy>
  <cp:revision>50</cp:revision>
  <dcterms:created xsi:type="dcterms:W3CDTF">2014-11-21T11:00:06Z</dcterms:created>
  <dcterms:modified xsi:type="dcterms:W3CDTF">2024-08-27T10:46:51Z</dcterms:modified>
</cp:coreProperties>
</file>