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64" r:id="rId5"/>
    <p:sldId id="268" r:id="rId6"/>
    <p:sldId id="269" r:id="rId7"/>
    <p:sldId id="281" r:id="rId8"/>
    <p:sldId id="282" r:id="rId9"/>
    <p:sldId id="283" r:id="rId10"/>
    <p:sldId id="266" r:id="rId11"/>
    <p:sldId id="270" r:id="rId12"/>
    <p:sldId id="284" r:id="rId13"/>
    <p:sldId id="285" r:id="rId14"/>
    <p:sldId id="286" r:id="rId15"/>
    <p:sldId id="288" r:id="rId16"/>
    <p:sldId id="289" r:id="rId17"/>
    <p:sldId id="290" r:id="rId18"/>
    <p:sldId id="291" r:id="rId19"/>
    <p:sldId id="292" r:id="rId20"/>
    <p:sldId id="293" r:id="rId21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234" y="9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484CA07-C5E7-423F-8A89-CDEFB98BBBBD}" type="datetime1">
              <a:rPr lang="ru-RU" smtClean="0">
                <a:solidFill>
                  <a:schemeClr val="tx2"/>
                </a:solidFill>
              </a:rPr>
              <a:pPr algn="r" rtl="0"/>
              <a:t>12.11.2024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algn="r"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398E138F-070A-4ABE-8680-EE3B75046655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0EAA6FA-49D8-40F0-9874-72AAFBF9C152}" type="datetime1">
              <a:rPr lang="ru-RU" smtClean="0"/>
              <a:pPr/>
              <a:t>12.11.2024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и ресурсы для подготовки к итоговому сочинению</a:t>
            </a: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134218-D25E-DFC0-AFDC-6AA50569A03B}"/>
              </a:ext>
            </a:extLst>
          </p:cNvPr>
          <p:cNvSpPr txBox="1"/>
          <p:nvPr/>
        </p:nvSpPr>
        <p:spPr>
          <a:xfrm>
            <a:off x="324557" y="58846"/>
            <a:ext cx="11864268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algn="justLow"/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абзац сочинения, неразрывно связанный со вступлением, подводящий итог всему рассуждению — общий вывод.</a:t>
            </a:r>
          </a:p>
          <a:p>
            <a:pPr algn="justLow"/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Вывод тоже может быть построен по нескольким моделям:</a:t>
            </a:r>
          </a:p>
          <a:p>
            <a:pPr algn="justLow"/>
            <a:endParaRPr lang="ru-RU" sz="2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Low"/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Обычно принято завершать сочинение выводом из всего вышесказанного. </a:t>
            </a:r>
          </a:p>
          <a:p>
            <a:pPr algn="justLow"/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Заключение-призыв. Это ещё один достаточно распространённый вариант концовки. Конечно, это не должны быть пафосные лозунги и лучше не использовать глаголы 2-го лица: «берегите», «уважайте», «помните». </a:t>
            </a:r>
          </a:p>
          <a:p>
            <a:pPr algn="justLow"/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Заключение — выражение надежды. Это один из самых выигрышных вариантов заключительной части, так как позволяет избежать дублирования мысли, этических и логических ошибок. Выражать надежду нужно на что-нибудь позитивное: «Хочется верить, что…»</a:t>
            </a:r>
          </a:p>
        </p:txBody>
      </p:sp>
    </p:spTree>
    <p:extLst>
      <p:ext uri="{BB962C8B-B14F-4D97-AF65-F5344CB8AC3E}">
        <p14:creationId xmlns:p14="http://schemas.microsoft.com/office/powerpoint/2010/main" val="388682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99256C-ADEA-43AB-D450-4E8A43575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804" y="9005"/>
            <a:ext cx="5797825" cy="685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0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611" y="2581413"/>
            <a:ext cx="7008574" cy="1930400"/>
          </a:xfrm>
        </p:spPr>
        <p:txBody>
          <a:bodyPr rtlCol="0"/>
          <a:lstStyle/>
          <a:p>
            <a:pPr rtl="0"/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и секреты</a:t>
            </a:r>
            <a:b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1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5AD17-EF6B-EB83-5631-0F4890D5E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A2517B-29B1-2047-95F4-F22C42552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ru-RU" sz="25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Неплохо было бы запомнить</a:t>
            </a:r>
          </a:p>
          <a:p>
            <a:pPr algn="justLow"/>
            <a:r>
              <a:rPr lang="ru-RU" sz="25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Писать сочинение нужно по произведению, которое вы читали!</a:t>
            </a:r>
          </a:p>
          <a:p>
            <a:pPr algn="justLow"/>
            <a:r>
              <a:rPr lang="ru-RU" sz="25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Произведение потому вам и вспомнилось при осмыслении темы, что проблемы, затронутые его автором, видимо, взволновали и вас — не стесняйтесь показать свою заинтересованность проблемой.</a:t>
            </a:r>
          </a:p>
          <a:p>
            <a:pPr algn="justLow"/>
            <a:r>
              <a:rPr lang="ru-RU" sz="25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Показать, что вам знакомы произведения не только школьной программы, — это отлично!</a:t>
            </a:r>
          </a:p>
        </p:txBody>
      </p:sp>
    </p:spTree>
    <p:extLst>
      <p:ext uri="{BB962C8B-B14F-4D97-AF65-F5344CB8AC3E}">
        <p14:creationId xmlns:p14="http://schemas.microsoft.com/office/powerpoint/2010/main" val="335813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851DB-6D58-DE01-6C48-C803A7ED8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76300"/>
          </a:xfrm>
        </p:spPr>
        <p:txBody>
          <a:bodyPr/>
          <a:lstStyle/>
          <a:p>
            <a:pPr algn="ctr"/>
            <a:r>
              <a:rPr lang="ru-RU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Шпаргалка</a:t>
            </a:r>
            <a:endParaRPr lang="ru-RU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3321DC-8EFE-CE6B-F129-686A37272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326" y="952500"/>
            <a:ext cx="11788499" cy="52197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Введение и заключение не должны суммарно превышать одной трети всего сочинения.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На выбор темы тратьте не более 15 минут; в случае затруднения с выбором пользуйтесь методом исключения.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Не меняйте тему в процессе написания сочинения.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 На черновике набросайте короткий план — так вы не отойдете от логики рассуждения.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 Не сбивайтесь на пересказ текста.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 Цитаты — это неплохо, но помните, что неверное цитирование может стать дополнительной фактической ошибкой. Поэтому цитаты должны быть короткими.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Если Вы забыли даты или именами героев — можно выйти из положения, указав примерную дату или временной период («в начале творческой биографии», «в начале века...», «относится к ранней лирике...»), заменив забытое имя словами «один из героев» и т. п..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Чётко спланируйте время, оставив его для редактирования, проверки и переписывания на чистовик.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9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Не пренебрегайте проверкой написанного сочинения.</a:t>
            </a:r>
          </a:p>
        </p:txBody>
      </p:sp>
    </p:spTree>
    <p:extLst>
      <p:ext uri="{BB962C8B-B14F-4D97-AF65-F5344CB8AC3E}">
        <p14:creationId xmlns:p14="http://schemas.microsoft.com/office/powerpoint/2010/main" val="169093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94102-96D4-F270-C2FE-79CD6FE1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287" y="-675484"/>
            <a:ext cx="12052040" cy="1350967"/>
          </a:xfrm>
        </p:spPr>
        <p:txBody>
          <a:bodyPr>
            <a:normAutofit/>
          </a:bodyPr>
          <a:lstStyle/>
          <a:p>
            <a:pPr algn="ctr"/>
            <a:r>
              <a:rPr lang="ru-RU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над итоговым сочинением</a:t>
            </a:r>
            <a:endParaRPr lang="ru-RU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84BCFB-B7C9-30E4-221D-AABD5FEB1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140" y="786848"/>
            <a:ext cx="11250544" cy="4470400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Из предложенных тем выбираем только те, в которых ПОНЯТНЫ все слова по раздельности и общий смысл.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К выбранной теме подбираем два литературных аргумента из ПРОЧИТАННЫХ произведений.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Если формулировка темы сочинения утвердительная, переводим её в ВОПРОСИТЕЛЬНУЮ, чтобы чётче представлять, что будем доказывать.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Составляем план: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1-й абзац — вступление: раскрываем тему и ключевые слова, объясняем, о чем будем рассуждать.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2-й абзац — 1-й литературный аргумент + 1-й </a:t>
            </a:r>
            <a:r>
              <a:rPr lang="ru-RU" sz="17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(ответ на вопрос темы с опорой на 1-й литературный пример)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3-й абзац — 2-й литературный аргумент + 2-й </a:t>
            </a:r>
            <a:r>
              <a:rPr lang="ru-RU" sz="17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(ответ на вопрос темы с опорой на 2-й литературный пример)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4-й абзац — общий вывод — тезис, т. е. ответ на вопрос темы, складывающийся из </a:t>
            </a:r>
            <a:r>
              <a:rPr lang="ru-RU" sz="17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микровывода</a:t>
            </a: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 + </a:t>
            </a:r>
            <a:r>
              <a:rPr lang="ru-RU" sz="17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микровывода</a:t>
            </a: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(Если ответ на вопрос дан сразу в первом абзаце, вывод может быть об актуальности/сложности/неоднозначности темы, эмоциональным откликом на нее).</a:t>
            </a:r>
          </a:p>
          <a:p>
            <a:pPr marL="0" indent="0" algn="justLow">
              <a:buNone/>
            </a:pPr>
            <a:r>
              <a:rPr lang="ru-RU" sz="17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Пишем сочинение.</a:t>
            </a:r>
          </a:p>
          <a:p>
            <a:pPr marL="0" indent="0" algn="justLow">
              <a:buNone/>
            </a:pPr>
            <a:endParaRPr lang="ru-RU" sz="17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3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F92A5-2740-3E21-04AC-48AC00688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94CA9A-7D2B-0DFA-891F-83AFF442F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157" y="983974"/>
            <a:ext cx="10157354" cy="4470400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Проверяем: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1) количество слов (от 270 и выше, для дополнительных баллов в вузе — более 350!)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2) наличие четкого ответа на вопрос сочинения (КАК, ЗАЧЕМ, СОГЛАСНЫ ЛИ…)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3) наличие названий и авторов произведений — литературных аргументов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4) логичность работы (не должно быть противоречивых суждений)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5) устраняем речевые недочеты (повторы, неудачные местоимения, не подходящие по стилю слова)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6) проверяем грамотность, при необходимости используя ОРФОГРАФИЧЕСКИЙ СЛОВАРЬ.</a:t>
            </a:r>
          </a:p>
          <a:p>
            <a:pPr marL="0" indent="0" algn="justLow">
              <a:buNone/>
            </a:pPr>
            <a:r>
              <a:rPr lang="ru-RU" sz="2100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После внесённых исправлений перепроверяем количество слов.</a:t>
            </a:r>
            <a:endParaRPr lang="ru-RU" sz="2100"/>
          </a:p>
        </p:txBody>
      </p:sp>
    </p:spTree>
    <p:extLst>
      <p:ext uri="{BB962C8B-B14F-4D97-AF65-F5344CB8AC3E}">
        <p14:creationId xmlns:p14="http://schemas.microsoft.com/office/powerpoint/2010/main" val="38862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851DB-6D58-DE01-6C48-C803A7ED8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</p:spPr>
        <p:txBody>
          <a:bodyPr anchor="b">
            <a:normAutofit/>
          </a:bodyPr>
          <a:lstStyle/>
          <a:p>
            <a:pPr algn="ctr"/>
            <a:r>
              <a:rPr lang="ru-RU" b="1" i="0" u="none" strike="noStrike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</a:t>
            </a:r>
            <a:endParaRPr lang="ru-RU" b="1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3321DC-8EFE-CE6B-F129-686A37272B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2667" y="1701800"/>
            <a:ext cx="5178777" cy="4470400"/>
          </a:xfrm>
        </p:spPr>
        <p:txBody>
          <a:bodyPr>
            <a:normAutofit/>
          </a:bodyPr>
          <a:lstStyle/>
          <a:p>
            <a:pPr algn="dist">
              <a:buFont typeface="Courier New" panose="02070309020205020404" pitchFamily="49" charset="0"/>
              <a:buChar char="o"/>
            </a:pPr>
            <a:r>
              <a:rPr lang="ru-RU" b="1" i="0" u="none" strike="noStrike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читательским дневником + анализ произведений (темы, проблематика, композиция, конфликт, суть, идея, главные герои). </a:t>
            </a:r>
          </a:p>
          <a:p>
            <a:pPr algn="dist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искусственным интеллектом (редактирование текстов, </a:t>
            </a:r>
            <a:r>
              <a:rPr lang="ru-RU" b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</a:t>
            </a:r>
            <a:r>
              <a:rPr lang="ru-RU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текста). </a:t>
            </a:r>
          </a:p>
          <a:p>
            <a:pPr algn="dist">
              <a:buFont typeface="Courier New" panose="02070309020205020404" pitchFamily="49" charset="0"/>
              <a:buChar char="o"/>
            </a:pPr>
            <a:r>
              <a:rPr lang="en-GB" b="1" i="0" u="none" strike="noStrike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b="1" i="0" u="none" strike="noStrike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коды на стендах.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DB3E96-8386-222C-DD20-BEEB595E9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1" r="2" b="2"/>
          <a:stretch/>
        </p:blipFill>
        <p:spPr>
          <a:xfrm>
            <a:off x="6297559" y="1701800"/>
            <a:ext cx="4977104" cy="447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822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Текст 4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5C148E2-4303-C622-3A1E-E34B564CD71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1102" y="-276087"/>
            <a:ext cx="10157354" cy="993913"/>
          </a:xfrm>
        </p:spPr>
        <p:txBody>
          <a:bodyPr rtlCol="0"/>
          <a:lstStyle/>
          <a:p>
            <a:pPr algn="ctr" rtl="0"/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 и подразделы тем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E97A5E-F73C-FD69-ED35-989D1AC4B45F}"/>
              </a:ext>
            </a:extLst>
          </p:cNvPr>
          <p:cNvSpPr txBox="1"/>
          <p:nvPr/>
        </p:nvSpPr>
        <p:spPr>
          <a:xfrm>
            <a:off x="733168" y="717826"/>
            <a:ext cx="110277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Духовно-нравственные ориентиры в жизни человека.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1.1. Внутренний мир человека и его личностные качества.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1.2. Отношение человека к другому человеку (окружению), нравственные идеалы и выбор между добром и злом.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1.3. Познание человеком самого себя.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1.4. Свобода человека и ее ограничения.</a:t>
            </a:r>
          </a:p>
          <a:p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Семья, общество, Отечество в жизни человека.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2.1. Семья, род; семейные ценности и традиции.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2.2. Человек и общество.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2.3. Родина, государство, гражданская позиция человека.</a:t>
            </a:r>
          </a:p>
          <a:p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Природа и культура в жизни человека.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3.1. Природа и человек.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3.2. Наука и человек.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3.3. Искусство и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1653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1102" y="76200"/>
            <a:ext cx="10157354" cy="1397000"/>
          </a:xfrm>
        </p:spPr>
        <p:txBody>
          <a:bodyPr rtlCol="0"/>
          <a:lstStyle/>
          <a:p>
            <a:pPr algn="ctr" rtl="0"/>
            <a:r>
              <a:rPr lang="ru-RU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Духовно-нравственные ориентиры в жизни человека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E97A5E-F73C-FD69-ED35-989D1AC4B45F}"/>
              </a:ext>
            </a:extLst>
          </p:cNvPr>
          <p:cNvSpPr txBox="1"/>
          <p:nvPr/>
        </p:nvSpPr>
        <p:spPr>
          <a:xfrm>
            <a:off x="725918" y="1473200"/>
            <a:ext cx="1102772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Темы этого раздела: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связаны с вопросами, которые человек задаёт себе сам, в том числе в ситуации нравственного выбора;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нацеливают на рассуждение о нравственных идеалах и моральных нормах, сиюминутном и вечном, добре и зле, о свободе и ответственности;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касаются размышлений о смысле жизни, гуманном и антигуманном поступках, их мотивах, причинах внутреннего разлада и об угрызениях совести;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позволяют задуматься об образе жизни человека, о выборе им жизненного пути, значимой цели и средствах её достижения, любви и дружбе;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побуждают к самоанализу, осмыслению опыта других людей (или поступков литературных героев), стремящихся понять себя.</a:t>
            </a:r>
          </a:p>
        </p:txBody>
      </p:sp>
    </p:spTree>
    <p:extLst>
      <p:ext uri="{BB962C8B-B14F-4D97-AF65-F5344CB8AC3E}">
        <p14:creationId xmlns:p14="http://schemas.microsoft.com/office/powerpoint/2010/main" val="122765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1102" y="76200"/>
            <a:ext cx="10157354" cy="1397000"/>
          </a:xfrm>
        </p:spPr>
        <p:txBody>
          <a:bodyPr rtlCol="0"/>
          <a:lstStyle/>
          <a:p>
            <a:pPr algn="ctr" rtl="0"/>
            <a:r>
              <a:rPr lang="ru-RU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Семья, общество, Отечество в жизни человека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E97A5E-F73C-FD69-ED35-989D1AC4B45F}"/>
              </a:ext>
            </a:extLst>
          </p:cNvPr>
          <p:cNvSpPr txBox="1"/>
          <p:nvPr/>
        </p:nvSpPr>
        <p:spPr>
          <a:xfrm>
            <a:off x="1161103" y="1473200"/>
            <a:ext cx="11027722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Темы этого раздела:</a:t>
            </a:r>
          </a:p>
          <a:p>
            <a:r>
              <a:rPr lang="ru-RU" sz="25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связаны со взглядом на человека как представителя семьи, социума, народа, поколения, эпохи;</a:t>
            </a:r>
          </a:p>
          <a:p>
            <a:r>
              <a:rPr lang="ru-RU" sz="25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нацеливают на размышление о семейных и общественных ценностях, традициях и обычаях, межличностных отношениях и влиянии среды на человека;</a:t>
            </a:r>
          </a:p>
          <a:p>
            <a:r>
              <a:rPr lang="ru-RU" sz="25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касаются вопросов исторического времени, гражданских идеалов, важности сохранения исторической памяти, роли личности в истории;</a:t>
            </a:r>
          </a:p>
          <a:p>
            <a:r>
              <a:rPr lang="ru-RU" sz="25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позволяют задуматься о славе и бесславии, личном и общественном, своём вкладе в общественный прогресс;</a:t>
            </a:r>
          </a:p>
          <a:p>
            <a:r>
              <a:rPr lang="ru-RU" sz="25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побуждают рассуждать об образовании и о воспитании, споре поколений и об общественном благополучии, о народном подвиге и направлениях развития общества.</a:t>
            </a:r>
          </a:p>
        </p:txBody>
      </p:sp>
    </p:spTree>
    <p:extLst>
      <p:ext uri="{BB962C8B-B14F-4D97-AF65-F5344CB8AC3E}">
        <p14:creationId xmlns:p14="http://schemas.microsoft.com/office/powerpoint/2010/main" val="58105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1102" y="76200"/>
            <a:ext cx="10157354" cy="834887"/>
          </a:xfrm>
        </p:spPr>
        <p:txBody>
          <a:bodyPr rtlCol="0"/>
          <a:lstStyle/>
          <a:p>
            <a:pPr rtl="0"/>
            <a:r>
              <a:rPr lang="ru-RU" b="1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и культура в жизни человека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E97A5E-F73C-FD69-ED35-989D1AC4B45F}"/>
              </a:ext>
            </a:extLst>
          </p:cNvPr>
          <p:cNvSpPr txBox="1"/>
          <p:nvPr/>
        </p:nvSpPr>
        <p:spPr>
          <a:xfrm>
            <a:off x="725918" y="911087"/>
            <a:ext cx="110277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Темы этого раздела: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связаны с философскими, социальными, этическими, эстетическими проблемами, вопросами экологии;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нацеливают на рассуждение об искусстве и науке, о феномене таланта, ценности художественного творчества и научного поиска, о собственных предпочтениях или интересах в области искусства и науки;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касаются миссии художника и ответственности человека науки, значения великих творений искусства и научных открытий (в том числе в связи с юбилейными датами);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позволяют осмысливать роль культуры в жизни человека, важность исторической памяти, сохранения традиционных ценностей;</a:t>
            </a:r>
          </a:p>
          <a:p>
            <a:r>
              <a:rPr lang="ru-RU" sz="2600" b="0" i="0" u="none" strike="noStrike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побуждают задуматься о взаимодействии человека и природы, направлениях развития культуры, влиянии искусства и новых технологий на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197896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109" y="3009348"/>
            <a:ext cx="7476054" cy="1766956"/>
          </a:xfrm>
        </p:spPr>
        <p:txBody>
          <a:bodyPr rtlCol="0"/>
          <a:lstStyle/>
          <a:p>
            <a:pPr algn="ctr" rtl="0"/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сочинения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134218-D25E-DFC0-AFDC-6AA50569A03B}"/>
              </a:ext>
            </a:extLst>
          </p:cNvPr>
          <p:cNvSpPr txBox="1"/>
          <p:nvPr/>
        </p:nvSpPr>
        <p:spPr>
          <a:xfrm>
            <a:off x="285750" y="1199444"/>
            <a:ext cx="1144587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</a:t>
            </a:r>
          </a:p>
          <a:p>
            <a:pPr algn="justLow"/>
            <a:r>
              <a:rPr lang="ru-RU" sz="31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 первый абзац, должно быть чётким и лаконичным. Подготовка к восприятию основных мыслей работы. Тезис — это основная мысль сочинения, которую вы будете во время дальнейшего рассуждения аргументированно доказывать. Формулировка тезиса, естественно, напрямую зависит от особенностей темы.</a:t>
            </a:r>
          </a:p>
          <a:p>
            <a:pPr algn="justLow"/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98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134218-D25E-DFC0-AFDC-6AA50569A03B}"/>
              </a:ext>
            </a:extLst>
          </p:cNvPr>
          <p:cNvSpPr txBox="1"/>
          <p:nvPr/>
        </p:nvSpPr>
        <p:spPr>
          <a:xfrm>
            <a:off x="324557" y="197248"/>
            <a:ext cx="1186426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</a:p>
          <a:p>
            <a:pPr algn="justLow"/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 двух абзацев, в которых приводятся примеры из литературных произведений, рассуждения по теме. Основная часть строится по следующей схеме: тезис — литературный аргумент — </a:t>
            </a:r>
            <a:r>
              <a:rPr lang="ru-RU" sz="30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+ тезис — литературный аргумент — </a:t>
            </a:r>
            <a:r>
              <a:rPr lang="ru-RU" sz="30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Low"/>
            <a:endParaRPr lang="ru-RU" sz="30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Low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аргумента:</a:t>
            </a:r>
          </a:p>
          <a:p>
            <a:pPr algn="justLow"/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Обращение к литературному произведению</a:t>
            </a: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0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Low"/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Его интерпретацию</a:t>
            </a: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0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Low"/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</a:t>
            </a:r>
            <a:r>
              <a:rPr lang="ru-RU" sz="30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(он завершает только одну из </a:t>
            </a:r>
            <a:r>
              <a:rPr lang="ru-RU" sz="30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</a:t>
            </a:r>
            <a:r>
              <a:rPr lang="ru-RU" sz="3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 не всё сочинение в целом; нужен для логичности и связности текста). </a:t>
            </a:r>
          </a:p>
        </p:txBody>
      </p:sp>
    </p:spTree>
    <p:extLst>
      <p:ext uri="{BB962C8B-B14F-4D97-AF65-F5344CB8AC3E}">
        <p14:creationId xmlns:p14="http://schemas.microsoft.com/office/powerpoint/2010/main" val="47597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13_TF02787940_TF02787940.potx" id="{BDCEC835-C025-45C0-8AD5-9D778732CF6A}" vid="{4E9A813A-BC9F-4772-8185-0F17D630CF68}"/>
    </a:ext>
  </a:extLst>
</a:theme>
</file>

<file path=ppt/theme/theme2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4873beb7-5857-4685-be1f-d57550cc96cc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schemas.microsoft.com/office/2006/metadata/properties"/>
    <ds:schemaRef ds:uri="http://www.w3.org/2000/xmlns/"/>
    <ds:schemaRef ds:uri="4873beb7-5857-4685-be1f-d57550cc96cc"/>
    <ds:schemaRef ds:uri="http://www.w3.org/2001/XMLSchema-instance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</Words>
  <Application>Microsoft Office PowerPoint</Application>
  <PresentationFormat>Произвольный</PresentationFormat>
  <Paragraphs>34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Книги в формате 16 x 9</vt:lpstr>
      <vt:lpstr>Инструменты и ресурсы для подготовки к итоговому сочинению</vt:lpstr>
      <vt:lpstr>Презентация PowerPoint</vt:lpstr>
      <vt:lpstr>Разделы и подразделы тем</vt:lpstr>
      <vt:lpstr>Духовно-нравственные ориентиры в жизни человека</vt:lpstr>
      <vt:lpstr>Семья, общество, Отечество в жизни человека</vt:lpstr>
      <vt:lpstr>Природа и культура в жизни человека</vt:lpstr>
      <vt:lpstr>Структура сочинения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Советы и секреты </vt:lpstr>
      <vt:lpstr>Презентация PowerPoint</vt:lpstr>
      <vt:lpstr>Шпаргалка</vt:lpstr>
      <vt:lpstr>Алгоритм работы над итоговым сочинением</vt:lpstr>
      <vt:lpstr>Презентация PowerPoint</vt:lpstr>
      <vt:lpstr>Ресурсы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Инструменты и ресурсы для подготовка к итоговому сочинению</dc:title>
  <dc:creator>Калачева Д.В.</dc:creator>
  <cp:lastModifiedBy>Калачева Д.В.</cp:lastModifiedBy>
  <cp:revision>10</cp:revision>
  <dcterms:created xsi:type="dcterms:W3CDTF">2024-11-10T15:55:44Z</dcterms:created>
  <dcterms:modified xsi:type="dcterms:W3CDTF">2024-11-12T17:52:15Z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