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78" r:id="rId3"/>
    <p:sldId id="379" r:id="rId4"/>
    <p:sldId id="380" r:id="rId5"/>
    <p:sldId id="393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77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6" r:id="rId40"/>
    <p:sldId id="414" r:id="rId41"/>
    <p:sldId id="415" r:id="rId42"/>
    <p:sldId id="422" r:id="rId43"/>
    <p:sldId id="417" r:id="rId44"/>
    <p:sldId id="418" r:id="rId45"/>
    <p:sldId id="419" r:id="rId46"/>
    <p:sldId id="420" r:id="rId47"/>
    <p:sldId id="421" r:id="rId48"/>
    <p:sldId id="42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60"/>
  </p:normalViewPr>
  <p:slideViewPr>
    <p:cSldViewPr>
      <p:cViewPr>
        <p:scale>
          <a:sx n="114" d="100"/>
          <a:sy n="114" d="100"/>
        </p:scale>
        <p:origin x="-360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9D31C-0492-4691-9B7F-AFBAEA509E0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E5765-F621-4451-BFF9-76AFCA4DD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7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F46B2-6D1C-4C0C-8B9E-AD134969A37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AC499-3734-4422-AE01-DE69E83FA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6D1CD-ADDD-4D18-ACB6-96AF2CD9F7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5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92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ermolaevaav@mgppu.ru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rspc@samara.edu.ru" TargetMode="External"/><Relationship Id="rId2" Type="http://schemas.openxmlformats.org/officeDocument/2006/relationships/hyperlink" Target="http://www.rspc-samar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8EFDADCF-1458-4817-8772-0A7FF3294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12192000" cy="1652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384" y="2086668"/>
            <a:ext cx="11089232" cy="24482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Допсихологическая и кризисная психологическая   помощь лицам в кризисном состоянии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2866" y="963304"/>
            <a:ext cx="7461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+mj-lt"/>
              <a:ea typeface="Calibri"/>
              <a:cs typeface="Times New Roman"/>
            </a:endParaRPr>
          </a:p>
          <a:p>
            <a:pPr algn="ctr"/>
            <a:r>
              <a:rPr lang="ru-RU" sz="1600" b="1" dirty="0">
                <a:latin typeface="+mj-lt"/>
                <a:ea typeface="Calibri"/>
                <a:cs typeface="Times New Roman"/>
              </a:rPr>
              <a:t>Министерство образования и науки Самарской области</a:t>
            </a:r>
          </a:p>
          <a:p>
            <a:pPr algn="ctr"/>
            <a:r>
              <a:rPr lang="ru-RU" sz="1600" dirty="0">
                <a:latin typeface="+mj-lt"/>
                <a:ea typeface="Calibri"/>
                <a:cs typeface="Times New Roman"/>
              </a:rPr>
              <a:t>Государственное бюджетное учреждение</a:t>
            </a:r>
            <a:r>
              <a:rPr lang="ru-RU" sz="1600" dirty="0">
                <a:latin typeface="+mj-lt"/>
                <a:ea typeface="Times New Roman"/>
                <a:cs typeface="Times New Roman"/>
              </a:rPr>
              <a:t> дополнительного профессионального образования Самарской области</a:t>
            </a:r>
            <a:endParaRPr lang="ru-RU" sz="1600" dirty="0">
              <a:latin typeface="+mj-lt"/>
              <a:ea typeface="Calibri"/>
              <a:cs typeface="Times New Roman"/>
            </a:endParaRPr>
          </a:p>
          <a:p>
            <a:pPr algn="ctr"/>
            <a:r>
              <a:rPr lang="ru-RU" sz="1600" b="1" dirty="0">
                <a:latin typeface="+mj-lt"/>
                <a:ea typeface="Times New Roman"/>
              </a:rPr>
              <a:t>«Региональный социопсихологический центр»</a:t>
            </a:r>
            <a:endParaRPr lang="ru-RU" sz="16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929380"/>
            <a:ext cx="1157288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866" y="4725145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>
              <a:solidFill>
                <a:schemeClr val="tx2"/>
              </a:solidFill>
            </a:endParaRP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76441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196" y="116632"/>
            <a:ext cx="8229600" cy="990600"/>
          </a:xfrm>
        </p:spPr>
        <p:txBody>
          <a:bodyPr/>
          <a:lstStyle/>
          <a:p>
            <a:pPr algn="ctr"/>
            <a:r>
              <a:rPr lang="ru-RU" sz="5400" dirty="0"/>
              <a:t>апатия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772817"/>
            <a:ext cx="2529135" cy="395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28391" y="110723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это состояние упадка сил, ощущения опустошенности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1772817"/>
            <a:ext cx="6840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Наступает после длительной напряженной, но безуспешной работы (человек перестает видеть смысл своей деятельности). Пр.: когда не удалось кого-то спасти (попавший в беду погиб).</a:t>
            </a:r>
          </a:p>
          <a:p>
            <a:pPr algn="just"/>
            <a:r>
              <a:rPr lang="ru-RU" sz="2000" dirty="0"/>
              <a:t>Может перейти в депрессию (без поддержки).</a:t>
            </a:r>
          </a:p>
          <a:p>
            <a:pPr algn="just"/>
            <a:r>
              <a:rPr lang="ru-RU" sz="2000" dirty="0"/>
              <a:t>Длится от нескольких часов до нескольких недель.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ПОМОЩЬ:</a:t>
            </a:r>
          </a:p>
          <a:p>
            <a:pPr algn="just"/>
            <a:r>
              <a:rPr lang="ru-RU" sz="2000" dirty="0"/>
              <a:t>Поговорите с пострадавшим, задайте несколько вопросов, проводите его к месту отдыха. Дайте возможность поспать или просто полежать.</a:t>
            </a:r>
          </a:p>
        </p:txBody>
      </p:sp>
    </p:spTree>
    <p:extLst>
      <p:ext uri="{BB962C8B-B14F-4D97-AF65-F5344CB8AC3E}">
        <p14:creationId xmlns:p14="http://schemas.microsoft.com/office/powerpoint/2010/main" val="125167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924800" cy="994122"/>
          </a:xfrm>
        </p:spPr>
        <p:txBody>
          <a:bodyPr/>
          <a:lstStyle/>
          <a:p>
            <a:pPr algn="ctr"/>
            <a:r>
              <a:rPr lang="ru-RU" sz="5400" dirty="0"/>
              <a:t>страх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390457"/>
            <a:ext cx="3404461" cy="339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1124745"/>
            <a:ext cx="821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это отрицательная эмоция, возникающая в результате реальной или воображаемой опасности</a:t>
            </a:r>
            <a:r>
              <a:rPr lang="ru-RU" sz="2400" dirty="0">
                <a:solidFill>
                  <a:srgbClr val="FFC000"/>
                </a:solidFill>
              </a:rPr>
              <a:t>, </a:t>
            </a:r>
          </a:p>
          <a:p>
            <a:pPr algn="ctr"/>
            <a:r>
              <a:rPr lang="ru-RU" sz="2400" dirty="0"/>
              <a:t>угрожающей жизни организма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2348880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Характерно сильное сердцебиение, сниженный контроль поведения. Панический страх может побудить человека к бегству, вызвать оцепенение (человек плохо контролирует себя, не осознает, что делать).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ПОМОЩЬ:</a:t>
            </a:r>
          </a:p>
          <a:p>
            <a:pPr algn="just"/>
            <a:r>
              <a:rPr lang="ru-RU" sz="2000" dirty="0"/>
              <a:t>Положите руку пострадавшего себе на запястье, чтобы он ощутил ваш спокойный пульс. Дышите глубоко и ровно, просите пострадавшего дышать в одном ритме с вами. </a:t>
            </a:r>
          </a:p>
        </p:txBody>
      </p:sp>
    </p:spTree>
    <p:extLst>
      <p:ext uri="{BB962C8B-B14F-4D97-AF65-F5344CB8AC3E}">
        <p14:creationId xmlns:p14="http://schemas.microsoft.com/office/powerpoint/2010/main" val="394412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196" y="163327"/>
            <a:ext cx="8229600" cy="990600"/>
          </a:xfrm>
        </p:spPr>
        <p:txBody>
          <a:bodyPr/>
          <a:lstStyle/>
          <a:p>
            <a:pPr algn="ctr"/>
            <a:r>
              <a:rPr lang="ru-RU" sz="5400" dirty="0"/>
              <a:t>агрессия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241709"/>
            <a:ext cx="3671247" cy="345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75520" y="116039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это один из непроизвольных способов, которым организм пытается снизить высокое внутреннее напряжение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2492896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Может сохраняться длительное время и мешать самому пострадавшему и окружающим.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ПОМОЩЬ:</a:t>
            </a:r>
          </a:p>
          <a:p>
            <a:pPr algn="just"/>
            <a:r>
              <a:rPr lang="ru-RU" sz="2000" dirty="0"/>
              <a:t>Сведите к минимуму количество окружающих. Поручите пострадавшему работу, связанную с высокой физической нагрузкой. </a:t>
            </a:r>
          </a:p>
        </p:txBody>
      </p:sp>
    </p:spTree>
    <p:extLst>
      <p:ext uri="{BB962C8B-B14F-4D97-AF65-F5344CB8AC3E}">
        <p14:creationId xmlns:p14="http://schemas.microsoft.com/office/powerpoint/2010/main" val="183843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13181"/>
            <a:ext cx="79248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нервная дрожь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850006"/>
            <a:ext cx="26964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03513" y="908721"/>
            <a:ext cx="8651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это такое состояние, когда человек по собственному желанию не может прекратить дрожание тела и конечностей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1700808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Таким образом организм «сбрасывает» напряжение после экстремальной ситуации. Если реакцию не прекратить, то это может вызвать мышечные боли и другие заболевания (пр.: гипертония).</a:t>
            </a:r>
          </a:p>
          <a:p>
            <a:pPr algn="just"/>
            <a:r>
              <a:rPr lang="ru-RU" sz="2000" dirty="0"/>
              <a:t>Реакция продолжается достаточно длительное время (до нескольких часов).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ПОМОЩЬ:</a:t>
            </a:r>
          </a:p>
          <a:p>
            <a:pPr algn="just"/>
            <a:r>
              <a:rPr lang="ru-RU" sz="2000" dirty="0"/>
              <a:t>Нужно усилить дрожь. Возьмите пострадавшего за плечи и сильно потрясите (10-15 секунд). Разговаривайте с ним. После завершения реакции необходимо дать отдохнуть</a:t>
            </a:r>
            <a:r>
              <a:rPr lang="ru-RU" sz="20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57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476672"/>
            <a:ext cx="8568952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двигательное возбуждение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932411"/>
            <a:ext cx="3888432" cy="272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1815" y="1124745"/>
            <a:ext cx="824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это потрясение от критической ситуации, когда человек перестает понимать, что происходит вокруг него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336" y="2060849"/>
            <a:ext cx="65049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Пострадавший не в состоянии определить, где враги, где помощники, он теряет способность логически мыслить и принимать решения. Характерны бесцельные движения, громкая речь, отсутствие реакции на окружающих.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ПОМОЩЬ:</a:t>
            </a:r>
          </a:p>
          <a:p>
            <a:pPr algn="just"/>
            <a:r>
              <a:rPr lang="ru-RU" sz="2000" dirty="0"/>
              <a:t>Используйте прием «захват». Изолируйте от окружающих. Говорите с ним спокойным голосом о том, что он чувствует. Не спорьте с ним! Не задавайте вопросов!</a:t>
            </a:r>
          </a:p>
        </p:txBody>
      </p:sp>
      <p:pic>
        <p:nvPicPr>
          <p:cNvPr id="4098" name="Picture 2" descr="C:\Users\Психолог\Desktop\2012\8 сентябрь\дв возбуж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780534"/>
            <a:ext cx="1224136" cy="16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7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439" y="308461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тревога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5439" y="956533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это отрицательное эмоциональное состояние, возникающее в ситуациях неопределенной опасности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376" y="1988840"/>
            <a:ext cx="11305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Состояние тревоги отличается от состояния страха тем, что когда человек испытывает страх, он боится чего-то конкретного (поездок в метро, полетов на самолете, болезни ребенка, аварии и т.д.). Источником тревоги часто является недостаток информации и состояние неопределенности.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ПОМОЩЬ: важно разговорить человека и понять, что именно его тревожит. В этом случае возможно, что человек осознает источник тревоги, и тогда она трансформируется в страх. А со страхом справиться проще, чем с тревогой. Полезно бывает сделать несколько активных движений, физических упражнений, чтобы снять напряжение, а лучше вовлечь человека в продуктивную деятельность, связанную с происходящими событиями.</a:t>
            </a:r>
          </a:p>
        </p:txBody>
      </p:sp>
    </p:spTree>
    <p:extLst>
      <p:ext uri="{BB962C8B-B14F-4D97-AF65-F5344CB8AC3E}">
        <p14:creationId xmlns:p14="http://schemas.microsoft.com/office/powerpoint/2010/main" val="297898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сихолог\Desktop\2012\8 сентябрь\плач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645025"/>
            <a:ext cx="2818654" cy="209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533401"/>
            <a:ext cx="8147248" cy="6209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плач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17" y="1844824"/>
            <a:ext cx="3389362" cy="2352217"/>
          </a:xfrm>
        </p:spPr>
      </p:pic>
      <p:sp>
        <p:nvSpPr>
          <p:cNvPr id="5" name="TextBox 4"/>
          <p:cNvSpPr txBox="1"/>
          <p:nvPr/>
        </p:nvSpPr>
        <p:spPr>
          <a:xfrm>
            <a:off x="2278587" y="1154363"/>
            <a:ext cx="79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это способ организма выплеснуть свои эмоции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376" y="1882717"/>
            <a:ext cx="6380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Подобная реакция обусловлена физиологическими процессами в организме (выделение веществ, обладающих успокаивающим действием).</a:t>
            </a:r>
          </a:p>
          <a:p>
            <a:pPr algn="just"/>
            <a:r>
              <a:rPr lang="ru-RU" sz="2000" dirty="0"/>
              <a:t>Считается самой адаптивной реакцией.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ПОМОЩЬ:</a:t>
            </a:r>
          </a:p>
          <a:p>
            <a:pPr algn="just"/>
            <a:r>
              <a:rPr lang="ru-RU" sz="2000" dirty="0"/>
              <a:t>Не оставляйте пострадавшего одного. </a:t>
            </a:r>
          </a:p>
          <a:p>
            <a:pPr algn="just"/>
            <a:r>
              <a:rPr lang="ru-RU" sz="2000" dirty="0"/>
              <a:t>Установите физический контакт с ним.</a:t>
            </a:r>
          </a:p>
          <a:p>
            <a:pPr algn="just"/>
            <a:r>
              <a:rPr lang="ru-RU" sz="2000" dirty="0"/>
              <a:t>Выслушайте его. Дайте возможность выплакаться. Не задавайте вопросов!</a:t>
            </a:r>
          </a:p>
        </p:txBody>
      </p:sp>
    </p:spTree>
    <p:extLst>
      <p:ext uri="{BB962C8B-B14F-4D97-AF65-F5344CB8AC3E}">
        <p14:creationId xmlns:p14="http://schemas.microsoft.com/office/powerpoint/2010/main" val="214103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Очередность оказания ЭПП пострадавшим при ОСР</a:t>
            </a:r>
          </a:p>
        </p:txBody>
      </p:sp>
      <p:pic>
        <p:nvPicPr>
          <p:cNvPr id="6146" name="Picture 2" descr="C:\Users\Психолог\Desktop\2012\8 сентябрь\чс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204864"/>
            <a:ext cx="3006849" cy="315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376" y="2348880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Реакции опасные эмоциональным заражением: истерика, агрессии, двигательное возбуждение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Ступор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Страх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Апатия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Нервная дрожь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Тревога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Плач</a:t>
            </a:r>
          </a:p>
        </p:txBody>
      </p:sp>
    </p:spTree>
    <p:extLst>
      <p:ext uri="{BB962C8B-B14F-4D97-AF65-F5344CB8AC3E}">
        <p14:creationId xmlns:p14="http://schemas.microsoft.com/office/powerpoint/2010/main" val="260520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414508"/>
            <a:ext cx="1216152" cy="792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556792"/>
            <a:ext cx="11233248" cy="499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7568" y="600436"/>
            <a:ext cx="6821400" cy="6065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" sz="2800" dirty="0">
                <a:solidFill>
                  <a:schemeClr val="tx2"/>
                </a:solidFill>
                <a:latin typeface="+mj-lt"/>
              </a:rPr>
              <a:t>Как понять, какая помощь сейчас нужна обучающимся?</a:t>
            </a:r>
          </a:p>
        </p:txBody>
      </p:sp>
    </p:spTree>
    <p:extLst>
      <p:ext uri="{BB962C8B-B14F-4D97-AF65-F5344CB8AC3E}">
        <p14:creationId xmlns:p14="http://schemas.microsoft.com/office/powerpoint/2010/main" val="59671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540" y="959358"/>
            <a:ext cx="496824" cy="420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776" y="1040130"/>
            <a:ext cx="954024" cy="438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66604" y="950214"/>
            <a:ext cx="428244" cy="685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450" b="1">
                <a:solidFill>
                  <a:srgbClr val="376092"/>
                </a:solidFill>
                <a:latin typeface="Arial"/>
              </a:rPr>
              <a:t>ФКЦ МГППУ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47760" y="1457706"/>
            <a:ext cx="781812" cy="1112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" sz="350">
                <a:solidFill>
                  <a:srgbClr val="0D0D0D"/>
                </a:solidFill>
                <a:latin typeface="Times New Roman"/>
              </a:rPr>
              <a:t>МИНИСТЕРСТВО ПРОСВЕЩЕНИЯ 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0896" y="2492896"/>
            <a:ext cx="7430208" cy="128965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22000"/>
              </a:lnSpc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Как организовать экстренную допсихологическую помощь сразу после травматического события? </a:t>
            </a:r>
            <a:endParaRPr lang="ru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138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6152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Понятие «Травма»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1384" y="1124744"/>
            <a:ext cx="11377264" cy="4876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ru-RU" sz="2000" dirty="0">
              <a:latin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/>
              <a:t>Травматическое событие</a:t>
            </a:r>
            <a:r>
              <a:rPr lang="ru-RU" sz="2000" dirty="0"/>
              <a:t> – событие, в котором человек считает, что существует явная </a:t>
            </a:r>
            <a:r>
              <a:rPr lang="ru-RU" sz="2000" b="1" dirty="0"/>
              <a:t>опасность для его жизни</a:t>
            </a:r>
            <a:r>
              <a:rPr lang="ru-RU" sz="2000" dirty="0"/>
              <a:t>, физического или психического здоровья или </a:t>
            </a:r>
            <a:r>
              <a:rPr lang="ru-RU" sz="2000" b="1" dirty="0"/>
              <a:t>для жизни и здоровья близкого ему человека.</a:t>
            </a:r>
            <a:r>
              <a:rPr lang="ru-RU" sz="2000" dirty="0"/>
              <a:t> Это ощущение возникло в разгар события (даже если позже выяснилось, что </a:t>
            </a:r>
            <a:r>
              <a:rPr lang="ru-RU" sz="2000" b="1" dirty="0"/>
              <a:t>реальной опасности </a:t>
            </a:r>
            <a:r>
              <a:rPr lang="ru-RU" sz="2000" dirty="0"/>
              <a:t>не было) и привело к </a:t>
            </a:r>
            <a:r>
              <a:rPr lang="ru-RU" sz="2000" b="1" dirty="0"/>
              <a:t>физиологическим, поведенческим или эмоциональным реакциям.</a:t>
            </a: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C80D7C3E-3C34-4418-B728-F0EA24625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12192000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2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58521" y="687872"/>
            <a:ext cx="2634996" cy="30632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2600" b="1" dirty="0">
                <a:solidFill>
                  <a:schemeClr val="tx2"/>
                </a:solidFill>
                <a:latin typeface="Arial"/>
              </a:rPr>
              <a:t>НУЛЕВОЙ 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1584" y="1196154"/>
            <a:ext cx="7848871" cy="761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119000"/>
              </a:lnSpc>
            </a:pPr>
            <a:r>
              <a:rPr lang="ru" sz="2000">
                <a:latin typeface="Arial"/>
              </a:rPr>
              <a:t>Получение первичной информации об эмоциональном состоянии пострадавшего и о своем собственном состоянии</a:t>
            </a:r>
            <a:endParaRPr lang="ru" sz="2000" dirty="0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368" y="2348880"/>
            <a:ext cx="11521280" cy="17281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5000"/>
              </a:lnSpc>
              <a:spcAft>
                <a:spcPts val="980"/>
              </a:spcAft>
            </a:pPr>
            <a:r>
              <a:rPr lang="ru" sz="1600" dirty="0">
                <a:latin typeface="Arial"/>
              </a:rPr>
              <a:t>Не пытайтесь помочь ребенку/подростку, если не уверены в своей безопасности.</a:t>
            </a:r>
          </a:p>
          <a:p>
            <a:pPr algn="just">
              <a:lnSpc>
                <a:spcPct val="115000"/>
              </a:lnSpc>
              <a:spcAft>
                <a:spcPts val="980"/>
              </a:spcAft>
            </a:pPr>
            <a:r>
              <a:rPr lang="ru" sz="1600" dirty="0">
                <a:latin typeface="Arial"/>
              </a:rPr>
              <a:t>Оценитие свои собственные способности и при необходимости обращайтесь за помощью к профильным специалистам.</a:t>
            </a:r>
          </a:p>
          <a:p>
            <a:pPr algn="just">
              <a:lnSpc>
                <a:spcPct val="115000"/>
              </a:lnSpc>
            </a:pPr>
            <a:r>
              <a:rPr lang="ru" sz="1600" dirty="0">
                <a:latin typeface="Arial"/>
              </a:rPr>
              <a:t>Если вы чувствуете, что не готовы оказать несовершеннолетнему помощь, вам страшно, неприятно разговаривать с обучающимся, не делайте этого. Знайте, это нормальная реакция, и вы имеете на нее право. Ребенок всегда чувствует неискренность по позе, жестам, интонациям, и попытка помочь через силу все равно будет неэффективной.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A7A954-307A-41BD-B787-94ADA63902EE}"/>
              </a:ext>
            </a:extLst>
          </p:cNvPr>
          <p:cNvSpPr txBox="1"/>
          <p:nvPr/>
        </p:nvSpPr>
        <p:spPr>
          <a:xfrm>
            <a:off x="371364" y="4415802"/>
            <a:ext cx="1144927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«Я понимаю, что со мной происходит»</a:t>
            </a:r>
          </a:p>
          <a:p>
            <a:pPr algn="ctr"/>
            <a:r>
              <a:rPr lang="ru-RU" dirty="0"/>
              <a:t>«Я готова замедлиться»</a:t>
            </a:r>
          </a:p>
          <a:p>
            <a:pPr algn="ctr"/>
            <a:r>
              <a:rPr lang="ru-RU" dirty="0"/>
              <a:t>«Я понимаю, что я сейчас чувствую»</a:t>
            </a:r>
          </a:p>
          <a:p>
            <a:pPr algn="ctr"/>
            <a:r>
              <a:rPr lang="ru-RU" dirty="0"/>
              <a:t>«Это состояние сейчас не про меня, это про него»</a:t>
            </a:r>
          </a:p>
          <a:p>
            <a:pPr algn="ctr"/>
            <a:r>
              <a:rPr lang="ru-RU" dirty="0"/>
              <a:t>«У него есть причины так чувствовать, у меня этих причин сейчас нет»</a:t>
            </a:r>
          </a:p>
          <a:p>
            <a:pPr algn="ctr"/>
            <a:r>
              <a:rPr lang="ru-RU" dirty="0"/>
              <a:t>«Какое у меня сейчас состояние? Если это состояние не мое, какое мое истинное?»</a:t>
            </a:r>
          </a:p>
        </p:txBody>
      </p:sp>
    </p:spTree>
    <p:extLst>
      <p:ext uri="{BB962C8B-B14F-4D97-AF65-F5344CB8AC3E}">
        <p14:creationId xmlns:p14="http://schemas.microsoft.com/office/powerpoint/2010/main" val="2389857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010846"/>
            <a:ext cx="761236" cy="28363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360" y="692696"/>
            <a:ext cx="11593288" cy="7200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" sz="2400" dirty="0">
                <a:solidFill>
                  <a:schemeClr val="tx2"/>
                </a:solidFill>
                <a:latin typeface="+mj-lt"/>
              </a:rPr>
              <a:t>ПРИНЦИПЫ ПСИХОЛОГИЧЕСКОГО СОПРОВОЖДЕНИЯ ПОСТРАДАВШИХ, НАХОДЯЩИХСЯ В КРИЗИСНОЙ СИТУАЦИИ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1584" y="2204864"/>
            <a:ext cx="9217024" cy="18181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spcAft>
                <a:spcPts val="1610"/>
              </a:spcAft>
            </a:pPr>
            <a:r>
              <a:rPr lang="ru" sz="2800" dirty="0">
                <a:latin typeface="Arial"/>
              </a:rPr>
              <a:t>Снижение степени интенсивности переживания</a:t>
            </a:r>
          </a:p>
          <a:p>
            <a:pPr>
              <a:spcAft>
                <a:spcPts val="1610"/>
              </a:spcAft>
            </a:pPr>
            <a:r>
              <a:rPr lang="ru" sz="2800" dirty="0">
                <a:latin typeface="Arial"/>
              </a:rPr>
              <a:t>Поиск продуктивных способов выражения эмоций</a:t>
            </a:r>
          </a:p>
          <a:p>
            <a:pPr>
              <a:spcAft>
                <a:spcPts val="1610"/>
              </a:spcAft>
            </a:pPr>
            <a:r>
              <a:rPr lang="ru" sz="2800" dirty="0">
                <a:latin typeface="Arial"/>
              </a:rPr>
              <a:t>Принятие обратившегося и его состояния</a:t>
            </a:r>
          </a:p>
          <a:p>
            <a:r>
              <a:rPr lang="ru" sz="2800" dirty="0">
                <a:latin typeface="Arial"/>
              </a:rPr>
              <a:t>Формирование жизнестойкости и повышения ценности жизни</a:t>
            </a:r>
          </a:p>
        </p:txBody>
      </p:sp>
    </p:spTree>
    <p:extLst>
      <p:ext uri="{BB962C8B-B14F-4D97-AF65-F5344CB8AC3E}">
        <p14:creationId xmlns:p14="http://schemas.microsoft.com/office/powerpoint/2010/main" val="1707524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904" y="959358"/>
            <a:ext cx="1834896" cy="545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16340" y="1503426"/>
            <a:ext cx="644652" cy="655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350">
                <a:solidFill>
                  <a:srgbClr val="0D0D0D"/>
                </a:solidFill>
                <a:latin typeface="Times New Roman"/>
              </a:rPr>
              <a:t>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3492" y="2636912"/>
            <a:ext cx="9145016" cy="6827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22000"/>
              </a:lnSpc>
            </a:pPr>
            <a:r>
              <a:rPr lang="ru" sz="3200" b="1" dirty="0">
                <a:solidFill>
                  <a:schemeClr val="tx2"/>
                </a:solidFill>
                <a:latin typeface="+mj-lt"/>
              </a:rPr>
              <a:t>Какие техники допсихологической помощи можно применять с обучающимися?</a:t>
            </a:r>
          </a:p>
        </p:txBody>
      </p:sp>
    </p:spTree>
    <p:extLst>
      <p:ext uri="{BB962C8B-B14F-4D97-AF65-F5344CB8AC3E}">
        <p14:creationId xmlns:p14="http://schemas.microsoft.com/office/powerpoint/2010/main" val="98441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368" y="764704"/>
            <a:ext cx="11521280" cy="68848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9000"/>
              </a:lnSpc>
            </a:pPr>
            <a:r>
              <a:rPr lang="ru" dirty="0">
                <a:solidFill>
                  <a:schemeClr val="tx2"/>
                </a:solidFill>
                <a:latin typeface="Arial"/>
              </a:rPr>
              <a:t>ТРЕВОГА – отрицательно окрашенная эмоция, выражающая ощущение неопределённости, ожидание отрицательных событий, трудноопределимые предчувствия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19175"/>
              </p:ext>
            </p:extLst>
          </p:nvPr>
        </p:nvGraphicFramePr>
        <p:xfrm>
          <a:off x="479376" y="1988840"/>
          <a:ext cx="11305256" cy="3888432"/>
        </p:xfrm>
        <a:graphic>
          <a:graphicData uri="http://schemas.openxmlformats.org/drawingml/2006/table">
            <a:tbl>
              <a:tblPr/>
              <a:tblGrid>
                <a:gridCol w="2610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0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8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645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400" dirty="0">
                          <a:latin typeface="Arial"/>
                        </a:rPr>
                        <a:t>КАК проявляется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400" dirty="0">
                          <a:latin typeface="Arial"/>
                        </a:rPr>
                        <a:t>ЧТО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420"/>
                        </a:spcAft>
                      </a:pPr>
                      <a:r>
                        <a:rPr lang="ru" sz="1400">
                          <a:latin typeface="Arial"/>
                        </a:rPr>
                        <a:t>ЧТО</a:t>
                      </a:r>
                    </a:p>
                    <a:p>
                      <a:pPr marL="0" marR="0" indent="0" algn="ctr"/>
                      <a:r>
                        <a:rPr lang="ru" sz="1400">
                          <a:latin typeface="Arial"/>
                        </a:rPr>
                        <a:t>НЕ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400">
                          <a:latin typeface="Arial"/>
                        </a:rPr>
                        <a:t>ЗАЧЕМ мы это делаем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197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  <a:spcAft>
                          <a:spcPts val="1960"/>
                        </a:spcAft>
                      </a:pPr>
                      <a:r>
                        <a:rPr lang="ru" sz="1200" dirty="0">
                          <a:latin typeface="Arial"/>
                        </a:rPr>
                        <a:t>Внутреннее напряжение, проявляющееся вербально (невербальные проявления уточняем вопросами)</a:t>
                      </a:r>
                    </a:p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200" dirty="0">
                          <a:latin typeface="Arial"/>
                        </a:rPr>
                        <a:t>Тревога, как правило, не имеет объекта, она связана с возможной ситуаци</a:t>
                      </a:r>
                      <a:r>
                        <a:rPr lang="ru" sz="1100" dirty="0">
                          <a:latin typeface="Arial"/>
                        </a:rPr>
                        <a:t>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1500" marR="0" indent="-317500" defTabSz="622876">
                        <a:lnSpc>
                          <a:spcPct val="97000"/>
                        </a:lnSpc>
                        <a:spcAft>
                          <a:spcPts val="1750"/>
                        </a:spcAft>
                        <a:tabLst>
                          <a:tab pos="622876" algn="l"/>
                        </a:tabLst>
                      </a:pPr>
                      <a:r>
                        <a:rPr lang="ru" sz="1200" dirty="0">
                          <a:latin typeface="Arial"/>
                        </a:rPr>
                        <a:t>•</a:t>
                      </a:r>
                      <a:r>
                        <a:rPr lang="ru" sz="900" dirty="0">
                          <a:latin typeface="Lucida Sans Unicode"/>
                        </a:rPr>
                        <a:t>	</a:t>
                      </a:r>
                      <a:r>
                        <a:rPr lang="ru" sz="1200" dirty="0">
                          <a:latin typeface="+mn-lt"/>
                        </a:rPr>
                        <a:t>Вербализировать чувства, задавать уточняющие вопросы, чтобы понять причины тревоги</a:t>
                      </a:r>
                    </a:p>
                    <a:p>
                      <a:pPr marL="281500" marR="0" indent="-317500" defTabSz="622876">
                        <a:lnSpc>
                          <a:spcPct val="97000"/>
                        </a:lnSpc>
                        <a:spcAft>
                          <a:spcPts val="1750"/>
                        </a:spcAft>
                        <a:tabLst>
                          <a:tab pos="622876" algn="l"/>
                        </a:tabLst>
                      </a:pPr>
                      <a:r>
                        <a:rPr lang="ru" sz="1200" dirty="0">
                          <a:latin typeface="+mn-lt"/>
                        </a:rPr>
                        <a:t>•	Если тревога связана с ситуацией, то предложить обратившемуся продуктивные действия, связанные с происходящим</a:t>
                      </a:r>
                    </a:p>
                    <a:p>
                      <a:pPr marL="281500" marR="0" indent="-317500" defTabSz="622876">
                        <a:lnSpc>
                          <a:spcPct val="97000"/>
                        </a:lnSpc>
                        <a:tabLst>
                          <a:tab pos="622876" algn="l"/>
                        </a:tabLst>
                      </a:pPr>
                      <a:r>
                        <a:rPr lang="ru" sz="1200" dirty="0">
                          <a:latin typeface="+mn-lt"/>
                        </a:rPr>
                        <a:t>•	Тревогу в текущий момент снимаем техниками работы с тревогой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6900" marR="0" indent="-342900" defTabSz="602556">
                        <a:lnSpc>
                          <a:spcPct val="95000"/>
                        </a:lnSpc>
                        <a:spcAft>
                          <a:spcPts val="1750"/>
                        </a:spcAft>
                        <a:tabLst>
                          <a:tab pos="602556" algn="l"/>
                        </a:tabLst>
                      </a:pPr>
                      <a:r>
                        <a:rPr lang="ru" sz="1200" dirty="0">
                          <a:latin typeface="Arial"/>
                        </a:rPr>
                        <a:t>•</a:t>
                      </a:r>
                      <a:r>
                        <a:rPr lang="ru" sz="900" baseline="0" dirty="0">
                          <a:latin typeface="Lucida Sans Unicode"/>
                        </a:rPr>
                        <a:t>      </a:t>
                      </a:r>
                      <a:r>
                        <a:rPr lang="ru" sz="1200" dirty="0">
                          <a:latin typeface="+mn-lt"/>
                        </a:rPr>
                        <a:t> Убеждать, то тревожиться незачем, особенно если это не так</a:t>
                      </a:r>
                    </a:p>
                    <a:p>
                      <a:pPr marL="306900" marR="0" indent="-342900" defTabSz="602556">
                        <a:tabLst>
                          <a:tab pos="602556" algn="l"/>
                        </a:tabLst>
                      </a:pPr>
                      <a:r>
                        <a:rPr lang="ru" sz="1200" dirty="0">
                          <a:latin typeface="+mn-lt"/>
                        </a:rPr>
                        <a:t>•	 Оставлять одного</a:t>
                      </a:r>
                      <a:r>
                        <a:rPr lang="ru" sz="1200" baseline="0" dirty="0">
                          <a:latin typeface="+mn-lt"/>
                        </a:rPr>
                        <a:t> </a:t>
                      </a:r>
                      <a:r>
                        <a:rPr lang="ru" sz="1200" dirty="0">
                          <a:latin typeface="+mn-lt"/>
                        </a:rPr>
                        <a:t> в ситуациях повышенной тревожности (особенно при звонках в ночное время). Быть с ним до снижения симптомов тревожности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 dirty="0">
                          <a:latin typeface="+mn-lt"/>
                        </a:rPr>
                        <a:t>Помогаем справиться с тревогой, чтобы она не длилась долго, вытягивая из обратившегося силы, лишая возможности отдыха, парализуя его деятельность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409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536" y="596646"/>
            <a:ext cx="1034796" cy="6827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0240" y="1133094"/>
            <a:ext cx="8784272" cy="292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1900" b="1" dirty="0">
                <a:latin typeface="Arial"/>
              </a:rPr>
              <a:t>Что делать: Тревога прямо сейчас. Рекомендации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1806702"/>
            <a:ext cx="11089232" cy="251917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7620">
              <a:spcAft>
                <a:spcPts val="350"/>
              </a:spcAft>
            </a:pPr>
            <a:r>
              <a:rPr lang="ru" sz="1900" b="1" dirty="0">
                <a:latin typeface="Arial"/>
              </a:rPr>
              <a:t>Как предложить помощь?</a:t>
            </a:r>
          </a:p>
          <a:p>
            <a:pPr algn="ctr">
              <a:lnSpc>
                <a:spcPct val="119000"/>
              </a:lnSpc>
              <a:spcAft>
                <a:spcPts val="1470"/>
              </a:spcAft>
            </a:pPr>
            <a:r>
              <a:rPr lang="ru" sz="1600" i="1" dirty="0">
                <a:latin typeface="Arial"/>
              </a:rPr>
              <a:t>«Я вижу, что у тебя сейчас (проявления)… Я вижу, что ты сильно переживаешь (какое-то событие)... Я готова предложить тебе небольшое упражнение, чтобы тебе стало легче. Готов попробовать его сейчас вместе со мной?»</a:t>
            </a:r>
          </a:p>
          <a:p>
            <a:pPr algn="ctr">
              <a:lnSpc>
                <a:spcPct val="118000"/>
              </a:lnSpc>
            </a:pPr>
            <a:r>
              <a:rPr lang="ru" sz="1600" i="1" dirty="0">
                <a:latin typeface="Arial"/>
              </a:rPr>
              <a:t>«Я вижу, в какой сложной ситуации ты сейчас находишься, вижу твои переживания. Вероятно, это может мешать тебе, негативно влиять на твою жизнь. Мы можем проговорить сейчас с тобой некоторые рекомендации, которые помогут, когда ты тревожишься особенно сильно»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672" y="4835415"/>
            <a:ext cx="2664296" cy="8854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lnSpc>
                <a:spcPct val="92000"/>
              </a:lnSpc>
            </a:pPr>
            <a:r>
              <a:rPr lang="ru" sz="2000" dirty="0">
                <a:solidFill>
                  <a:schemeClr val="tx2"/>
                </a:solidFill>
              </a:rPr>
              <a:t>Дыхание</a:t>
            </a:r>
          </a:p>
          <a:p>
            <a:pPr marL="228600" indent="-228600">
              <a:lnSpc>
                <a:spcPct val="92000"/>
              </a:lnSpc>
              <a:buFont typeface="Wingdings" panose="05000000000000000000" pitchFamily="2" charset="2"/>
              <a:buChar char="ü"/>
            </a:pPr>
            <a:r>
              <a:rPr lang="ru" sz="2000" dirty="0">
                <a:solidFill>
                  <a:srgbClr val="0D0D0D"/>
                </a:solidFill>
              </a:rPr>
              <a:t>На мобилизацию</a:t>
            </a:r>
          </a:p>
          <a:p>
            <a:pPr marL="228600" indent="-228600">
              <a:lnSpc>
                <a:spcPct val="92000"/>
              </a:lnSpc>
              <a:buFont typeface="Wingdings" panose="05000000000000000000" pitchFamily="2" charset="2"/>
              <a:buChar char="ü"/>
            </a:pPr>
            <a:r>
              <a:rPr lang="ru" sz="2000" dirty="0">
                <a:solidFill>
                  <a:srgbClr val="0D0D0D"/>
                </a:solidFill>
              </a:rPr>
              <a:t>На расслабление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92144" y="4835415"/>
            <a:ext cx="2082540" cy="82905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2000" dirty="0">
                <a:solidFill>
                  <a:schemeClr val="tx2"/>
                </a:solidFill>
              </a:rPr>
              <a:t>Тело</a:t>
            </a:r>
          </a:p>
          <a:p>
            <a:pPr marL="228600" indent="-228600">
              <a:lnSpc>
                <a:spcPct val="91000"/>
              </a:lnSpc>
              <a:buFont typeface="Wingdings" panose="05000000000000000000" pitchFamily="2" charset="2"/>
              <a:buChar char="ü"/>
            </a:pPr>
            <a:r>
              <a:rPr lang="ru" sz="2000" dirty="0">
                <a:solidFill>
                  <a:srgbClr val="0D0D0D"/>
                </a:solidFill>
              </a:rPr>
              <a:t>Заземление</a:t>
            </a:r>
          </a:p>
          <a:p>
            <a:pPr marL="228600" indent="-228600">
              <a:lnSpc>
                <a:spcPct val="91000"/>
              </a:lnSpc>
              <a:buFont typeface="Wingdings" panose="05000000000000000000" pitchFamily="2" charset="2"/>
              <a:buChar char="ü"/>
            </a:pPr>
            <a:r>
              <a:rPr lang="ru" sz="2000" dirty="0">
                <a:solidFill>
                  <a:srgbClr val="0D0D0D"/>
                </a:solidFill>
              </a:rPr>
              <a:t>5-4-3-2-1</a:t>
            </a:r>
          </a:p>
        </p:txBody>
      </p:sp>
    </p:spTree>
    <p:extLst>
      <p:ext uri="{BB962C8B-B14F-4D97-AF65-F5344CB8AC3E}">
        <p14:creationId xmlns:p14="http://schemas.microsoft.com/office/powerpoint/2010/main" val="258376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95800" y="980728"/>
            <a:ext cx="3421736" cy="10302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spcAft>
                <a:spcPts val="840"/>
              </a:spcAft>
            </a:pPr>
            <a:r>
              <a:rPr lang="ru" sz="3200" b="1" dirty="0">
                <a:solidFill>
                  <a:schemeClr val="tx2"/>
                </a:solidFill>
                <a:latin typeface="Arial"/>
              </a:rPr>
              <a:t>ТЕХНИКА</a:t>
            </a:r>
          </a:p>
          <a:p>
            <a:pPr algn="ctr"/>
            <a:r>
              <a:rPr lang="ru" sz="3200" dirty="0">
                <a:solidFill>
                  <a:schemeClr val="tx2"/>
                </a:solidFill>
                <a:latin typeface="Arial"/>
              </a:rPr>
              <a:t>«5-4-3-2-1»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5560" y="2420888"/>
            <a:ext cx="8172392" cy="292225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spcAft>
                <a:spcPts val="700"/>
              </a:spcAft>
            </a:pPr>
            <a:r>
              <a:rPr lang="ru" sz="2000" dirty="0"/>
              <a:t>5 — Найдите пять вещей, на которых сможете остановить взгляд</a:t>
            </a:r>
          </a:p>
          <a:p>
            <a:pPr>
              <a:spcAft>
                <a:spcPts val="700"/>
              </a:spcAft>
            </a:pPr>
            <a:r>
              <a:rPr lang="ru" sz="2000" dirty="0"/>
              <a:t>4 — Почувствуйте четыре сенсорных ощущения</a:t>
            </a:r>
          </a:p>
          <a:p>
            <a:pPr>
              <a:spcAft>
                <a:spcPts val="700"/>
              </a:spcAft>
            </a:pPr>
            <a:r>
              <a:rPr lang="ru" sz="2000" dirty="0"/>
              <a:t>3 — Прислушайтесь к трем различным звукам</a:t>
            </a:r>
          </a:p>
          <a:p>
            <a:pPr>
              <a:spcAft>
                <a:spcPts val="700"/>
              </a:spcAft>
            </a:pPr>
            <a:r>
              <a:rPr lang="ru" sz="2000" dirty="0"/>
              <a:t>2 — Сконцентрируйте внимание на двух запахах</a:t>
            </a:r>
          </a:p>
          <a:p>
            <a:pPr defTabSz="153924">
              <a:tabLst>
                <a:tab pos="153924" algn="l"/>
              </a:tabLst>
            </a:pPr>
            <a:r>
              <a:rPr lang="ru" sz="2000" dirty="0"/>
              <a:t>1	— Найдите одну вещь со вкусом</a:t>
            </a:r>
          </a:p>
        </p:txBody>
      </p:sp>
    </p:spTree>
    <p:extLst>
      <p:ext uri="{BB962C8B-B14F-4D97-AF65-F5344CB8AC3E}">
        <p14:creationId xmlns:p14="http://schemas.microsoft.com/office/powerpoint/2010/main" val="1888078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2103882"/>
            <a:ext cx="11593288" cy="26502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21000"/>
              </a:lnSpc>
            </a:pPr>
            <a:r>
              <a:rPr lang="ru" sz="2000" dirty="0">
                <a:latin typeface="Arial"/>
              </a:rPr>
              <a:t>Когда нас накрывает стресс, мы можем не чувствовать сильнейшего напряжения, которое сковывает все тело, не дает нормально дышать. Чтобы эти «оковы» ослабить, сначала придется их затянуть потуже – </a:t>
            </a:r>
            <a:r>
              <a:rPr lang="ru" sz="2000" b="1" dirty="0">
                <a:latin typeface="Arial"/>
              </a:rPr>
              <a:t>крепко сжать кулаки, стиснуть зубы и изо всех сил напрячь все мышцы секунд на 10</a:t>
            </a:r>
            <a:r>
              <a:rPr lang="ru" sz="2000" dirty="0">
                <a:latin typeface="Arial"/>
              </a:rPr>
              <a:t>. А затем расслабить тело, ощутив приятное тепло и покой.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978" y="3789040"/>
            <a:ext cx="11673678" cy="10134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9000"/>
              </a:lnSpc>
            </a:pPr>
            <a:r>
              <a:rPr lang="ru" sz="2000" dirty="0">
                <a:latin typeface="Arial"/>
              </a:rPr>
              <a:t>Можно напрягать группы мышц по отдельности – кисти рук, предплечья и плечи, перейти на мышцы шеи и спины, затем – задействовать голени и бедра. Исходное положение может быть любым – и стоя, и сидя, и лежа с закрытыми глазами. Главное – помнить о дыхании.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8571681-EB0E-41C2-9B97-96FC5DCD8039}"/>
              </a:ext>
            </a:extLst>
          </p:cNvPr>
          <p:cNvSpPr/>
          <p:nvPr/>
        </p:nvSpPr>
        <p:spPr>
          <a:xfrm>
            <a:off x="4295800" y="980728"/>
            <a:ext cx="3421736" cy="10302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spcAft>
                <a:spcPts val="840"/>
              </a:spcAft>
            </a:pPr>
            <a:r>
              <a:rPr lang="ru" sz="3200" b="1" dirty="0">
                <a:solidFill>
                  <a:schemeClr val="tx2"/>
                </a:solidFill>
                <a:latin typeface="Arial"/>
              </a:rPr>
              <a:t>ТЕХНИКА</a:t>
            </a:r>
          </a:p>
        </p:txBody>
      </p:sp>
    </p:spTree>
    <p:extLst>
      <p:ext uri="{BB962C8B-B14F-4D97-AF65-F5344CB8AC3E}">
        <p14:creationId xmlns:p14="http://schemas.microsoft.com/office/powerpoint/2010/main" val="309647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620688"/>
            <a:ext cx="11737304" cy="7772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3000"/>
              </a:lnSpc>
            </a:pPr>
            <a:r>
              <a:rPr lang="ru" sz="2000" dirty="0">
                <a:solidFill>
                  <a:schemeClr val="tx2"/>
                </a:solidFill>
                <a:latin typeface="Arial"/>
              </a:rPr>
              <a:t>ГНЕВ, АГРЕССИЯ – </a:t>
            </a:r>
            <a:r>
              <a:rPr lang="ru" sz="1600" dirty="0">
                <a:solidFill>
                  <a:schemeClr val="tx2"/>
                </a:solidFill>
                <a:latin typeface="Arial"/>
              </a:rPr>
              <a:t>отрицательно окрашенная реакция, выражающаяся в недовольстве каким-либо явление негодованием, возникающим у человека в результате действий объекта его гнева с последующим стремлением устранить этот объект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27002"/>
              </p:ext>
            </p:extLst>
          </p:nvPr>
        </p:nvGraphicFramePr>
        <p:xfrm>
          <a:off x="335360" y="1700808"/>
          <a:ext cx="11521280" cy="4896544"/>
        </p:xfrm>
        <a:graphic>
          <a:graphicData uri="http://schemas.openxmlformats.org/drawingml/2006/table">
            <a:tbl>
              <a:tblPr/>
              <a:tblGrid>
                <a:gridCol w="2660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5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08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75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851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 dirty="0">
                          <a:latin typeface="Arial"/>
                        </a:rPr>
                        <a:t>КАК проявляется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 dirty="0">
                          <a:latin typeface="Arial"/>
                        </a:rPr>
                        <a:t>ЧТО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420"/>
                        </a:spcAft>
                      </a:pPr>
                      <a:r>
                        <a:rPr lang="ru" sz="1600">
                          <a:latin typeface="Arial"/>
                        </a:rPr>
                        <a:t>ЧТО</a:t>
                      </a:r>
                    </a:p>
                    <a:p>
                      <a:pPr marL="0" marR="0" indent="0" algn="ctr"/>
                      <a:r>
                        <a:rPr lang="ru" sz="1600">
                          <a:latin typeface="Arial"/>
                        </a:rPr>
                        <a:t>НЕ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>
                          <a:latin typeface="Arial"/>
                        </a:rPr>
                        <a:t>ЗАЧЕМ мы это делаем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802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  <a:spcAft>
                          <a:spcPts val="1960"/>
                        </a:spcAft>
                      </a:pPr>
                      <a:r>
                        <a:rPr lang="ru" sz="1400" dirty="0">
                          <a:latin typeface="Arial"/>
                        </a:rPr>
                        <a:t>Активная энергозатратная реакция</a:t>
                      </a:r>
                    </a:p>
                    <a:p>
                      <a:pPr marL="0" marR="0" indent="0" algn="ctr">
                        <a:lnSpc>
                          <a:spcPct val="119000"/>
                        </a:lnSpc>
                        <a:spcAft>
                          <a:spcPts val="1960"/>
                        </a:spcAft>
                      </a:pPr>
                      <a:r>
                        <a:rPr lang="ru" sz="1400" dirty="0">
                          <a:latin typeface="Arial"/>
                        </a:rPr>
                        <a:t>Гнев, злость, выражающиеся в словах или действиях</a:t>
                      </a:r>
                    </a:p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400" dirty="0">
                          <a:latin typeface="Arial"/>
                        </a:rPr>
                        <a:t>Действия направлены на консультанта, на окружающих, на себя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defTabSz="341376">
                        <a:lnSpc>
                          <a:spcPct val="91000"/>
                        </a:lnSpc>
                        <a:spcAft>
                          <a:spcPts val="1750"/>
                        </a:spcAft>
                        <a:tabLst>
                          <a:tab pos="341376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</a:t>
                      </a:r>
                      <a:r>
                        <a:rPr lang="ru" sz="1000" dirty="0">
                          <a:latin typeface="Lucida Sans Unicode"/>
                        </a:rPr>
                        <a:t>	</a:t>
                      </a:r>
                      <a:r>
                        <a:rPr lang="ru" sz="1400" dirty="0">
                          <a:latin typeface="+mn-lt"/>
                        </a:rPr>
                        <a:t>Говорить спокойно</a:t>
                      </a:r>
                    </a:p>
                    <a:p>
                      <a:pPr marL="294200" marR="0" indent="-330200" defTabSz="635576">
                        <a:lnSpc>
                          <a:spcPct val="95000"/>
                        </a:lnSpc>
                        <a:spcAft>
                          <a:spcPts val="1750"/>
                        </a:spcAft>
                        <a:tabLst>
                          <a:tab pos="63557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Постепенно снижать темп и громкость речи</a:t>
                      </a:r>
                    </a:p>
                    <a:p>
                      <a:pPr marL="294200" marR="0" indent="-330200" defTabSz="635576">
                        <a:lnSpc>
                          <a:spcPct val="97000"/>
                        </a:lnSpc>
                        <a:spcAft>
                          <a:spcPts val="1750"/>
                        </a:spcAft>
                        <a:tabLst>
                          <a:tab pos="63557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Принятие чувств обратившегося «Я понимаю, что тебе хочется все разнести»</a:t>
                      </a:r>
                    </a:p>
                    <a:p>
                      <a:pPr marL="294200" marR="0" indent="-330200" defTabSz="635576">
                        <a:lnSpc>
                          <a:spcPct val="97000"/>
                        </a:lnSpc>
                        <a:spcAft>
                          <a:spcPts val="1750"/>
                        </a:spcAft>
                        <a:tabLst>
                          <a:tab pos="63557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Задавать уточняющие вопросы «Как ты думаешь, что лучше сделать, это или это?»</a:t>
                      </a:r>
                    </a:p>
                    <a:p>
                      <a:pPr marL="294200" marR="0" indent="-330200" defTabSz="635576">
                        <a:lnSpc>
                          <a:spcPct val="97000"/>
                        </a:lnSpc>
                        <a:tabLst>
                          <a:tab pos="63557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Дать возможность отреагировать эмоции (дыхание, физическая активность и пр.)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6900" marR="0" indent="-342900" defTabSz="605604">
                        <a:lnSpc>
                          <a:spcPct val="97000"/>
                        </a:lnSpc>
                        <a:spcBef>
                          <a:spcPts val="3220"/>
                        </a:spcBef>
                        <a:spcAft>
                          <a:spcPts val="1750"/>
                        </a:spcAft>
                        <a:tabLst>
                          <a:tab pos="605604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</a:t>
                      </a:r>
                      <a:r>
                        <a:rPr lang="ru" sz="1000" dirty="0">
                          <a:latin typeface="Lucida Sans Unicode"/>
                        </a:rPr>
                        <a:t>	</a:t>
                      </a:r>
                      <a:r>
                        <a:rPr lang="ru" sz="1400" dirty="0">
                          <a:latin typeface="+mn-lt"/>
                        </a:rPr>
                        <a:t>Считать, что агрессия обратившегося проявляется у него постоянно и является его чертой</a:t>
                      </a:r>
                    </a:p>
                    <a:p>
                      <a:pPr marL="306900" marR="0" indent="-342900" defTabSz="605604">
                        <a:lnSpc>
                          <a:spcPct val="97000"/>
                        </a:lnSpc>
                        <a:spcAft>
                          <a:spcPts val="1750"/>
                        </a:spcAft>
                        <a:tabLst>
                          <a:tab pos="605604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 Спорить, переубеждать обратившегося (даже если он не прав)</a:t>
                      </a:r>
                    </a:p>
                    <a:p>
                      <a:pPr marL="306900" marR="0" indent="-342900" defTabSz="605604">
                        <a:lnSpc>
                          <a:spcPct val="97000"/>
                        </a:lnSpc>
                        <a:tabLst>
                          <a:tab pos="605604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Обесценивать и подавлять реакции фразами: «успокойся», «возьми себя в руки», «так нельзя</a:t>
                      </a:r>
                      <a:r>
                        <a:rPr lang="ru" sz="1000" dirty="0">
                          <a:latin typeface="Lucida Sans Unicode"/>
                        </a:rPr>
                        <a:t>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ru" sz="1400" dirty="0">
                          <a:latin typeface="Arial"/>
                        </a:rPr>
                        <a:t>Принимаем право обратившегося на такую эмоциональную реакцию.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ru" sz="1400" dirty="0">
                          <a:latin typeface="Arial"/>
                        </a:rPr>
                        <a:t>Если обращается родитель, то проговариваем, что агрессия только косвенно направлена на них, она направлена на обстоятельства, в которых сейчас отказался ребенок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</a:pPr>
                      <a:r>
                        <a:rPr lang="ru" sz="1400" dirty="0">
                          <a:latin typeface="Arial"/>
                        </a:rPr>
                        <a:t>Ребенку помогаем выразить эмоциональную боль (вербализация, отражение</a:t>
                      </a:r>
                      <a:r>
                        <a:rPr lang="ru" sz="1000" dirty="0"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123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360" y="1779270"/>
            <a:ext cx="11521280" cy="13228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u" sz="2000" dirty="0">
                <a:latin typeface="Arial"/>
              </a:rPr>
              <a:t>Если кто-то критикует вас или говорит вам неприятные вещи, то прежде чем выпускать из надпочечников порцию разрушительного адреналина, сделайте эмоциональную паузу (для этого можно выдохнуть и на время задержать дыхание), после чего спросите себя: </a:t>
            </a:r>
            <a:r>
              <a:rPr lang="ru" sz="2000" b="1" dirty="0">
                <a:latin typeface="Arial"/>
              </a:rPr>
              <a:t>«Какую пользу я могу извлечь из данных слов?»</a:t>
            </a:r>
          </a:p>
          <a:p>
            <a:pPr algn="just">
              <a:lnSpc>
                <a:spcPct val="118000"/>
              </a:lnSpc>
              <a:spcAft>
                <a:spcPts val="1680"/>
              </a:spcAft>
            </a:pPr>
            <a:r>
              <a:rPr lang="ru" sz="2000" dirty="0">
                <a:latin typeface="Arial"/>
              </a:rPr>
              <a:t>Точно так же и из запальчивой критики вы, если постараетесь, можете извлечь какую-то </a:t>
            </a:r>
            <a:r>
              <a:rPr lang="ru" sz="2000" b="1" dirty="0">
                <a:latin typeface="Arial"/>
              </a:rPr>
              <a:t>новую информацию о себе или о собеседнике</a:t>
            </a:r>
            <a:r>
              <a:rPr lang="ru" sz="2000" dirty="0">
                <a:latin typeface="Arial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" sz="2000" dirty="0">
                <a:latin typeface="Arial"/>
              </a:rPr>
              <a:t>А дальше нужно совершить самый трудный, но увлекательный поступок: </a:t>
            </a:r>
            <a:r>
              <a:rPr lang="ru" sz="2000" b="1" dirty="0">
                <a:latin typeface="Arial"/>
              </a:rPr>
              <a:t>похвалить своего оппонента</a:t>
            </a:r>
            <a:r>
              <a:rPr lang="ru" sz="2000" dirty="0">
                <a:latin typeface="Arial"/>
              </a:rPr>
              <a:t>! За что? Это вы можете придумать сами, например: за то, что он помогал вам тренировать выдержку и терпение; за то, что он помог вам посмотреть на себя со стороны; за радость победы над собой и над ситуацией (если вы все-таки не поддались на провокацию и не дали волю гневу и раздражению).</a:t>
            </a:r>
          </a:p>
          <a:p>
            <a:pPr algn="just">
              <a:lnSpc>
                <a:spcPct val="115000"/>
              </a:lnSpc>
            </a:pPr>
            <a:endParaRPr lang="ru" sz="2000" b="1" dirty="0">
              <a:latin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4B47869-9071-45CA-8FEE-02D82665D9A2}"/>
              </a:ext>
            </a:extLst>
          </p:cNvPr>
          <p:cNvSpPr/>
          <p:nvPr/>
        </p:nvSpPr>
        <p:spPr>
          <a:xfrm>
            <a:off x="4295800" y="980728"/>
            <a:ext cx="3421736" cy="10302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spcAft>
                <a:spcPts val="840"/>
              </a:spcAft>
            </a:pPr>
            <a:r>
              <a:rPr lang="ru" sz="3200" b="1" dirty="0">
                <a:solidFill>
                  <a:schemeClr val="tx2"/>
                </a:solidFill>
                <a:latin typeface="Arial"/>
              </a:rPr>
              <a:t>ТЕХНИКА</a:t>
            </a:r>
          </a:p>
        </p:txBody>
      </p:sp>
    </p:spTree>
    <p:extLst>
      <p:ext uri="{BB962C8B-B14F-4D97-AF65-F5344CB8AC3E}">
        <p14:creationId xmlns:p14="http://schemas.microsoft.com/office/powerpoint/2010/main" val="287920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60" y="605790"/>
            <a:ext cx="1034796" cy="6827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2056" y="1288542"/>
            <a:ext cx="7580328" cy="3215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2000" b="1" dirty="0">
                <a:latin typeface="Arial"/>
              </a:rPr>
              <a:t>НЕРВАЯ ДРОЖЬ</a:t>
            </a:r>
            <a:r>
              <a:rPr lang="ru" sz="2000" dirty="0">
                <a:latin typeface="Arial"/>
              </a:rPr>
              <a:t> – может быть при агрессии, плаче, страхе, истерике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7356" y="2059686"/>
            <a:ext cx="7208520" cy="32156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150" dirty="0">
                <a:solidFill>
                  <a:srgbClr val="C0504D"/>
                </a:solidFill>
                <a:latin typeface="Arial"/>
              </a:rPr>
              <a:t>ОБЩИЕ ПРИНЦИПЫ РАБОТЫ ПРИ НЕРВНОЙ ДРОЖИ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1424" y="2850642"/>
            <a:ext cx="10441160" cy="25945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71475" indent="-371475" defTabSz="303276">
              <a:lnSpc>
                <a:spcPct val="115000"/>
              </a:lnSpc>
              <a:buAutoNum type="arabicPeriod"/>
              <a:tabLst>
                <a:tab pos="303276" algn="l"/>
              </a:tabLst>
            </a:pPr>
            <a:r>
              <a:rPr lang="ru-RU" sz="2150" dirty="0">
                <a:latin typeface="Arial"/>
              </a:rPr>
              <a:t>Уточните у ребенка: ощущает ли он дрожь в теле или в какой-то части тела. </a:t>
            </a:r>
          </a:p>
          <a:p>
            <a:pPr marL="371475" indent="-371475" defTabSz="303276">
              <a:lnSpc>
                <a:spcPct val="115000"/>
              </a:lnSpc>
              <a:buAutoNum type="arabicPeriod"/>
              <a:tabLst>
                <a:tab pos="303276" algn="l"/>
              </a:tabLst>
            </a:pPr>
            <a:r>
              <a:rPr lang="ru" sz="2150" dirty="0">
                <a:latin typeface="Arial"/>
              </a:rPr>
              <a:t>Объясните, что это нормальная реакция на стресс.</a:t>
            </a:r>
          </a:p>
          <a:p>
            <a:pPr marL="371475" indent="-371475" defTabSz="303276">
              <a:lnSpc>
                <a:spcPct val="115000"/>
              </a:lnSpc>
              <a:buAutoNum type="arabicPeriod"/>
              <a:tabLst>
                <a:tab pos="303276" algn="l"/>
              </a:tabLst>
            </a:pPr>
            <a:r>
              <a:rPr lang="ru" sz="2150" dirty="0">
                <a:latin typeface="Arial"/>
              </a:rPr>
              <a:t>Рекомендуйте усилить дрожь, используйте технику «Тряска»</a:t>
            </a:r>
          </a:p>
          <a:p>
            <a:pPr marL="371475" indent="-371475" defTabSz="303276">
              <a:lnSpc>
                <a:spcPct val="115000"/>
              </a:lnSpc>
              <a:buAutoNum type="arabicPeriod"/>
              <a:tabLst>
                <a:tab pos="303276" algn="l"/>
              </a:tabLst>
            </a:pPr>
            <a:r>
              <a:rPr lang="ru" sz="2150" dirty="0">
                <a:latin typeface="Arial"/>
              </a:rPr>
              <a:t>Мотивируйте отдохнуть, полежать, поспать.</a:t>
            </a:r>
          </a:p>
        </p:txBody>
      </p:sp>
    </p:spTree>
    <p:extLst>
      <p:ext uri="{BB962C8B-B14F-4D97-AF65-F5344CB8AC3E}">
        <p14:creationId xmlns:p14="http://schemas.microsoft.com/office/powerpoint/2010/main" val="94366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1556792"/>
            <a:ext cx="10945216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У большинства людей, </a:t>
            </a:r>
            <a:r>
              <a:rPr lang="ru-RU" sz="2000" b="1" dirty="0"/>
              <a:t>переживших травматическое событие</a:t>
            </a:r>
            <a:r>
              <a:rPr lang="ru-RU" sz="2000" dirty="0"/>
              <a:t>, сила симптомов </a:t>
            </a:r>
            <a:r>
              <a:rPr lang="ru-RU" sz="2000" b="1" dirty="0"/>
              <a:t>снижается</a:t>
            </a:r>
            <a:r>
              <a:rPr lang="ru-RU" sz="2000" dirty="0"/>
              <a:t> и симптомы уходят </a:t>
            </a:r>
            <a:r>
              <a:rPr lang="ru-RU" sz="2000" b="1" dirty="0"/>
              <a:t>в течение месяца.</a:t>
            </a:r>
            <a:r>
              <a:rPr lang="ru-RU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Но у части людей </a:t>
            </a:r>
            <a:r>
              <a:rPr lang="ru-RU" sz="2000" b="1" dirty="0"/>
              <a:t>реакци</a:t>
            </a:r>
            <a:r>
              <a:rPr lang="ru-RU" sz="2000" dirty="0"/>
              <a:t>и, возникшие во время </a:t>
            </a:r>
            <a:r>
              <a:rPr lang="ru-RU" sz="2000" b="1" dirty="0"/>
              <a:t>травматического события</a:t>
            </a:r>
            <a:r>
              <a:rPr lang="ru-RU" sz="2000" dirty="0"/>
              <a:t>, сохраняются и способствуют развитию </a:t>
            </a:r>
            <a:r>
              <a:rPr lang="ru-RU" sz="2000" b="1" dirty="0"/>
              <a:t>различного вида расстройств адаптации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2E22735-3746-4FB0-A076-813EC5CA5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12192000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5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483908"/>
            <a:ext cx="8268000" cy="6827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812832" algn="just"/>
            <a:r>
              <a:rPr lang="ru" sz="800" dirty="0">
                <a:solidFill>
                  <a:srgbClr val="FFFFFF"/>
                </a:solidFill>
                <a:latin typeface="Arial"/>
              </a:rPr>
              <a:t>ПСИХОЛОГИЧЕСКОЕ КОНСУЛЬТИРОВАНИЕ ДЕТЕ И ПОДРОСТКОВ В КРИЗИСНОМ ЭМОЦИОНАЛЬНОМ</a:t>
            </a:r>
          </a:p>
          <a:p>
            <a:pPr algn="just">
              <a:lnSpc>
                <a:spcPct val="75000"/>
              </a:lnSpc>
            </a:pPr>
            <a:r>
              <a:rPr lang="ru" sz="1600" dirty="0">
                <a:latin typeface="Arial"/>
              </a:rPr>
              <a:t>Плач - это </a:t>
            </a:r>
            <a:r>
              <a:rPr lang="ru" sz="1600" dirty="0">
                <a:solidFill>
                  <a:srgbClr val="C0504D"/>
                </a:solidFill>
                <a:latin typeface="Arial"/>
              </a:rPr>
              <a:t>самая адаптивная реакция </a:t>
            </a:r>
            <a:r>
              <a:rPr lang="ru" sz="1600" dirty="0">
                <a:latin typeface="Arial"/>
              </a:rPr>
              <a:t>человека на стрессовую ситуацию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1214650"/>
            <a:ext cx="9183924" cy="27013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dirty="0">
                <a:solidFill>
                  <a:schemeClr val="tx2"/>
                </a:solidFill>
              </a:rPr>
              <a:t>ПЛАЧ, СЛЕЗЫ – </a:t>
            </a:r>
            <a:r>
              <a:rPr lang="ru" sz="1050" dirty="0">
                <a:solidFill>
                  <a:schemeClr val="tx2"/>
                </a:solidFill>
              </a:rPr>
              <a:t>&lt;…&gt; </a:t>
            </a:r>
            <a:r>
              <a:rPr lang="ru" sz="1600" dirty="0">
                <a:solidFill>
                  <a:schemeClr val="tx2"/>
                </a:solidFill>
              </a:rPr>
              <a:t>эмоциональная реакция, позволяющая выразить переполняющие эмоции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09050"/>
              </p:ext>
            </p:extLst>
          </p:nvPr>
        </p:nvGraphicFramePr>
        <p:xfrm>
          <a:off x="191344" y="1700810"/>
          <a:ext cx="11725480" cy="4896542"/>
        </p:xfrm>
        <a:graphic>
          <a:graphicData uri="http://schemas.openxmlformats.org/drawingml/2006/table">
            <a:tbl>
              <a:tblPr/>
              <a:tblGrid>
                <a:gridCol w="1946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2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3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3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78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 dirty="0">
                          <a:latin typeface="+mn-lt"/>
                        </a:rPr>
                        <a:t>КАК проявляется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 dirty="0">
                          <a:latin typeface="+mn-lt"/>
                        </a:rPr>
                        <a:t>ЧТО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420"/>
                        </a:spcAft>
                      </a:pPr>
                      <a:r>
                        <a:rPr lang="ru" sz="1600">
                          <a:latin typeface="+mn-lt"/>
                        </a:rPr>
                        <a:t>ЧТО</a:t>
                      </a:r>
                    </a:p>
                    <a:p>
                      <a:pPr marL="0" marR="0" indent="0" algn="ctr"/>
                      <a:r>
                        <a:rPr lang="ru" sz="1600">
                          <a:latin typeface="+mn-lt"/>
                        </a:rPr>
                        <a:t>НЕ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>
                          <a:latin typeface="+mn-lt"/>
                        </a:rPr>
                        <a:t>ЗАЧЕМ мы это делаем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57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  <a:spcBef>
                          <a:spcPts val="3850"/>
                        </a:spcBef>
                        <a:spcAft>
                          <a:spcPts val="1960"/>
                        </a:spcAft>
                      </a:pPr>
                      <a:r>
                        <a:rPr lang="ru" sz="1400" dirty="0">
                          <a:latin typeface="+mn-lt"/>
                        </a:rPr>
                        <a:t>Обратившийся за психологической помощью плачет, подавлен, нет активности в поведении</a:t>
                      </a:r>
                    </a:p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400" dirty="0">
                          <a:latin typeface="+mn-lt"/>
                        </a:rPr>
                        <a:t>Слезы приносят облегчение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200" marR="0" indent="-330200" defTabSz="568520">
                        <a:spcAft>
                          <a:spcPts val="1750"/>
                        </a:spcAft>
                        <a:tabLst>
                          <a:tab pos="568520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</a:t>
                      </a:r>
                      <a:r>
                        <a:rPr lang="ru" sz="1000" dirty="0">
                          <a:latin typeface="+mn-lt"/>
                        </a:rPr>
                        <a:t>	</a:t>
                      </a:r>
                      <a:r>
                        <a:rPr lang="ru" sz="1400" dirty="0">
                          <a:latin typeface="+mn-lt"/>
                        </a:rPr>
                        <a:t>Постарайтесь выразить человеку свою поддержку и сочувствие. Не обязательно делать это словами, можно просто сесть рядом, дать почувствовать, что вы ему сочувствуете и сопереживаете. Можно просто держать человека за руку</a:t>
                      </a:r>
                    </a:p>
                    <a:p>
                      <a:pPr marL="294200" marR="0" indent="-330200" defTabSz="568520">
                        <a:lnSpc>
                          <a:spcPct val="97000"/>
                        </a:lnSpc>
                        <a:spcAft>
                          <a:spcPts val="1750"/>
                        </a:spcAft>
                        <a:tabLst>
                          <a:tab pos="568520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Если общение на проработку эмоций – дать выплакаться; если на проработку запроса – переключаем (дыхание, вода, отвлечение)</a:t>
                      </a:r>
                    </a:p>
                    <a:p>
                      <a:pPr marL="294200" marR="0" indent="-330200" defTabSz="568520">
                        <a:lnSpc>
                          <a:spcPct val="95000"/>
                        </a:lnSpc>
                        <a:spcAft>
                          <a:spcPts val="1750"/>
                        </a:spcAft>
                        <a:tabLst>
                          <a:tab pos="568520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Выражать поддержку обратившемуся (я-сообщения)</a:t>
                      </a:r>
                    </a:p>
                    <a:p>
                      <a:pPr marL="294200" marR="0" indent="-330200" defTabSz="568520">
                        <a:lnSpc>
                          <a:spcPct val="97000"/>
                        </a:lnSpc>
                        <a:tabLst>
                          <a:tab pos="568520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Активное слушание, поощрение высказываниям, использование паравербальных компонентов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6900" marR="0" indent="-342900" defTabSz="602556">
                        <a:lnSpc>
                          <a:spcPct val="97000"/>
                        </a:lnSpc>
                        <a:spcAft>
                          <a:spcPts val="1820"/>
                        </a:spcAft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</a:t>
                      </a:r>
                      <a:r>
                        <a:rPr lang="ru" sz="1000" dirty="0">
                          <a:latin typeface="+mn-lt"/>
                        </a:rPr>
                        <a:t>	</a:t>
                      </a:r>
                      <a:r>
                        <a:rPr lang="ru" sz="1400" dirty="0">
                          <a:latin typeface="+mn-lt"/>
                        </a:rPr>
                        <a:t>Если работаем над чувствами, не пытаться останавливать слезы</a:t>
                      </a:r>
                    </a:p>
                    <a:p>
                      <a:pPr marL="0" marR="0" indent="0" defTabSz="295656">
                        <a:lnSpc>
                          <a:spcPct val="91000"/>
                        </a:lnSpc>
                        <a:spcAft>
                          <a:spcPts val="1820"/>
                        </a:spcAft>
                        <a:tabLst>
                          <a:tab pos="29565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</a:t>
                      </a:r>
                      <a:r>
                        <a:rPr lang="ru" sz="1400" dirty="0" smtClean="0">
                          <a:latin typeface="+mn-lt"/>
                        </a:rPr>
                        <a:t> </a:t>
                      </a:r>
                      <a:r>
                        <a:rPr lang="ru" sz="1400" dirty="0">
                          <a:latin typeface="+mn-lt"/>
                        </a:rPr>
                        <a:t>У</a:t>
                      </a:r>
                      <a:r>
                        <a:rPr lang="ru" sz="1400" dirty="0" smtClean="0">
                          <a:latin typeface="+mn-lt"/>
                        </a:rPr>
                        <a:t>беждать </a:t>
                      </a:r>
                      <a:r>
                        <a:rPr lang="ru" sz="1400" dirty="0">
                          <a:latin typeface="+mn-lt"/>
                        </a:rPr>
                        <a:t>не плакать</a:t>
                      </a:r>
                    </a:p>
                    <a:p>
                      <a:pPr marL="306900" marR="0" indent="-342900" defTabSz="602556">
                        <a:lnSpc>
                          <a:spcPct val="97000"/>
                        </a:lnSpc>
                        <a:tabLst>
                          <a:tab pos="602556" algn="l"/>
                        </a:tabLst>
                      </a:pPr>
                      <a:r>
                        <a:rPr lang="ru" sz="1400" dirty="0" smtClean="0">
                          <a:latin typeface="+mn-lt"/>
                        </a:rPr>
                        <a:t>•</a:t>
                      </a:r>
                      <a:r>
                        <a:rPr lang="ru" sz="1400" baseline="0" dirty="0">
                          <a:latin typeface="+mn-lt"/>
                        </a:rPr>
                        <a:t> </a:t>
                      </a:r>
                      <a:r>
                        <a:rPr lang="ru" sz="1400" baseline="0" dirty="0" smtClean="0">
                          <a:latin typeface="+mn-lt"/>
                        </a:rPr>
                        <a:t>   </a:t>
                      </a:r>
                      <a:r>
                        <a:rPr lang="ru" sz="1400" dirty="0" smtClean="0">
                          <a:latin typeface="+mn-lt"/>
                        </a:rPr>
                        <a:t> </a:t>
                      </a:r>
                      <a:r>
                        <a:rPr lang="ru" sz="1400" dirty="0">
                          <a:latin typeface="+mn-lt"/>
                        </a:rPr>
                        <a:t>С</a:t>
                      </a:r>
                      <a:r>
                        <a:rPr lang="ru" sz="1400" dirty="0" smtClean="0">
                          <a:latin typeface="+mn-lt"/>
                        </a:rPr>
                        <a:t>читать </a:t>
                      </a:r>
                      <a:r>
                        <a:rPr lang="ru" sz="1400" dirty="0">
                          <a:latin typeface="+mn-lt"/>
                        </a:rPr>
                        <a:t>слезы проявлением слабости.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400" dirty="0">
                          <a:latin typeface="+mn-lt"/>
                        </a:rPr>
                        <a:t>Помогаем осуществить эмоциональную разрядку через слезы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C9BDD7-C594-472D-92AC-346CA19A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028" y="404664"/>
            <a:ext cx="103479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87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639992"/>
            <a:ext cx="9937104" cy="41274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2400" dirty="0">
                <a:solidFill>
                  <a:schemeClr val="tx2"/>
                </a:solidFill>
                <a:latin typeface="Arial"/>
              </a:rPr>
              <a:t>ИСТЕРИКА – </a:t>
            </a:r>
            <a:r>
              <a:rPr lang="ru" sz="1600" dirty="0">
                <a:solidFill>
                  <a:schemeClr val="tx2"/>
                </a:solidFill>
                <a:latin typeface="Arial"/>
              </a:rPr>
              <a:t>&lt;…&gt; </a:t>
            </a:r>
            <a:r>
              <a:rPr lang="ru" sz="2000" dirty="0">
                <a:solidFill>
                  <a:schemeClr val="tx2"/>
                </a:solidFill>
                <a:latin typeface="Arial"/>
              </a:rPr>
              <a:t>способ реагирования психики на травмирующие события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10433"/>
              </p:ext>
            </p:extLst>
          </p:nvPr>
        </p:nvGraphicFramePr>
        <p:xfrm>
          <a:off x="335360" y="1916833"/>
          <a:ext cx="11619972" cy="4608511"/>
        </p:xfrm>
        <a:graphic>
          <a:graphicData uri="http://schemas.openxmlformats.org/drawingml/2006/table">
            <a:tbl>
              <a:tblPr/>
              <a:tblGrid>
                <a:gridCol w="2777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25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01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351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 dirty="0">
                          <a:latin typeface="Arial"/>
                        </a:rPr>
                        <a:t>КАК проявляется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 dirty="0">
                          <a:latin typeface="Arial"/>
                        </a:rPr>
                        <a:t>ЧТО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420"/>
                        </a:spcAft>
                      </a:pPr>
                      <a:r>
                        <a:rPr lang="ru" sz="1600">
                          <a:latin typeface="Arial"/>
                        </a:rPr>
                        <a:t>ЧТО</a:t>
                      </a:r>
                    </a:p>
                    <a:p>
                      <a:pPr marL="0" marR="0" indent="0" algn="ctr"/>
                      <a:r>
                        <a:rPr lang="ru" sz="1600">
                          <a:latin typeface="Arial"/>
                        </a:rPr>
                        <a:t>НЕ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>
                          <a:latin typeface="Arial"/>
                        </a:rPr>
                        <a:t>ЗАЧЕМ мы это делаем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49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  <a:spcAft>
                          <a:spcPts val="1960"/>
                        </a:spcAft>
                      </a:pPr>
                      <a:r>
                        <a:rPr lang="ru" sz="1400" dirty="0">
                          <a:latin typeface="Arial"/>
                        </a:rPr>
                        <a:t>Ребенок бурно выражает свои эмоции, выплескивая их на окружающих:</a:t>
                      </a:r>
                    </a:p>
                    <a:p>
                      <a:pPr marL="0" marR="0" indent="0" algn="ctr">
                        <a:lnSpc>
                          <a:spcPct val="119000"/>
                        </a:lnSpc>
                        <a:spcAft>
                          <a:spcPts val="1960"/>
                        </a:spcAft>
                      </a:pPr>
                      <a:r>
                        <a:rPr lang="ru" sz="1400" dirty="0">
                          <a:latin typeface="Arial"/>
                        </a:rPr>
                        <a:t>- кричит, одновременно плачет.</a:t>
                      </a:r>
                    </a:p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400" dirty="0">
                          <a:latin typeface="Arial"/>
                        </a:rPr>
                        <a:t>Истерика всегда происходит в присутствии зрителей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5300" marR="0" indent="-241300" defTabSz="461332">
                        <a:lnSpc>
                          <a:spcPct val="95000"/>
                        </a:lnSpc>
                        <a:spcAft>
                          <a:spcPts val="1820"/>
                        </a:spcAft>
                        <a:tabLst>
                          <a:tab pos="461332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</a:t>
                      </a:r>
                      <a:r>
                        <a:rPr lang="ru" sz="1000" dirty="0">
                          <a:latin typeface="Lucida Sans Unicode"/>
                        </a:rPr>
                        <a:t>	</a:t>
                      </a:r>
                      <a:r>
                        <a:rPr lang="ru" sz="1400" dirty="0">
                          <a:latin typeface="+mn-lt"/>
                        </a:rPr>
                        <a:t>Рекомендовать ребенку (родителям) уйти от зрителей</a:t>
                      </a:r>
                    </a:p>
                    <a:p>
                      <a:pPr marL="205300" marR="0" indent="-241300" defTabSz="461332">
                        <a:lnSpc>
                          <a:spcPct val="95000"/>
                        </a:lnSpc>
                        <a:spcAft>
                          <a:spcPts val="1820"/>
                        </a:spcAft>
                        <a:tabLst>
                          <a:tab pos="461332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Применять приемы активного слушания, перефразирование</a:t>
                      </a:r>
                    </a:p>
                    <a:p>
                      <a:pPr marL="0" marR="0" indent="0" defTabSz="256032">
                        <a:lnSpc>
                          <a:spcPct val="91000"/>
                        </a:lnSpc>
                        <a:spcAft>
                          <a:spcPts val="1820"/>
                        </a:spcAft>
                        <a:tabLst>
                          <a:tab pos="256032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Обращаться по имени</a:t>
                      </a:r>
                    </a:p>
                    <a:p>
                      <a:pPr marL="205300" marR="0" indent="-241300" defTabSz="461332">
                        <a:lnSpc>
                          <a:spcPct val="95000"/>
                        </a:lnSpc>
                        <a:spcAft>
                          <a:spcPts val="1820"/>
                        </a:spcAft>
                        <a:tabLst>
                          <a:tab pos="461332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Говорить мало, спокойно, короткими простыми фразами</a:t>
                      </a:r>
                    </a:p>
                    <a:p>
                      <a:pPr marL="205300" marR="0" indent="-241300" defTabSz="461332">
                        <a:lnSpc>
                          <a:spcPct val="97000"/>
                        </a:lnSpc>
                        <a:spcAft>
                          <a:spcPts val="1820"/>
                        </a:spcAft>
                        <a:tabLst>
                          <a:tab pos="461332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Если не подпитывать истерику, то через 10-15 минут наступает упадок сил</a:t>
                      </a:r>
                    </a:p>
                    <a:p>
                      <a:pPr marL="0" marR="0" indent="0" defTabSz="256032">
                        <a:lnSpc>
                          <a:spcPct val="91000"/>
                        </a:lnSpc>
                        <a:tabLst>
                          <a:tab pos="256032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Дать ребенку отдохнуть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6900" marR="0" indent="-342900" defTabSz="602556">
                        <a:spcAft>
                          <a:spcPts val="1820"/>
                        </a:spcAft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</a:t>
                      </a:r>
                      <a:r>
                        <a:rPr lang="ru" sz="1000" dirty="0">
                          <a:latin typeface="Lucida Sans Unicode"/>
                        </a:rPr>
                        <a:t>	</a:t>
                      </a:r>
                      <a:r>
                        <a:rPr lang="ru" sz="1400" dirty="0">
                          <a:latin typeface="+mn-lt"/>
                        </a:rPr>
                        <a:t>Если обратившимся является родитель, то не совершать неожиданных действий (встряхивания, обливания, пощечины)</a:t>
                      </a:r>
                    </a:p>
                    <a:p>
                      <a:pPr marL="306900" marR="0" indent="-342900" defTabSz="602556">
                        <a:lnSpc>
                          <a:spcPct val="95000"/>
                        </a:lnSpc>
                        <a:spcAft>
                          <a:spcPts val="1820"/>
                        </a:spcAft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Спорить, вступать в активный диалог, пока не пройдет реакция</a:t>
                      </a:r>
                    </a:p>
                    <a:p>
                      <a:pPr marL="306900" marR="0" indent="-342900" defTabSz="602556">
                        <a:lnSpc>
                          <a:spcPct val="95000"/>
                        </a:lnSpc>
                        <a:spcAft>
                          <a:spcPts val="1820"/>
                        </a:spcAft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Считать, что ребенок намеренно привлекает к себе внимание</a:t>
                      </a:r>
                    </a:p>
                    <a:p>
                      <a:pPr marL="306900" marR="0" indent="-342900" defTabSz="602556">
                        <a:lnSpc>
                          <a:spcPct val="97000"/>
                        </a:lnSpc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Обесценивать и подавлять реакции фразами: «успокойся», «возьми себя в руки», «так нельзя</a:t>
                      </a:r>
                      <a:r>
                        <a:rPr lang="ru" sz="1000" dirty="0">
                          <a:latin typeface="Lucida Sans Unicode"/>
                        </a:rPr>
                        <a:t>»</a:t>
                      </a:r>
                    </a:p>
                    <a:p>
                      <a:pPr marL="306900" marR="0" indent="-342900" defTabSz="602556">
                        <a:lnSpc>
                          <a:spcPct val="97000"/>
                        </a:lnSpc>
                        <a:tabLst>
                          <a:tab pos="602556" algn="l"/>
                        </a:tabLst>
                      </a:pPr>
                      <a:endParaRPr lang="ru" sz="1000" dirty="0">
                        <a:latin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1890"/>
                        </a:spcAft>
                      </a:pPr>
                      <a:r>
                        <a:rPr lang="ru" sz="1400" dirty="0">
                          <a:latin typeface="+mn-lt"/>
                        </a:rPr>
                        <a:t>Помогаем разрядить, выплеснуть негативные эмоции</a:t>
                      </a:r>
                    </a:p>
                    <a:p>
                      <a:pPr marL="0" marR="0" indent="0" algn="ctr"/>
                      <a:r>
                        <a:rPr lang="ru" sz="1400" dirty="0">
                          <a:latin typeface="+mn-lt"/>
                        </a:rPr>
                        <a:t>Истерика заряжает окружающих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A230C1A-8491-4A4A-B52E-4551E5C7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536" y="476672"/>
            <a:ext cx="103479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3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728472"/>
            <a:ext cx="10513168" cy="4373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9000"/>
              </a:lnSpc>
            </a:pPr>
            <a:r>
              <a:rPr lang="ru" dirty="0">
                <a:solidFill>
                  <a:schemeClr val="tx2"/>
                </a:solidFill>
                <a:latin typeface="Arial"/>
              </a:rPr>
              <a:t>СТРАХ – внутреннее состояние, обусловленное грозящим реальным или предполагаемым бедствием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51571"/>
              </p:ext>
            </p:extLst>
          </p:nvPr>
        </p:nvGraphicFramePr>
        <p:xfrm>
          <a:off x="335360" y="1628801"/>
          <a:ext cx="11593289" cy="4968551"/>
        </p:xfrm>
        <a:graphic>
          <a:graphicData uri="http://schemas.openxmlformats.org/drawingml/2006/table">
            <a:tbl>
              <a:tblPr/>
              <a:tblGrid>
                <a:gridCol w="2676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6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4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5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336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 dirty="0">
                          <a:latin typeface="Arial"/>
                        </a:rPr>
                        <a:t>КАК проявляется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>
                          <a:latin typeface="Arial"/>
                        </a:rPr>
                        <a:t>ЧТО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420"/>
                        </a:spcAft>
                      </a:pPr>
                      <a:r>
                        <a:rPr lang="ru" sz="1600">
                          <a:latin typeface="Arial"/>
                        </a:rPr>
                        <a:t>ЧТО</a:t>
                      </a:r>
                    </a:p>
                    <a:p>
                      <a:pPr marL="0" marR="0" indent="0" algn="ctr"/>
                      <a:r>
                        <a:rPr lang="ru" sz="1600">
                          <a:latin typeface="Arial"/>
                        </a:rPr>
                        <a:t>НЕ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>
                          <a:latin typeface="Arial"/>
                        </a:rPr>
                        <a:t>ЗАЧЕМ мы это делаем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518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  <a:spcAft>
                          <a:spcPts val="1960"/>
                        </a:spcAft>
                      </a:pPr>
                      <a:r>
                        <a:rPr lang="ru" sz="1400" dirty="0">
                          <a:latin typeface="Arial"/>
                        </a:rPr>
                        <a:t>Поверхностное дыхание, снижение самоконтроля поведения</a:t>
                      </a:r>
                    </a:p>
                    <a:p>
                      <a:pPr marL="0" marR="0" indent="0" algn="ctr">
                        <a:lnSpc>
                          <a:spcPct val="119000"/>
                        </a:lnSpc>
                        <a:spcAft>
                          <a:spcPts val="1960"/>
                        </a:spcAft>
                      </a:pPr>
                      <a:r>
                        <a:rPr lang="ru" sz="1400" dirty="0">
                          <a:latin typeface="Arial"/>
                        </a:rPr>
                        <a:t>Опасен страх оцепеняющий, блокирующий мысли или действия ребенка</a:t>
                      </a:r>
                    </a:p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400" dirty="0">
                          <a:latin typeface="Arial"/>
                        </a:rPr>
                        <a:t>Проявляется, как правило, в вечерних, ночных звонках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4200" marR="0" indent="-330200" defTabSz="559376">
                        <a:lnSpc>
                          <a:spcPct val="95000"/>
                        </a:lnSpc>
                        <a:spcAft>
                          <a:spcPts val="1750"/>
                        </a:spcAft>
                        <a:tabLst>
                          <a:tab pos="559376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</a:t>
                      </a:r>
                      <a:r>
                        <a:rPr lang="ru" sz="1000" dirty="0">
                          <a:latin typeface="Lucida Sans Unicode"/>
                        </a:rPr>
                        <a:t>	</a:t>
                      </a:r>
                      <a:r>
                        <a:rPr lang="ru" sz="1400" dirty="0">
                          <a:latin typeface="+mn-lt"/>
                        </a:rPr>
                        <a:t>Отвлекать на спокойные задачи (чтение книг, музыка и пр.)</a:t>
                      </a:r>
                    </a:p>
                    <a:p>
                      <a:pPr marL="294200" marR="0" indent="-330200" defTabSz="559376">
                        <a:lnSpc>
                          <a:spcPct val="97000"/>
                        </a:lnSpc>
                        <a:spcAft>
                          <a:spcPts val="1750"/>
                        </a:spcAft>
                        <a:tabLst>
                          <a:tab pos="55937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Снимать ситуативную тревожность, приводящую к страху методами переключения внимания</a:t>
                      </a:r>
                    </a:p>
                    <a:p>
                      <a:pPr marL="294200" marR="0" indent="-330200" defTabSz="559376">
                        <a:lnSpc>
                          <a:spcPct val="97000"/>
                        </a:lnSpc>
                        <a:spcAft>
                          <a:spcPts val="1750"/>
                        </a:spcAft>
                        <a:tabLst>
                          <a:tab pos="55937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Дышать глубоко и ровно, возможно применение дыхательных техник</a:t>
                      </a:r>
                    </a:p>
                    <a:p>
                      <a:pPr marL="294200" marR="0" indent="-330200" defTabSz="559376">
                        <a:lnSpc>
                          <a:spcPct val="96000"/>
                        </a:lnSpc>
                        <a:tabLst>
                          <a:tab pos="55937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Проявить заинтересованность, понимание. Активное слушание</a:t>
                      </a:r>
                    </a:p>
                    <a:p>
                      <a:pPr marL="294200" marR="0" indent="-330200" defTabSz="559376">
                        <a:lnSpc>
                          <a:spcPct val="96000"/>
                        </a:lnSpc>
                        <a:tabLst>
                          <a:tab pos="559376" algn="l"/>
                        </a:tabLst>
                      </a:pPr>
                      <a:endParaRPr lang="ru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6900" marR="0" indent="-342900" defTabSz="602556">
                        <a:lnSpc>
                          <a:spcPct val="95000"/>
                        </a:lnSpc>
                        <a:spcAft>
                          <a:spcPts val="1820"/>
                        </a:spcAft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</a:t>
                      </a:r>
                      <a:r>
                        <a:rPr lang="ru" sz="1000" dirty="0">
                          <a:latin typeface="Lucida Sans Unicode"/>
                        </a:rPr>
                        <a:t>	</a:t>
                      </a:r>
                      <a:r>
                        <a:rPr lang="ru" sz="1400" dirty="0">
                          <a:latin typeface="+mn-lt"/>
                        </a:rPr>
                        <a:t>Оставлять одного при ощущении небезопасности</a:t>
                      </a:r>
                    </a:p>
                    <a:p>
                      <a:pPr marL="306900" marR="0" indent="-342900" defTabSz="602556">
                        <a:lnSpc>
                          <a:spcPct val="95000"/>
                        </a:lnSpc>
                        <a:spcAft>
                          <a:spcPts val="1820"/>
                        </a:spcAft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Пытаться убедить, что страх неоправданный</a:t>
                      </a:r>
                    </a:p>
                    <a:p>
                      <a:pPr marL="306900" marR="0" indent="-342900" defTabSz="602556">
                        <a:lnSpc>
                          <a:spcPct val="97000"/>
                        </a:lnSpc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Обесценивать страх « не думай об этом», «это глупости», «так не бывает» и пр.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400" dirty="0">
                          <a:latin typeface="+mn-lt"/>
                        </a:rPr>
                        <a:t>Помогаем справиться со страхом: чем быстрее обратившийся справиться со страхом, тем меньше вероятность, что он закрепится на долгое время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3DD8F0-506C-4CFF-9AA2-C089E084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552" y="387096"/>
            <a:ext cx="103479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78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9376" y="1700808"/>
            <a:ext cx="11377264" cy="235915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325408" indent="-342900" defTabSz="666594">
              <a:lnSpc>
                <a:spcPct val="115000"/>
              </a:lnSpc>
              <a:spcAft>
                <a:spcPts val="945"/>
              </a:spcAft>
              <a:buFont typeface="+mj-lt"/>
              <a:buAutoNum type="arabicPeriod"/>
              <a:tabLst>
                <a:tab pos="666594" algn="l"/>
              </a:tabLst>
            </a:pPr>
            <a:r>
              <a:rPr lang="ru-RU" dirty="0">
                <a:latin typeface="Arial"/>
              </a:rPr>
              <a:t>Энергично разотрите ладони 5 сек. </a:t>
            </a:r>
          </a:p>
          <a:p>
            <a:pPr marL="325408" indent="-342900" defTabSz="666594">
              <a:lnSpc>
                <a:spcPct val="115000"/>
              </a:lnSpc>
              <a:spcAft>
                <a:spcPts val="945"/>
              </a:spcAft>
              <a:buFont typeface="+mj-lt"/>
              <a:buAutoNum type="arabicPeriod"/>
              <a:tabLst>
                <a:tab pos="666594" algn="l"/>
              </a:tabLst>
            </a:pPr>
            <a:r>
              <a:rPr lang="ru-RU" dirty="0">
                <a:latin typeface="Arial"/>
              </a:rPr>
              <a:t>Быстро потрите пальцами щеки вверх – вниз 5сек. </a:t>
            </a:r>
          </a:p>
          <a:p>
            <a:pPr marL="325408" indent="-342900" defTabSz="666594">
              <a:lnSpc>
                <a:spcPct val="115000"/>
              </a:lnSpc>
              <a:spcAft>
                <a:spcPts val="945"/>
              </a:spcAft>
              <a:buFont typeface="+mj-lt"/>
              <a:buAutoNum type="arabicPeriod"/>
              <a:tabLst>
                <a:tab pos="666594" algn="l"/>
              </a:tabLst>
            </a:pPr>
            <a:r>
              <a:rPr lang="ru-RU" dirty="0">
                <a:latin typeface="Arial"/>
              </a:rPr>
              <a:t>Постучите расслабленными пальцами по макушке головы («барабанная дробь») 5сек. </a:t>
            </a:r>
          </a:p>
          <a:p>
            <a:pPr marL="325408" indent="-342900" defTabSz="666594">
              <a:lnSpc>
                <a:spcPct val="115000"/>
              </a:lnSpc>
              <a:spcAft>
                <a:spcPts val="945"/>
              </a:spcAft>
              <a:buFont typeface="+mj-lt"/>
              <a:buAutoNum type="arabicPeriod"/>
              <a:tabLst>
                <a:tab pos="666594" algn="l"/>
              </a:tabLst>
            </a:pPr>
            <a:r>
              <a:rPr lang="ru-RU" dirty="0">
                <a:latin typeface="Arial"/>
              </a:rPr>
              <a:t>Кулаком правой руки интенсивно разотрите плечо и предплечье левой руки 8 сек. То же для правой руки.</a:t>
            </a:r>
          </a:p>
          <a:p>
            <a:pPr marL="325408" indent="-342900" defTabSz="666594">
              <a:lnSpc>
                <a:spcPct val="115000"/>
              </a:lnSpc>
              <a:spcAft>
                <a:spcPts val="945"/>
              </a:spcAft>
              <a:buFont typeface="+mj-lt"/>
              <a:buAutoNum type="arabicPeriod"/>
              <a:tabLst>
                <a:tab pos="666594" algn="l"/>
              </a:tabLst>
            </a:pPr>
            <a:r>
              <a:rPr lang="ru-RU" dirty="0">
                <a:latin typeface="Arial"/>
              </a:rPr>
              <a:t>Осторожно надавите 4 раза на щитовидную железу (ниже кадыка) большим и указательным пальцами правой руки.</a:t>
            </a:r>
          </a:p>
          <a:p>
            <a:pPr marL="325408" indent="-342900" defTabSz="666594">
              <a:lnSpc>
                <a:spcPct val="115000"/>
              </a:lnSpc>
              <a:spcAft>
                <a:spcPts val="945"/>
              </a:spcAft>
              <a:buFont typeface="+mj-lt"/>
              <a:buAutoNum type="arabicPeriod"/>
              <a:tabLst>
                <a:tab pos="666594" algn="l"/>
              </a:tabLst>
            </a:pPr>
            <a:r>
              <a:rPr lang="ru-RU" dirty="0">
                <a:latin typeface="Arial"/>
              </a:rPr>
              <a:t>Нащупайте большим пальцем впадину в основании черепа, нажмите, сосчитайте до трех, отпустите. Повторите 3 раза.</a:t>
            </a:r>
          </a:p>
          <a:p>
            <a:pPr marL="325408" indent="-342900" defTabSz="666594">
              <a:lnSpc>
                <a:spcPct val="115000"/>
              </a:lnSpc>
              <a:spcAft>
                <a:spcPts val="945"/>
              </a:spcAft>
              <a:buFont typeface="+mj-lt"/>
              <a:buAutoNum type="arabicPeriod"/>
              <a:tabLst>
                <a:tab pos="666594" algn="l"/>
              </a:tabLst>
            </a:pPr>
            <a:r>
              <a:rPr lang="ru-RU" dirty="0">
                <a:latin typeface="Arial"/>
              </a:rPr>
              <a:t>Плотно захватите большим и указательным пальцами руки ахиллово сухожилие, сдавить его, отпустить. Повторите по 3 раза для каждой ноги.</a:t>
            </a:r>
          </a:p>
          <a:p>
            <a:pPr marL="325408" indent="-342900" defTabSz="666594">
              <a:lnSpc>
                <a:spcPct val="115000"/>
              </a:lnSpc>
              <a:spcAft>
                <a:spcPts val="945"/>
              </a:spcAft>
              <a:buFont typeface="+mj-lt"/>
              <a:buAutoNum type="arabicPeriod"/>
              <a:tabLst>
                <a:tab pos="666594" algn="l"/>
              </a:tabLst>
            </a:pPr>
            <a:endParaRPr lang="ru" dirty="0">
              <a:latin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78E0E4-6540-49C3-A2CE-DA628AE55292}"/>
              </a:ext>
            </a:extLst>
          </p:cNvPr>
          <p:cNvSpPr/>
          <p:nvPr/>
        </p:nvSpPr>
        <p:spPr>
          <a:xfrm>
            <a:off x="4295800" y="980728"/>
            <a:ext cx="3421736" cy="10302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spcAft>
                <a:spcPts val="840"/>
              </a:spcAft>
            </a:pPr>
            <a:r>
              <a:rPr lang="ru" sz="3200" b="1" dirty="0">
                <a:solidFill>
                  <a:schemeClr val="tx2"/>
                </a:solidFill>
                <a:latin typeface="Arial"/>
              </a:rPr>
              <a:t>ТЕХНИКА</a:t>
            </a:r>
          </a:p>
        </p:txBody>
      </p:sp>
    </p:spTree>
    <p:extLst>
      <p:ext uri="{BB962C8B-B14F-4D97-AF65-F5344CB8AC3E}">
        <p14:creationId xmlns:p14="http://schemas.microsoft.com/office/powerpoint/2010/main" val="2116703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01784" y="1088898"/>
            <a:ext cx="765048" cy="17526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750" baseline="30000">
                <a:solidFill>
                  <a:srgbClr val="FFFFFF"/>
                </a:solidFill>
                <a:latin typeface="Arial"/>
              </a:rPr>
              <a:t>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19675"/>
              </p:ext>
            </p:extLst>
          </p:nvPr>
        </p:nvGraphicFramePr>
        <p:xfrm>
          <a:off x="263352" y="1634295"/>
          <a:ext cx="11665296" cy="4963057"/>
        </p:xfrm>
        <a:graphic>
          <a:graphicData uri="http://schemas.openxmlformats.org/drawingml/2006/table">
            <a:tbl>
              <a:tblPr/>
              <a:tblGrid>
                <a:gridCol w="2692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5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6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9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593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 dirty="0">
                          <a:latin typeface="Arial"/>
                        </a:rPr>
                        <a:t>КАК проявляется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 dirty="0">
                          <a:latin typeface="Arial"/>
                        </a:rPr>
                        <a:t>ЧТО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420"/>
                        </a:spcAft>
                      </a:pPr>
                      <a:r>
                        <a:rPr lang="ru" sz="1600">
                          <a:latin typeface="Arial"/>
                        </a:rPr>
                        <a:t>ЧТО</a:t>
                      </a:r>
                    </a:p>
                    <a:p>
                      <a:pPr marL="0" marR="0" indent="0" algn="ctr"/>
                      <a:r>
                        <a:rPr lang="ru" sz="1600">
                          <a:latin typeface="Arial"/>
                        </a:rPr>
                        <a:t>НЕ делать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9000"/>
                        </a:lnSpc>
                      </a:pPr>
                      <a:r>
                        <a:rPr lang="ru" sz="1600">
                          <a:latin typeface="Arial"/>
                        </a:rPr>
                        <a:t>ЗАЧЕМ мы это делаем</a:t>
                      </a:r>
                    </a:p>
                  </a:txBody>
                  <a:tcPr marL="0" marR="0" marT="0" marB="0" anchor="ctr">
                    <a:solidFill>
                      <a:srgbClr val="C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7123"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1890"/>
                        </a:spcAft>
                      </a:pPr>
                      <a:r>
                        <a:rPr lang="ru" sz="1400" dirty="0">
                          <a:latin typeface="Lucida Sans Unicode"/>
                        </a:rPr>
                        <a:t>Реакция сниженной эмоциональной, интеллектуальной, поведенческой активности. Речь вялая с паузами. Безразличие к окружающему.</a:t>
                      </a:r>
                    </a:p>
                    <a:p>
                      <a:pPr marL="0" marR="0" indent="0" algn="ctr"/>
                      <a:r>
                        <a:rPr lang="ru" sz="1400" dirty="0">
                          <a:latin typeface="Lucida Sans Unicode"/>
                        </a:rPr>
                        <a:t>Апатия может длиться от нескольких часов до нескольких недель (тяжело проходит без проработки эмоционального состояния)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4200" marR="0" indent="-330200" defTabSz="553280">
                        <a:spcAft>
                          <a:spcPts val="1470"/>
                        </a:spcAft>
                        <a:tabLst>
                          <a:tab pos="553280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</a:t>
                      </a:r>
                      <a:r>
                        <a:rPr lang="ru" sz="1000" dirty="0">
                          <a:latin typeface="Arial"/>
                        </a:rPr>
                        <a:t>	</a:t>
                      </a:r>
                      <a:r>
                        <a:rPr lang="ru" sz="1400" dirty="0">
                          <a:latin typeface="Arial"/>
                        </a:rPr>
                        <a:t>Задавать односложные вопросы: «Как ты себя чувствуешь?», «Хочешь пить?»</a:t>
                      </a:r>
                    </a:p>
                    <a:p>
                      <a:pPr marL="294200" marR="0" indent="-330200" defTabSz="553280">
                        <a:spcAft>
                          <a:spcPts val="1470"/>
                        </a:spcAft>
                        <a:tabLst>
                          <a:tab pos="553280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	Найти комфортное место для продолжения разговора с ребенком</a:t>
                      </a:r>
                    </a:p>
                    <a:p>
                      <a:pPr marL="294200" marR="0" indent="-330200" defTabSz="553280">
                        <a:spcAft>
                          <a:spcPts val="1470"/>
                        </a:spcAft>
                        <a:tabLst>
                          <a:tab pos="553280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	Поддерживать возможность испытывать негативные эмоции</a:t>
                      </a:r>
                    </a:p>
                    <a:p>
                      <a:pPr marL="294200" marR="0" indent="-330200" defTabSz="553280">
                        <a:lnSpc>
                          <a:spcPct val="105000"/>
                        </a:lnSpc>
                        <a:tabLst>
                          <a:tab pos="553280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	Для стабилизации состояния в текущий момент консультации предложить самомассаж пальцев, мочек ушей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6900" marR="0" indent="-342900" defTabSz="602556">
                        <a:lnSpc>
                          <a:spcPct val="97000"/>
                        </a:lnSpc>
                        <a:spcAft>
                          <a:spcPts val="1750"/>
                        </a:spcAft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Arial"/>
                        </a:rPr>
                        <a:t>•</a:t>
                      </a:r>
                      <a:r>
                        <a:rPr lang="ru" sz="1000" dirty="0">
                          <a:latin typeface="Lucida Sans Unicode"/>
                        </a:rPr>
                        <a:t>	</a:t>
                      </a:r>
                      <a:r>
                        <a:rPr lang="ru" sz="1400" dirty="0">
                          <a:latin typeface="+mn-lt"/>
                        </a:rPr>
                        <a:t> Говорить резко,  выдергивать обратившегося из этого состояния</a:t>
                      </a:r>
                    </a:p>
                    <a:p>
                      <a:pPr marL="306900" marR="0" indent="-342900" defTabSz="602556">
                        <a:lnSpc>
                          <a:spcPct val="97000"/>
                        </a:lnSpc>
                        <a:tabLst>
                          <a:tab pos="602556" algn="l"/>
                        </a:tabLst>
                      </a:pPr>
                      <a:r>
                        <a:rPr lang="ru" sz="1400" dirty="0">
                          <a:latin typeface="+mn-lt"/>
                        </a:rPr>
                        <a:t>•	 Обесценивать реакции обратившегося: «так нельзя», «ты должен», «соберись»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1890"/>
                        </a:spcAft>
                      </a:pPr>
                      <a:r>
                        <a:rPr lang="ru" sz="1400" dirty="0">
                          <a:latin typeface="+mn-lt"/>
                        </a:rPr>
                        <a:t>Помогаем в комфортном режиме осознать произошедшее и вернуться в продуктивное состояние</a:t>
                      </a:r>
                    </a:p>
                    <a:p>
                      <a:pPr marL="0" marR="0" indent="0" algn="ctr"/>
                      <a:r>
                        <a:rPr lang="ru" sz="1400" dirty="0">
                          <a:latin typeface="+mn-lt"/>
                        </a:rPr>
                        <a:t>Предотвращаем возможное появление аутодеструктивных тенденций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0E39328-C49B-4B2C-870C-58EAFA8C19D3}"/>
              </a:ext>
            </a:extLst>
          </p:cNvPr>
          <p:cNvSpPr/>
          <p:nvPr/>
        </p:nvSpPr>
        <p:spPr>
          <a:xfrm>
            <a:off x="263352" y="540034"/>
            <a:ext cx="11665296" cy="72412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9000"/>
              </a:lnSpc>
            </a:pPr>
            <a:r>
              <a:rPr lang="ru-RU" sz="1600" dirty="0">
                <a:solidFill>
                  <a:schemeClr val="tx2"/>
                </a:solidFill>
                <a:latin typeface="Arial"/>
              </a:rPr>
              <a:t>АПАТИЯ – отсутствие стремления к какой-либо деятельности, </a:t>
            </a:r>
            <a:r>
              <a:rPr lang="ru-RU" sz="1600" dirty="0" smtClean="0">
                <a:solidFill>
                  <a:schemeClr val="tx2"/>
                </a:solidFill>
                <a:latin typeface="Arial"/>
              </a:rPr>
              <a:t>отсутствие </a:t>
            </a:r>
            <a:r>
              <a:rPr lang="ru-RU" sz="1600" dirty="0">
                <a:solidFill>
                  <a:schemeClr val="tx2"/>
                </a:solidFill>
                <a:latin typeface="Arial"/>
              </a:rPr>
              <a:t>отрицательного и положительного отношения к действительности</a:t>
            </a:r>
            <a:r>
              <a:rPr lang="ru-RU" sz="1600">
                <a:solidFill>
                  <a:schemeClr val="tx2"/>
                </a:solidFill>
                <a:latin typeface="Arial"/>
              </a:rPr>
              <a:t>, </a:t>
            </a:r>
            <a:r>
              <a:rPr lang="ru-RU" sz="1600" smtClean="0">
                <a:solidFill>
                  <a:schemeClr val="tx2"/>
                </a:solidFill>
                <a:latin typeface="Arial"/>
              </a:rPr>
              <a:t>отсутствие </a:t>
            </a:r>
            <a:r>
              <a:rPr lang="ru-RU" sz="1600" dirty="0">
                <a:solidFill>
                  <a:schemeClr val="tx2"/>
                </a:solidFill>
                <a:latin typeface="Arial"/>
              </a:rPr>
              <a:t>внешних эмоциональных проявлений</a:t>
            </a:r>
          </a:p>
        </p:txBody>
      </p:sp>
    </p:spTree>
    <p:extLst>
      <p:ext uri="{BB962C8B-B14F-4D97-AF65-F5344CB8AC3E}">
        <p14:creationId xmlns:p14="http://schemas.microsoft.com/office/powerpoint/2010/main" val="3395726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524256"/>
            <a:ext cx="1264920" cy="821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9431"/>
          <a:stretch/>
        </p:blipFill>
        <p:spPr>
          <a:xfrm>
            <a:off x="6862962" y="3959995"/>
            <a:ext cx="1807464" cy="1539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3727139"/>
            <a:ext cx="2838848" cy="2760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2068" y="816864"/>
            <a:ext cx="4210812" cy="2667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000" b="1" u="sng" dirty="0">
                <a:solidFill>
                  <a:schemeClr val="tx2"/>
                </a:solidFill>
                <a:latin typeface="Arial"/>
              </a:rPr>
              <a:t>КУДА ОБРАТИТЬСЯ ЗА ПОМОЩЬЮ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7004" y="1873758"/>
            <a:ext cx="3276600" cy="11765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24000"/>
              </a:lnSpc>
            </a:pPr>
            <a:r>
              <a:rPr lang="ru" sz="1350" b="1" dirty="0">
                <a:latin typeface="Arial"/>
              </a:rPr>
              <a:t>Горячая кризисная линия </a:t>
            </a:r>
            <a:r>
              <a:rPr lang="ru" sz="1350" dirty="0">
                <a:latin typeface="Arial"/>
              </a:rPr>
              <a:t>по оказанию психологической помощи несовершеннолетним и их родителям (законным представителям) Министерства просвещения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18832" y="1980438"/>
            <a:ext cx="2298192" cy="10789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41000"/>
              </a:lnSpc>
            </a:pPr>
            <a:r>
              <a:rPr lang="ru" sz="1350" dirty="0">
                <a:latin typeface="Arial"/>
              </a:rPr>
              <a:t>Общероссийский </a:t>
            </a:r>
            <a:r>
              <a:rPr lang="ru" sz="1350" b="1" dirty="0">
                <a:latin typeface="Arial"/>
              </a:rPr>
              <a:t>детский телефон доверия </a:t>
            </a:r>
            <a:r>
              <a:rPr lang="ru" sz="1350" dirty="0">
                <a:latin typeface="Arial"/>
              </a:rPr>
              <a:t>для детей родителей и педагогов </a:t>
            </a:r>
          </a:p>
          <a:p>
            <a:pPr algn="ctr">
              <a:lnSpc>
                <a:spcPct val="141000"/>
              </a:lnSpc>
            </a:pPr>
            <a:r>
              <a:rPr lang="ru" sz="1850" b="1" dirty="0">
                <a:solidFill>
                  <a:srgbClr val="8A0002"/>
                </a:solidFill>
                <a:latin typeface="Arial"/>
              </a:rPr>
              <a:t>8-800-2000-122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4140" y="3187446"/>
            <a:ext cx="1865376" cy="2209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1850" b="1">
                <a:solidFill>
                  <a:srgbClr val="8A0002"/>
                </a:solidFill>
                <a:latin typeface="Arial"/>
              </a:rPr>
              <a:t>8-800-600-31-14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47928" y="5799582"/>
            <a:ext cx="4637532" cy="4023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11000"/>
              </a:lnSpc>
              <a:spcBef>
                <a:spcPts val="1610"/>
              </a:spcBef>
            </a:pPr>
            <a:r>
              <a:rPr lang="ru" sz="1050" b="1" dirty="0">
                <a:solidFill>
                  <a:srgbClr val="31859C"/>
                </a:solidFill>
                <a:latin typeface="Arial"/>
              </a:rPr>
              <a:t>Сайт «Детский телефон доверия» ФКЦ МГППУ </a:t>
            </a:r>
            <a:r>
              <a:rPr lang="ru" sz="1050" dirty="0">
                <a:latin typeface="Arial"/>
              </a:rPr>
              <a:t>для детей, подростков, родителей (законных представителей) и педагогических работников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D682AD-A179-4B2E-8E94-DFB457F31BDC}"/>
              </a:ext>
            </a:extLst>
          </p:cNvPr>
          <p:cNvSpPr txBox="1"/>
          <p:nvPr/>
        </p:nvSpPr>
        <p:spPr>
          <a:xfrm>
            <a:off x="7081656" y="5481490"/>
            <a:ext cx="13700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u="sng" dirty="0">
                <a:solidFill>
                  <a:srgbClr val="0000FF"/>
                </a:solidFill>
                <a:latin typeface="Verdana" panose="020B0604030504040204" pitchFamily="34" charset="0"/>
              </a:rPr>
              <a:t>childhelpline.ru</a:t>
            </a:r>
            <a:r>
              <a:rPr lang="en-US" sz="900" u="sng" dirty="0">
                <a:solidFill>
                  <a:srgbClr val="31859C"/>
                </a:solidFill>
                <a:latin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175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603877"/>
            <a:ext cx="1834896" cy="545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0296" y="1162596"/>
            <a:ext cx="644652" cy="6553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350">
                <a:solidFill>
                  <a:srgbClr val="0D0D0D"/>
                </a:solidFill>
                <a:latin typeface="Times New Roman"/>
              </a:rPr>
              <a:t>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1432" y="2276872"/>
            <a:ext cx="7429136" cy="6751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22000"/>
              </a:lnSpc>
            </a:pPr>
            <a:r>
              <a:rPr lang="ru" sz="3200" b="1" dirty="0">
                <a:solidFill>
                  <a:schemeClr val="tx2"/>
                </a:solidFill>
                <a:latin typeface="Arial"/>
              </a:rPr>
              <a:t>Как организовать кризисную помощь в образовательной организации?</a:t>
            </a:r>
          </a:p>
        </p:txBody>
      </p:sp>
    </p:spTree>
    <p:extLst>
      <p:ext uri="{BB962C8B-B14F-4D97-AF65-F5344CB8AC3E}">
        <p14:creationId xmlns:p14="http://schemas.microsoft.com/office/powerpoint/2010/main" val="3710372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3592" y="476672"/>
            <a:ext cx="6152348" cy="23622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2000" dirty="0">
                <a:solidFill>
                  <a:schemeClr val="tx2"/>
                </a:solidFill>
                <a:latin typeface="Arial"/>
              </a:rPr>
              <a:t>ОБЩИЕ ЗАДАЧИ ЭКСТРЕННОЙ ПСИХОЛОГИЧЕСКОЙ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367" y="1268760"/>
            <a:ext cx="4680521" cy="40965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12000"/>
              </a:lnSpc>
              <a:spcAft>
                <a:spcPts val="630"/>
              </a:spcAft>
            </a:pPr>
            <a:r>
              <a:rPr lang="ru" b="1" dirty="0">
                <a:latin typeface="Arial"/>
              </a:rPr>
              <a:t>В первую неделю после воздействия психотравмирующего события</a:t>
            </a:r>
          </a:p>
          <a:p>
            <a:pPr marL="228600" indent="-228600" defTabSz="2010156">
              <a:lnSpc>
                <a:spcPct val="162000"/>
              </a:lnSpc>
              <a:buFont typeface="Arial" panose="020B0604020202020204" pitchFamily="34" charset="0"/>
              <a:buChar char="•"/>
              <a:tabLst>
                <a:tab pos="2010156" algn="l"/>
                <a:tab pos="2586228" algn="l"/>
                <a:tab pos="233172" algn="l"/>
              </a:tabLst>
            </a:pPr>
            <a:r>
              <a:rPr lang="ru-RU" dirty="0">
                <a:latin typeface="Arial"/>
              </a:rPr>
              <a:t>о</a:t>
            </a:r>
            <a:r>
              <a:rPr lang="ru" dirty="0">
                <a:latin typeface="Arial"/>
              </a:rPr>
              <a:t>треагирование и психологическую поддержку обучающихся и их родителей (законных представителей), снижение острого чувства страха, подавленности;</a:t>
            </a:r>
          </a:p>
          <a:p>
            <a:pPr marL="228600" indent="-228600" algn="just" defTabSz="2098548">
              <a:lnSpc>
                <a:spcPct val="162000"/>
              </a:lnSpc>
              <a:buFont typeface="Arial" panose="020B0604020202020204" pitchFamily="34" charset="0"/>
              <a:buChar char="•"/>
              <a:tabLst>
                <a:tab pos="2098548" algn="l"/>
                <a:tab pos="3877056" algn="l"/>
                <a:tab pos="233172" algn="l"/>
              </a:tabLst>
            </a:pPr>
            <a:r>
              <a:rPr lang="ru-RU" dirty="0">
                <a:latin typeface="Arial"/>
              </a:rPr>
              <a:t>в</a:t>
            </a:r>
            <a:r>
              <a:rPr lang="ru" dirty="0">
                <a:latin typeface="Arial"/>
              </a:rPr>
              <a:t>осстановление представлений о защищенности «Я», безопасности мира;</a:t>
            </a:r>
          </a:p>
          <a:p>
            <a:pPr marL="228600" indent="-228600" algn="just" defTabSz="2017776">
              <a:lnSpc>
                <a:spcPct val="162000"/>
              </a:lnSpc>
              <a:buFont typeface="Arial" panose="020B0604020202020204" pitchFamily="34" charset="0"/>
              <a:buChar char="•"/>
              <a:tabLst>
                <a:tab pos="2017776" algn="l"/>
                <a:tab pos="3899916" algn="l"/>
                <a:tab pos="233172" algn="l"/>
              </a:tabLst>
            </a:pPr>
            <a:r>
              <a:rPr lang="ru-RU" dirty="0">
                <a:latin typeface="Arial"/>
              </a:rPr>
              <a:t>н</a:t>
            </a:r>
            <a:r>
              <a:rPr lang="ru" dirty="0">
                <a:latin typeface="Arial"/>
              </a:rPr>
              <a:t>алаживание коммуникаций в межличностной сфере;</a:t>
            </a:r>
          </a:p>
          <a:p>
            <a:pPr marL="228600" indent="-228600" defTabSz="1827276">
              <a:lnSpc>
                <a:spcPct val="162000"/>
              </a:lnSpc>
              <a:buFont typeface="Arial" panose="020B0604020202020204" pitchFamily="34" charset="0"/>
              <a:buChar char="•"/>
              <a:tabLst>
                <a:tab pos="1827276" algn="l"/>
                <a:tab pos="233172" algn="l"/>
              </a:tabLst>
            </a:pPr>
            <a:r>
              <a:rPr lang="ru" dirty="0">
                <a:latin typeface="Arial"/>
              </a:rPr>
              <a:t>оценка степени риска и профилактика развития суицидальных тенденций.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0379" y="1268760"/>
            <a:ext cx="5184253" cy="33924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12000"/>
              </a:lnSpc>
              <a:spcAft>
                <a:spcPts val="630"/>
              </a:spcAft>
            </a:pPr>
            <a:r>
              <a:rPr lang="ru" b="1" dirty="0">
                <a:latin typeface="Arial"/>
              </a:rPr>
              <a:t>В первый месяц после воздействия психотравмирующего события</a:t>
            </a:r>
          </a:p>
          <a:p>
            <a:pPr marL="228600" indent="-228600" algn="just" defTabSz="450122">
              <a:lnSpc>
                <a:spcPct val="165000"/>
              </a:lnSpc>
              <a:spcAft>
                <a:spcPts val="210"/>
              </a:spcAft>
              <a:buFont typeface="Arial" panose="020B0604020202020204" pitchFamily="34" charset="0"/>
              <a:buChar char="•"/>
              <a:tabLst>
                <a:tab pos="450122" algn="l"/>
              </a:tabLst>
            </a:pPr>
            <a:r>
              <a:rPr lang="ru" dirty="0">
                <a:latin typeface="Arial"/>
              </a:rPr>
              <a:t>снятие фиксации (зависания) в переживаниях кризисной ситуации;</a:t>
            </a:r>
          </a:p>
          <a:p>
            <a:pPr marL="228600" indent="-228600" algn="just" defTabSz="3136392">
              <a:lnSpc>
                <a:spcPct val="163000"/>
              </a:lnSpc>
              <a:buFont typeface="Arial" panose="020B0604020202020204" pitchFamily="34" charset="0"/>
              <a:buChar char="•"/>
              <a:tabLst>
                <a:tab pos="3136392" algn="l"/>
                <a:tab pos="233172" algn="l"/>
              </a:tabLst>
            </a:pPr>
            <a:r>
              <a:rPr lang="ru-RU" dirty="0">
                <a:latin typeface="Arial"/>
              </a:rPr>
              <a:t>п</a:t>
            </a:r>
            <a:r>
              <a:rPr lang="ru" dirty="0">
                <a:latin typeface="Arial"/>
              </a:rPr>
              <a:t>сихологическая коррекция психопатологических проявлений кризисной ситуации (симптомы-мишени);</a:t>
            </a:r>
          </a:p>
          <a:p>
            <a:pPr marL="228600" indent="-228600" algn="just" defTabSz="1962912">
              <a:lnSpc>
                <a:spcPct val="162000"/>
              </a:lnSpc>
              <a:buFont typeface="Arial" panose="020B0604020202020204" pitchFamily="34" charset="0"/>
              <a:buChar char="•"/>
              <a:tabLst>
                <a:tab pos="1962912" algn="l"/>
                <a:tab pos="3886200" algn="l"/>
                <a:tab pos="233172" algn="l"/>
              </a:tabLst>
            </a:pPr>
            <a:r>
              <a:rPr lang="ru" dirty="0">
                <a:latin typeface="Arial"/>
              </a:rPr>
              <a:t>восстановление пространственной и временной последовательности развития кризисной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264815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325" y="294514"/>
            <a:ext cx="7499350" cy="778098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Кризисное вмешательство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268413"/>
            <a:ext cx="11593288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cs typeface="Arial" charset="0"/>
              </a:rPr>
              <a:t>Педагог-психолог в рамках данной работы:</a:t>
            </a:r>
          </a:p>
          <a:p>
            <a:pPr algn="just">
              <a:defRPr/>
            </a:pPr>
            <a:r>
              <a:rPr lang="ru-RU" sz="2000" dirty="0">
                <a:cs typeface="Arial" charset="0"/>
              </a:rPr>
              <a:t>   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400" i="1" dirty="0">
                <a:cs typeface="Arial" charset="0"/>
              </a:rPr>
              <a:t>Выявляет обучающихся с выраженным кризисным состоянием и определяет группу риска.</a:t>
            </a:r>
            <a:r>
              <a:rPr lang="ru-RU" sz="2400" dirty="0"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1050" dirty="0">
                <a:cs typeface="Arial" charset="0"/>
              </a:rPr>
              <a:t>    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400" i="1" dirty="0">
                <a:cs typeface="Arial" charset="0"/>
              </a:rPr>
              <a:t>Информирует о наличии выраженного кризисного состояния у обучающихся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ru-RU" sz="1050" i="1" dirty="0">
              <a:cs typeface="Arial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400" i="1" dirty="0">
                <a:cs typeface="Arial" charset="0"/>
              </a:rPr>
              <a:t>Осуществляет кризисную поддержку обучающегося</a:t>
            </a:r>
            <a:endParaRPr lang="ru-RU" sz="2400" i="1" dirty="0">
              <a:solidFill>
                <a:srgbClr val="7030A0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1050" i="1" dirty="0">
                <a:cs typeface="Arial" charset="0"/>
              </a:rPr>
              <a:t>     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400" i="1" dirty="0">
                <a:cs typeface="Arial" charset="0"/>
              </a:rPr>
              <a:t>Составляет психолого-педагогическую программу работы с обучающимися</a:t>
            </a:r>
          </a:p>
          <a:p>
            <a:pPr algn="just">
              <a:defRPr/>
            </a:pPr>
            <a:r>
              <a:rPr lang="ru-RU" sz="1050" i="1" dirty="0">
                <a:cs typeface="Arial" charset="0"/>
              </a:rPr>
              <a:t>    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400" i="1" dirty="0">
                <a:cs typeface="Arial" charset="0"/>
              </a:rPr>
              <a:t>Реализация программ сопровождения</a:t>
            </a:r>
          </a:p>
          <a:p>
            <a:pPr algn="just">
              <a:defRPr/>
            </a:pPr>
            <a:r>
              <a:rPr lang="ru-RU" sz="1050" i="1" dirty="0">
                <a:cs typeface="Arial" charset="0"/>
              </a:rPr>
              <a:t>    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400" i="1" dirty="0">
                <a:cs typeface="Arial" charset="0"/>
              </a:rPr>
              <a:t>Мониторинг результатов сопровождения</a:t>
            </a:r>
            <a:endParaRPr lang="ru-RU" sz="2400" dirty="0">
              <a:cs typeface="Arial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ru-RU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495479"/>
            <a:ext cx="8568952" cy="4221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spcAft>
                <a:spcPts val="105"/>
              </a:spcAft>
            </a:pPr>
            <a:r>
              <a:rPr lang="ru" sz="1600" dirty="0">
                <a:solidFill>
                  <a:schemeClr val="tx2"/>
                </a:solidFill>
                <a:latin typeface="Arial"/>
              </a:rPr>
              <a:t>РАБОТА ПЕДАГОГА-ПСИХОЛОГА СТРОИТСЯ НА НЕСКОЛЬКИХ УРОВНЯХ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196" y="917627"/>
            <a:ext cx="1079047" cy="309599"/>
          </a:xfrm>
          <a:prstGeom prst="rect">
            <a:avLst/>
          </a:prstGeom>
          <a:solidFill>
            <a:srgbClr val="4F81BD"/>
          </a:solidFill>
        </p:spPr>
        <p:txBody>
          <a:bodyPr wrap="none" lIns="0" tIns="0" rIns="0" bIns="0">
            <a:noAutofit/>
          </a:bodyPr>
          <a:lstStyle/>
          <a:p>
            <a:r>
              <a:rPr lang="ru" sz="1200" dirty="0">
                <a:solidFill>
                  <a:srgbClr val="FFFFFF"/>
                </a:solidFill>
                <a:latin typeface="Arial"/>
              </a:rPr>
              <a:t>Уровень семьи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1307482"/>
            <a:ext cx="11377264" cy="92869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64550" indent="-82550" defTabSz="155482">
              <a:lnSpc>
                <a:spcPct val="115000"/>
              </a:lnSpc>
              <a:tabLst>
                <a:tab pos="155482" algn="l"/>
              </a:tabLst>
            </a:pPr>
            <a:r>
              <a:rPr lang="ru" sz="900" dirty="0">
                <a:latin typeface="Arial"/>
              </a:rPr>
              <a:t>•	</a:t>
            </a:r>
            <a:r>
              <a:rPr lang="ru" sz="1400" dirty="0">
                <a:latin typeface="Arial"/>
              </a:rPr>
              <a:t>Консультирование членов семьи осуществляется как в индивидуальном, так и в групповом формате.  Работа строится по схеме: диагностика - информирование -коррекция - диагностика.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96" y="1816261"/>
            <a:ext cx="3409187" cy="308980"/>
          </a:xfrm>
          <a:prstGeom prst="rect">
            <a:avLst/>
          </a:prstGeom>
          <a:solidFill>
            <a:srgbClr val="4F81BD"/>
          </a:solidFill>
        </p:spPr>
        <p:txBody>
          <a:bodyPr wrap="none" lIns="0" tIns="0" rIns="0" bIns="0">
            <a:noAutofit/>
          </a:bodyPr>
          <a:lstStyle/>
          <a:p>
            <a:r>
              <a:rPr lang="ru" sz="1200" dirty="0">
                <a:solidFill>
                  <a:srgbClr val="FFFFFF"/>
                </a:solidFill>
                <a:latin typeface="Arial"/>
              </a:rPr>
              <a:t>Уровень родителей (законных представителей</a:t>
            </a:r>
            <a:r>
              <a:rPr lang="ru" sz="850" dirty="0">
                <a:solidFill>
                  <a:srgbClr val="FFFFFF"/>
                </a:solidFill>
                <a:latin typeface="Arial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2204793"/>
            <a:ext cx="11377264" cy="65473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64550" indent="-82550" defTabSz="155482">
              <a:lnSpc>
                <a:spcPct val="115000"/>
              </a:lnSpc>
              <a:tabLst>
                <a:tab pos="155482" algn="l"/>
              </a:tabLst>
            </a:pPr>
            <a:r>
              <a:rPr lang="ru" sz="900" dirty="0">
                <a:latin typeface="Arial"/>
              </a:rPr>
              <a:t>•</a:t>
            </a:r>
            <a:r>
              <a:rPr lang="ru" sz="1400" dirty="0">
                <a:latin typeface="Arial"/>
              </a:rPr>
              <a:t>	Проводится в форме работы с группой, групповой дискуссии. Тема обсуждения - профилактика кризисных состояний. В формате дискуссии освещаются факторы риска, способы профилактики и своевременного выявления кризисного состояния. Педагог-психолог модерирует групповую встречу.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2418" y="2955850"/>
            <a:ext cx="6347620" cy="258964"/>
          </a:xfrm>
          <a:prstGeom prst="rect">
            <a:avLst/>
          </a:prstGeom>
          <a:solidFill>
            <a:srgbClr val="4F81BD"/>
          </a:solidFill>
        </p:spPr>
        <p:txBody>
          <a:bodyPr wrap="none" lIns="0" tIns="0" rIns="0" bIns="0">
            <a:noAutofit/>
          </a:bodyPr>
          <a:lstStyle/>
          <a:p>
            <a:r>
              <a:rPr lang="ru" sz="1200" dirty="0">
                <a:solidFill>
                  <a:srgbClr val="FFFFFF"/>
                </a:solidFill>
                <a:latin typeface="Arial"/>
              </a:rPr>
              <a:t>Уровень родителей (законных представителей) обучающихся определенного возраста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364" y="3294613"/>
            <a:ext cx="11377264" cy="91996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64550" indent="-82550" defTabSz="155482">
              <a:lnSpc>
                <a:spcPct val="115000"/>
              </a:lnSpc>
              <a:tabLst>
                <a:tab pos="155482" algn="l"/>
              </a:tabLst>
            </a:pPr>
            <a:r>
              <a:rPr lang="ru" sz="900" dirty="0">
                <a:latin typeface="Arial"/>
              </a:rPr>
              <a:t>•	</a:t>
            </a:r>
            <a:r>
              <a:rPr lang="ru" sz="1400" dirty="0">
                <a:latin typeface="Arial"/>
              </a:rPr>
              <a:t>В данном случае работу удобнее всего строить по параллелям, в форме групповой дискуссии, круглого стола или мозгового штурма. Задача педагога-психолога - помочь осознать родителям (законным представителям) свою роль в формировании у обучающихся психологического благополучия и снижении риска возникновения кризисных состояний.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467" y="4101792"/>
            <a:ext cx="1995180" cy="278780"/>
          </a:xfrm>
          <a:prstGeom prst="rect">
            <a:avLst/>
          </a:prstGeom>
          <a:solidFill>
            <a:srgbClr val="4F81BD"/>
          </a:solidFill>
        </p:spPr>
        <p:txBody>
          <a:bodyPr wrap="none" lIns="0" tIns="0" rIns="0" bIns="0">
            <a:noAutofit/>
          </a:bodyPr>
          <a:lstStyle/>
          <a:p>
            <a:r>
              <a:rPr lang="ru" sz="1200" dirty="0">
                <a:solidFill>
                  <a:srgbClr val="FFFFFF"/>
                </a:solidFill>
                <a:latin typeface="Arial"/>
              </a:rPr>
              <a:t>Общешкольный уровень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656" y="4490313"/>
            <a:ext cx="11377264" cy="187220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64550" indent="-82550" algn="just" defTabSz="155482">
              <a:lnSpc>
                <a:spcPct val="115000"/>
              </a:lnSpc>
              <a:spcAft>
                <a:spcPts val="105"/>
              </a:spcAft>
              <a:tabLst>
                <a:tab pos="155482" algn="l"/>
              </a:tabLst>
            </a:pPr>
            <a:r>
              <a:rPr lang="ru" sz="900" dirty="0">
                <a:latin typeface="Arial"/>
              </a:rPr>
              <a:t>•	</a:t>
            </a:r>
            <a:r>
              <a:rPr lang="ru" sz="1400" dirty="0">
                <a:latin typeface="Arial"/>
              </a:rPr>
              <a:t>На данном уровне педагог-психолог проводит информационно-просветительскую работу с родителями (законными представителями), рассказывает об основных маркерах кризисных состояний, которые могут проявляться у обучающегося. Также рекомендуется дать родителям (законным представителям) информацию о службах, в которые они могут обратиться для получения психологической, медицинской или социальной помощи.</a:t>
            </a:r>
          </a:p>
          <a:p>
            <a:pPr marL="64550" indent="-82550" algn="just" defTabSz="155482">
              <a:lnSpc>
                <a:spcPct val="115000"/>
              </a:lnSpc>
              <a:tabLst>
                <a:tab pos="155482" algn="l"/>
              </a:tabLst>
            </a:pPr>
            <a:r>
              <a:rPr lang="ru" sz="1400" dirty="0">
                <a:latin typeface="Arial"/>
              </a:rPr>
              <a:t>•	Формами работы могут быть общешкольные родительские собрания, где родители (законные представители) смогут не только получить необходимую информацию, но и задать интересующие вопросы, а также использовать школьные СМИ, информационные письма, которые будут разосланы родителям (законным представителям).</a:t>
            </a:r>
          </a:p>
        </p:txBody>
      </p:sp>
    </p:spTree>
    <p:extLst>
      <p:ext uri="{BB962C8B-B14F-4D97-AF65-F5344CB8AC3E}">
        <p14:creationId xmlns:p14="http://schemas.microsoft.com/office/powerpoint/2010/main" val="385608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1772817"/>
            <a:ext cx="11449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Острая стрессовая реакция </a:t>
            </a:r>
            <a:r>
              <a:rPr lang="ru-RU" sz="2800" dirty="0"/>
              <a:t>возникает во время проживания травматического события и может </a:t>
            </a:r>
            <a:r>
              <a:rPr lang="ru-RU" sz="2800" b="1" dirty="0"/>
              <a:t>продолжаться до 3–4 дней </a:t>
            </a:r>
            <a:r>
              <a:rPr lang="ru-RU" sz="2800" dirty="0"/>
              <a:t>после него с угасанием и/или исчезновением симптомов.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E1717EB-DEB0-4A4F-B251-1244EA628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12192000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08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388" y="260648"/>
            <a:ext cx="8755062" cy="7920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Этапы беседы с родителями (законными представителями):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080628"/>
              </p:ext>
            </p:extLst>
          </p:nvPr>
        </p:nvGraphicFramePr>
        <p:xfrm>
          <a:off x="407368" y="1110953"/>
          <a:ext cx="11305256" cy="56578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61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3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этапа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Информирование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Педагог-психолог рассказывает родителям (законным представителям) о специфике своей работы и о том, чем конкретно он может помочь в сложившейся ситуации.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Подписание согласия на работу с ребенком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Работу с обучающимся рекомендуется проводить исключительно с согласия родителей (законных представителей), поэтому важно объяснить им, какие последствия могут быть в случае отказа, разъяснить правила работы и ограничения, разделить зоны влияния и ответственность.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0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Выработка плана действий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Родители (законные представители) получают следующую информацию: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результаты диагностики ребенка;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методы, которые использовались для диагностики и будут применяться в дальнейшей работе;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 каким специалистам следует обратиться дополнительно;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сроки работы.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Также педагог-психолог совместно с родителями (законными представителями) вырабатывает план действий и формулирует рекомендации, которым необходимо придерживаться, чтобы снизить степень выраженности кризисного состояния.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1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Обсуждение результатов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Педагог-психолог информирует родителей (законных представителей) о последствиях, которые могут ожидать в случае невыполнения рекомендаций, а также обсудить с ними ожидаемые результаты работы и скорректировать их при необходимости.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9" marR="6522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719" name="Rectangle 2"/>
          <p:cNvSpPr>
            <a:spLocks noChangeArrowheads="1"/>
          </p:cNvSpPr>
          <p:nvPr/>
        </p:nvSpPr>
        <p:spPr bwMode="auto">
          <a:xfrm>
            <a:off x="1703389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193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972" y="332656"/>
            <a:ext cx="7416056" cy="70609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Этапы оказания кризисной поддержки обучающегося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751473"/>
              </p:ext>
            </p:extLst>
          </p:nvPr>
        </p:nvGraphicFramePr>
        <p:xfrm>
          <a:off x="335360" y="1191379"/>
          <a:ext cx="11593288" cy="51179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58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34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741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Этап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Особенности этапа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453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Установление психологического контакта с обучающимся, предоставление возможности обучающемуся рассказать о тех событиях, которые привели к кризисному состоянию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Очень важно создать такую атмосферу, в которой обучающийся будет чувствовать себя свободно и получит возможность открыто рассказать о своих чувствах. Педагогу-психологу важно внимательно его выслушать, проявляя интерес, уважение и внимание.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разговоре лучше всего использовать открытые  вопросы, которые смогут побудить обучающегося рассказать более подробно о ситуации и своих эмоциях.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1307" marR="3130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599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Проявление эмпатии, помощь в осознании и понимании обучающимся своих эмоций и чувств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 время выслушивания обучающегося не рекомендуется проявлять слишком сильные эмоции, так как это может его напугать. Также важно не делать выводов за обучающегося, а дать ему возможность прийти к собственным умозаключениям и принять решение о чем-либо самостоятельно.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Иногда дети и подростки не могут определить те эмоции, которые они испытывают, и задача педагога-психолога состоит в том, чтобы научить этому. Зачастую эмоции могут проявляться в виде телесных ощущений, дискомфорта, поэтому необходимо помочь выразить словами то, что обучающийся чувствует. Также важно объяснить обучающемуся, что эмоции могут быть не только положительными или отрицательными, но и смешанными.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610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912" y="404664"/>
            <a:ext cx="8496176" cy="27404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/>
              <a:t>Этапы оказания кризисной поддержки обучающегося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21272"/>
              </p:ext>
            </p:extLst>
          </p:nvPr>
        </p:nvGraphicFramePr>
        <p:xfrm>
          <a:off x="191344" y="883966"/>
          <a:ext cx="11809312" cy="53898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8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7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17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Особенности этапа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536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Разграничение эмоциональной и поведенческой сфер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Будет полезно объяснить обучающемуся, что эмоции не стоит подавлять или их стыдиться, но понимать, принимать и регулировать их на уровне поведения необходимо учиться. Педагогу-психологу важно не только поддержать обучающегося в том, что тот чувствует, и вербализовать эту эмоцию, но и объяснить поведенческие особенности ее проявления. Например, обучающийся может испытывать негативное отношение к сиблингу, и это вполне нормально, но недопустимо выражать в его отношении физическую агрессию.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1307" marR="3130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6144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Психологическая поддержка обучающегося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Иногда может сложиться такая ситуация, что никто из значимых взрослых не оказывает обучающемуся поддержку, не уделяет внимание сильным сторонам его личности. В таком случае педагог-психолог может это сделать, рассказав обучающемуся о том, кем он может стать в будущем, опираясь на свои сильные стороны; поддержать его в выборе, который может привести к успеху в дальнейшем. </a:t>
                      </a:r>
                      <a:endParaRPr kumimoji="0" lang="ru-RU" altLang="ru-RU" sz="10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6662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Формирование у обучающегося системы целеполагания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BB1C9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585CF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Чтобы успешно разрешать критические ситуации, необходимо опираться на логику и рациональность, а не руководствоваться исключительно эмоциями. Педагогу-психологу следует помочь обучающемуся определить ту цель и результат, который он хочет достичь, и совместно выстроить план по их достижению. Целесообразно обсудить, какие стратегии будут использоваться, выбрать наиболее оптимальные из них. Важно делать это в атмосфере доверия и безоценочности, объяснить обучающемуся, что любые его предположения важны и их свободно можно высказывать и рассматривать.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307" marR="31307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113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908720"/>
            <a:ext cx="11881320" cy="48960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/>
            <a:r>
              <a:rPr lang="ru" sz="1200" b="1" dirty="0">
                <a:latin typeface="Arial"/>
              </a:rPr>
              <a:t>ЭТАП 1. </a:t>
            </a:r>
            <a:r>
              <a:rPr lang="ru" sz="1600" b="1" dirty="0">
                <a:latin typeface="Arial"/>
              </a:rPr>
              <a:t>Установление психологического контакта с обучающимся, предоставление возможности обратившемуся рассказать о тех событиях, которые привели к кризисному состоянию</a:t>
            </a:r>
          </a:p>
          <a:p>
            <a:pPr algn="just"/>
            <a:endParaRPr lang="ru" sz="1600" b="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344" y="1556792"/>
            <a:ext cx="11809312" cy="511256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285750" indent="-285750" algn="just" defTabSz="600998">
              <a:lnSpc>
                <a:spcPct val="146000"/>
              </a:lnSpc>
              <a:spcAft>
                <a:spcPts val="175"/>
              </a:spcAft>
              <a:buFont typeface="Arial" panose="020B0604020202020204" pitchFamily="34" charset="0"/>
              <a:buChar char="•"/>
              <a:tabLst>
                <a:tab pos="600998" algn="l"/>
              </a:tabLst>
            </a:pPr>
            <a:r>
              <a:rPr lang="ru" sz="1600" dirty="0"/>
              <a:t>Очень важно создать такую атмосферу, в которой обучающийся будет чувствовать себя свободно и получит возможность открыто рассказать о своих чувствах. Психологу важно внимательно его выслушать, проявляя интерес, уважение и внимание.</a:t>
            </a:r>
          </a:p>
          <a:p>
            <a:pPr marL="285750" indent="-285750" algn="just" defTabSz="307848">
              <a:lnSpc>
                <a:spcPct val="146000"/>
              </a:lnSpc>
              <a:buFont typeface="Arial" panose="020B0604020202020204" pitchFamily="34" charset="0"/>
              <a:buChar char="•"/>
              <a:tabLst>
                <a:tab pos="307848" algn="l"/>
              </a:tabLst>
            </a:pPr>
            <a:r>
              <a:rPr lang="ru" sz="1600" dirty="0"/>
              <a:t>При разговоре лучше всего использовать фразы, которые смогут побудить         обучающегося рассказать более подробно о ситуации  и своих эмоциях, например:</a:t>
            </a:r>
          </a:p>
          <a:p>
            <a:pPr algn="just" defTabSz="307848">
              <a:lnSpc>
                <a:spcPct val="146000"/>
              </a:lnSpc>
              <a:tabLst>
                <a:tab pos="307848" algn="l"/>
              </a:tabLst>
            </a:pPr>
            <a:endParaRPr lang="ru" sz="1600" dirty="0"/>
          </a:p>
          <a:p>
            <a:pPr algn="ctr" defTabSz="307848">
              <a:lnSpc>
                <a:spcPct val="146000"/>
              </a:lnSpc>
              <a:tabLst>
                <a:tab pos="307848" algn="l"/>
              </a:tabLst>
            </a:pPr>
            <a:r>
              <a:rPr lang="ru" sz="1600" dirty="0"/>
              <a:t>-</a:t>
            </a:r>
            <a:r>
              <a:rPr lang="ru" sz="1600" i="1" dirty="0"/>
              <a:t>	«Я подожду, пока ты соберешься с мыслями…»</a:t>
            </a:r>
          </a:p>
          <a:p>
            <a:pPr algn="ctr" defTabSz="236220">
              <a:spcAft>
                <a:spcPts val="630"/>
              </a:spcAft>
              <a:tabLst>
                <a:tab pos="236220" algn="l"/>
              </a:tabLst>
            </a:pPr>
            <a:r>
              <a:rPr lang="ru" sz="1600" dirty="0"/>
              <a:t>-</a:t>
            </a:r>
            <a:r>
              <a:rPr lang="ru" sz="1600" i="1" dirty="0"/>
              <a:t>	«Я буду готов тебя выслушать тогда, когда захочешь…»</a:t>
            </a:r>
          </a:p>
          <a:p>
            <a:pPr algn="ctr" defTabSz="236220">
              <a:spcAft>
                <a:spcPts val="630"/>
              </a:spcAft>
              <a:tabLst>
                <a:tab pos="236220" algn="l"/>
              </a:tabLst>
            </a:pPr>
            <a:r>
              <a:rPr lang="ru" sz="1600" dirty="0"/>
              <a:t>-</a:t>
            </a:r>
            <a:r>
              <a:rPr lang="ru" sz="1600" i="1" dirty="0"/>
              <a:t>	«Ты хотел бы все обдумать, прежде чем начать разговор?»</a:t>
            </a:r>
          </a:p>
          <a:p>
            <a:pPr algn="ctr" defTabSz="236220">
              <a:spcAft>
                <a:spcPts val="630"/>
              </a:spcAft>
              <a:tabLst>
                <a:tab pos="236220" algn="l"/>
              </a:tabLst>
            </a:pPr>
            <a:r>
              <a:rPr lang="ru" sz="1600" dirty="0"/>
              <a:t>-</a:t>
            </a:r>
            <a:r>
              <a:rPr lang="ru" sz="1600" i="1" dirty="0"/>
              <a:t>	«Я могу как-нибудь помочь тебе в начале беседы?»</a:t>
            </a:r>
          </a:p>
          <a:p>
            <a:pPr algn="ctr" defTabSz="236220">
              <a:spcAft>
                <a:spcPts val="630"/>
              </a:spcAft>
              <a:tabLst>
                <a:tab pos="236220" algn="l"/>
              </a:tabLst>
            </a:pPr>
            <a:r>
              <a:rPr lang="ru" sz="1600" dirty="0"/>
              <a:t>-</a:t>
            </a:r>
            <a:r>
              <a:rPr lang="ru" sz="1600" i="1" dirty="0"/>
              <a:t>	«Я могу обсудить с тобой…»</a:t>
            </a:r>
          </a:p>
          <a:p>
            <a:pPr algn="ctr" defTabSz="236220">
              <a:spcAft>
                <a:spcPts val="630"/>
              </a:spcAft>
              <a:tabLst>
                <a:tab pos="236220" algn="l"/>
              </a:tabLst>
            </a:pPr>
            <a:r>
              <a:rPr lang="ru" sz="1600" dirty="0"/>
              <a:t>-</a:t>
            </a:r>
            <a:r>
              <a:rPr lang="ru" sz="1600" i="1" dirty="0"/>
              <a:t>	«Я помогу тебе разобрать ситуацию…»</a:t>
            </a:r>
          </a:p>
          <a:p>
            <a:pPr algn="ctr" defTabSz="236220">
              <a:spcAft>
                <a:spcPts val="630"/>
              </a:spcAft>
              <a:tabLst>
                <a:tab pos="236220" algn="l"/>
              </a:tabLst>
            </a:pPr>
            <a:r>
              <a:rPr lang="ru" sz="1600" dirty="0"/>
              <a:t>-</a:t>
            </a:r>
            <a:r>
              <a:rPr lang="ru" sz="1600" i="1" dirty="0"/>
              <a:t>	«Мы вместе проанализируем…»</a:t>
            </a:r>
          </a:p>
          <a:p>
            <a:pPr algn="ctr" defTabSz="236220">
              <a:spcAft>
                <a:spcPts val="630"/>
              </a:spcAft>
              <a:tabLst>
                <a:tab pos="236220" algn="l"/>
              </a:tabLst>
            </a:pPr>
            <a:r>
              <a:rPr lang="ru" sz="1600" dirty="0"/>
              <a:t>-</a:t>
            </a:r>
            <a:r>
              <a:rPr lang="ru" sz="1600" i="1" dirty="0"/>
              <a:t>	«Я могу помочь тебе посмотреть на вещи с другой стороны…»</a:t>
            </a:r>
          </a:p>
          <a:p>
            <a:pPr algn="ctr" defTabSz="236220">
              <a:tabLst>
                <a:tab pos="236220" algn="l"/>
              </a:tabLst>
            </a:pPr>
            <a:r>
              <a:rPr lang="ru" sz="1600" dirty="0"/>
              <a:t>-</a:t>
            </a:r>
            <a:r>
              <a:rPr lang="ru" sz="1600" i="1" dirty="0"/>
              <a:t>	«Я буду рассуждать вместе с тобой…»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17ABBFE-4950-40C9-B03B-F817F413EA50}"/>
              </a:ext>
            </a:extLst>
          </p:cNvPr>
          <p:cNvSpPr txBox="1">
            <a:spLocks/>
          </p:cNvSpPr>
          <p:nvPr/>
        </p:nvSpPr>
        <p:spPr>
          <a:xfrm>
            <a:off x="1847912" y="404664"/>
            <a:ext cx="8496176" cy="2740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000" kern="1200" spc="-7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/>
              <a:t>Этапы оказания кризисной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950849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336" y="836712"/>
            <a:ext cx="11737304" cy="55446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spcAft>
                <a:spcPts val="1785"/>
              </a:spcAft>
            </a:pPr>
            <a:r>
              <a:rPr lang="ru" sz="2400" dirty="0">
                <a:solidFill>
                  <a:schemeClr val="tx2"/>
                </a:solidFill>
                <a:latin typeface="Calibri"/>
              </a:rPr>
              <a:t>ФРАЗЫ, КОГДА СЛОЖНО НАЧАТЬ ГОВОРИТЬ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" sz="1600" i="1" dirty="0"/>
              <a:t>Иногда и правда бывают такие ситуации, когда тяжело на душе и хочется с кем-нибудь поговорить... но не находится нужных слов.</a:t>
            </a:r>
          </a:p>
          <a:p>
            <a:pPr marL="285750" indent="-285750" defTabSz="106172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06172" algn="l"/>
              </a:tabLst>
            </a:pPr>
            <a:r>
              <a:rPr lang="ru" sz="1600" i="1" dirty="0"/>
              <a:t>Хорошо, я тебе дам минутку подумать и решиться на разговор.</a:t>
            </a:r>
          </a:p>
          <a:p>
            <a:pPr marL="285750" indent="-285750" defTabSz="106172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06172" algn="l"/>
              </a:tabLst>
            </a:pPr>
            <a:r>
              <a:rPr lang="ru" sz="1600" i="1" dirty="0"/>
              <a:t>Так бывает, что сказать не получается. но важно, что ты рядом, это уже первый шаг к диалогу....</a:t>
            </a:r>
          </a:p>
          <a:p>
            <a:pPr marL="285750" indent="-285750" defTabSz="106172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06172" algn="l"/>
              </a:tabLst>
            </a:pPr>
            <a:r>
              <a:rPr lang="ru" sz="1600" i="1" dirty="0"/>
              <a:t>Мы можем вместе какое-то время помолчать, если тебе сейчас пока тяжело говорить.</a:t>
            </a:r>
          </a:p>
          <a:p>
            <a:pPr marL="285750" indent="-285750" defTabSz="106172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06172" algn="l"/>
              </a:tabLst>
            </a:pPr>
            <a:r>
              <a:rPr lang="ru" sz="1600" i="1" dirty="0"/>
              <a:t>Иногда хочется просто помолчать с кем-то вместе, поразмыслить над чем-то сложным для тебя.</a:t>
            </a:r>
          </a:p>
          <a:p>
            <a:pPr marL="285750" indent="-285750" defTabSz="145796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45796" algn="l"/>
              </a:tabLst>
            </a:pPr>
            <a:r>
              <a:rPr lang="ru" sz="1600" i="1" dirty="0"/>
              <a:t>Может быть, у тебя так много чувств сейчас, что они мешают говорить.? Подумай о них, может, ты сумеешь их как-то выразить?</a:t>
            </a:r>
          </a:p>
          <a:p>
            <a:pPr marL="285750" indent="-285750" defTabSz="106172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106172" algn="l"/>
              </a:tabLst>
            </a:pPr>
            <a:r>
              <a:rPr lang="ru" sz="1600" i="1" dirty="0"/>
              <a:t>Я готова тебя выслушать и вместе с вами найти пути выхода из сложившейся ситуации..</a:t>
            </a:r>
          </a:p>
          <a:p>
            <a:pPr marL="285750" indent="-285750" defTabSz="216408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216408" algn="l"/>
              </a:tabLst>
            </a:pPr>
            <a:r>
              <a:rPr lang="ru" sz="1600" i="1" dirty="0"/>
              <a:t>Возможно, тебе сейчас тяжело, что-то давит, какие-то трудности.</a:t>
            </a:r>
          </a:p>
          <a:p>
            <a:pPr marL="285750" indent="-285750" defTabSz="216408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216408" algn="l"/>
              </a:tabLst>
            </a:pPr>
            <a:r>
              <a:rPr lang="ru" sz="1600" i="1" dirty="0"/>
              <a:t>Иногда бывает очень одиноко и тяжело. и в такие моменты очень хочется, чтобы кто-то был рядом, с кем можно поговорить, рассказать о чувствах, переживаниях. Ты можешь поговорить со мной...</a:t>
            </a:r>
          </a:p>
        </p:txBody>
      </p:sp>
    </p:spTree>
    <p:extLst>
      <p:ext uri="{BB962C8B-B14F-4D97-AF65-F5344CB8AC3E}">
        <p14:creationId xmlns:p14="http://schemas.microsoft.com/office/powerpoint/2010/main" val="3974554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3483864" cy="5125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354" y="489966"/>
            <a:ext cx="1034796" cy="729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972" y="4149080"/>
            <a:ext cx="1972056" cy="19705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9092" y="5727954"/>
            <a:ext cx="1456944" cy="1112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850" i="1">
                <a:latin typeface="Corbel"/>
              </a:rPr>
              <a:t>Учебно-методическое пособие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9100" y="5671566"/>
            <a:ext cx="278892" cy="2148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lnSpc>
                <a:spcPct val="96000"/>
              </a:lnSpc>
            </a:pPr>
            <a:r>
              <a:rPr lang="ru" sz="850" b="1">
                <a:latin typeface="Arial"/>
              </a:rPr>
              <a:t>Москва 2022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8904" y="2036826"/>
            <a:ext cx="2365248" cy="1231392"/>
          </a:xfrm>
          <a:prstGeom prst="rect">
            <a:avLst/>
          </a:prstGeom>
          <a:solidFill>
            <a:srgbClr val="0094BC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13000"/>
              </a:lnSpc>
            </a:pPr>
            <a:r>
              <a:rPr lang="ru" sz="1113" b="1">
                <a:solidFill>
                  <a:srgbClr val="FFFFFF"/>
                </a:solidFill>
                <a:latin typeface="Arial"/>
              </a:rPr>
              <a:t>ОРГАНИЗАЦИЯ ДЕЯТЕЛЬНОСТИ ПО ОКАЗАНИЮ ЭКСТРЕННОЙ ПСИХОЛОГИЧЕСКОЙ ПОМОЩИ ОБУЧАЮЩИМСЯ В СИСТЕМЕ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5708" y="5189982"/>
            <a:ext cx="135636" cy="62484"/>
          </a:xfrm>
          <a:prstGeom prst="rect">
            <a:avLst/>
          </a:prstGeom>
          <a:solidFill>
            <a:srgbClr val="402973"/>
          </a:solidFill>
        </p:spPr>
        <p:txBody>
          <a:bodyPr wrap="none" lIns="0" tIns="0" rIns="0" bIns="0">
            <a:noAutofit/>
          </a:bodyPr>
          <a:lstStyle/>
          <a:p>
            <a:r>
              <a:rPr lang="ru" sz="225">
                <a:solidFill>
                  <a:srgbClr val="B19091"/>
                </a:solidFill>
                <a:latin typeface="Times New Roman"/>
              </a:rPr>
              <a:t>ЯОМОФ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75916" y="1219962"/>
            <a:ext cx="2129028" cy="365760"/>
          </a:xfrm>
          <a:prstGeom prst="rect">
            <a:avLst/>
          </a:prstGeom>
          <a:solidFill>
            <a:srgbClr val="0093BC"/>
          </a:solidFill>
        </p:spPr>
        <p:txBody>
          <a:bodyPr lIns="0" tIns="0" rIns="0" bIns="0">
            <a:noAutofit/>
          </a:bodyPr>
          <a:lstStyle/>
          <a:p>
            <a:pPr indent="54102" defTabSz="332994">
              <a:tabLst>
                <a:tab pos="332994" algn="l"/>
              </a:tabLst>
            </a:pPr>
            <a:r>
              <a:rPr lang="ru" sz="288" b="1" u="sng">
                <a:solidFill>
                  <a:srgbClr val="E6F7D3"/>
                </a:solidFill>
                <a:latin typeface="Arial"/>
              </a:rPr>
              <a:t>,</a:t>
            </a:r>
            <a:r>
              <a:rPr lang="ru" sz="288" b="1">
                <a:solidFill>
                  <a:srgbClr val="E6F7D3"/>
                </a:solidFill>
                <a:latin typeface="Arial"/>
              </a:rPr>
              <a:t>	</a:t>
            </a:r>
            <a:r>
              <a:rPr lang="ru" sz="288" b="1">
                <a:solidFill>
                  <a:srgbClr val="CFF8FC"/>
                </a:solidFill>
                <a:latin typeface="Arial"/>
              </a:rPr>
              <a:t>ФЕДЕРАЛЬНОЕ ГОСУДАРСТВЕННОЕ БЮДЖЕТНОЕ ОБРАЗОВАТЕЛЬНОЕ</a:t>
            </a:r>
          </a:p>
          <a:p>
            <a:pPr defTabSz="339852">
              <a:lnSpc>
                <a:spcPct val="78000"/>
              </a:lnSpc>
              <a:tabLst>
                <a:tab pos="339852" algn="l"/>
              </a:tabLst>
            </a:pPr>
            <a:r>
              <a:rPr lang="ru" sz="650" b="1">
                <a:solidFill>
                  <a:srgbClr val="E6F7D3"/>
                </a:solidFill>
                <a:latin typeface="Arial"/>
              </a:rPr>
              <a:t>&lt;Т\	</a:t>
            </a:r>
            <a:r>
              <a:rPr lang="ru" sz="288" b="1">
                <a:solidFill>
                  <a:srgbClr val="CFF8FC"/>
                </a:solidFill>
                <a:latin typeface="Arial"/>
              </a:rPr>
              <a:t>УЧРЕЖДЕНИЕ ВЫСШЕГО ОБРАЗОВАНИЯ</a:t>
            </a:r>
          </a:p>
          <a:p>
            <a:pPr defTabSz="329184">
              <a:tabLst>
                <a:tab pos="329184" algn="l"/>
              </a:tabLst>
            </a:pPr>
            <a:r>
              <a:rPr lang="ru" sz="288" b="1">
                <a:solidFill>
                  <a:srgbClr val="E6F7D3"/>
                </a:solidFill>
                <a:latin typeface="Arial"/>
              </a:rPr>
              <a:t>ФКЦ	</a:t>
            </a:r>
            <a:r>
              <a:rPr lang="ru" sz="288" b="1">
                <a:solidFill>
                  <a:srgbClr val="CFF8FC"/>
                </a:solidFill>
                <a:latin typeface="Arial"/>
              </a:rPr>
              <a:t>«МОСКОВСКИЙ ГОСУДАРСТВЕННЫЙ ПСИХОЛОГО ПЕДАГОГИЧЕСКИЙ УНИВЕРСИТЕТ»</a:t>
            </a:r>
          </a:p>
          <a:p>
            <a:pPr defTabSz="338328">
              <a:lnSpc>
                <a:spcPct val="80000"/>
              </a:lnSpc>
              <a:tabLst>
                <a:tab pos="338328" algn="l"/>
              </a:tabLst>
            </a:pPr>
            <a:r>
              <a:rPr lang="ru" sz="650" b="1">
                <a:solidFill>
                  <a:srgbClr val="FFFFFF"/>
                </a:solidFill>
                <a:latin typeface="Arial"/>
              </a:rPr>
              <a:t>Ч|Х	</a:t>
            </a:r>
            <a:r>
              <a:rPr lang="ru" sz="288" b="1">
                <a:solidFill>
                  <a:srgbClr val="CFF8FC"/>
                </a:solidFill>
                <a:latin typeface="Arial"/>
              </a:rPr>
              <a:t>ФЕДЕРАЛЬНЫЙ КООРДИНАЦИОННЫЙ ЦЕНТР ПО ОБЕСПЕЧЕНИЮ</a:t>
            </a:r>
          </a:p>
          <a:p>
            <a:pPr marL="334552"/>
            <a:r>
              <a:rPr lang="ru" sz="288" b="1">
                <a:solidFill>
                  <a:srgbClr val="CFF8FC"/>
                </a:solidFill>
                <a:latin typeface="Arial"/>
              </a:rPr>
              <a:t>ПСИХОЛОГИЧЕСКОЙ СЛУЖБЫ В СИСТЕМЕ ОБРАЗОВАНИЯ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83352" y="1050798"/>
            <a:ext cx="3992880" cy="6659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350" b="1" dirty="0">
                <a:solidFill>
                  <a:schemeClr val="tx2"/>
                </a:solidFill>
                <a:latin typeface="Arial"/>
              </a:rPr>
              <a:t>Научно-методическое обеспечение психолого-педагогического сопровождения образовательной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62016" y="2385822"/>
            <a:ext cx="3019044" cy="141579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09000"/>
              </a:lnSpc>
            </a:pPr>
            <a:r>
              <a:rPr lang="ru" sz="1300" dirty="0">
                <a:latin typeface="Arial"/>
              </a:rPr>
              <a:t>Рассмотрен отечественный опыт оказания экстренной психологической помощи, а также основные направления психологопедагогического сопровождения обучающихся, находящихся в кризисном эмоциональном состоянии.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2016" y="4149080"/>
            <a:ext cx="3019044" cy="13746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08000"/>
              </a:lnSpc>
            </a:pPr>
            <a:r>
              <a:rPr lang="ru" sz="1300" dirty="0">
                <a:latin typeface="Arial"/>
              </a:rPr>
              <a:t>Важным содержательным элементом данного учебно-методического пособия являются представленные алгоритмы действия педагога-психолога при работе с родителями и детьми, находящимися в кризисном состоянии.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360560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26" y="439974"/>
            <a:ext cx="1034796" cy="6812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92" y="1593342"/>
            <a:ext cx="1263396" cy="1263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692" y="2993898"/>
            <a:ext cx="1263396" cy="1263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692" y="4458462"/>
            <a:ext cx="1263396" cy="1263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44981" y="891377"/>
            <a:ext cx="7027164" cy="4389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350" b="1" dirty="0">
                <a:solidFill>
                  <a:srgbClr val="579339"/>
                </a:solidFill>
                <a:latin typeface="Arial"/>
              </a:rPr>
              <a:t>Федеральный координационный центр по обеспечению психологической службы в системе образования Российской Федерации в социальных сетях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4572" y="1980438"/>
            <a:ext cx="5771388" cy="53187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u" sz="1100">
                <a:latin typeface="Arial"/>
              </a:rPr>
              <a:t>Страница Федерального координационного центра по обеспечению психологической службы в системе образования Российской Федерации на сайте Московского государственного психолого-педагогического университета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74008" y="3384042"/>
            <a:ext cx="5024628" cy="5288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u" sz="1100" dirty="0">
                <a:latin typeface="Arial"/>
              </a:rPr>
              <a:t>Официальная страница Федерального координационного центра по обеспечению психологической службы в системе образования Российской Федерации ВКонтакте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33444" y="5029962"/>
            <a:ext cx="4405884" cy="16611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1100">
                <a:latin typeface="Arial"/>
              </a:rPr>
              <a:t>Информационный канал «Психологическая служба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745612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476672"/>
            <a:ext cx="1034796" cy="682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259" y="2047494"/>
            <a:ext cx="3928872" cy="3819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832" y="2076450"/>
            <a:ext cx="769620" cy="1011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048" y="4435602"/>
            <a:ext cx="1135380" cy="10073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89220" y="1262634"/>
            <a:ext cx="1812036" cy="27584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2500" b="1" dirty="0">
                <a:solidFill>
                  <a:schemeClr val="tx2"/>
                </a:solidFill>
                <a:latin typeface="Arial"/>
              </a:rPr>
              <a:t>КОНТАКТЫ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5428" y="3237738"/>
            <a:ext cx="719328" cy="18135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" sz="1550">
                <a:latin typeface="Arial"/>
              </a:rPr>
              <a:t>МГППУ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3524" y="3326130"/>
            <a:ext cx="132588" cy="2895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r"/>
            <a:r>
              <a:rPr lang="ru" sz="500" baseline="-25000">
                <a:latin typeface="Arial"/>
              </a:rPr>
              <a:t>–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12820" y="3510534"/>
            <a:ext cx="1464564" cy="18288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1550">
                <a:latin typeface="Arial"/>
              </a:rPr>
              <a:t>УНИВЕРСИТЕТ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5280" y="2192274"/>
            <a:ext cx="982980" cy="5425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>
              <a:lnSpc>
                <a:spcPct val="111000"/>
              </a:lnSpc>
            </a:pPr>
            <a:r>
              <a:rPr lang="ru" sz="700" b="1" dirty="0">
                <a:solidFill>
                  <a:srgbClr val="0070C0"/>
                </a:solidFill>
                <a:latin typeface="Arial"/>
              </a:rPr>
              <a:t>МОСКОВСКИЙ ГОСУДАРСТВЕННЫЙ ПСИХОЛОГО-ПЕДАГОГИЧЕСКИЙ УНИВЕРСИТЕТ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29712" y="3784854"/>
            <a:ext cx="2423160" cy="49834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21000"/>
              </a:lnSpc>
            </a:pPr>
            <a:r>
              <a:rPr lang="ru" sz="1550" dirty="0">
                <a:latin typeface="Arial"/>
              </a:rPr>
              <a:t>ДЛЯ НЕРАВНОДУШНЫХ ЛЮДЕЙ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77684" y="3492246"/>
            <a:ext cx="2374392" cy="46482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spcAft>
                <a:spcPts val="210"/>
              </a:spcAft>
            </a:pPr>
            <a:r>
              <a:rPr lang="en-US" sz="1550">
                <a:latin typeface="Arial"/>
                <a:hlinkClick r:id="rId6"/>
              </a:rPr>
              <a:t>ermolaevaav@mgppu.ru</a:t>
            </a:r>
          </a:p>
          <a:p>
            <a:pPr algn="ctr"/>
            <a:r>
              <a:rPr lang="ru" sz="1550">
                <a:latin typeface="Arial"/>
              </a:rPr>
              <a:t>8-926-595-05-45</a:t>
            </a:r>
          </a:p>
        </p:txBody>
      </p:sp>
    </p:spTree>
    <p:extLst>
      <p:ext uri="{BB962C8B-B14F-4D97-AF65-F5344CB8AC3E}">
        <p14:creationId xmlns:p14="http://schemas.microsoft.com/office/powerpoint/2010/main" val="2801838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1775521" y="548680"/>
            <a:ext cx="8712273" cy="5688632"/>
          </a:xfrm>
        </p:spPr>
        <p:txBody>
          <a:bodyPr>
            <a:normAutofit/>
          </a:bodyPr>
          <a:lstStyle/>
          <a:p>
            <a:pPr algn="r" eaLnBrk="1" hangingPunct="1">
              <a:buFont typeface="Wingdings 2" pitchFamily="18" charset="2"/>
              <a:buNone/>
            </a:pPr>
            <a:endParaRPr lang="ru-RU" sz="1200" dirty="0">
              <a:latin typeface="Arial" charset="0"/>
              <a:cs typeface="Arial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ru-RU" sz="1200" dirty="0">
                <a:latin typeface="Arial" charset="0"/>
                <a:cs typeface="Arial" charset="0"/>
              </a:rPr>
              <a:t>(846) 931-55-08</a:t>
            </a:r>
          </a:p>
          <a:p>
            <a:pPr algn="r">
              <a:buNone/>
            </a:pPr>
            <a:r>
              <a:rPr lang="ru-RU" sz="1400" dirty="0"/>
              <a:t>тел/факс: 931-55-15 </a:t>
            </a:r>
            <a:br>
              <a:rPr lang="ru-RU" sz="1400" dirty="0"/>
            </a:br>
            <a:r>
              <a:rPr lang="ru-RU" sz="800" dirty="0"/>
              <a:t>  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en-US" sz="1400" dirty="0">
                <a:hlinkClick r:id="rId2"/>
              </a:rPr>
              <a:t>www.rspc-samara.ru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en-US" sz="800" dirty="0"/>
              <a:t> </a:t>
            </a:r>
            <a:r>
              <a:rPr lang="ru-RU" sz="800" dirty="0"/>
              <a:t>  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225" dirty="0">
                <a:solidFill>
                  <a:srgbClr val="002060"/>
                </a:solidFill>
                <a:latin typeface="Arial" charset="0"/>
                <a:cs typeface="Arial" charset="0"/>
                <a:hlinkClick r:id="rId3"/>
              </a:rPr>
              <a:t>rspc@samara.edu.ru</a:t>
            </a:r>
            <a:endParaRPr lang="ru-RU" sz="1225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r">
              <a:buNone/>
            </a:pPr>
            <a:r>
              <a:rPr lang="ru-RU" dirty="0"/>
              <a:t>   </a:t>
            </a:r>
            <a:r>
              <a:rPr lang="en-US" dirty="0"/>
              <a:t>spt-samara@inbox.ru</a:t>
            </a:r>
            <a:endParaRPr lang="ru-RU" dirty="0">
              <a:latin typeface="Arial" charset="0"/>
              <a:cs typeface="Arial" charset="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ru-RU" b="1" dirty="0">
              <a:latin typeface="Bookman Old Style" pitchFamily="18" charset="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ru-RU" b="1" dirty="0">
              <a:latin typeface="Bookman Old Style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49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49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49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49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49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49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0927" y="1307779"/>
            <a:ext cx="1579459" cy="1579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656" y="2679405"/>
            <a:ext cx="6907297" cy="332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634DC944-3410-42A3-9E52-E399CB01A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984"/>
            <a:ext cx="12192000" cy="1652016"/>
          </a:xfrm>
          <a:prstGeom prst="rect">
            <a:avLst/>
          </a:prstGeom>
        </p:spPr>
      </p:pic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335360" y="476672"/>
            <a:ext cx="1159328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Специфические характеристики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chemeClr val="tx2"/>
                </a:solidFill>
                <a:cs typeface="Arial" charset="0"/>
              </a:rPr>
              <a:t>психотравмирующего события</a:t>
            </a:r>
          </a:p>
          <a:p>
            <a:pPr algn="just" eaLnBrk="1" hangingPunct="1">
              <a:defRPr/>
            </a:pPr>
            <a:endParaRPr lang="ru-RU" sz="2800" dirty="0">
              <a:cs typeface="Arial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schemeClr val="tx2"/>
                </a:solidFill>
                <a:cs typeface="Arial" charset="0"/>
              </a:rPr>
              <a:t>Внезапность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marL="536575" algn="just">
              <a:defRPr/>
            </a:pPr>
            <a:r>
              <a:rPr lang="ru-RU" sz="2000" dirty="0">
                <a:cs typeface="Arial" charset="0"/>
              </a:rPr>
              <a:t>(травматические события неожиданны, они «приходят, словно раскат с ясного неба»); 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schemeClr val="tx2"/>
                </a:solidFill>
                <a:cs typeface="Arial" charset="0"/>
              </a:rPr>
              <a:t>Разрушительная сила </a:t>
            </a:r>
          </a:p>
          <a:p>
            <a:pPr marL="536575" algn="just">
              <a:defRPr/>
            </a:pPr>
            <a:r>
              <a:rPr lang="ru-RU" sz="2000" dirty="0">
                <a:cs typeface="Arial" charset="0"/>
              </a:rPr>
              <a:t>(травматические события разрушают привычный темп жизни, устоявшиеся ценности, «выбивают почву из-под ног»); 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schemeClr val="tx2"/>
                </a:solidFill>
                <a:cs typeface="Arial" charset="0"/>
              </a:rPr>
              <a:t>Чувство безысходности </a:t>
            </a:r>
          </a:p>
          <a:p>
            <a:pPr marL="536575" algn="just">
              <a:defRPr/>
            </a:pPr>
            <a:r>
              <a:rPr lang="ru-RU" sz="2000" dirty="0">
                <a:cs typeface="Arial" charset="0"/>
              </a:rPr>
              <a:t>(чувство бессилия и беспомощности у травмированной личности вызывает регрессивное поведение и состояние отреченности); 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2800" i="1" dirty="0">
                <a:solidFill>
                  <a:schemeClr val="tx2"/>
                </a:solidFill>
                <a:cs typeface="Arial" charset="0"/>
              </a:rPr>
              <a:t>Продолжительность </a:t>
            </a:r>
          </a:p>
          <a:p>
            <a:pPr marL="536575" algn="just">
              <a:defRPr/>
            </a:pPr>
            <a:r>
              <a:rPr lang="ru-RU" sz="2000" dirty="0">
                <a:cs typeface="Arial" charset="0"/>
              </a:rPr>
              <a:t>(однократная травма, длительная травма). </a:t>
            </a:r>
          </a:p>
          <a:p>
            <a:pPr indent="725488" algn="just">
              <a:defRPr/>
            </a:pPr>
            <a:endParaRPr lang="ru-RU" sz="28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528" y="2420888"/>
            <a:ext cx="8208912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ОСР – это нормальная реакция человека на ненормальную ситуацию.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332657"/>
            <a:ext cx="8568952" cy="1440160"/>
          </a:xfrm>
        </p:spPr>
        <p:txBody>
          <a:bodyPr/>
          <a:lstStyle/>
          <a:p>
            <a:pPr algn="ctr"/>
            <a:r>
              <a:rPr lang="ru-RU" sz="4000" b="1" i="1" dirty="0"/>
              <a:t>ОСТРОЕ СТРЕССОВОЕ РАССТРОЙСТВО</a:t>
            </a:r>
          </a:p>
        </p:txBody>
      </p:sp>
      <p:pic>
        <p:nvPicPr>
          <p:cNvPr id="1026" name="Picture 2" descr="C:\Users\Психолог\Desktop\2012\8 сентябрь\чс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3804339"/>
            <a:ext cx="4263631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сихолог\Desktop\2012\8 сентябрь\чс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80" y="4086088"/>
            <a:ext cx="4194051" cy="235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7924800" cy="16470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Виды ОСР у пострадавших: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21" y="1873426"/>
            <a:ext cx="3816424" cy="267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3392" y="1873426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Ступор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Истерика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Апатия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Страх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Агрессия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Нервная дрожь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Двигательное возбуждение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Тревога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Плач </a:t>
            </a:r>
          </a:p>
        </p:txBody>
      </p:sp>
      <p:pic>
        <p:nvPicPr>
          <p:cNvPr id="2050" name="Picture 2" descr="C:\Users\Психолог\Desktop\2012\8 сентябрь\чс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27" y="4090563"/>
            <a:ext cx="2473037" cy="186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1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043515"/>
            <a:ext cx="3456384" cy="38426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3552" y="354717"/>
            <a:ext cx="8147248" cy="735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ступор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404" y="1088247"/>
            <a:ext cx="1072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это одна из самых сильных защитных реакций организма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2132857"/>
            <a:ext cx="62646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Происходит после сильнейших нервных потрясений, когда человек затратил столько энергии на выживание, что сил на контакт с окружающими уже нет.</a:t>
            </a:r>
          </a:p>
          <a:p>
            <a:pPr algn="just"/>
            <a:r>
              <a:rPr lang="ru-RU" sz="2000" dirty="0"/>
              <a:t>Может длиться от нескольких минут до нескольких часов.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ПОМОЩЬ:</a:t>
            </a:r>
          </a:p>
          <a:p>
            <a:pPr algn="just"/>
            <a:r>
              <a:rPr lang="ru-RU" sz="2000" dirty="0"/>
              <a:t>Человек, находясь в ступоре, может видеть и слышать – говорите ему тихо, медленно и четко то, что может вызвать сильные эмоции.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9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сихолог\Desktop\2012\8 сентябрь\истерик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077072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16632"/>
            <a:ext cx="7924800" cy="1143000"/>
          </a:xfrm>
        </p:spPr>
        <p:txBody>
          <a:bodyPr/>
          <a:lstStyle/>
          <a:p>
            <a:pPr algn="ctr"/>
            <a:r>
              <a:rPr lang="ru-RU" sz="5400" dirty="0"/>
              <a:t>истерика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35359" y="1017255"/>
            <a:ext cx="11346203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это состояние крайнего нервного возбуждения, приводящее к потере самообладания</a:t>
            </a:r>
          </a:p>
        </p:txBody>
      </p:sp>
      <p:pic>
        <p:nvPicPr>
          <p:cNvPr id="3074" name="Picture 2" descr="C:\Users\Психолог\Desktop\2012\8 сентябрь\истерика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8336" y="2097375"/>
            <a:ext cx="2433227" cy="1871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2204865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Характерно чрезмерное возбуждение, театральные позы, сохраненное сознание, крик, рыдания и т.п.</a:t>
            </a:r>
          </a:p>
          <a:p>
            <a:pPr algn="just"/>
            <a:r>
              <a:rPr lang="ru-RU" sz="2000" dirty="0"/>
              <a:t>Длится несколько минут или несколько часов.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ПОМОЩЬ:</a:t>
            </a:r>
          </a:p>
          <a:p>
            <a:pPr algn="just"/>
            <a:r>
              <a:rPr lang="ru-RU" sz="2000" dirty="0"/>
              <a:t>Удалите зрителей, неожиданно совершите какое-либо действие, которое может сильно удивить. После истерики – упадок сил – уложите его спать.</a:t>
            </a:r>
          </a:p>
        </p:txBody>
      </p:sp>
    </p:spTree>
    <p:extLst>
      <p:ext uri="{BB962C8B-B14F-4D97-AF65-F5344CB8AC3E}">
        <p14:creationId xmlns:p14="http://schemas.microsoft.com/office/powerpoint/2010/main" val="2906446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3377</Words>
  <Application>Microsoft Office PowerPoint</Application>
  <PresentationFormat>Произвольный</PresentationFormat>
  <Paragraphs>410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Ясность</vt:lpstr>
      <vt:lpstr>Допсихологическая и кризисная психологическая   помощь лицам в кризисном состоянии</vt:lpstr>
      <vt:lpstr>Понятие «Травма»</vt:lpstr>
      <vt:lpstr>Презентация PowerPoint</vt:lpstr>
      <vt:lpstr>Презентация PowerPoint</vt:lpstr>
      <vt:lpstr>Презентация PowerPoint</vt:lpstr>
      <vt:lpstr>ОСТРОЕ СТРЕССОВОЕ РАССТРОЙСТВО</vt:lpstr>
      <vt:lpstr>Виды ОСР у пострадавших:</vt:lpstr>
      <vt:lpstr>ступор</vt:lpstr>
      <vt:lpstr>истерика</vt:lpstr>
      <vt:lpstr>апатия</vt:lpstr>
      <vt:lpstr>страх</vt:lpstr>
      <vt:lpstr>агрессия</vt:lpstr>
      <vt:lpstr>нервная дрожь</vt:lpstr>
      <vt:lpstr>двигательное возбуждение</vt:lpstr>
      <vt:lpstr>тревога</vt:lpstr>
      <vt:lpstr>плач</vt:lpstr>
      <vt:lpstr>Очередность оказания ЭПП пострадавшим при ОСР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Кризисное вмешательство</vt:lpstr>
      <vt:lpstr>Презентация PowerPoint</vt:lpstr>
      <vt:lpstr>Этапы беседы с родителями (законными представителями):</vt:lpstr>
      <vt:lpstr>Этапы оказания кризисной поддержки обучающегося</vt:lpstr>
      <vt:lpstr>Этапы оказания кризисной поддержки обучающегося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Шарапова</dc:creator>
  <cp:lastModifiedBy>admin</cp:lastModifiedBy>
  <cp:revision>214</cp:revision>
  <cp:lastPrinted>2021-03-05T09:59:38Z</cp:lastPrinted>
  <dcterms:created xsi:type="dcterms:W3CDTF">2019-03-25T07:28:40Z</dcterms:created>
  <dcterms:modified xsi:type="dcterms:W3CDTF">2024-04-01T11:15:03Z</dcterms:modified>
</cp:coreProperties>
</file>