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47" r:id="rId2"/>
  </p:sldMasterIdLst>
  <p:notesMasterIdLst>
    <p:notesMasterId r:id="rId26"/>
  </p:notesMasterIdLst>
  <p:sldIdLst>
    <p:sldId id="1151" r:id="rId3"/>
    <p:sldId id="1152" r:id="rId4"/>
    <p:sldId id="1156" r:id="rId5"/>
    <p:sldId id="1154" r:id="rId6"/>
    <p:sldId id="1158" r:id="rId7"/>
    <p:sldId id="1160" r:id="rId8"/>
    <p:sldId id="1185" r:id="rId9"/>
    <p:sldId id="1186" r:id="rId10"/>
    <p:sldId id="1187" r:id="rId11"/>
    <p:sldId id="1188" r:id="rId12"/>
    <p:sldId id="1189" r:id="rId13"/>
    <p:sldId id="1190" r:id="rId14"/>
    <p:sldId id="1191" r:id="rId15"/>
    <p:sldId id="1193" r:id="rId16"/>
    <p:sldId id="1192" r:id="rId17"/>
    <p:sldId id="1178" r:id="rId18"/>
    <p:sldId id="1179" r:id="rId19"/>
    <p:sldId id="1180" r:id="rId20"/>
    <p:sldId id="1182" r:id="rId21"/>
    <p:sldId id="1183" r:id="rId22"/>
    <p:sldId id="1184" r:id="rId23"/>
    <p:sldId id="1174" r:id="rId24"/>
    <p:sldId id="1147" r:id="rId25"/>
  </p:sldIdLst>
  <p:sldSz cx="7797800" cy="43815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5F16A7-0C58-4EB6-8A84-6C34C4FD4C82}">
          <p14:sldIdLst>
            <p14:sldId id="1151"/>
            <p14:sldId id="1152"/>
            <p14:sldId id="1156"/>
            <p14:sldId id="1154"/>
            <p14:sldId id="1158"/>
            <p14:sldId id="1160"/>
            <p14:sldId id="1185"/>
            <p14:sldId id="1186"/>
            <p14:sldId id="1187"/>
            <p14:sldId id="1188"/>
            <p14:sldId id="1189"/>
            <p14:sldId id="1190"/>
            <p14:sldId id="1191"/>
            <p14:sldId id="1193"/>
            <p14:sldId id="1192"/>
            <p14:sldId id="1178"/>
            <p14:sldId id="1179"/>
            <p14:sldId id="1180"/>
            <p14:sldId id="1182"/>
            <p14:sldId id="1183"/>
            <p14:sldId id="1184"/>
          </p14:sldIdLst>
        </p14:section>
        <p14:section name="Раздел без заголовка" id="{31F5040B-59D8-49FC-97C2-4451FBA78423}">
          <p14:sldIdLst>
            <p14:sldId id="1174"/>
            <p14:sldId id="11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80">
          <p15:clr>
            <a:srgbClr val="A4A3A4"/>
          </p15:clr>
        </p15:guide>
        <p15:guide id="2" pos="2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497"/>
    <a:srgbClr val="003399"/>
    <a:srgbClr val="1D1D8B"/>
    <a:srgbClr val="1230AE"/>
    <a:srgbClr val="102B9C"/>
    <a:srgbClr val="2525B1"/>
    <a:srgbClr val="243AA8"/>
    <a:srgbClr val="2A41A2"/>
    <a:srgbClr val="112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86199" autoAdjust="0"/>
  </p:normalViewPr>
  <p:slideViewPr>
    <p:cSldViewPr>
      <p:cViewPr varScale="1">
        <p:scale>
          <a:sx n="92" d="100"/>
          <a:sy n="92" d="100"/>
        </p:scale>
        <p:origin x="590" y="62"/>
      </p:cViewPr>
      <p:guideLst>
        <p:guide orient="horz" pos="1380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4DCB-35F6-47E6-B046-8A3124B410E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7585-BC28-4EE9-BFFB-B3656F73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2DC9FC-826B-4658-9364-527249E5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48C20E0-59C5-4081-96BD-F3EE3865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33"/>
            </a:lvl1pPr>
            <a:lvl2pPr marL="292105" indent="0" algn="ctr">
              <a:buNone/>
              <a:defRPr sz="1278"/>
            </a:lvl2pPr>
            <a:lvl3pPr marL="584210" indent="0" algn="ctr">
              <a:buNone/>
              <a:defRPr sz="1150"/>
            </a:lvl3pPr>
            <a:lvl4pPr marL="876315" indent="0" algn="ctr">
              <a:buNone/>
              <a:defRPr sz="1022"/>
            </a:lvl4pPr>
            <a:lvl5pPr marL="1168420" indent="0" algn="ctr">
              <a:buNone/>
              <a:defRPr sz="1022"/>
            </a:lvl5pPr>
            <a:lvl6pPr marL="1460525" indent="0" algn="ctr">
              <a:buNone/>
              <a:defRPr sz="1022"/>
            </a:lvl6pPr>
            <a:lvl7pPr marL="1752630" indent="0" algn="ctr">
              <a:buNone/>
              <a:defRPr sz="1022"/>
            </a:lvl7pPr>
            <a:lvl8pPr marL="2044736" indent="0" algn="ctr">
              <a:buNone/>
              <a:defRPr sz="1022"/>
            </a:lvl8pPr>
            <a:lvl9pPr marL="2336841" indent="0" algn="ctr">
              <a:buNone/>
              <a:defRPr sz="102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ECC646-FC0B-4822-AC8A-696A2E1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E200A3-9893-41BC-A0E9-C37DF400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D05D24-0F12-4D53-BF94-20898B6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A644-2EA6-4F08-B86C-ADA5BB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B7856E-1096-4F4F-A823-8700C664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DCF877-A5BA-4414-81F6-3873D86B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27A82E-A5F4-4B5C-9E26-65C4FCA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F5F6CC-EB98-4D17-972A-D274FD1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0577D2F-1923-4C05-821E-525E12F7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0" y="233274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B98E17-FF5B-4721-85A3-AF3B6F86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99" y="233274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EEA7CD-CB64-4D91-90E8-E60A848D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1DA46D-D785-45CB-93D3-E245E37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8D4121-DD58-4F45-AB76-12A1DE1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2B7668-D79A-4573-8FF7-03B906C6F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D3375DB-0281-4DEB-A48F-E95413A72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33"/>
            </a:lvl1pPr>
            <a:lvl2pPr marL="292105" indent="0" algn="ctr">
              <a:buNone/>
              <a:defRPr sz="1278"/>
            </a:lvl2pPr>
            <a:lvl3pPr marL="584210" indent="0" algn="ctr">
              <a:buNone/>
              <a:defRPr sz="1150"/>
            </a:lvl3pPr>
            <a:lvl4pPr marL="876315" indent="0" algn="ctr">
              <a:buNone/>
              <a:defRPr sz="1022"/>
            </a:lvl4pPr>
            <a:lvl5pPr marL="1168420" indent="0" algn="ctr">
              <a:buNone/>
              <a:defRPr sz="1022"/>
            </a:lvl5pPr>
            <a:lvl6pPr marL="1460525" indent="0" algn="ctr">
              <a:buNone/>
              <a:defRPr sz="1022"/>
            </a:lvl6pPr>
            <a:lvl7pPr marL="1752630" indent="0" algn="ctr">
              <a:buNone/>
              <a:defRPr sz="1022"/>
            </a:lvl7pPr>
            <a:lvl8pPr marL="2044736" indent="0" algn="ctr">
              <a:buNone/>
              <a:defRPr sz="1022"/>
            </a:lvl8pPr>
            <a:lvl9pPr marL="2336841" indent="0" algn="ctr">
              <a:buNone/>
              <a:defRPr sz="102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26CE7B-52BA-4301-88F4-0C172D0B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FF9372-C126-4C50-957D-352948E7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F5A669-3FB6-4668-BA9D-E426ADE7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7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C55AC1-EAEE-4BDD-BCB1-B8CB3937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5F4433-D0AA-471E-B833-CF649DD5C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1423D6-E7BA-4775-A8A9-DF5EA30E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0EA0B9-FFC3-4F63-BB37-5F212DEB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9594E3-41AF-457C-9C9F-B8EE7837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4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F8149F-7AAB-4A2C-BEBE-4AEB2F9C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7" y="1092333"/>
            <a:ext cx="6725603" cy="1822582"/>
          </a:xfrm>
        </p:spPr>
        <p:txBody>
          <a:bodyPr anchor="b"/>
          <a:lstStyle>
            <a:lvl1pPr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E3162C-E56D-47B3-A33C-E4013DCBA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37" y="2932157"/>
            <a:ext cx="6725603" cy="958453"/>
          </a:xfrm>
        </p:spPr>
        <p:txBody>
          <a:bodyPr/>
          <a:lstStyle>
            <a:lvl1pPr marL="0" indent="0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1pPr>
            <a:lvl2pPr marL="292105" indent="0">
              <a:buNone/>
              <a:defRPr sz="1278">
                <a:solidFill>
                  <a:schemeClr val="tx1">
                    <a:tint val="75000"/>
                  </a:schemeClr>
                </a:solidFill>
              </a:defRPr>
            </a:lvl2pPr>
            <a:lvl3pPr marL="58421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31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4pPr>
            <a:lvl5pPr marL="116842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5pPr>
            <a:lvl6pPr marL="146052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6pPr>
            <a:lvl7pPr marL="175263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7pPr>
            <a:lvl8pPr marL="2044736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8pPr>
            <a:lvl9pPr marL="2336841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8BC621-66B1-422E-8956-781DB120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1184B4-8AD2-4B77-873C-5DFD8D33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A56040-9447-440A-9194-CF7EC4F8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43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70BC73-B849-4F90-A0FB-02EA32A1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4432062-C288-4043-8E2B-36211DEE3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99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BD5C385-F792-4F72-9955-F6788B1A8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6B761B5-42E9-4AA9-A4CA-1CC26609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5B7352-5E84-42FB-9F45-321A30B7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A070241-C219-446B-8DA1-E9B58EEA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5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8BF17D-E9AA-460C-ACB7-B97B34E2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4" y="233275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67F4B8F-BC8C-4F4C-AC34-FF15E37A2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5" y="1074076"/>
            <a:ext cx="3298835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50C7585-8FC1-46BF-8B32-8CB826EFF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5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18479E1-96F3-42B6-B34F-6D1839CF4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36" y="1074076"/>
            <a:ext cx="3315081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288382-BCD4-4F3F-B45E-BC85C4F78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36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42DCF1C-62CD-4DCD-A784-B71F4A1B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38A8501-8F2B-496F-A8E5-E2214B63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D93137E-EEC4-4928-B957-EF96A8F3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123AC0-3343-45CE-B908-8819B9C5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EFB39EB-07E0-403F-B30F-BA2C4BA6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A4EB5CB-CD10-442C-8F89-ED9CA088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5BCAFD7-D498-4914-9039-784B8C4A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8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38C2BF0-B5C5-4801-A0D5-C3BDE3FC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481C890-9BD1-4897-8292-510A050C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BD1FCA3-E951-4638-A2DB-13541098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0D1E9E-57B6-447B-8710-BECDA9E0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2D89A3-A18B-46F9-BCE5-9B78008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>
              <a:defRPr sz="2044"/>
            </a:lvl1pPr>
            <a:lvl2pPr>
              <a:defRPr sz="1789"/>
            </a:lvl2pPr>
            <a:lvl3pPr>
              <a:defRPr sz="1533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44348E6-5F9A-4451-BDC2-29C14D8C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3B4F68-B545-4720-90C1-FEEBC1DD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53DAC47-52F1-43E3-808B-C4633EEA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B31D34-223B-49CB-96E9-181659A5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08A405-2B76-448B-8BAF-D3237C6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3C8976-FD92-4E23-930B-F5CB94DB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83604A-8975-48F3-8DDA-341E074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E33AED-85A5-4933-9BCE-DEEDD29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87A7D2-33F8-4F03-B7A1-AEF5618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42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ED2390-5BFA-44DE-98DE-F59B6843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D4C4C04-E923-4C47-9F32-74C8E5AF5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 marL="0" indent="0">
              <a:buNone/>
              <a:defRPr sz="2044"/>
            </a:lvl1pPr>
            <a:lvl2pPr marL="292105" indent="0">
              <a:buNone/>
              <a:defRPr sz="1789"/>
            </a:lvl2pPr>
            <a:lvl3pPr marL="584210" indent="0">
              <a:buNone/>
              <a:defRPr sz="1533"/>
            </a:lvl3pPr>
            <a:lvl4pPr marL="876315" indent="0">
              <a:buNone/>
              <a:defRPr sz="1278"/>
            </a:lvl4pPr>
            <a:lvl5pPr marL="1168420" indent="0">
              <a:buNone/>
              <a:defRPr sz="1278"/>
            </a:lvl5pPr>
            <a:lvl6pPr marL="1460525" indent="0">
              <a:buNone/>
              <a:defRPr sz="1278"/>
            </a:lvl6pPr>
            <a:lvl7pPr marL="1752630" indent="0">
              <a:buNone/>
              <a:defRPr sz="1278"/>
            </a:lvl7pPr>
            <a:lvl8pPr marL="2044736" indent="0">
              <a:buNone/>
              <a:defRPr sz="1278"/>
            </a:lvl8pPr>
            <a:lvl9pPr marL="2336841" indent="0">
              <a:buNone/>
              <a:defRPr sz="127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885E094-4233-4A38-A254-10578FD36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4BC356-5E61-4DEF-9D6D-D85D72EC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E3BF52-1889-4079-8653-0F0CB342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BB1616-11B6-49C7-8C09-EADAEBE2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10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94FCB0-98C0-4DA2-88C9-A7E2CA8B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FE582EE-3C85-4F46-BE7A-974295743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DB1496-09F2-4498-949B-2507E408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E334B6-78D5-487A-BC10-27B2AD89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2A4154-5E9C-42F3-805C-6C593438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80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607A973-2DEB-490E-8F54-E99F8B84B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0" y="233274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5F984E-2A22-4318-8900-01057206C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99" y="233274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093D34-3F74-441E-86AE-9E95EE4D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2AF402-31E0-420C-9453-FCE55573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58833F-D02F-4A41-ACE3-4A3A4E7A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D63DB-E595-425D-95E0-8E38E9F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7" y="1092333"/>
            <a:ext cx="6725603" cy="1822582"/>
          </a:xfrm>
        </p:spPr>
        <p:txBody>
          <a:bodyPr anchor="b"/>
          <a:lstStyle>
            <a:lvl1pPr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44B346-6C3D-4FC9-BBD4-E8E42C9B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37" y="2932157"/>
            <a:ext cx="6725603" cy="958453"/>
          </a:xfrm>
        </p:spPr>
        <p:txBody>
          <a:bodyPr/>
          <a:lstStyle>
            <a:lvl1pPr marL="0" indent="0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1pPr>
            <a:lvl2pPr marL="292105" indent="0">
              <a:buNone/>
              <a:defRPr sz="1278">
                <a:solidFill>
                  <a:schemeClr val="tx1">
                    <a:tint val="75000"/>
                  </a:schemeClr>
                </a:solidFill>
              </a:defRPr>
            </a:lvl2pPr>
            <a:lvl3pPr marL="58421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31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4pPr>
            <a:lvl5pPr marL="116842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5pPr>
            <a:lvl6pPr marL="146052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6pPr>
            <a:lvl7pPr marL="175263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7pPr>
            <a:lvl8pPr marL="2044736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8pPr>
            <a:lvl9pPr marL="2336841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300E92-DDA0-433E-8E64-D971C0C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C512B2-0455-4F01-9CE3-CE5795F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828A3B-0DE1-43BC-9AA8-843D86A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4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771EF2-4808-46EA-A1AC-10AD5D88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1EE7DA-2CF6-4A74-AF3C-002A33F9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99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93564B1-380C-4B96-A8EC-31F0EDAA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2583CF-38FC-4F2E-BFD0-03C88C1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2F8F1E-0C98-4E0C-9FFA-39E65135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204550-B69A-4B67-9139-D8E795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C0A0BA-0CA3-4A5D-839D-A717E687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4" y="233275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93A3CB-DBA1-4AEF-BADB-F5AA85C2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5" y="1074076"/>
            <a:ext cx="3298835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5B906E-F5D5-4B1E-9E81-27D4C80A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5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BE29B6-25CA-41AD-8C78-34221D0BD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36" y="1074076"/>
            <a:ext cx="3315081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3DDAC8-243A-4836-AB23-ADB63983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36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04DD196-4250-4E01-B351-920AC488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115795-F801-4CF5-B856-D02905D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9CBB026-8B1E-4044-9194-F51BD8D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D1FAA0-F493-4999-A6D1-7F742D1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960F2B1-CE0F-45C0-B2F5-C13B892B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BE83EAF-92A1-4A2A-B108-6E8F29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CA15C73-C440-4F14-8DB3-C00F9A14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F89E312-64F7-47CE-991C-772B70EA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96C050D-4AF0-4F9C-AEAD-8C7A8695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146330F-77C5-4A45-B8BE-F023534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612A04-AD20-45AD-ACC2-84DD5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821D0A-6994-4567-BA0F-DCBFA3C2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>
              <a:defRPr sz="2044"/>
            </a:lvl1pPr>
            <a:lvl2pPr>
              <a:defRPr sz="1789"/>
            </a:lvl2pPr>
            <a:lvl3pPr>
              <a:defRPr sz="1533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AC3A18-20CA-4CF1-8E25-63FE79CD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2AF3A6-8108-469E-8D04-44CB4A4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BB8655-D0E2-4516-8DAE-7A97A22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5106BBB-427F-4EE5-9835-793DEE0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DD1B1B-559D-43B0-A888-0F638FF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100C0EF-3ECE-4393-80B2-EF9217BF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 marL="0" indent="0">
              <a:buNone/>
              <a:defRPr sz="2044"/>
            </a:lvl1pPr>
            <a:lvl2pPr marL="292105" indent="0">
              <a:buNone/>
              <a:defRPr sz="1789"/>
            </a:lvl2pPr>
            <a:lvl3pPr marL="584210" indent="0">
              <a:buNone/>
              <a:defRPr sz="1533"/>
            </a:lvl3pPr>
            <a:lvl4pPr marL="876315" indent="0">
              <a:buNone/>
              <a:defRPr sz="1278"/>
            </a:lvl4pPr>
            <a:lvl5pPr marL="1168420" indent="0">
              <a:buNone/>
              <a:defRPr sz="1278"/>
            </a:lvl5pPr>
            <a:lvl6pPr marL="1460525" indent="0">
              <a:buNone/>
              <a:defRPr sz="1278"/>
            </a:lvl6pPr>
            <a:lvl7pPr marL="1752630" indent="0">
              <a:buNone/>
              <a:defRPr sz="1278"/>
            </a:lvl7pPr>
            <a:lvl8pPr marL="2044736" indent="0">
              <a:buNone/>
              <a:defRPr sz="1278"/>
            </a:lvl8pPr>
            <a:lvl9pPr marL="2336841" indent="0">
              <a:buNone/>
              <a:defRPr sz="127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7D8F39-CF13-49F6-B225-F8E09BDC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58E2F0-7623-4A8E-9A03-4F806DD1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6A6BD7-50B1-4B4B-B582-B21AE89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DDFDBF-2E13-4CA4-82FA-D331297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C16295-54A7-4B6A-9BC7-00F50DA2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9" y="233275"/>
            <a:ext cx="6725603" cy="8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241F5F-CCB9-413E-B21E-162FA1AD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99" y="1166371"/>
            <a:ext cx="6725603" cy="278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610126-36D0-4CD9-B7F1-0424B054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099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630FDA-D3A9-4105-A528-FBA66E5B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1" y="4061002"/>
            <a:ext cx="2631758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D6414A-76E7-485C-8B44-8945F74D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84210" rtl="0" eaLnBrk="1" latinLnBrk="0" hangingPunct="1">
        <a:lnSpc>
          <a:spcPct val="90000"/>
        </a:lnSpc>
        <a:spcBef>
          <a:spcPct val="0"/>
        </a:spcBef>
        <a:buNone/>
        <a:defRPr sz="2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3" indent="-146053" algn="l" defTabSz="584210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1pPr>
      <a:lvl2pPr marL="43815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2pPr>
      <a:lvl3pPr marL="73026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102236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7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7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9078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8289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1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31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52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63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36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6841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307D0F-53AE-48B1-9467-95F63F2F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9" y="233275"/>
            <a:ext cx="6725603" cy="8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D7F0B08-122B-4B2D-AE90-6CC9058F8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99" y="1166371"/>
            <a:ext cx="6725603" cy="278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47FC0B-3629-4F4E-A0BC-42BBFF740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099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4AF0DE-B101-4E71-8E57-CE7EC1958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1" y="4061002"/>
            <a:ext cx="2631758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2A1CF7-4232-47DD-A78F-0E3A25C35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8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584210" rtl="0" eaLnBrk="1" latinLnBrk="0" hangingPunct="1">
        <a:lnSpc>
          <a:spcPct val="90000"/>
        </a:lnSpc>
        <a:spcBef>
          <a:spcPct val="0"/>
        </a:spcBef>
        <a:buNone/>
        <a:defRPr sz="2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3" indent="-146053" algn="l" defTabSz="584210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1pPr>
      <a:lvl2pPr marL="43815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2pPr>
      <a:lvl3pPr marL="73026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102236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7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7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9078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8289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1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31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52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63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36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6841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5TBWGvDJvLowk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1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17.jpeg"/><Relationship Id="rId10" Type="http://schemas.openxmlformats.org/officeDocument/2006/relationships/image" Target="../media/image32.jpeg"/><Relationship Id="rId4" Type="http://schemas.openxmlformats.org/officeDocument/2006/relationships/image" Target="../media/image19.pn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3" cy="17983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BD69AD5-8FAE-43CF-B60B-51645211D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16" y="2061551"/>
            <a:ext cx="1800200" cy="21454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06612" y="1590586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магистральных направлений развития современной школы проекта «Школа Минпросвещения России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099" y="102519"/>
            <a:ext cx="6725603" cy="977644"/>
          </a:xfrm>
        </p:spPr>
        <p:txBody>
          <a:bodyPr>
            <a:no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серьёзно продумаем вместе</a:t>
            </a:r>
            <a:b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детство друг другу лицом повернуть,</a:t>
            </a:r>
            <a:b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дети запели единые песни,</a:t>
            </a:r>
            <a:b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вместе хотелось им горы свернуть!</a:t>
            </a:r>
            <a:b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9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44" y="165220"/>
            <a:ext cx="2952328" cy="375295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35004" y="3163730"/>
            <a:ext cx="2746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Саврасов «Грачи прилетели»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0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216625" y="2959198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62597" y="182931"/>
            <a:ext cx="4028482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Детализация картины.</a:t>
            </a:r>
            <a:endParaRPr lang="ru-RU" sz="178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9330" y="761441"/>
            <a:ext cx="5117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Подбираем слова-признаки, соответствующие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картине «Грачи прилетели»: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     берёзы   облака   грачи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0778" y="2073156"/>
            <a:ext cx="6154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слова, которые обозначают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предметов?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70708" y="2734876"/>
            <a:ext cx="3537828" cy="406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тему урока.</a:t>
            </a:r>
            <a:endParaRPr lang="ru-RU" sz="2044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50628" y="3394931"/>
            <a:ext cx="6474484" cy="72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в речи используются имена прилагательные?</a:t>
            </a:r>
            <a:endParaRPr lang="ru-RU" sz="2044" dirty="0"/>
          </a:p>
        </p:txBody>
      </p:sp>
    </p:spTree>
    <p:extLst>
      <p:ext uri="{BB962C8B-B14F-4D97-AF65-F5344CB8AC3E}">
        <p14:creationId xmlns:p14="http://schemas.microsoft.com/office/powerpoint/2010/main" val="25100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5906" y="131336"/>
            <a:ext cx="3015416" cy="40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4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цепочка».</a:t>
            </a:r>
            <a:endParaRPr lang="ru-RU" sz="2044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2191" y="851260"/>
            <a:ext cx="5910464" cy="3100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Распространите предложения, используя имена </a:t>
            </a:r>
          </a:p>
          <a:p>
            <a:r>
              <a:rPr lang="ru-RU" sz="20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прилагательные</a:t>
            </a:r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 грачи.</a:t>
            </a:r>
          </a:p>
          <a:p>
            <a:endParaRPr lang="ru-RU" sz="20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берёзе гнездо.</a:t>
            </a:r>
          </a:p>
          <a:p>
            <a:endParaRPr lang="ru-RU" sz="20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Тает снег.</a:t>
            </a:r>
          </a:p>
          <a:p>
            <a:endParaRPr lang="ru-RU" sz="20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Облака плывут.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4" y="99608"/>
            <a:ext cx="814745" cy="529369"/>
          </a:xfrm>
          <a:prstGeom prst="rect">
            <a:avLst/>
          </a:prstGeom>
          <a:ln>
            <a:noFill/>
          </a:ln>
        </p:spPr>
      </p:pic>
      <p:sp>
        <p:nvSpPr>
          <p:cNvPr id="6" name="Равнобедренный треугольник 5"/>
          <p:cNvSpPr/>
          <p:nvPr/>
        </p:nvSpPr>
        <p:spPr>
          <a:xfrm rot="5400000">
            <a:off x="151813" y="2894385"/>
            <a:ext cx="1080120" cy="113773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452950" y="351527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9270" y="131336"/>
            <a:ext cx="4886036" cy="40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4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слышу, чувствую, трогаю руками».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2191" y="851260"/>
            <a:ext cx="5335435" cy="2471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вам захотелось сделать, если бы вы </a:t>
            </a:r>
          </a:p>
          <a:p>
            <a:r>
              <a:rPr lang="ru-RU" sz="20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оказались в этой картине</a:t>
            </a:r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слышу, как….»</a:t>
            </a:r>
          </a:p>
          <a:p>
            <a:endParaRPr lang="ru-RU" sz="20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  чувствую запах...»</a:t>
            </a:r>
          </a:p>
          <a:p>
            <a:endParaRPr lang="ru-RU" sz="20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я трогаю руками ...»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4" y="99608"/>
            <a:ext cx="814745" cy="529369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1102191" y="3382899"/>
            <a:ext cx="6351582" cy="72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почему грачи поселились именно в этом месте?</a:t>
            </a:r>
            <a:endParaRPr lang="ru-RU" sz="2044" dirty="0"/>
          </a:p>
        </p:txBody>
      </p:sp>
    </p:spTree>
    <p:extLst>
      <p:ext uri="{BB962C8B-B14F-4D97-AF65-F5344CB8AC3E}">
        <p14:creationId xmlns:p14="http://schemas.microsoft.com/office/powerpoint/2010/main" val="5438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259211"/>
              </p:ext>
            </p:extLst>
          </p:nvPr>
        </p:nvGraphicFramePr>
        <p:xfrm>
          <a:off x="298500" y="1277271"/>
          <a:ext cx="7128792" cy="3001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4014"/>
                <a:gridCol w="3564778"/>
              </a:tblGrid>
              <a:tr h="273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Положительные качества лидера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Отрицательные качества лидера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79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НАДЁЖНОСТЬ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УМЕНИЕ СЛЫШАТЬ МНЕНИЕ ДРУГИХ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УМЕНИЕ СОЗДАТЬ КОМАНДУ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ОБЩИТЕЛЬНОСТЬ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УМЕНИЕ ВЫСТУПАТЬ ПЕРЕД ДРУГИМИ	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БОЛЬШОЙ БАГАЖ ФАНТАЗИИ И ВООБРАЖЕНИЯ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БЕЗОТВЕТСТВЕННОСТЬ	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НЕУМЕНИЕ УПРАВЛЯТЬ СВОИМИ ЭМОЦИЯМИ И ЧУВСТВАМИ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ЗАМКНУТОСТЬ	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НЕВНИМАТЕЛЬНОСТЬ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СОСРЕДОТОЧЕНИЕ ТОЛЬКО НА СВОИХ ЧУВСТВАХ И ЭМОЦИЯХ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ЖЕЛАНИЕ ВСЕГДА РАБОТАТЬ САМОСТОЯТЕЛЬНО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РАЗДРАЖИТЕЛЬНОСТЬ	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</a:rPr>
                        <a:t>ОЩУЩЕНИЕ «Я ВСЕГДА ПРАВ»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93588" y="-1248726"/>
            <a:ext cx="18166696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 класса делится на 4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микрогруппы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одному из 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приёмов деления на группы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 выбору педагога). 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Всем группам выдаётся одинаковый комплект раздаточного материала (список качеств лидера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следующей странице).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Учителю необходимо заранее распечатать каждое качество и вложить в бумажные конверты. 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детей в группах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определить, какие из предложенных качеств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положительные, а какие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отрицательные. 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выполнение данного задания детям даётся 3 минуты. После чего планируется коллективное обсуждение с учителем. 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*Подсказка педагогу: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2886692" y="166335"/>
            <a:ext cx="1951112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33" b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«Надежные друзья»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230445" y="534503"/>
            <a:ext cx="538559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 также всевозможные задания, выполнять которые приходится в тесном контакте друг с другом.  Все встают и выстраиваются в затылок в один большой круг.  Дальше надо встать как можно плотнее друг к другу, сделав круг более узким.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1230446" y="1374291"/>
            <a:ext cx="5336910" cy="10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Затем наступает главная и самая трудная часть. Попробуйте все </a:t>
            </a:r>
            <a:r>
              <a:rPr lang="ru-RU" alt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одновре-менно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согнуть ноги и присесть друг к другу на колени. Если получилось, рано радоваться! Теперь постарайтесь удерживаться в таком положении и еще вытянуть руки в стороны.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3293401" y="2073099"/>
            <a:ext cx="1353256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50" b="1">
                <a:solidFill>
                  <a:srgbClr val="006600"/>
                </a:solidFill>
                <a:latin typeface="Arial" panose="020B0604020202020204" pitchFamily="34" charset="0"/>
              </a:rPr>
              <a:t>Игра «Тоннель»</a:t>
            </a:r>
          </a:p>
        </p:txBody>
      </p:sp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1233488" y="2390555"/>
            <a:ext cx="5333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5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Увлекательное приключение, где дети думают не только о том, как бы самим преодолеть препятствие, но и всячески стараются помочь друг другу.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501" y="233275"/>
            <a:ext cx="6963202" cy="8468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501" y="1166370"/>
            <a:ext cx="7416823" cy="31446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2" y="2832426"/>
            <a:ext cx="1478584" cy="147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="" xmlns:a16="http://schemas.microsoft.com/office/drawing/2014/main" id="{7306BD8A-534F-4362-B05C-1038EFA4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5" name="Рисунок 12" descr="http://www.urzhumgimns.ru/images/news/10/rdsh/rechevka.png">
            <a:extLst>
              <a:ext uri="{FF2B5EF4-FFF2-40B4-BE49-F238E27FC236}">
                <a16:creationId xmlns="" xmlns:a16="http://schemas.microsoft.com/office/drawing/2014/main" id="{419D54DC-D6B8-49C6-9E0D-DB50146DC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2" r="5676"/>
          <a:stretch>
            <a:fillRect/>
          </a:stretch>
        </p:blipFill>
        <p:spPr bwMode="auto">
          <a:xfrm>
            <a:off x="1736548" y="1363134"/>
            <a:ext cx="2576160" cy="2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4">
            <a:extLst>
              <a:ext uri="{FF2B5EF4-FFF2-40B4-BE49-F238E27FC236}">
                <a16:creationId xmlns="" xmlns:a16="http://schemas.microsoft.com/office/drawing/2014/main" id="{47BF84FE-A83C-4FC8-9A19-E0C49616F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89" y="-21299"/>
            <a:ext cx="3496072" cy="112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5" descr="https://i.pinimg.com/originals/73/0f/bb/730fbb3b323e0ec432a96c1ee1cf733a.jpg">
            <a:extLst>
              <a:ext uri="{FF2B5EF4-FFF2-40B4-BE49-F238E27FC236}">
                <a16:creationId xmlns="" xmlns:a16="http://schemas.microsoft.com/office/drawing/2014/main" id="{290B4278-D82C-4B47-A8C4-C4F76FEB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132" b="7591"/>
          <a:stretch>
            <a:fillRect/>
          </a:stretch>
        </p:blipFill>
        <p:spPr bwMode="auto">
          <a:xfrm>
            <a:off x="4911109" y="1822584"/>
            <a:ext cx="1908792" cy="231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AE46BD8-9990-4C2C-B632-DBEE7DD9D85E}"/>
              </a:ext>
            </a:extLst>
          </p:cNvPr>
          <p:cNvSpPr/>
          <p:nvPr/>
        </p:nvSpPr>
        <p:spPr>
          <a:xfrm rot="21044617">
            <a:off x="5040930" y="1940235"/>
            <a:ext cx="938169" cy="541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89" b="1" dirty="0">
                <a:solidFill>
                  <a:srgbClr val="FF0000"/>
                </a:solidFill>
              </a:rPr>
              <a:t>Мы –</a:t>
            </a:r>
          </a:p>
          <a:p>
            <a:pPr algn="ctr">
              <a:defRPr/>
            </a:pPr>
            <a:r>
              <a:rPr lang="ru-RU" sz="1789" b="1" dirty="0">
                <a:solidFill>
                  <a:srgbClr val="FF0000"/>
                </a:solidFill>
              </a:rPr>
              <a:t>ОРЛЯТА</a:t>
            </a:r>
          </a:p>
        </p:txBody>
      </p:sp>
      <p:pic>
        <p:nvPicPr>
          <p:cNvPr id="3079" name="Рисунок 13">
            <a:extLst>
              <a:ext uri="{FF2B5EF4-FFF2-40B4-BE49-F238E27FC236}">
                <a16:creationId xmlns="" xmlns:a16="http://schemas.microsoft.com/office/drawing/2014/main" id="{E74C4F68-A7B9-4457-81F0-CA1874EC88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41" y="166335"/>
            <a:ext cx="1255624" cy="123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https://avatars.mds.yandex.net/i?id=0109339f9a14437a54881301e75af125_l-8564680-images-thumbs&amp;n=13">
            <a:extLst>
              <a:ext uri="{FF2B5EF4-FFF2-40B4-BE49-F238E27FC236}">
                <a16:creationId xmlns="" xmlns:a16="http://schemas.microsoft.com/office/drawing/2014/main" id="{463BBCD8-DC6B-4F2A-8549-0DC2AB56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4701" y="3018843"/>
            <a:ext cx="1932215" cy="1218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F446ED2-2431-4923-9651-F0CC57ECC4C3}"/>
              </a:ext>
            </a:extLst>
          </p:cNvPr>
          <p:cNvSpPr txBox="1">
            <a:spLocks/>
          </p:cNvSpPr>
          <p:nvPr/>
        </p:nvSpPr>
        <p:spPr bwMode="auto">
          <a:xfrm>
            <a:off x="3485093" y="994967"/>
            <a:ext cx="2636000" cy="459449"/>
          </a:xfrm>
          <a:prstGeom prst="rect">
            <a:avLst/>
          </a:prstGeom>
          <a:solidFill>
            <a:srgbClr val="FF33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Орлята учатся летать,</a:t>
            </a:r>
          </a:p>
          <a:p>
            <a:pPr marL="0" indent="0" algn="ctr">
              <a:buNone/>
              <a:defRPr/>
            </a:pPr>
            <a:r>
              <a:rPr lang="ru-RU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Ничем орлят  не испугать!</a:t>
            </a:r>
          </a:p>
        </p:txBody>
      </p:sp>
      <p:pic>
        <p:nvPicPr>
          <p:cNvPr id="3082" name="Picture 7" descr="https://pictures.pibig.info/uploads/posts/2023-04/1681359247_pictures-pibig-info-p-gerb-rossii-risunok-dlya-detei-krasivo-85.png">
            <a:extLst>
              <a:ext uri="{FF2B5EF4-FFF2-40B4-BE49-F238E27FC236}">
                <a16:creationId xmlns="" xmlns:a16="http://schemas.microsoft.com/office/drawing/2014/main" id="{DBC03D0A-DF4C-4123-9263-AE712FE5D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61" y="1"/>
            <a:ext cx="1039592" cy="104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https://avatars.mds.yandex.net/i?id=aa61dc7a6b232752c67d222581090862_l-10695749-images-thumbs&amp;n=13">
            <a:extLst>
              <a:ext uri="{FF2B5EF4-FFF2-40B4-BE49-F238E27FC236}">
                <a16:creationId xmlns="" xmlns:a16="http://schemas.microsoft.com/office/drawing/2014/main" id="{CB6EBD13-2BC7-4E4F-9407-64B55F52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38" y="1868224"/>
            <a:ext cx="460463" cy="4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8" descr="H:\23-24\ОРЛЯТА 2023-2024\ТРЕК - ЛИДЕР\1. Лидер\a1b8309f-c6d8-4ed1-940f-9f4a086e80c3.jpg">
            <a:extLst>
              <a:ext uri="{FF2B5EF4-FFF2-40B4-BE49-F238E27FC236}">
                <a16:creationId xmlns="" xmlns:a16="http://schemas.microsoft.com/office/drawing/2014/main" id="{9257CC5F-C843-44AF-9BBF-69F26BB6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8" t="9921" r="-1041" b="18144"/>
          <a:stretch>
            <a:fillRect/>
          </a:stretch>
        </p:blipFill>
        <p:spPr bwMode="auto">
          <a:xfrm>
            <a:off x="1138149" y="3383492"/>
            <a:ext cx="828631" cy="8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6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4">
            <a:extLst>
              <a:ext uri="{FF2B5EF4-FFF2-40B4-BE49-F238E27FC236}">
                <a16:creationId xmlns="" xmlns:a16="http://schemas.microsoft.com/office/drawing/2014/main" id="{532411A1-B13E-4890-8BCB-6DF7A3C35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66" y="0"/>
            <a:ext cx="1341834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5">
            <a:extLst>
              <a:ext uri="{FF2B5EF4-FFF2-40B4-BE49-F238E27FC236}">
                <a16:creationId xmlns="" xmlns:a16="http://schemas.microsoft.com/office/drawing/2014/main" id="{D6B6ED3B-F22B-400F-BEEA-14F161A65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3384" r="365" b="3384"/>
          <a:stretch>
            <a:fillRect/>
          </a:stretch>
        </p:blipFill>
        <p:spPr bwMode="auto">
          <a:xfrm>
            <a:off x="1375481" y="2380413"/>
            <a:ext cx="1886479" cy="16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382EBE1-74D5-4199-8A20-7985686B5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947" y="1623793"/>
            <a:ext cx="1019831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активность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630D886-9C42-438C-BED6-3D5EAD20A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648" y="2724238"/>
            <a:ext cx="841897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выдумка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D0BB086-C1C8-4EB0-B458-37CD4210B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692" y="1698846"/>
            <a:ext cx="620683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разум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7481D4D-0114-458D-9AFC-B22EFE29D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190" y="1334735"/>
            <a:ext cx="981359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мышление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3FF4FC9-7C02-4A5D-8C6E-C1396C97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632" y="882386"/>
            <a:ext cx="1167307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воображение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0BC703E-ED05-47EE-B4D2-DB17B5C88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592" y="2061943"/>
            <a:ext cx="891591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фантазия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E3904DF-1418-47D3-B931-605ED6E8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173" y="1122761"/>
            <a:ext cx="1593706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любознательность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D25BDB9-D4BB-4115-A918-E7558A44A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83" y="660268"/>
            <a:ext cx="1592351" cy="446276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сообразительность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pic>
        <p:nvPicPr>
          <p:cNvPr id="11276" name="Picture 14" descr="H:\23-24\ОРЛЯТА 2023-2024\ТРЕК - ЛИДЕР\1. Лидер\4ba1547a-655f-452d-817b-a9b27b81bece.jpg">
            <a:extLst>
              <a:ext uri="{FF2B5EF4-FFF2-40B4-BE49-F238E27FC236}">
                <a16:creationId xmlns="" xmlns:a16="http://schemas.microsoft.com/office/drawing/2014/main" id="{9EEF999A-68F3-4BED-8797-D7ED8F659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r="-934" b="18224"/>
          <a:stretch>
            <a:fillRect/>
          </a:stretch>
        </p:blipFill>
        <p:spPr bwMode="auto">
          <a:xfrm>
            <a:off x="1048897" y="29414"/>
            <a:ext cx="670410" cy="67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1" descr="https://avatars.mds.yandex.net/i?id=aa61dc7a6b232752c67d222581090862_l-10695749-images-thumbs&amp;n=13">
            <a:extLst>
              <a:ext uri="{FF2B5EF4-FFF2-40B4-BE49-F238E27FC236}">
                <a16:creationId xmlns="" xmlns:a16="http://schemas.microsoft.com/office/drawing/2014/main" id="{8D0D47C6-5388-4D04-8B8B-8FB73A36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38" y="1868224"/>
            <a:ext cx="460463" cy="4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A358D23-38F9-4514-B0B7-987E59C71040}"/>
              </a:ext>
            </a:extLst>
          </p:cNvPr>
          <p:cNvSpPr/>
          <p:nvPr/>
        </p:nvSpPr>
        <p:spPr>
          <a:xfrm>
            <a:off x="2321082" y="108371"/>
            <a:ext cx="2702984" cy="40690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4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Копилка эрудита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CFA374C-B2FD-4A74-ACE5-4A2E4E0CF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462" y="2180608"/>
            <a:ext cx="861133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смекалка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68251E4-6AAE-4309-95DE-C98A9DF37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249" y="3681677"/>
            <a:ext cx="375424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ум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4A09E10-7ED4-4565-8F5C-3BDFA6AFC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760" y="1828669"/>
            <a:ext cx="697627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знания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4CD93B6-99B1-4520-8690-C71765517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315" y="663311"/>
            <a:ext cx="1410964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внимательность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9DA1BACE-C9FE-4DC8-B1B3-0355BF120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492" y="1593365"/>
            <a:ext cx="1213794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увлечённость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5246030-B0BC-4B05-B7D4-851C7B4B4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046" y="3149204"/>
            <a:ext cx="891591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эрудиция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4892FB7-A7D6-496E-9844-0DE0D2601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265" y="1098419"/>
            <a:ext cx="1619354" cy="269304"/>
          </a:xfrm>
          <a:prstGeom prst="rect">
            <a:avLst/>
          </a:prstGeom>
          <a:solidFill>
            <a:schemeClr val="bg1"/>
          </a:solidFill>
          <a:ln w="9525">
            <a:solidFill>
              <a:srgbClr val="5D36B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 b="1">
                <a:solidFill>
                  <a:srgbClr val="5D36B4"/>
                </a:solidFill>
                <a:latin typeface="Arial" panose="020B0604020202020204" pitchFamily="34" charset="0"/>
              </a:rPr>
              <a:t>изобретательность</a:t>
            </a:r>
            <a:endParaRPr lang="ru-RU" altLang="ru-RU" sz="1150">
              <a:solidFill>
                <a:srgbClr val="5D36B4"/>
              </a:solidFill>
              <a:latin typeface="Arial" panose="020B0604020202020204" pitchFamily="34" charset="0"/>
            </a:endParaRPr>
          </a:p>
        </p:txBody>
      </p:sp>
      <p:pic>
        <p:nvPicPr>
          <p:cNvPr id="11286" name="Picture 24" descr="https://sun6-23.userapi.com/s/v1/ig2/jbon4AKx6NJXgpJ-9EvycHjfmZqL6N9CjzI1UEzL8BZ7jFg_u81AJs8QqPquh_09-KJ2loJ2F8iBZ9MOU6wYHbgm.jpg?size=718x718&amp;quality=96&amp;crop=1,0,718,718&amp;ava=1">
            <a:extLst>
              <a:ext uri="{FF2B5EF4-FFF2-40B4-BE49-F238E27FC236}">
                <a16:creationId xmlns="" xmlns:a16="http://schemas.microsoft.com/office/drawing/2014/main" id="{76902E5D-0541-490F-B4A9-3B5410A1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314" y="2454452"/>
            <a:ext cx="1688703" cy="168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7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3212 0.4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4 L -0.51754 0.2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1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22256 0.5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4687 0.43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32969 0.3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26997 0.070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08768 0.297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0435 0.387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26945 0.1854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0046 L -0.32257 -0.1483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1125 0.2745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53386 0.531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1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54306 0.321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26267 -0.0356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57535 0.441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 rot="10800000">
            <a:off x="977900" y="3800929"/>
            <a:ext cx="5842000" cy="580571"/>
            <a:chOff x="0" y="0"/>
            <a:chExt cx="9144000" cy="908720"/>
          </a:xfrm>
        </p:grpSpPr>
        <p:grpSp>
          <p:nvGrpSpPr>
            <p:cNvPr id="16" name="Группа 3"/>
            <p:cNvGrpSpPr/>
            <p:nvPr/>
          </p:nvGrpSpPr>
          <p:grpSpPr>
            <a:xfrm>
              <a:off x="0" y="0"/>
              <a:ext cx="4644008" cy="908720"/>
              <a:chOff x="0" y="0"/>
              <a:chExt cx="5870326" cy="1212490"/>
            </a:xfrm>
          </p:grpSpPr>
          <p:pic>
            <p:nvPicPr>
              <p:cNvPr id="20" name="Picture 22" descr="https://img-fotki.yandex.ru/get/5414/200418627.e3/0_14ffb4_90da64f6_orig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3166170" cy="1212490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s://img-fotki.yandex.ru/get/5414/200418627.e3/0_14ffb4_90da64f6_orig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059832" y="0"/>
                <a:ext cx="2810494" cy="1212490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Группа 4"/>
            <p:cNvGrpSpPr/>
            <p:nvPr/>
          </p:nvGrpSpPr>
          <p:grpSpPr>
            <a:xfrm>
              <a:off x="4572000" y="0"/>
              <a:ext cx="4572000" cy="908720"/>
              <a:chOff x="0" y="0"/>
              <a:chExt cx="5870326" cy="1212490"/>
            </a:xfrm>
          </p:grpSpPr>
          <p:pic>
            <p:nvPicPr>
              <p:cNvPr id="18" name="Picture 22" descr="https://img-fotki.yandex.ru/get/5414/200418627.e3/0_14ffb4_90da64f6_orig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3166170" cy="1212490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s://img-fotki.yandex.ru/get/5414/200418627.e3/0_14ffb4_90da64f6_orig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3059832" y="0"/>
                <a:ext cx="2810494" cy="121249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2334726" y="396551"/>
            <a:ext cx="3312368" cy="2760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7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</a:t>
            </a:r>
            <a:r>
              <a:rPr lang="ru-RU" sz="1278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1278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</a:t>
            </a:r>
            <a:r>
              <a:rPr lang="ru-RU" sz="1278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lang="ru-RU" sz="127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</a:t>
            </a:r>
            <a:r>
              <a:rPr lang="ru-RU" sz="1278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</a:t>
            </a:r>
            <a:r>
              <a:rPr lang="ru-RU" sz="1278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</a:t>
            </a:r>
            <a:r>
              <a:rPr lang="ru-RU" sz="127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</a:t>
            </a:r>
            <a:r>
              <a:rPr lang="ru-RU" sz="1278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lang="ru-RU" sz="1278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ru-RU" sz="1278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</a:t>
            </a:r>
            <a:r>
              <a:rPr lang="ru-RU" sz="127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1278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lang="ru-RU" sz="1278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</a:t>
            </a:r>
            <a:r>
              <a:rPr lang="ru-RU" sz="127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</a:t>
            </a:r>
            <a:r>
              <a:rPr lang="ru-RU" sz="1278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1278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</a:t>
            </a:r>
            <a:r>
              <a:rPr lang="ru-RU" sz="1278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Ы</a:t>
            </a:r>
            <a:r>
              <a:rPr lang="ru-RU" sz="127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</a:t>
            </a:r>
            <a:r>
              <a:rPr lang="ru-RU" sz="1278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278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lang="ru-RU" sz="1278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</a:t>
            </a:r>
            <a:r>
              <a:rPr lang="ru-RU" sz="127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</a:t>
            </a:r>
            <a:r>
              <a:rPr lang="ru-RU" sz="1278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</a:t>
            </a:r>
            <a:r>
              <a:rPr lang="ru-RU" sz="1278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</a:t>
            </a:r>
            <a:r>
              <a:rPr lang="ru-RU" sz="1278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lang="ru-RU" sz="127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14624" y="626576"/>
            <a:ext cx="5014557" cy="28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8" b="1" dirty="0">
                <a:solidFill>
                  <a:schemeClr val="accent6">
                    <a:lumMod val="50000"/>
                  </a:schemeClr>
                </a:solidFill>
              </a:rPr>
              <a:t>Закончи крылатые выражения, встречающиеся во многих сказках: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06634" y="994617"/>
            <a:ext cx="4082791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56" b="1" dirty="0"/>
              <a:t>Поди туда - не знаю куда,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96711" y="1408663"/>
            <a:ext cx="4082791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56" b="1" dirty="0">
                <a:solidFill>
                  <a:srgbClr val="FF0000"/>
                </a:solidFill>
              </a:rPr>
              <a:t>найди то - не знаю что.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14624" y="1868715"/>
            <a:ext cx="3990781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56" b="1" dirty="0"/>
              <a:t>Скоро сказка сказывается,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00385" y="2437286"/>
            <a:ext cx="4082791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56" b="1" dirty="0">
                <a:solidFill>
                  <a:srgbClr val="FF0000"/>
                </a:solidFill>
              </a:rPr>
              <a:t>да не скоро дело делается.</a:t>
            </a:r>
          </a:p>
        </p:txBody>
      </p:sp>
      <p:pic>
        <p:nvPicPr>
          <p:cNvPr id="49154" name="Picture 2" descr="http://dob.1september.ru/2005/03/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2895" y="2788816"/>
            <a:ext cx="1794199" cy="1278684"/>
          </a:xfrm>
          <a:prstGeom prst="rect">
            <a:avLst/>
          </a:prstGeom>
          <a:noFill/>
        </p:spPr>
      </p:pic>
      <p:pic>
        <p:nvPicPr>
          <p:cNvPr id="49156" name="Picture 4" descr="http://img.artlebedev.ru/everything/yandex/internet/process/yandex-internet-process-0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21"/>
          <a:stretch>
            <a:fillRect/>
          </a:stretch>
        </p:blipFill>
        <p:spPr bwMode="auto">
          <a:xfrm>
            <a:off x="2564753" y="3432889"/>
            <a:ext cx="635822" cy="627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68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humbs.dreamstime.com/b/%D0%B2%D0%BE%D0%BF%D1%80%D0%BE%D1%81-%D0%BE-%D0%BC%D0%B0%D0%BB%D1%8C%D1%87%D0%B8%D0%BA%D0%B0-2979635.jpg">
            <a:extLst>
              <a:ext uri="{FF2B5EF4-FFF2-40B4-BE49-F238E27FC236}">
                <a16:creationId xmlns="" xmlns:a16="http://schemas.microsoft.com/office/drawing/2014/main" id="{B0C21798-DFB0-4C65-BD5E-688DACF4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58" y="602182"/>
            <a:ext cx="1632069" cy="246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 descr="https://avatars.mds.yandex.net/i?id=aa61dc7a6b232752c67d222581090862_l-10695749-images-thumbs&amp;n=13">
            <a:extLst>
              <a:ext uri="{FF2B5EF4-FFF2-40B4-BE49-F238E27FC236}">
                <a16:creationId xmlns="" xmlns:a16="http://schemas.microsoft.com/office/drawing/2014/main" id="{15319ED5-8125-428E-82F0-A74AFBB5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94" y="566495"/>
            <a:ext cx="460463" cy="4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14">
            <a:extLst>
              <a:ext uri="{FF2B5EF4-FFF2-40B4-BE49-F238E27FC236}">
                <a16:creationId xmlns="" xmlns:a16="http://schemas.microsoft.com/office/drawing/2014/main" id="{C5A04723-A6D7-4C73-8985-2BADFE793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66" y="0"/>
            <a:ext cx="1341834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4" descr="https://thumbs.dreamstime.com/z/kids-around-circle-29376573.jpg">
            <a:extLst>
              <a:ext uri="{FF2B5EF4-FFF2-40B4-BE49-F238E27FC236}">
                <a16:creationId xmlns="" xmlns:a16="http://schemas.microsoft.com/office/drawing/2014/main" id="{73E6F105-5C0C-494D-B5EB-04380957C4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7295" y="-92296"/>
            <a:ext cx="194733" cy="19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150">
              <a:latin typeface="Arial" panose="020B0604020202020204" pitchFamily="34" charset="0"/>
            </a:endParaRPr>
          </a:p>
        </p:txBody>
      </p:sp>
      <p:sp>
        <p:nvSpPr>
          <p:cNvPr id="4102" name="AutoShape 7" descr="https://polinka.top/uploads/posts/2023-06/1686213123_polinka-top-p-druzhnaya-semya-kartinki-dlya-detei-vkonta-50.jpg">
            <a:extLst>
              <a:ext uri="{FF2B5EF4-FFF2-40B4-BE49-F238E27FC236}">
                <a16:creationId xmlns="" xmlns:a16="http://schemas.microsoft.com/office/drawing/2014/main" id="{2DF007D6-0045-40E1-9691-7C288B4D6A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7295" y="-92296"/>
            <a:ext cx="194733" cy="19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150"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61C7435-889B-497A-9C45-3BE3B3207D7B}"/>
              </a:ext>
            </a:extLst>
          </p:cNvPr>
          <p:cNvSpPr/>
          <p:nvPr/>
        </p:nvSpPr>
        <p:spPr>
          <a:xfrm>
            <a:off x="1736660" y="66370"/>
            <a:ext cx="4094455" cy="4069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4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04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Шарады</a:t>
            </a:r>
            <a:r>
              <a:rPr lang="ru-RU" sz="204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4104" name="Picture 14" descr="H:\23-24\ОРЛЯТА 2023-2024\ТРЕК - ЛИДЕР\1. Лидер\4ba1547a-655f-452d-817b-a9b27b81bece.jpg">
            <a:extLst>
              <a:ext uri="{FF2B5EF4-FFF2-40B4-BE49-F238E27FC236}">
                <a16:creationId xmlns="" xmlns:a16="http://schemas.microsoft.com/office/drawing/2014/main" id="{A7E79D9C-2808-4037-8B19-4F78A3BCA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r="-934" b="18224"/>
          <a:stretch>
            <a:fillRect/>
          </a:stretch>
        </p:blipFill>
        <p:spPr bwMode="auto">
          <a:xfrm>
            <a:off x="1048897" y="29414"/>
            <a:ext cx="670410" cy="67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Прямоугольник 2">
            <a:extLst>
              <a:ext uri="{FF2B5EF4-FFF2-40B4-BE49-F238E27FC236}">
                <a16:creationId xmlns="" xmlns:a16="http://schemas.microsoft.com/office/drawing/2014/main" id="{305C909D-86A7-4316-BA38-438859335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717" y="703880"/>
            <a:ext cx="4600575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50">
                <a:solidFill>
                  <a:srgbClr val="5D36B4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97C0307-9218-49C0-84AC-D24AB2855694}"/>
              </a:ext>
            </a:extLst>
          </p:cNvPr>
          <p:cNvSpPr/>
          <p:nvPr/>
        </p:nvSpPr>
        <p:spPr>
          <a:xfrm>
            <a:off x="57226" y="799987"/>
            <a:ext cx="2620402" cy="72148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1022" b="1" dirty="0">
                <a:ln/>
              </a:rPr>
              <a:t>Начало деревом зовётся,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Конец, читатели мои,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Здесь, в книге, целое найдётся,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Ведь в каждой строчке лишь они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D02980A-85DE-40C5-B0D6-98E49AFB3507}"/>
              </a:ext>
            </a:extLst>
          </p:cNvPr>
          <p:cNvSpPr/>
          <p:nvPr/>
        </p:nvSpPr>
        <p:spPr>
          <a:xfrm>
            <a:off x="-224227" y="1923281"/>
            <a:ext cx="2921000" cy="72148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1022" b="1" dirty="0">
                <a:ln/>
              </a:rPr>
              <a:t>Начало – нота,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Потом – оленя украшенье.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А вместе – место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Оживлённого движения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90FD7FE-4929-4AA3-A816-6D94D5B7DA61}"/>
              </a:ext>
            </a:extLst>
          </p:cNvPr>
          <p:cNvSpPr/>
          <p:nvPr/>
        </p:nvSpPr>
        <p:spPr>
          <a:xfrm>
            <a:off x="4459740" y="705510"/>
            <a:ext cx="2116682" cy="72148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1022" b="1" dirty="0">
                <a:ln/>
              </a:rPr>
              <a:t>Начало – голос птицы,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Конец – на дне пруда.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А целое в музее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Найдёшь ты без труда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08FD9C2-CC53-4568-A735-F34E1D4CDDB3}"/>
              </a:ext>
            </a:extLst>
          </p:cNvPr>
          <p:cNvSpPr/>
          <p:nvPr/>
        </p:nvSpPr>
        <p:spPr>
          <a:xfrm>
            <a:off x="5233638" y="2120551"/>
            <a:ext cx="2046903" cy="72148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1022" b="1" dirty="0">
                <a:ln/>
              </a:rPr>
              <a:t>Слог первый мой – предлог,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Второе – летний дом.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А целое, порой,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решается с трудом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DDA8D6E-65BD-4081-B26A-1FA14E04043E}"/>
              </a:ext>
            </a:extLst>
          </p:cNvPr>
          <p:cNvSpPr/>
          <p:nvPr/>
        </p:nvSpPr>
        <p:spPr>
          <a:xfrm>
            <a:off x="2696773" y="3091095"/>
            <a:ext cx="2265589" cy="72148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1022" b="1" dirty="0">
                <a:ln/>
              </a:rPr>
              <a:t>Ты найдёшь меня на дне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В синем море.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И во мне, от начала до конца </a:t>
            </a:r>
          </a:p>
          <a:p>
            <a:pPr algn="ctr">
              <a:defRPr/>
            </a:pPr>
            <a:r>
              <a:rPr lang="ru-RU" sz="1022" b="1" dirty="0">
                <a:ln/>
              </a:rPr>
              <a:t>Два предлога и три «</a:t>
            </a:r>
            <a:r>
              <a:rPr lang="ru-RU" sz="1022" b="1" dirty="0" err="1">
                <a:ln/>
              </a:rPr>
              <a:t>ца</a:t>
            </a:r>
            <a:r>
              <a:rPr lang="ru-RU" sz="1022" b="1" dirty="0">
                <a:ln/>
              </a:rPr>
              <a:t>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4650663-9CFA-4A2A-922A-EC030E31E2C3}"/>
              </a:ext>
            </a:extLst>
          </p:cNvPr>
          <p:cNvSpPr/>
          <p:nvPr/>
        </p:nvSpPr>
        <p:spPr>
          <a:xfrm>
            <a:off x="1868472" y="1415709"/>
            <a:ext cx="633507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Бук-вы</a:t>
            </a:r>
            <a:endParaRPr lang="ru-RU" sz="115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3CD4B21-0AF7-4E44-B586-9A8EF7032B8F}"/>
              </a:ext>
            </a:extLst>
          </p:cNvPr>
          <p:cNvSpPr/>
          <p:nvPr/>
        </p:nvSpPr>
        <p:spPr>
          <a:xfrm>
            <a:off x="5155450" y="1415709"/>
            <a:ext cx="755335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Кар-тина</a:t>
            </a:r>
            <a:endParaRPr lang="ru-RU" sz="115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9149966-7FB0-4B11-BF78-34A6B075F43D}"/>
              </a:ext>
            </a:extLst>
          </p:cNvPr>
          <p:cNvSpPr/>
          <p:nvPr/>
        </p:nvSpPr>
        <p:spPr>
          <a:xfrm>
            <a:off x="1174662" y="2733318"/>
            <a:ext cx="689612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До-рога</a:t>
            </a:r>
            <a:endParaRPr lang="ru-RU" sz="115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DE9A768-B660-4001-8DF6-7C180CA7D9A5}"/>
              </a:ext>
            </a:extLst>
          </p:cNvPr>
          <p:cNvSpPr/>
          <p:nvPr/>
        </p:nvSpPr>
        <p:spPr>
          <a:xfrm>
            <a:off x="6078724" y="2808774"/>
            <a:ext cx="675185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За-дача</a:t>
            </a:r>
            <a:endParaRPr lang="ru-RU" sz="115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22A57E0-34CD-4EB5-93A1-3F26A5087D5C}"/>
              </a:ext>
            </a:extLst>
          </p:cNvPr>
          <p:cNvSpPr/>
          <p:nvPr/>
        </p:nvSpPr>
        <p:spPr>
          <a:xfrm>
            <a:off x="3438850" y="3861983"/>
            <a:ext cx="833883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У-с-три-</a:t>
            </a:r>
            <a:r>
              <a:rPr lang="ru-RU" sz="11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ца</a:t>
            </a:r>
            <a:endParaRPr lang="ru-RU" sz="1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472503" y="433018"/>
            <a:ext cx="5874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по теме: «Тимбилдинг как средство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коллектива, комфортной воспитательной среды »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8458" y="3093211"/>
            <a:ext cx="4395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Титова Марина Ивановна,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учитель начальных классов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ГБОУ СОШ №2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п.г.т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Усть-Кинельский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https://i.pinimg.com/originals/79/a8/38/79a83817eac9a59627b37edb7f4aef82.png">
            <a:extLst>
              <a:ext uri="{FF2B5EF4-FFF2-40B4-BE49-F238E27FC236}">
                <a16:creationId xmlns="" xmlns:a16="http://schemas.microsoft.com/office/drawing/2014/main" id="{0B1C69D6-FB5E-40C0-B997-58A8B968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32" y="2895646"/>
            <a:ext cx="1015251" cy="142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4" descr="H:\23-24\ОРЛЯТА 2023-2024\ТРЕК - ЛИДЕР\1. Лидер\4ba1547a-655f-452d-817b-a9b27b81bece.jpg">
            <a:extLst>
              <a:ext uri="{FF2B5EF4-FFF2-40B4-BE49-F238E27FC236}">
                <a16:creationId xmlns="" xmlns:a16="http://schemas.microsoft.com/office/drawing/2014/main" id="{6C346468-00AE-4B8E-83EE-092422FB7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r="-934" b="18224"/>
          <a:stretch>
            <a:fillRect/>
          </a:stretch>
        </p:blipFill>
        <p:spPr bwMode="auto">
          <a:xfrm>
            <a:off x="1048897" y="29414"/>
            <a:ext cx="670410" cy="67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14">
            <a:extLst>
              <a:ext uri="{FF2B5EF4-FFF2-40B4-BE49-F238E27FC236}">
                <a16:creationId xmlns="" xmlns:a16="http://schemas.microsoft.com/office/drawing/2014/main" id="{509574C4-24F0-4AAD-992A-BD28EF9B7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66" y="0"/>
            <a:ext cx="1341834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https://avatars.mds.yandex.net/i?id=aa61dc7a6b232752c67d222581090862_l-10695749-images-thumbs&amp;n=13">
            <a:extLst>
              <a:ext uri="{FF2B5EF4-FFF2-40B4-BE49-F238E27FC236}">
                <a16:creationId xmlns="" xmlns:a16="http://schemas.microsoft.com/office/drawing/2014/main" id="{8B788BCC-711A-4045-852A-57DED27A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38" y="1868224"/>
            <a:ext cx="460463" cy="4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A8392B9-E8DD-4729-BBAA-145B5DADB347}"/>
              </a:ext>
            </a:extLst>
          </p:cNvPr>
          <p:cNvSpPr/>
          <p:nvPr/>
        </p:nvSpPr>
        <p:spPr>
          <a:xfrm>
            <a:off x="1644650" y="33819"/>
            <a:ext cx="4094455" cy="4069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4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04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Поменяй местами слоги</a:t>
            </a:r>
            <a:r>
              <a:rPr lang="ru-RU" sz="204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45058" name="Picture 2" descr="https://downloader.disk.yandex.ru/preview/02321a66ca0b86187ae699bac4f5dda3ae346b4c8c96336d5817bc932d38d779/6549271a/w7lJimFwXwyRPt2cyK4Fn2xBLdZp8IjVDgyb5BTQlqwMFAaxcLm_oGVynNS1-Z1rwJJeqPGFvkrMjwcTUJafrg%3D%3D?uid=0&amp;filename=%D0%91%D0%90%D0%9D%D0%9A%D0%90.JPG&amp;disposition=inline&amp;hash=&amp;limit=0&amp;content_type=image%2Fjpeg&amp;owner_uid=0&amp;tknv=v2&amp;size=1872x966">
            <a:extLst>
              <a:ext uri="{FF2B5EF4-FFF2-40B4-BE49-F238E27FC236}">
                <a16:creationId xmlns="" xmlns:a16="http://schemas.microsoft.com/office/drawing/2014/main" id="{2E8672CF-E24D-45E2-AE8C-9D3AE2471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43" y="659044"/>
            <a:ext cx="1244853" cy="933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s://downloader.disk.yandex.ru/preview/b6c7e3c9aaf5618b564dcd372c4727ee20fe66b11a61218bef6b4f0e39ff13fb/6549271a/5Fod6zpiztYw7M12i-F_eaYuFwSutBohI-lKPfwDNpKAALaOFeJFXF3tuO1-_Vh1L3RTG7RSMWR-pTfM45VUNA%3D%3D?uid=0&amp;filename=%D0%92%D0%95%D0%A1%D0%9D%D0%90.JPG&amp;disposition=inline&amp;hash=&amp;limit=0&amp;content_type=image%2Fjpeg&amp;owner_uid=0&amp;tknv=v2&amp;size=1872x966">
            <a:extLst>
              <a:ext uri="{FF2B5EF4-FFF2-40B4-BE49-F238E27FC236}">
                <a16:creationId xmlns="" xmlns:a16="http://schemas.microsoft.com/office/drawing/2014/main" id="{066A5591-86F4-4F98-82D9-9EC45705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24" y="620222"/>
            <a:ext cx="1300975" cy="975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s://downloader.disk.yandex.ru/preview/c0a34bbed6ef445f44c8f6955cca3f4396bfa20b9e0fe1bcbf88e76be48eadfa/6549271a/FKQGM_vtWmt5ZE_g-8oJ1GxBLdZp8IjVDgyb5BTQlqwW4apeY6zqk1SeD4xus1ekIjExyZJup74I3frHmFG7jQ%3D%3D?uid=0&amp;filename=%D0%94%D0%AB%D0%A0%D0%90.JPG&amp;disposition=inline&amp;hash=&amp;limit=0&amp;content_type=image%2Fjpeg&amp;owner_uid=0&amp;tknv=v2&amp;size=1872x966">
            <a:extLst>
              <a:ext uri="{FF2B5EF4-FFF2-40B4-BE49-F238E27FC236}">
                <a16:creationId xmlns="" xmlns:a16="http://schemas.microsoft.com/office/drawing/2014/main" id="{997F9FF3-6697-4BB5-B0F7-51374136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26" y="643306"/>
            <a:ext cx="1330633" cy="997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https://downloader.disk.yandex.ru/preview/7c963b08bc65ad431e4f976d6f8f1c0dab600de19720a9efc1376816dc73261c/6549271a/7ao8hax0cuLJIy7nyK1leqYuFwSutBohI-lKPfwDNpKTj91ez_qb_XIPw7no0wZ4wUjhzPtp4-8wE__M3jZvhg%3D%3D?uid=0&amp;filename=%D0%9C%D0%AB%D0%A8%D0%9A%D0%90.JPG&amp;disposition=inline&amp;hash=&amp;limit=0&amp;content_type=image%2Fjpeg&amp;owner_uid=0&amp;tknv=v2&amp;size=1872x966">
            <a:extLst>
              <a:ext uri="{FF2B5EF4-FFF2-40B4-BE49-F238E27FC236}">
                <a16:creationId xmlns="" xmlns:a16="http://schemas.microsoft.com/office/drawing/2014/main" id="{96817F13-C63A-4FBC-8853-435B7C71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76" y="1884619"/>
            <a:ext cx="1328277" cy="996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https://downloader.disk.yandex.ru/preview/01b83d9a4f8230901aadc08d15cfefd68208a4a6acf637025cb6973a8cfa65d5/6549271a/Wr3NN-QahMISJToEvzL4FmxBLdZp8IjVDgyb5BTQlqwlJJKZyJnDIm5P7R16jT0M736uaCZau_lOP9lHDeWr_w%3D%3D?uid=0&amp;filename=%D0%9D%D0%9E%D0%A0%D0%90.JPG&amp;disposition=inline&amp;hash=&amp;limit=0&amp;content_type=image%2Fjpeg&amp;owner_uid=0&amp;tknv=v2&amp;size=1872x966">
            <a:extLst>
              <a:ext uri="{FF2B5EF4-FFF2-40B4-BE49-F238E27FC236}">
                <a16:creationId xmlns="" xmlns:a16="http://schemas.microsoft.com/office/drawing/2014/main" id="{EA3A3864-5A6D-4A86-85F7-6AE4F0B1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60" y="1909262"/>
            <a:ext cx="1334101" cy="1000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 descr="https://downloader.disk.yandex.ru/preview/81aa9339affd97b3803e6ca2f4f92b6e0c3140019d53d7dac2f212060271efe0/6549271a/_Lc8vgytkhJlIYq60rNyT4KrmvgHw0FbMjjFsFYRa0KgLb09qqkWJUoOO6LzphwHQaxyUTJ0XknviB8XtSZMdg%3D%3D?uid=0&amp;filename=%D0%A1%D0%9E%D0%A1%D0%9D%D0%90.JPG&amp;disposition=inline&amp;hash=&amp;limit=0&amp;content_type=image%2Fjpeg&amp;owner_uid=0&amp;tknv=v2&amp;size=1872x966">
            <a:extLst>
              <a:ext uri="{FF2B5EF4-FFF2-40B4-BE49-F238E27FC236}">
                <a16:creationId xmlns="" xmlns:a16="http://schemas.microsoft.com/office/drawing/2014/main" id="{7914DF83-8FC5-465F-BB83-AC558AFEC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36" y="1888885"/>
            <a:ext cx="1358860" cy="1019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 descr="https://downloader.disk.yandex.ru/preview/0cedb6f0381a7570e3d9cabcf36a815dd023b7b029bb03af1ab4bf8b1c859176/6549271a/o8rl8gdd6tRUDCtJuDpXioKrmvgHw0FbMjjFsFYRa0IGt7VNBx8l4H0zlS4ZcPQIuXYG3ofcKeMygLjxptmVag%3D%3D?uid=0&amp;filename=%D0%A2%D0%95%D0%A0%D0%9A%D0%90.JPG&amp;disposition=inline&amp;hash=&amp;limit=0&amp;content_type=image%2Fjpeg&amp;owner_uid=0&amp;tknv=v2&amp;size=1872x966">
            <a:extLst>
              <a:ext uri="{FF2B5EF4-FFF2-40B4-BE49-F238E27FC236}">
                <a16:creationId xmlns="" xmlns:a16="http://schemas.microsoft.com/office/drawing/2014/main" id="{09B0272D-34BC-4013-B886-03B12445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77" y="3170588"/>
            <a:ext cx="1342684" cy="1007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2" name="Picture 16" descr="https://downloader.disk.yandex.ru/preview/b4ef874fdf52033f2fbe6ddaa06d75a1ae860c6258f1a1e190c2fc2e1cd15af5/6549271a/OViSOphpMYOA2-eTJ_UDP8Ru65dezlt0xuvLfmO7WN4h5jdZqkkIzlUhGTe-ReQfPGRT0gGiQV6Cbbd1hWZKDA%3D%3D?uid=0&amp;filename=%D0%A7%D0%90%D0%99%D0%9A%D0%90.JPG&amp;disposition=inline&amp;hash=&amp;limit=0&amp;content_type=image%2Fjpeg&amp;owner_uid=0&amp;tknv=v2&amp;size=1872x966">
            <a:extLst>
              <a:ext uri="{FF2B5EF4-FFF2-40B4-BE49-F238E27FC236}">
                <a16:creationId xmlns="" xmlns:a16="http://schemas.microsoft.com/office/drawing/2014/main" id="{BC9278B1-4130-4D6F-996D-D445C67B5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90" y="3168600"/>
            <a:ext cx="1304586" cy="978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0075417-8EBD-43C2-A273-C7E85A2F322F}"/>
              </a:ext>
            </a:extLst>
          </p:cNvPr>
          <p:cNvSpPr/>
          <p:nvPr/>
        </p:nvSpPr>
        <p:spPr>
          <a:xfrm>
            <a:off x="1732854" y="971540"/>
            <a:ext cx="859402" cy="40690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44" b="1" dirty="0">
                <a:ln w="12700" cmpd="sng">
                  <a:solidFill>
                    <a:srgbClr val="5D36B4"/>
                  </a:solidFill>
                  <a:prstDash val="solid"/>
                </a:ln>
                <a:solidFill>
                  <a:srgbClr val="9900FF"/>
                </a:solidFill>
              </a:rPr>
              <a:t>Банка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089EB80-9753-4E1D-9DAB-20D7F0C9CCF1}"/>
              </a:ext>
            </a:extLst>
          </p:cNvPr>
          <p:cNvSpPr/>
          <p:nvPr/>
        </p:nvSpPr>
        <p:spPr>
          <a:xfrm>
            <a:off x="3468722" y="2308066"/>
            <a:ext cx="761747" cy="40690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44" b="1" dirty="0">
                <a:ln w="12700" cmpd="sng">
                  <a:solidFill>
                    <a:srgbClr val="5D36B4"/>
                  </a:solidFill>
                  <a:prstDash val="solid"/>
                </a:ln>
                <a:solidFill>
                  <a:srgbClr val="9900FF"/>
                </a:solidFill>
              </a:rPr>
              <a:t>Нора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1334DE9-8B3C-41C4-8EB5-A5296753FB65}"/>
              </a:ext>
            </a:extLst>
          </p:cNvPr>
          <p:cNvSpPr/>
          <p:nvPr/>
        </p:nvSpPr>
        <p:spPr>
          <a:xfrm>
            <a:off x="4006663" y="3487292"/>
            <a:ext cx="865814" cy="40690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44" b="1" dirty="0">
                <a:ln w="12700" cmpd="sng">
                  <a:solidFill>
                    <a:srgbClr val="5D36B4"/>
                  </a:solidFill>
                  <a:prstDash val="solid"/>
                </a:ln>
                <a:solidFill>
                  <a:srgbClr val="9900FF"/>
                </a:solidFill>
              </a:rPr>
              <a:t>Чайка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4BBE10E-C720-45A1-9A02-AB2CDD1AFB89}"/>
              </a:ext>
            </a:extLst>
          </p:cNvPr>
          <p:cNvSpPr/>
          <p:nvPr/>
        </p:nvSpPr>
        <p:spPr>
          <a:xfrm>
            <a:off x="2325388" y="3524899"/>
            <a:ext cx="822148" cy="40690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44" b="1" dirty="0">
                <a:ln w="12700" cmpd="sng">
                  <a:solidFill>
                    <a:srgbClr val="5D36B4"/>
                  </a:solidFill>
                  <a:prstDash val="solid"/>
                </a:ln>
                <a:solidFill>
                  <a:srgbClr val="9900FF"/>
                </a:solidFill>
              </a:rPr>
              <a:t>Тёрка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2B25559-DDE6-472F-AF9A-8AD8508EC6BF}"/>
              </a:ext>
            </a:extLst>
          </p:cNvPr>
          <p:cNvSpPr/>
          <p:nvPr/>
        </p:nvSpPr>
        <p:spPr>
          <a:xfrm>
            <a:off x="5141585" y="1007153"/>
            <a:ext cx="817853" cy="40690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44" b="1" dirty="0">
                <a:ln w="12700" cmpd="sng">
                  <a:solidFill>
                    <a:srgbClr val="5D36B4"/>
                  </a:solidFill>
                  <a:prstDash val="solid"/>
                </a:ln>
                <a:solidFill>
                  <a:srgbClr val="9900FF"/>
                </a:solidFill>
              </a:rPr>
              <a:t>Дары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34B1431-C34B-4B13-AA59-018CB672DB62}"/>
              </a:ext>
            </a:extLst>
          </p:cNvPr>
          <p:cNvSpPr/>
          <p:nvPr/>
        </p:nvSpPr>
        <p:spPr>
          <a:xfrm>
            <a:off x="3416731" y="964431"/>
            <a:ext cx="845103" cy="40690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44" b="1" dirty="0">
                <a:ln w="12700" cmpd="sng">
                  <a:solidFill>
                    <a:srgbClr val="5D36B4"/>
                  </a:solidFill>
                  <a:prstDash val="solid"/>
                </a:ln>
                <a:solidFill>
                  <a:srgbClr val="9900FF"/>
                </a:solidFill>
              </a:rPr>
              <a:t>Весна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61B9B55-FD24-44CF-810B-90EC7A6CDB87}"/>
              </a:ext>
            </a:extLst>
          </p:cNvPr>
          <p:cNvSpPr/>
          <p:nvPr/>
        </p:nvSpPr>
        <p:spPr>
          <a:xfrm>
            <a:off x="1506635" y="2230650"/>
            <a:ext cx="1181051" cy="40690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44" b="1" dirty="0">
                <a:ln w="12700" cmpd="sng">
                  <a:solidFill>
                    <a:srgbClr val="5D36B4"/>
                  </a:solidFill>
                  <a:prstDash val="solid"/>
                </a:ln>
                <a:solidFill>
                  <a:srgbClr val="9900FF"/>
                </a:solidFill>
              </a:rPr>
              <a:t>Мышка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08A4F02-4D21-4353-B342-B6F96DA63821}"/>
              </a:ext>
            </a:extLst>
          </p:cNvPr>
          <p:cNvSpPr/>
          <p:nvPr/>
        </p:nvSpPr>
        <p:spPr>
          <a:xfrm>
            <a:off x="5003024" y="2235620"/>
            <a:ext cx="1000458" cy="40690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44" b="1" dirty="0">
                <a:ln w="12700" cmpd="sng">
                  <a:solidFill>
                    <a:srgbClr val="5D36B4"/>
                  </a:solidFill>
                  <a:prstDash val="solid"/>
                </a:ln>
                <a:solidFill>
                  <a:srgbClr val="9900FF"/>
                </a:solidFill>
              </a:rPr>
              <a:t>Сосна</a:t>
            </a:r>
          </a:p>
        </p:txBody>
      </p:sp>
    </p:spTree>
    <p:extLst>
      <p:ext uri="{BB962C8B-B14F-4D97-AF65-F5344CB8AC3E}">
        <p14:creationId xmlns:p14="http://schemas.microsoft.com/office/powerpoint/2010/main" val="5673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2886692" y="166335"/>
            <a:ext cx="1951112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33" b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«Надежные друзья»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230445" y="534503"/>
            <a:ext cx="538559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 также всевозможные задания, выполнять которые приходится в тесном контакте друг с другом.  Все встают и выстраиваются в затылок в один большой круг.  Дальше надо встать как можно плотнее друг к другу, сделав круг более узким.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1230446" y="1374291"/>
            <a:ext cx="5336910" cy="10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Затем наступает главная и самая трудная часть. Попробуйте все </a:t>
            </a:r>
            <a:r>
              <a:rPr lang="ru-RU" alt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одновре-менно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согнуть ноги и присесть друг к другу на колени. Если получилось, рано радоваться! Теперь постарайтесь удерживаться в таком положении и еще вытянуть руки в стороны.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3293401" y="2073099"/>
            <a:ext cx="1353256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50" b="1">
                <a:solidFill>
                  <a:srgbClr val="006600"/>
                </a:solidFill>
                <a:latin typeface="Arial" panose="020B0604020202020204" pitchFamily="34" charset="0"/>
              </a:rPr>
              <a:t>Игра «Тоннель»</a:t>
            </a:r>
          </a:p>
        </p:txBody>
      </p:sp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1233488" y="2390555"/>
            <a:ext cx="5333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5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Увлекательное приключение, где дети думают не только о том, как бы самим преодолеть препятствие, но и всячески стараются помочь друг другу.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501" y="233275"/>
            <a:ext cx="6963202" cy="8468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501" y="1166370"/>
            <a:ext cx="7416823" cy="31446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2" y="2832426"/>
            <a:ext cx="1478584" cy="147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9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ialy-kompan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36542" cy="438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6834" y="75193"/>
            <a:ext cx="46569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FFFF00"/>
                </a:solidFill>
              </a:rPr>
              <a:t>Уважаемые коллеги, желаем Вам удачи!</a:t>
            </a:r>
          </a:p>
          <a:p>
            <a:pPr algn="ctr"/>
            <a:r>
              <a:rPr lang="ru-RU" sz="2300" b="1" dirty="0">
                <a:solidFill>
                  <a:srgbClr val="FF0000"/>
                </a:solidFill>
              </a:rPr>
              <a:t>Улыбайтесь, освещая всех улыбками!</a:t>
            </a:r>
          </a:p>
          <a:p>
            <a:pPr algn="ctr"/>
            <a:r>
              <a:rPr lang="ru-RU" sz="2300" b="1" dirty="0"/>
              <a:t>Ошибайтесь! Веселее жить с ошибками!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Не пугайтесь! В жизни всякое случается.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</a:rPr>
              <a:t>Не сдавайтесь! Всё не сразу получается…</a:t>
            </a:r>
          </a:p>
          <a:p>
            <a:pPr algn="ctr"/>
            <a:r>
              <a:rPr lang="ru-RU" sz="2300" b="1" dirty="0">
                <a:solidFill>
                  <a:srgbClr val="FF0000"/>
                </a:solidFill>
              </a:rPr>
              <a:t>Спасибо за внимание и понимание!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756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0"/>
    </mc:Choice>
    <mc:Fallback xmlns="">
      <p:transition spd="slow" advTm="120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>
            <a:extLst>
              <a:ext uri="{FF2B5EF4-FFF2-40B4-BE49-F238E27FC236}">
                <a16:creationId xmlns="" xmlns:a16="http://schemas.microsoft.com/office/drawing/2014/main" id="{4DF5A906-0C34-4D0B-9E4D-272D59E2C9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1580" y="-113506"/>
            <a:ext cx="4392488" cy="5600975"/>
          </a:xfrm>
          <a:prstGeom prst="rect">
            <a:avLst/>
          </a:prstGeom>
        </p:spPr>
      </p:pic>
      <p:pic>
        <p:nvPicPr>
          <p:cNvPr id="6" name="Picture 6" descr="Apple Iphone в руке PNG фото">
            <a:extLst>
              <a:ext uri="{FF2B5EF4-FFF2-40B4-BE49-F238E27FC236}">
                <a16:creationId xmlns="" xmlns:a16="http://schemas.microsoft.com/office/drawing/2014/main" id="{C2926CC0-F06A-4E03-AC86-668445746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78" y="174526"/>
            <a:ext cx="3672408" cy="47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0669" y="118263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marusjatu@mail.ru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667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9655" t="16575" r="31859" b="9978"/>
          <a:stretch/>
        </p:blipFill>
        <p:spPr bwMode="auto">
          <a:xfrm>
            <a:off x="4234" y="0"/>
            <a:ext cx="7789333" cy="438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68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524" y="98057"/>
            <a:ext cx="538563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" dirty="0">
                <a:solidFill>
                  <a:srgbClr val="FF0000"/>
                </a:solidFill>
              </a:rPr>
              <a:t> </a:t>
            </a:r>
            <a:r>
              <a:rPr lang="ru-RU" sz="2556" b="1" dirty="0">
                <a:solidFill>
                  <a:srgbClr val="FF0000"/>
                </a:solidFill>
              </a:rPr>
              <a:t>Что такое ТИМБИЛДИНГ?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78620" y="836344"/>
            <a:ext cx="4396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Тимбилдинг 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командообразование</a:t>
            </a:r>
            <a:r>
              <a:rPr lang="ru-RU" b="1" u="sng" dirty="0">
                <a:solidFill>
                  <a:srgbClr val="C00000"/>
                </a:solidFill>
              </a:rPr>
              <a:t> или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78620" y="1151514"/>
            <a:ext cx="5198578" cy="682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78" b="1" dirty="0">
                <a:latin typeface="Bookman Old Style" pitchFamily="18" charset="0"/>
              </a:rPr>
              <a:t>построение команды — термин, применяемый к широкому диапазону действий для создания и повышения эффективности работы команды.</a:t>
            </a:r>
            <a:endParaRPr lang="ru-RU" sz="1278" dirty="0"/>
          </a:p>
        </p:txBody>
      </p:sp>
      <p:pic>
        <p:nvPicPr>
          <p:cNvPr id="16" name="Рисунок 15" descr="HBkQOeuDqu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7778" y="1902718"/>
            <a:ext cx="2897717" cy="23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125651" y="27830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332751" y="33675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7894" y="-21092"/>
            <a:ext cx="5379220" cy="84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34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 – Таблица - помощник «SMART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бейдж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50000"/>
              </a:lnSpc>
              <a:spcAft>
                <a:spcPts val="434"/>
              </a:spcAft>
            </a:pP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80467"/>
              </p:ext>
            </p:extLst>
          </p:nvPr>
        </p:nvGraphicFramePr>
        <p:xfrm>
          <a:off x="1162596" y="479135"/>
          <a:ext cx="5251720" cy="3881435"/>
        </p:xfrm>
        <a:graphic>
          <a:graphicData uri="http://schemas.openxmlformats.org/drawingml/2006/table">
            <a:tbl>
              <a:tblPr firstRow="1" firstCol="1" bandRow="1"/>
              <a:tblGrid>
                <a:gridCol w="1423341">
                  <a:extLst>
                    <a:ext uri="{9D8B030D-6E8A-4147-A177-3AD203B41FA5}">
                      <a16:colId xmlns="" xmlns:a16="http://schemas.microsoft.com/office/drawing/2014/main" val="3069916242"/>
                    </a:ext>
                  </a:extLst>
                </a:gridCol>
                <a:gridCol w="566510">
                  <a:extLst>
                    <a:ext uri="{9D8B030D-6E8A-4147-A177-3AD203B41FA5}">
                      <a16:colId xmlns="" xmlns:a16="http://schemas.microsoft.com/office/drawing/2014/main" val="1010089508"/>
                    </a:ext>
                  </a:extLst>
                </a:gridCol>
                <a:gridCol w="801146">
                  <a:extLst>
                    <a:ext uri="{9D8B030D-6E8A-4147-A177-3AD203B41FA5}">
                      <a16:colId xmlns="" xmlns:a16="http://schemas.microsoft.com/office/drawing/2014/main" val="2820542634"/>
                    </a:ext>
                  </a:extLst>
                </a:gridCol>
                <a:gridCol w="820241">
                  <a:extLst>
                    <a:ext uri="{9D8B030D-6E8A-4147-A177-3AD203B41FA5}">
                      <a16:colId xmlns="" xmlns:a16="http://schemas.microsoft.com/office/drawing/2014/main" val="701026898"/>
                    </a:ext>
                  </a:extLst>
                </a:gridCol>
                <a:gridCol w="808438">
                  <a:extLst>
                    <a:ext uri="{9D8B030D-6E8A-4147-A177-3AD203B41FA5}">
                      <a16:colId xmlns="" xmlns:a16="http://schemas.microsoft.com/office/drawing/2014/main" val="1615832404"/>
                    </a:ext>
                  </a:extLst>
                </a:gridCol>
                <a:gridCol w="832044">
                  <a:extLst>
                    <a:ext uri="{9D8B030D-6E8A-4147-A177-3AD203B41FA5}">
                      <a16:colId xmlns="" xmlns:a16="http://schemas.microsoft.com/office/drawing/2014/main" val="2956496011"/>
                    </a:ext>
                  </a:extLst>
                </a:gridCol>
              </a:tblGrid>
              <a:tr h="365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8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8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 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списке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8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Деление на 2 группы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8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Деление на 3 группы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8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Деление на 4 группы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Деление на 5 групп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5093159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6707434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7815050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3053168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2630252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3136727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022414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7848440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6109274"/>
                  </a:ext>
                </a:extLst>
              </a:tr>
              <a:tr h="182116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6520776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5989029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3319024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9077155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124565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2628255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6894004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7564696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539730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2916315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0229687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3291790"/>
                  </a:ext>
                </a:extLst>
              </a:tr>
              <a:tr h="1667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98" marR="34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940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62596" y="35156"/>
            <a:ext cx="4462825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8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«SMART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бейджика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87518"/>
              </p:ext>
            </p:extLst>
          </p:nvPr>
        </p:nvGraphicFramePr>
        <p:xfrm>
          <a:off x="2314724" y="750590"/>
          <a:ext cx="2404353" cy="3393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Документ" r:id="rId5" imgW="6829572" imgH="9639682" progId="Word.Document.12">
                  <p:embed/>
                </p:oleObj>
              </mc:Choice>
              <mc:Fallback>
                <p:oleObj name="Документ" r:id="rId5" imgW="6829572" imgH="9639682" progId="Word.Documen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4724" y="750590"/>
                        <a:ext cx="2404353" cy="3393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50" y="32102"/>
            <a:ext cx="3269380" cy="41559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21870" y="1177004"/>
            <a:ext cx="2975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фрагмента урока русского языка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теме «Имя прилагательное» с использованием игровой технологии тимбилдинга как средства создания комфортной образовательной и воспитательной среды на уроке, используя картину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Саврасова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«Грачи прилетели».</a:t>
            </a:r>
          </a:p>
        </p:txBody>
      </p:sp>
    </p:spTree>
    <p:extLst>
      <p:ext uri="{BB962C8B-B14F-4D97-AF65-F5344CB8AC3E}">
        <p14:creationId xmlns:p14="http://schemas.microsoft.com/office/powerpoint/2010/main" val="22289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8" b="48821"/>
          <a:stretch/>
        </p:blipFill>
        <p:spPr>
          <a:xfrm>
            <a:off x="1466150" y="344920"/>
            <a:ext cx="3050822" cy="383814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30748" y="34461"/>
            <a:ext cx="3339971" cy="32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 картину по фрагменту.</a:t>
            </a:r>
            <a:endParaRPr lang="ru-RU" sz="15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90988" y="1159729"/>
            <a:ext cx="2402717" cy="800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 предположение, из какой картины этот фрагмент?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1263" y="2613669"/>
            <a:ext cx="1703672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автора.</a:t>
            </a:r>
            <a:endParaRPr lang="ru-RU" sz="15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4" y="99608"/>
            <a:ext cx="937690" cy="60925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88116" y="760806"/>
            <a:ext cx="6880578" cy="829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11"/>
              </a:spcAft>
            </a:pPr>
            <a:endParaRPr lang="ru-RU" sz="20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1"/>
              </a:spcAft>
            </a:pPr>
            <a:endParaRPr lang="ru-RU" sz="204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8" b="48821"/>
          <a:stretch/>
        </p:blipFill>
        <p:spPr>
          <a:xfrm>
            <a:off x="123004" y="914657"/>
            <a:ext cx="1782400" cy="2242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3" b="49495"/>
          <a:stretch/>
        </p:blipFill>
        <p:spPr>
          <a:xfrm>
            <a:off x="5900137" y="224966"/>
            <a:ext cx="1658480" cy="2242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1" r="47774"/>
          <a:stretch/>
        </p:blipFill>
        <p:spPr>
          <a:xfrm>
            <a:off x="2153023" y="224966"/>
            <a:ext cx="1800103" cy="2133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2" t="51311"/>
          <a:stretch/>
        </p:blipFill>
        <p:spPr>
          <a:xfrm>
            <a:off x="4112265" y="2094491"/>
            <a:ext cx="1664380" cy="213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0"/>
  <p:tag name="AS_OS" val="Unix 5.15.0.1041"/>
  <p:tag name="AS_RELEASE_DATE" val="2023.05.14"/>
  <p:tag name="AS_TITLE" val="Aspose.Slides for .NET Standard 2.0"/>
  <p:tag name="AS_VERSION" val="23.5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893</Words>
  <Application>Microsoft Office PowerPoint</Application>
  <PresentationFormat>Произвольный</PresentationFormat>
  <Paragraphs>278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Bookman Old Style</vt:lpstr>
      <vt:lpstr>Calibri</vt:lpstr>
      <vt:lpstr>Calibri Light</vt:lpstr>
      <vt:lpstr>Symbol</vt:lpstr>
      <vt:lpstr>Times New Roman</vt:lpstr>
      <vt:lpstr>Verdana</vt:lpstr>
      <vt:lpstr>4_Тема Office</vt:lpstr>
      <vt:lpstr>1_Тема Office</vt:lpstr>
      <vt:lpstr>Документ</vt:lpstr>
      <vt:lpstr>Давайте серьёзно продумаем вместе Как детство друг другу лицом повернуть, Чтоб дети запели единые песни, Чтоб вместе хотелось им горы свернуть!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СИПКРО</dc:creator>
  <cp:lastModifiedBy>Учетная запись Майкрософт</cp:lastModifiedBy>
  <cp:revision>198</cp:revision>
  <cp:lastPrinted>2023-08-29T08:22:54Z</cp:lastPrinted>
  <dcterms:created xsi:type="dcterms:W3CDTF">2023-08-29T08:22:54Z</dcterms:created>
  <dcterms:modified xsi:type="dcterms:W3CDTF">2024-10-21T07:39:40Z</dcterms:modified>
</cp:coreProperties>
</file>