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9"/>
  </p:notesMasterIdLst>
  <p:sldIdLst>
    <p:sldId id="286" r:id="rId2"/>
    <p:sldId id="256" r:id="rId3"/>
    <p:sldId id="257" r:id="rId4"/>
    <p:sldId id="259" r:id="rId5"/>
    <p:sldId id="282" r:id="rId6"/>
    <p:sldId id="269" r:id="rId7"/>
    <p:sldId id="281" r:id="rId8"/>
    <p:sldId id="270" r:id="rId9"/>
    <p:sldId id="287" r:id="rId10"/>
    <p:sldId id="283" r:id="rId11"/>
    <p:sldId id="263" r:id="rId12"/>
    <p:sldId id="280" r:id="rId13"/>
    <p:sldId id="264" r:id="rId14"/>
    <p:sldId id="272" r:id="rId15"/>
    <p:sldId id="273" r:id="rId16"/>
    <p:sldId id="279" r:id="rId17"/>
    <p:sldId id="28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/>
    <p:restoredTop sz="94558"/>
  </p:normalViewPr>
  <p:slideViewPr>
    <p:cSldViewPr>
      <p:cViewPr>
        <p:scale>
          <a:sx n="50" d="100"/>
          <a:sy n="50" d="100"/>
        </p:scale>
        <p:origin x="-1710" y="-6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06459C-4BCB-4CB5-A657-90224F0AD7F9}" type="doc">
      <dgm:prSet loTypeId="urn:microsoft.com/office/officeart/2005/8/layout/radial6" loCatId="cycle" qsTypeId="urn:microsoft.com/office/officeart/2005/8/quickstyle/3d2" qsCatId="3D" csTypeId="urn:microsoft.com/office/officeart/2005/8/colors/accent3_3" csCatId="accent3" phldr="1"/>
      <dgm:spPr/>
      <dgm:t>
        <a:bodyPr/>
        <a:lstStyle/>
        <a:p>
          <a:endParaRPr lang="ru-RU"/>
        </a:p>
      </dgm:t>
    </dgm:pt>
    <dgm:pt modelId="{9A5D10FE-093A-401D-922B-DEA142E410EE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Снижение двигательной активности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09BB8C-C60B-4A1C-9375-F3DFC7443523}" type="parTrans" cxnId="{19597457-E640-43A3-A5B8-A8B9819E4BAA}">
      <dgm:prSet/>
      <dgm:spPr/>
      <dgm:t>
        <a:bodyPr/>
        <a:lstStyle/>
        <a:p>
          <a:endParaRPr lang="ru-RU"/>
        </a:p>
      </dgm:t>
    </dgm:pt>
    <dgm:pt modelId="{68D1CE3F-B63E-438A-819D-41969D9222C6}" type="sibTrans" cxnId="{19597457-E640-43A3-A5B8-A8B9819E4BAA}">
      <dgm:prSet/>
      <dgm:spPr/>
      <dgm:t>
        <a:bodyPr/>
        <a:lstStyle/>
        <a:p>
          <a:endParaRPr lang="ru-RU"/>
        </a:p>
      </dgm:t>
    </dgm:pt>
    <dgm:pt modelId="{41B4D561-7BC4-4F6D-85E9-059E1191EAB5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Заболевания опорно-двигательного аппарата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165E22B-D352-411F-91FC-CF32931814E2}" type="parTrans" cxnId="{FE58E84C-ADE5-4754-A2EA-BE096FB88595}">
      <dgm:prSet/>
      <dgm:spPr/>
      <dgm:t>
        <a:bodyPr/>
        <a:lstStyle/>
        <a:p>
          <a:endParaRPr lang="ru-RU"/>
        </a:p>
      </dgm:t>
    </dgm:pt>
    <dgm:pt modelId="{A5BEEA26-76F9-4C1A-A278-73CBEBCE6321}" type="sibTrans" cxnId="{FE58E84C-ADE5-4754-A2EA-BE096FB88595}">
      <dgm:prSet/>
      <dgm:spPr/>
      <dgm:t>
        <a:bodyPr/>
        <a:lstStyle/>
        <a:p>
          <a:endParaRPr lang="ru-RU"/>
        </a:p>
      </dgm:t>
    </dgm:pt>
    <dgm:pt modelId="{76C0A11C-14E7-4368-B3C5-D6196D7D8157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Заболевания сердечно-сосудистой системы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D81CE9C-3C95-4B1F-A489-4CA6592F5F32}" type="parTrans" cxnId="{E5112943-4C4F-49B0-B1DA-E7214D168BA1}">
      <dgm:prSet/>
      <dgm:spPr/>
      <dgm:t>
        <a:bodyPr/>
        <a:lstStyle/>
        <a:p>
          <a:endParaRPr lang="ru-RU"/>
        </a:p>
      </dgm:t>
    </dgm:pt>
    <dgm:pt modelId="{EA3E8BAC-3CB3-49D2-8687-49F4F2BC5D63}" type="sibTrans" cxnId="{E5112943-4C4F-49B0-B1DA-E7214D168BA1}">
      <dgm:prSet/>
      <dgm:spPr/>
      <dgm:t>
        <a:bodyPr/>
        <a:lstStyle/>
        <a:p>
          <a:endParaRPr lang="ru-RU"/>
        </a:p>
      </dgm:t>
    </dgm:pt>
    <dgm:pt modelId="{9DF38A1A-BA1F-4377-B752-1B1EE432A46A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Стресс. Нервно-психические расстройства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ACD8605-72B1-4BA2-AC8F-EE8323D83A0C}" type="parTrans" cxnId="{96D5084D-19A5-4581-8E36-C8B419D9F604}">
      <dgm:prSet/>
      <dgm:spPr/>
      <dgm:t>
        <a:bodyPr/>
        <a:lstStyle/>
        <a:p>
          <a:endParaRPr lang="ru-RU"/>
        </a:p>
      </dgm:t>
    </dgm:pt>
    <dgm:pt modelId="{727ADB37-A2E9-47E4-B731-68DE13A4CBFF}" type="sibTrans" cxnId="{96D5084D-19A5-4581-8E36-C8B419D9F604}">
      <dgm:prSet/>
      <dgm:spPr/>
      <dgm:t>
        <a:bodyPr/>
        <a:lstStyle/>
        <a:p>
          <a:endParaRPr lang="ru-RU"/>
        </a:p>
      </dgm:t>
    </dgm:pt>
    <dgm:pt modelId="{2D12370B-D5A6-4889-A049-DB8E588387F8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Снижение зрения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8A0F04F-040F-40A2-97B0-178D1B4DF790}" type="parTrans" cxnId="{DBED00AB-2F0B-40A0-8FA4-4ED10A66F553}">
      <dgm:prSet/>
      <dgm:spPr/>
      <dgm:t>
        <a:bodyPr/>
        <a:lstStyle/>
        <a:p>
          <a:endParaRPr lang="ru-RU"/>
        </a:p>
      </dgm:t>
    </dgm:pt>
    <dgm:pt modelId="{50291D80-42A1-4645-B063-C5F1ACD8EE94}" type="sibTrans" cxnId="{DBED00AB-2F0B-40A0-8FA4-4ED10A66F553}">
      <dgm:prSet/>
      <dgm:spPr/>
      <dgm:t>
        <a:bodyPr/>
        <a:lstStyle/>
        <a:p>
          <a:endParaRPr lang="ru-RU"/>
        </a:p>
      </dgm:t>
    </dgm:pt>
    <dgm:pt modelId="{4235EDA6-7C89-45BA-A818-A20DBB56A93C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Другое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A6C08B2-2431-490D-8B9A-8C2E6714F6E5}" type="parTrans" cxnId="{CE0FBB83-49AA-4E4B-9EAA-F7ECF51E6803}">
      <dgm:prSet/>
      <dgm:spPr/>
      <dgm:t>
        <a:bodyPr/>
        <a:lstStyle/>
        <a:p>
          <a:endParaRPr lang="ru-RU"/>
        </a:p>
      </dgm:t>
    </dgm:pt>
    <dgm:pt modelId="{5B980BE7-795A-4C07-B5FD-AEC6E337961C}" type="sibTrans" cxnId="{CE0FBB83-49AA-4E4B-9EAA-F7ECF51E6803}">
      <dgm:prSet/>
      <dgm:spPr/>
      <dgm:t>
        <a:bodyPr/>
        <a:lstStyle/>
        <a:p>
          <a:endParaRPr lang="ru-RU"/>
        </a:p>
      </dgm:t>
    </dgm:pt>
    <dgm:pt modelId="{193038F4-AF6F-4D04-A3E0-AF87EEEF00DF}" type="pres">
      <dgm:prSet presAssocID="{2106459C-4BCB-4CB5-A657-90224F0AD7F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FD689AE-73E2-418C-B44C-02A27C4F59C0}" type="pres">
      <dgm:prSet presAssocID="{9A5D10FE-093A-401D-922B-DEA142E410EE}" presName="centerShape" presStyleLbl="node0" presStyleIdx="0" presStyleCnt="1"/>
      <dgm:spPr/>
      <dgm:t>
        <a:bodyPr/>
        <a:lstStyle/>
        <a:p>
          <a:endParaRPr lang="ru-RU"/>
        </a:p>
      </dgm:t>
    </dgm:pt>
    <dgm:pt modelId="{B38E7D84-28FF-4A66-92B2-60272C3E2148}" type="pres">
      <dgm:prSet presAssocID="{41B4D561-7BC4-4F6D-85E9-059E1191EAB5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6BF840-C6C7-4249-9ACC-8E7E7D87E00C}" type="pres">
      <dgm:prSet presAssocID="{41B4D561-7BC4-4F6D-85E9-059E1191EAB5}" presName="dummy" presStyleCnt="0"/>
      <dgm:spPr/>
    </dgm:pt>
    <dgm:pt modelId="{ADFE7252-E894-4262-AA78-C567BD92A124}" type="pres">
      <dgm:prSet presAssocID="{A5BEEA26-76F9-4C1A-A278-73CBEBCE6321}" presName="sibTrans" presStyleLbl="sibTrans2D1" presStyleIdx="0" presStyleCnt="5" custLinFactNeighborX="3228" custLinFactNeighborY="1117"/>
      <dgm:spPr/>
      <dgm:t>
        <a:bodyPr/>
        <a:lstStyle/>
        <a:p>
          <a:endParaRPr lang="ru-RU"/>
        </a:p>
      </dgm:t>
    </dgm:pt>
    <dgm:pt modelId="{66DFE05B-2EF1-4884-9823-65C31BB56637}" type="pres">
      <dgm:prSet presAssocID="{76C0A11C-14E7-4368-B3C5-D6196D7D8157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1294C3-7C2F-4EC6-A0C3-E838B4E45647}" type="pres">
      <dgm:prSet presAssocID="{76C0A11C-14E7-4368-B3C5-D6196D7D8157}" presName="dummy" presStyleCnt="0"/>
      <dgm:spPr/>
    </dgm:pt>
    <dgm:pt modelId="{A38D1DD1-104D-4356-AE52-164C2BF2717D}" type="pres">
      <dgm:prSet presAssocID="{EA3E8BAC-3CB3-49D2-8687-49F4F2BC5D63}" presName="sibTrans" presStyleLbl="sibTrans2D1" presStyleIdx="1" presStyleCnt="5"/>
      <dgm:spPr/>
      <dgm:t>
        <a:bodyPr/>
        <a:lstStyle/>
        <a:p>
          <a:endParaRPr lang="ru-RU"/>
        </a:p>
      </dgm:t>
    </dgm:pt>
    <dgm:pt modelId="{4FC2E9FD-226C-49CA-9FD5-C1FE29A05EEE}" type="pres">
      <dgm:prSet presAssocID="{9DF38A1A-BA1F-4377-B752-1B1EE432A46A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B31571-A180-4AD0-85CE-F1EB4D85C649}" type="pres">
      <dgm:prSet presAssocID="{9DF38A1A-BA1F-4377-B752-1B1EE432A46A}" presName="dummy" presStyleCnt="0"/>
      <dgm:spPr/>
    </dgm:pt>
    <dgm:pt modelId="{F64A3518-9B8D-4361-882E-C76B5E65A3DD}" type="pres">
      <dgm:prSet presAssocID="{727ADB37-A2E9-47E4-B731-68DE13A4CBFF}" presName="sibTrans" presStyleLbl="sibTrans2D1" presStyleIdx="2" presStyleCnt="5"/>
      <dgm:spPr/>
      <dgm:t>
        <a:bodyPr/>
        <a:lstStyle/>
        <a:p>
          <a:endParaRPr lang="ru-RU"/>
        </a:p>
      </dgm:t>
    </dgm:pt>
    <dgm:pt modelId="{4230C77F-8052-4A7C-ADBE-8D62487B7026}" type="pres">
      <dgm:prSet presAssocID="{2D12370B-D5A6-4889-A049-DB8E588387F8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99D5B3-A251-4476-BD3F-3DC9A8F80EF0}" type="pres">
      <dgm:prSet presAssocID="{2D12370B-D5A6-4889-A049-DB8E588387F8}" presName="dummy" presStyleCnt="0"/>
      <dgm:spPr/>
    </dgm:pt>
    <dgm:pt modelId="{14C3D954-7D06-4EAD-8B6B-E406CF20C97F}" type="pres">
      <dgm:prSet presAssocID="{50291D80-42A1-4645-B063-C5F1ACD8EE94}" presName="sibTrans" presStyleLbl="sibTrans2D1" presStyleIdx="3" presStyleCnt="5"/>
      <dgm:spPr/>
      <dgm:t>
        <a:bodyPr/>
        <a:lstStyle/>
        <a:p>
          <a:endParaRPr lang="ru-RU"/>
        </a:p>
      </dgm:t>
    </dgm:pt>
    <dgm:pt modelId="{4C753657-8E67-4B64-BCD8-8FFD7CB3B409}" type="pres">
      <dgm:prSet presAssocID="{4235EDA6-7C89-45BA-A818-A20DBB56A93C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97DE86-BF97-4765-B2F8-84ADDFF7191E}" type="pres">
      <dgm:prSet presAssocID="{4235EDA6-7C89-45BA-A818-A20DBB56A93C}" presName="dummy" presStyleCnt="0"/>
      <dgm:spPr/>
    </dgm:pt>
    <dgm:pt modelId="{6ED2D1AC-A0EC-4DCD-9B7B-AF2CF76DA6ED}" type="pres">
      <dgm:prSet presAssocID="{5B980BE7-795A-4C07-B5FD-AEC6E337961C}" presName="sibTrans" presStyleLbl="sibTrans2D1" presStyleIdx="4" presStyleCnt="5"/>
      <dgm:spPr/>
      <dgm:t>
        <a:bodyPr/>
        <a:lstStyle/>
        <a:p>
          <a:endParaRPr lang="ru-RU"/>
        </a:p>
      </dgm:t>
    </dgm:pt>
  </dgm:ptLst>
  <dgm:cxnLst>
    <dgm:cxn modelId="{D8BB0D93-F0ED-4260-B54B-1EAA931FE2D6}" type="presOf" srcId="{41B4D561-7BC4-4F6D-85E9-059E1191EAB5}" destId="{B38E7D84-28FF-4A66-92B2-60272C3E2148}" srcOrd="0" destOrd="0" presId="urn:microsoft.com/office/officeart/2005/8/layout/radial6"/>
    <dgm:cxn modelId="{6EB323C1-AF20-46FE-B733-107B9F136AFF}" type="presOf" srcId="{A5BEEA26-76F9-4C1A-A278-73CBEBCE6321}" destId="{ADFE7252-E894-4262-AA78-C567BD92A124}" srcOrd="0" destOrd="0" presId="urn:microsoft.com/office/officeart/2005/8/layout/radial6"/>
    <dgm:cxn modelId="{63557D6D-291A-437B-BFC4-762696B0B534}" type="presOf" srcId="{EA3E8BAC-3CB3-49D2-8687-49F4F2BC5D63}" destId="{A38D1DD1-104D-4356-AE52-164C2BF2717D}" srcOrd="0" destOrd="0" presId="urn:microsoft.com/office/officeart/2005/8/layout/radial6"/>
    <dgm:cxn modelId="{2C8D2AE3-34DB-4E0A-8583-A19D06ED9A58}" type="presOf" srcId="{50291D80-42A1-4645-B063-C5F1ACD8EE94}" destId="{14C3D954-7D06-4EAD-8B6B-E406CF20C97F}" srcOrd="0" destOrd="0" presId="urn:microsoft.com/office/officeart/2005/8/layout/radial6"/>
    <dgm:cxn modelId="{19597457-E640-43A3-A5B8-A8B9819E4BAA}" srcId="{2106459C-4BCB-4CB5-A657-90224F0AD7F9}" destId="{9A5D10FE-093A-401D-922B-DEA142E410EE}" srcOrd="0" destOrd="0" parTransId="{B709BB8C-C60B-4A1C-9375-F3DFC7443523}" sibTransId="{68D1CE3F-B63E-438A-819D-41969D9222C6}"/>
    <dgm:cxn modelId="{C832A393-04BA-4BD4-BE12-CF6E5413A36E}" type="presOf" srcId="{5B980BE7-795A-4C07-B5FD-AEC6E337961C}" destId="{6ED2D1AC-A0EC-4DCD-9B7B-AF2CF76DA6ED}" srcOrd="0" destOrd="0" presId="urn:microsoft.com/office/officeart/2005/8/layout/radial6"/>
    <dgm:cxn modelId="{7B184A66-FCE4-4005-83E2-8B8C25A925C9}" type="presOf" srcId="{2D12370B-D5A6-4889-A049-DB8E588387F8}" destId="{4230C77F-8052-4A7C-ADBE-8D62487B7026}" srcOrd="0" destOrd="0" presId="urn:microsoft.com/office/officeart/2005/8/layout/radial6"/>
    <dgm:cxn modelId="{DBED00AB-2F0B-40A0-8FA4-4ED10A66F553}" srcId="{9A5D10FE-093A-401D-922B-DEA142E410EE}" destId="{2D12370B-D5A6-4889-A049-DB8E588387F8}" srcOrd="3" destOrd="0" parTransId="{58A0F04F-040F-40A2-97B0-178D1B4DF790}" sibTransId="{50291D80-42A1-4645-B063-C5F1ACD8EE94}"/>
    <dgm:cxn modelId="{96D5084D-19A5-4581-8E36-C8B419D9F604}" srcId="{9A5D10FE-093A-401D-922B-DEA142E410EE}" destId="{9DF38A1A-BA1F-4377-B752-1B1EE432A46A}" srcOrd="2" destOrd="0" parTransId="{AACD8605-72B1-4BA2-AC8F-EE8323D83A0C}" sibTransId="{727ADB37-A2E9-47E4-B731-68DE13A4CBFF}"/>
    <dgm:cxn modelId="{FB4650E3-8290-46A4-A250-89E40A56902F}" type="presOf" srcId="{9DF38A1A-BA1F-4377-B752-1B1EE432A46A}" destId="{4FC2E9FD-226C-49CA-9FD5-C1FE29A05EEE}" srcOrd="0" destOrd="0" presId="urn:microsoft.com/office/officeart/2005/8/layout/radial6"/>
    <dgm:cxn modelId="{CE0FBB83-49AA-4E4B-9EAA-F7ECF51E6803}" srcId="{9A5D10FE-093A-401D-922B-DEA142E410EE}" destId="{4235EDA6-7C89-45BA-A818-A20DBB56A93C}" srcOrd="4" destOrd="0" parTransId="{FA6C08B2-2431-490D-8B9A-8C2E6714F6E5}" sibTransId="{5B980BE7-795A-4C07-B5FD-AEC6E337961C}"/>
    <dgm:cxn modelId="{A97EEC31-CB0F-4C99-B576-ADD586B3703D}" type="presOf" srcId="{2106459C-4BCB-4CB5-A657-90224F0AD7F9}" destId="{193038F4-AF6F-4D04-A3E0-AF87EEEF00DF}" srcOrd="0" destOrd="0" presId="urn:microsoft.com/office/officeart/2005/8/layout/radial6"/>
    <dgm:cxn modelId="{B9A68A4F-DAD5-46FD-8295-EC473F11556E}" type="presOf" srcId="{4235EDA6-7C89-45BA-A818-A20DBB56A93C}" destId="{4C753657-8E67-4B64-BCD8-8FFD7CB3B409}" srcOrd="0" destOrd="0" presId="urn:microsoft.com/office/officeart/2005/8/layout/radial6"/>
    <dgm:cxn modelId="{E5112943-4C4F-49B0-B1DA-E7214D168BA1}" srcId="{9A5D10FE-093A-401D-922B-DEA142E410EE}" destId="{76C0A11C-14E7-4368-B3C5-D6196D7D8157}" srcOrd="1" destOrd="0" parTransId="{2D81CE9C-3C95-4B1F-A489-4CA6592F5F32}" sibTransId="{EA3E8BAC-3CB3-49D2-8687-49F4F2BC5D63}"/>
    <dgm:cxn modelId="{121668FC-7EC5-4260-9C63-3E64ABC6D2EF}" type="presOf" srcId="{727ADB37-A2E9-47E4-B731-68DE13A4CBFF}" destId="{F64A3518-9B8D-4361-882E-C76B5E65A3DD}" srcOrd="0" destOrd="0" presId="urn:microsoft.com/office/officeart/2005/8/layout/radial6"/>
    <dgm:cxn modelId="{FE58E84C-ADE5-4754-A2EA-BE096FB88595}" srcId="{9A5D10FE-093A-401D-922B-DEA142E410EE}" destId="{41B4D561-7BC4-4F6D-85E9-059E1191EAB5}" srcOrd="0" destOrd="0" parTransId="{D165E22B-D352-411F-91FC-CF32931814E2}" sibTransId="{A5BEEA26-76F9-4C1A-A278-73CBEBCE6321}"/>
    <dgm:cxn modelId="{D5A38820-EA0E-46E1-916E-6545215AC05E}" type="presOf" srcId="{9A5D10FE-093A-401D-922B-DEA142E410EE}" destId="{1FD689AE-73E2-418C-B44C-02A27C4F59C0}" srcOrd="0" destOrd="0" presId="urn:microsoft.com/office/officeart/2005/8/layout/radial6"/>
    <dgm:cxn modelId="{5536AD79-C015-4E34-8F14-E5E8537DFAB6}" type="presOf" srcId="{76C0A11C-14E7-4368-B3C5-D6196D7D8157}" destId="{66DFE05B-2EF1-4884-9823-65C31BB56637}" srcOrd="0" destOrd="0" presId="urn:microsoft.com/office/officeart/2005/8/layout/radial6"/>
    <dgm:cxn modelId="{C0D41990-0832-4262-A33B-50A179B9B4D7}" type="presParOf" srcId="{193038F4-AF6F-4D04-A3E0-AF87EEEF00DF}" destId="{1FD689AE-73E2-418C-B44C-02A27C4F59C0}" srcOrd="0" destOrd="0" presId="urn:microsoft.com/office/officeart/2005/8/layout/radial6"/>
    <dgm:cxn modelId="{774DC5E5-6F7B-4D42-B6D0-B19A1306C224}" type="presParOf" srcId="{193038F4-AF6F-4D04-A3E0-AF87EEEF00DF}" destId="{B38E7D84-28FF-4A66-92B2-60272C3E2148}" srcOrd="1" destOrd="0" presId="urn:microsoft.com/office/officeart/2005/8/layout/radial6"/>
    <dgm:cxn modelId="{E3C1F01D-AA7F-42B7-8AE5-87C9921A4627}" type="presParOf" srcId="{193038F4-AF6F-4D04-A3E0-AF87EEEF00DF}" destId="{D96BF840-C6C7-4249-9ACC-8E7E7D87E00C}" srcOrd="2" destOrd="0" presId="urn:microsoft.com/office/officeart/2005/8/layout/radial6"/>
    <dgm:cxn modelId="{97B29C5A-2F75-4234-99E0-69FB35AB0665}" type="presParOf" srcId="{193038F4-AF6F-4D04-A3E0-AF87EEEF00DF}" destId="{ADFE7252-E894-4262-AA78-C567BD92A124}" srcOrd="3" destOrd="0" presId="urn:microsoft.com/office/officeart/2005/8/layout/radial6"/>
    <dgm:cxn modelId="{C8AED7CA-F7CE-4348-BE33-4B957E62EB7B}" type="presParOf" srcId="{193038F4-AF6F-4D04-A3E0-AF87EEEF00DF}" destId="{66DFE05B-2EF1-4884-9823-65C31BB56637}" srcOrd="4" destOrd="0" presId="urn:microsoft.com/office/officeart/2005/8/layout/radial6"/>
    <dgm:cxn modelId="{0E6F908F-8BFE-40A0-AA1A-13DBD4B25611}" type="presParOf" srcId="{193038F4-AF6F-4D04-A3E0-AF87EEEF00DF}" destId="{021294C3-7C2F-4EC6-A0C3-E838B4E45647}" srcOrd="5" destOrd="0" presId="urn:microsoft.com/office/officeart/2005/8/layout/radial6"/>
    <dgm:cxn modelId="{2C41DEBC-EE77-4BF4-A743-F680D01CF401}" type="presParOf" srcId="{193038F4-AF6F-4D04-A3E0-AF87EEEF00DF}" destId="{A38D1DD1-104D-4356-AE52-164C2BF2717D}" srcOrd="6" destOrd="0" presId="urn:microsoft.com/office/officeart/2005/8/layout/radial6"/>
    <dgm:cxn modelId="{58ED618E-6B6C-441C-8EC1-620DF143BFFF}" type="presParOf" srcId="{193038F4-AF6F-4D04-A3E0-AF87EEEF00DF}" destId="{4FC2E9FD-226C-49CA-9FD5-C1FE29A05EEE}" srcOrd="7" destOrd="0" presId="urn:microsoft.com/office/officeart/2005/8/layout/radial6"/>
    <dgm:cxn modelId="{A31E99CC-2AD1-4020-AFB3-9EDAFF47F321}" type="presParOf" srcId="{193038F4-AF6F-4D04-A3E0-AF87EEEF00DF}" destId="{ADB31571-A180-4AD0-85CE-F1EB4D85C649}" srcOrd="8" destOrd="0" presId="urn:microsoft.com/office/officeart/2005/8/layout/radial6"/>
    <dgm:cxn modelId="{53E6C7C9-8D2B-401F-8DE2-51F584F6E717}" type="presParOf" srcId="{193038F4-AF6F-4D04-A3E0-AF87EEEF00DF}" destId="{F64A3518-9B8D-4361-882E-C76B5E65A3DD}" srcOrd="9" destOrd="0" presId="urn:microsoft.com/office/officeart/2005/8/layout/radial6"/>
    <dgm:cxn modelId="{EB43DB33-4BDC-42B0-980A-077F2D7F8DCD}" type="presParOf" srcId="{193038F4-AF6F-4D04-A3E0-AF87EEEF00DF}" destId="{4230C77F-8052-4A7C-ADBE-8D62487B7026}" srcOrd="10" destOrd="0" presId="urn:microsoft.com/office/officeart/2005/8/layout/radial6"/>
    <dgm:cxn modelId="{20D6CFAE-3425-4147-9D34-E5C417235FD8}" type="presParOf" srcId="{193038F4-AF6F-4D04-A3E0-AF87EEEF00DF}" destId="{8A99D5B3-A251-4476-BD3F-3DC9A8F80EF0}" srcOrd="11" destOrd="0" presId="urn:microsoft.com/office/officeart/2005/8/layout/radial6"/>
    <dgm:cxn modelId="{4F4ED960-EC28-4337-B9C3-5B23D1EA4807}" type="presParOf" srcId="{193038F4-AF6F-4D04-A3E0-AF87EEEF00DF}" destId="{14C3D954-7D06-4EAD-8B6B-E406CF20C97F}" srcOrd="12" destOrd="0" presId="urn:microsoft.com/office/officeart/2005/8/layout/radial6"/>
    <dgm:cxn modelId="{E7BE4CC5-3AEC-401B-810F-AE01D2639B30}" type="presParOf" srcId="{193038F4-AF6F-4D04-A3E0-AF87EEEF00DF}" destId="{4C753657-8E67-4B64-BCD8-8FFD7CB3B409}" srcOrd="13" destOrd="0" presId="urn:microsoft.com/office/officeart/2005/8/layout/radial6"/>
    <dgm:cxn modelId="{40644F23-E337-46D5-8F38-46B0C1916DCD}" type="presParOf" srcId="{193038F4-AF6F-4D04-A3E0-AF87EEEF00DF}" destId="{5C97DE86-BF97-4765-B2F8-84ADDFF7191E}" srcOrd="14" destOrd="0" presId="urn:microsoft.com/office/officeart/2005/8/layout/radial6"/>
    <dgm:cxn modelId="{C8C3F8C9-D597-4F1E-A152-AD08C663D64B}" type="presParOf" srcId="{193038F4-AF6F-4D04-A3E0-AF87EEEF00DF}" destId="{6ED2D1AC-A0EC-4DCD-9B7B-AF2CF76DA6ED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5DC326C-91C8-47EB-8330-656CB7EBA5D6}" type="doc">
      <dgm:prSet loTypeId="urn:microsoft.com/office/officeart/2005/8/layout/default" loCatId="list" qsTypeId="urn:microsoft.com/office/officeart/2005/8/quickstyle/simple5" qsCatId="simple" csTypeId="urn:microsoft.com/office/officeart/2005/8/colors/accent3_4" csCatId="accent3" phldr="1"/>
      <dgm:spPr/>
      <dgm:t>
        <a:bodyPr/>
        <a:lstStyle/>
        <a:p>
          <a:endParaRPr lang="ru-RU"/>
        </a:p>
      </dgm:t>
    </dgm:pt>
    <dgm:pt modelId="{BA4A4094-DA2C-4A99-8CAC-9A72A8A40DED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Оздоровление и саморегуляция</a:t>
          </a:r>
          <a:endParaRPr lang="ru-RU" dirty="0"/>
        </a:p>
      </dgm:t>
    </dgm:pt>
    <dgm:pt modelId="{CE28E59E-0524-4B35-AF5D-6648875C9D99}" type="parTrans" cxnId="{9F57DA88-0E2E-48AF-92EE-341216424D22}">
      <dgm:prSet/>
      <dgm:spPr/>
      <dgm:t>
        <a:bodyPr/>
        <a:lstStyle/>
        <a:p>
          <a:endParaRPr lang="ru-RU"/>
        </a:p>
      </dgm:t>
    </dgm:pt>
    <dgm:pt modelId="{610CD849-BF4A-4A71-AC66-E796E4AE3A5E}" type="sibTrans" cxnId="{9F57DA88-0E2E-48AF-92EE-341216424D22}">
      <dgm:prSet/>
      <dgm:spPr/>
      <dgm:t>
        <a:bodyPr/>
        <a:lstStyle/>
        <a:p>
          <a:endParaRPr lang="ru-RU"/>
        </a:p>
      </dgm:t>
    </dgm:pt>
    <dgm:pt modelId="{1FA4073E-C610-48F4-83EB-E2FF25A9F840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Физическое саморазвитие</a:t>
          </a:r>
          <a:endParaRPr lang="ru-RU" dirty="0"/>
        </a:p>
      </dgm:t>
    </dgm:pt>
    <dgm:pt modelId="{0CE52652-FC87-4565-8488-8F9B0C1E184A}" type="parTrans" cxnId="{057C409C-D734-4A80-9203-82E3D000F429}">
      <dgm:prSet/>
      <dgm:spPr/>
      <dgm:t>
        <a:bodyPr/>
        <a:lstStyle/>
        <a:p>
          <a:endParaRPr lang="ru-RU"/>
        </a:p>
      </dgm:t>
    </dgm:pt>
    <dgm:pt modelId="{05B36FA9-67BE-4B8C-ACD2-E3C4C3A24B32}" type="sibTrans" cxnId="{057C409C-D734-4A80-9203-82E3D000F429}">
      <dgm:prSet/>
      <dgm:spPr/>
      <dgm:t>
        <a:bodyPr/>
        <a:lstStyle/>
        <a:p>
          <a:endParaRPr lang="ru-RU"/>
        </a:p>
      </dgm:t>
    </dgm:pt>
    <dgm:pt modelId="{FC04634F-89EF-4C49-8E1D-2C5DD3B8A545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Физическое самовыражение</a:t>
          </a:r>
          <a:endParaRPr lang="ru-RU" dirty="0"/>
        </a:p>
      </dgm:t>
    </dgm:pt>
    <dgm:pt modelId="{3B012C16-5040-401A-A1DE-75AA81DF41FD}" type="parTrans" cxnId="{BDF6CA22-8F51-435D-8AFB-9722E7B73ABC}">
      <dgm:prSet/>
      <dgm:spPr/>
      <dgm:t>
        <a:bodyPr/>
        <a:lstStyle/>
        <a:p>
          <a:endParaRPr lang="ru-RU"/>
        </a:p>
      </dgm:t>
    </dgm:pt>
    <dgm:pt modelId="{57880071-0C12-475B-848E-7C6C278F940C}" type="sibTrans" cxnId="{BDF6CA22-8F51-435D-8AFB-9722E7B73ABC}">
      <dgm:prSet/>
      <dgm:spPr/>
      <dgm:t>
        <a:bodyPr/>
        <a:lstStyle/>
        <a:p>
          <a:endParaRPr lang="ru-RU"/>
        </a:p>
      </dgm:t>
    </dgm:pt>
    <dgm:pt modelId="{E654364C-85BB-444A-ABA6-4B934EE273A9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ИКТ</a:t>
          </a:r>
          <a:endParaRPr lang="ru-RU" dirty="0"/>
        </a:p>
      </dgm:t>
    </dgm:pt>
    <dgm:pt modelId="{808519A6-F848-436C-95D6-E93D180C194D}" type="parTrans" cxnId="{4887CCCE-8FA9-413B-9B33-C28CA76A78D7}">
      <dgm:prSet/>
      <dgm:spPr/>
      <dgm:t>
        <a:bodyPr/>
        <a:lstStyle/>
        <a:p>
          <a:endParaRPr lang="ru-RU"/>
        </a:p>
      </dgm:t>
    </dgm:pt>
    <dgm:pt modelId="{11BF36B4-DEBE-4552-BA02-BC128418FF54}" type="sibTrans" cxnId="{4887CCCE-8FA9-413B-9B33-C28CA76A78D7}">
      <dgm:prSet/>
      <dgm:spPr/>
      <dgm:t>
        <a:bodyPr/>
        <a:lstStyle/>
        <a:p>
          <a:endParaRPr lang="ru-RU"/>
        </a:p>
      </dgm:t>
    </dgm:pt>
    <dgm:pt modelId="{CAEA309F-9C02-4BF2-A342-DB84D0AF3B19}" type="pres">
      <dgm:prSet presAssocID="{55DC326C-91C8-47EB-8330-656CB7EBA5D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5987F79-C515-47D5-B3A0-55FF98540495}" type="pres">
      <dgm:prSet presAssocID="{BA4A4094-DA2C-4A99-8CAC-9A72A8A40DED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320F72-ED3D-480B-B4F7-0E8968B9FF37}" type="pres">
      <dgm:prSet presAssocID="{610CD849-BF4A-4A71-AC66-E796E4AE3A5E}" presName="sibTrans" presStyleCnt="0"/>
      <dgm:spPr/>
    </dgm:pt>
    <dgm:pt modelId="{C3118181-5339-49F6-A46C-467B5F28607A}" type="pres">
      <dgm:prSet presAssocID="{1FA4073E-C610-48F4-83EB-E2FF25A9F840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1F0C83-EDCD-4E25-B54C-2E84567BE047}" type="pres">
      <dgm:prSet presAssocID="{05B36FA9-67BE-4B8C-ACD2-E3C4C3A24B32}" presName="sibTrans" presStyleCnt="0"/>
      <dgm:spPr/>
    </dgm:pt>
    <dgm:pt modelId="{FCAF6E08-CBAC-45BD-BCC9-E6030DB2DD5A}" type="pres">
      <dgm:prSet presAssocID="{FC04634F-89EF-4C49-8E1D-2C5DD3B8A545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24BDDD-71BE-4C8C-8C58-3028C2190C3A}" type="pres">
      <dgm:prSet presAssocID="{57880071-0C12-475B-848E-7C6C278F940C}" presName="sibTrans" presStyleCnt="0"/>
      <dgm:spPr/>
    </dgm:pt>
    <dgm:pt modelId="{BC1A7743-4B70-4FE4-AF68-FDA45D3D9BD8}" type="pres">
      <dgm:prSet presAssocID="{E654364C-85BB-444A-ABA6-4B934EE273A9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CBFD78E-082E-4C6A-8029-94BBB94FE6C1}" type="presOf" srcId="{55DC326C-91C8-47EB-8330-656CB7EBA5D6}" destId="{CAEA309F-9C02-4BF2-A342-DB84D0AF3B19}" srcOrd="0" destOrd="0" presId="urn:microsoft.com/office/officeart/2005/8/layout/default"/>
    <dgm:cxn modelId="{989D5678-22E9-439B-883D-86B1ECD25155}" type="presOf" srcId="{E654364C-85BB-444A-ABA6-4B934EE273A9}" destId="{BC1A7743-4B70-4FE4-AF68-FDA45D3D9BD8}" srcOrd="0" destOrd="0" presId="urn:microsoft.com/office/officeart/2005/8/layout/default"/>
    <dgm:cxn modelId="{504AF89D-EA70-4858-8615-D91584B65914}" type="presOf" srcId="{BA4A4094-DA2C-4A99-8CAC-9A72A8A40DED}" destId="{65987F79-C515-47D5-B3A0-55FF98540495}" srcOrd="0" destOrd="0" presId="urn:microsoft.com/office/officeart/2005/8/layout/default"/>
    <dgm:cxn modelId="{98E77B53-78EA-4A46-9054-22D3FC1417AC}" type="presOf" srcId="{1FA4073E-C610-48F4-83EB-E2FF25A9F840}" destId="{C3118181-5339-49F6-A46C-467B5F28607A}" srcOrd="0" destOrd="0" presId="urn:microsoft.com/office/officeart/2005/8/layout/default"/>
    <dgm:cxn modelId="{057C409C-D734-4A80-9203-82E3D000F429}" srcId="{55DC326C-91C8-47EB-8330-656CB7EBA5D6}" destId="{1FA4073E-C610-48F4-83EB-E2FF25A9F840}" srcOrd="1" destOrd="0" parTransId="{0CE52652-FC87-4565-8488-8F9B0C1E184A}" sibTransId="{05B36FA9-67BE-4B8C-ACD2-E3C4C3A24B32}"/>
    <dgm:cxn modelId="{684ED858-F624-4591-9BB4-6B72296E0BF8}" type="presOf" srcId="{FC04634F-89EF-4C49-8E1D-2C5DD3B8A545}" destId="{FCAF6E08-CBAC-45BD-BCC9-E6030DB2DD5A}" srcOrd="0" destOrd="0" presId="urn:microsoft.com/office/officeart/2005/8/layout/default"/>
    <dgm:cxn modelId="{9F57DA88-0E2E-48AF-92EE-341216424D22}" srcId="{55DC326C-91C8-47EB-8330-656CB7EBA5D6}" destId="{BA4A4094-DA2C-4A99-8CAC-9A72A8A40DED}" srcOrd="0" destOrd="0" parTransId="{CE28E59E-0524-4B35-AF5D-6648875C9D99}" sibTransId="{610CD849-BF4A-4A71-AC66-E796E4AE3A5E}"/>
    <dgm:cxn modelId="{BDF6CA22-8F51-435D-8AFB-9722E7B73ABC}" srcId="{55DC326C-91C8-47EB-8330-656CB7EBA5D6}" destId="{FC04634F-89EF-4C49-8E1D-2C5DD3B8A545}" srcOrd="2" destOrd="0" parTransId="{3B012C16-5040-401A-A1DE-75AA81DF41FD}" sibTransId="{57880071-0C12-475B-848E-7C6C278F940C}"/>
    <dgm:cxn modelId="{4887CCCE-8FA9-413B-9B33-C28CA76A78D7}" srcId="{55DC326C-91C8-47EB-8330-656CB7EBA5D6}" destId="{E654364C-85BB-444A-ABA6-4B934EE273A9}" srcOrd="3" destOrd="0" parTransId="{808519A6-F848-436C-95D6-E93D180C194D}" sibTransId="{11BF36B4-DEBE-4552-BA02-BC128418FF54}"/>
    <dgm:cxn modelId="{DF159D87-ACA3-4B66-9257-14EF023C8B9C}" type="presParOf" srcId="{CAEA309F-9C02-4BF2-A342-DB84D0AF3B19}" destId="{65987F79-C515-47D5-B3A0-55FF98540495}" srcOrd="0" destOrd="0" presId="urn:microsoft.com/office/officeart/2005/8/layout/default"/>
    <dgm:cxn modelId="{FE3BCE42-03B2-40F7-8CEE-D5536D9469B9}" type="presParOf" srcId="{CAEA309F-9C02-4BF2-A342-DB84D0AF3B19}" destId="{63320F72-ED3D-480B-B4F7-0E8968B9FF37}" srcOrd="1" destOrd="0" presId="urn:microsoft.com/office/officeart/2005/8/layout/default"/>
    <dgm:cxn modelId="{A6DA5300-DF9A-4659-8AC6-E44D370D9C81}" type="presParOf" srcId="{CAEA309F-9C02-4BF2-A342-DB84D0AF3B19}" destId="{C3118181-5339-49F6-A46C-467B5F28607A}" srcOrd="2" destOrd="0" presId="urn:microsoft.com/office/officeart/2005/8/layout/default"/>
    <dgm:cxn modelId="{C57D69B1-5586-48D7-A693-F501C2D26CB2}" type="presParOf" srcId="{CAEA309F-9C02-4BF2-A342-DB84D0AF3B19}" destId="{FC1F0C83-EDCD-4E25-B54C-2E84567BE047}" srcOrd="3" destOrd="0" presId="urn:microsoft.com/office/officeart/2005/8/layout/default"/>
    <dgm:cxn modelId="{1C2C904F-6D6E-43DF-B02E-FE1AD1B6DF3E}" type="presParOf" srcId="{CAEA309F-9C02-4BF2-A342-DB84D0AF3B19}" destId="{FCAF6E08-CBAC-45BD-BCC9-E6030DB2DD5A}" srcOrd="4" destOrd="0" presId="urn:microsoft.com/office/officeart/2005/8/layout/default"/>
    <dgm:cxn modelId="{C92C971A-A69D-4F31-98C5-DA28FC1D9F4A}" type="presParOf" srcId="{CAEA309F-9C02-4BF2-A342-DB84D0AF3B19}" destId="{4D24BDDD-71BE-4C8C-8C58-3028C2190C3A}" srcOrd="5" destOrd="0" presId="urn:microsoft.com/office/officeart/2005/8/layout/default"/>
    <dgm:cxn modelId="{3FCBF994-AE31-4FF6-86A4-1EEBE867A60D}" type="presParOf" srcId="{CAEA309F-9C02-4BF2-A342-DB84D0AF3B19}" destId="{BC1A7743-4B70-4FE4-AF68-FDA45D3D9BD8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D2D1AC-A0EC-4DCD-9B7B-AF2CF76DA6ED}">
      <dsp:nvSpPr>
        <dsp:cNvPr id="0" name=""/>
        <dsp:cNvSpPr/>
      </dsp:nvSpPr>
      <dsp:spPr>
        <a:xfrm>
          <a:off x="2019843" y="807970"/>
          <a:ext cx="5393361" cy="5393361"/>
        </a:xfrm>
        <a:prstGeom prst="blockArc">
          <a:avLst>
            <a:gd name="adj1" fmla="val 11880000"/>
            <a:gd name="adj2" fmla="val 16200000"/>
            <a:gd name="adj3" fmla="val 4640"/>
          </a:avLst>
        </a:prstGeom>
        <a:solidFill>
          <a:schemeClr val="accent3">
            <a:shade val="90000"/>
            <a:hueOff val="-332346"/>
            <a:satOff val="-42515"/>
            <a:lumOff val="32300"/>
            <a:alphaOff val="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4C3D954-7D06-4EAD-8B6B-E406CF20C97F}">
      <dsp:nvSpPr>
        <dsp:cNvPr id="0" name=""/>
        <dsp:cNvSpPr/>
      </dsp:nvSpPr>
      <dsp:spPr>
        <a:xfrm>
          <a:off x="2019843" y="807970"/>
          <a:ext cx="5393361" cy="5393361"/>
        </a:xfrm>
        <a:prstGeom prst="blockArc">
          <a:avLst>
            <a:gd name="adj1" fmla="val 7560000"/>
            <a:gd name="adj2" fmla="val 11880000"/>
            <a:gd name="adj3" fmla="val 4640"/>
          </a:avLst>
        </a:prstGeom>
        <a:solidFill>
          <a:schemeClr val="accent3">
            <a:shade val="90000"/>
            <a:hueOff val="-249259"/>
            <a:satOff val="-31886"/>
            <a:lumOff val="24225"/>
            <a:alphaOff val="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64A3518-9B8D-4361-882E-C76B5E65A3DD}">
      <dsp:nvSpPr>
        <dsp:cNvPr id="0" name=""/>
        <dsp:cNvSpPr/>
      </dsp:nvSpPr>
      <dsp:spPr>
        <a:xfrm>
          <a:off x="2019843" y="807970"/>
          <a:ext cx="5393361" cy="5393361"/>
        </a:xfrm>
        <a:prstGeom prst="blockArc">
          <a:avLst>
            <a:gd name="adj1" fmla="val 3240000"/>
            <a:gd name="adj2" fmla="val 7560000"/>
            <a:gd name="adj3" fmla="val 4640"/>
          </a:avLst>
        </a:prstGeom>
        <a:solidFill>
          <a:schemeClr val="accent3">
            <a:shade val="90000"/>
            <a:hueOff val="-166173"/>
            <a:satOff val="-21258"/>
            <a:lumOff val="16150"/>
            <a:alphaOff val="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38D1DD1-104D-4356-AE52-164C2BF2717D}">
      <dsp:nvSpPr>
        <dsp:cNvPr id="0" name=""/>
        <dsp:cNvSpPr/>
      </dsp:nvSpPr>
      <dsp:spPr>
        <a:xfrm>
          <a:off x="2019843" y="807970"/>
          <a:ext cx="5393361" cy="5393361"/>
        </a:xfrm>
        <a:prstGeom prst="blockArc">
          <a:avLst>
            <a:gd name="adj1" fmla="val 20520000"/>
            <a:gd name="adj2" fmla="val 3240000"/>
            <a:gd name="adj3" fmla="val 4640"/>
          </a:avLst>
        </a:prstGeom>
        <a:solidFill>
          <a:schemeClr val="accent3">
            <a:shade val="90000"/>
            <a:hueOff val="-83086"/>
            <a:satOff val="-10629"/>
            <a:lumOff val="8075"/>
            <a:alphaOff val="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DFE7252-E894-4262-AA78-C567BD92A124}">
      <dsp:nvSpPr>
        <dsp:cNvPr id="0" name=""/>
        <dsp:cNvSpPr/>
      </dsp:nvSpPr>
      <dsp:spPr>
        <a:xfrm>
          <a:off x="2193940" y="868214"/>
          <a:ext cx="5393361" cy="5393361"/>
        </a:xfrm>
        <a:prstGeom prst="blockArc">
          <a:avLst>
            <a:gd name="adj1" fmla="val 16200000"/>
            <a:gd name="adj2" fmla="val 20520000"/>
            <a:gd name="adj3" fmla="val 4640"/>
          </a:avLst>
        </a:prstGeom>
        <a:solidFill>
          <a:schemeClr val="accent3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FD689AE-73E2-418C-B44C-02A27C4F59C0}">
      <dsp:nvSpPr>
        <dsp:cNvPr id="0" name=""/>
        <dsp:cNvSpPr/>
      </dsp:nvSpPr>
      <dsp:spPr>
        <a:xfrm>
          <a:off x="3475212" y="2263339"/>
          <a:ext cx="2482623" cy="2482623"/>
        </a:xfrm>
        <a:prstGeom prst="ellipse">
          <a:avLst/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3">
                <a:shade val="80000"/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3">
                <a:shade val="80000"/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3">
                <a:shade val="80000"/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Снижение двигательной активности</a:t>
          </a:r>
          <a:endParaRPr lang="ru-RU" sz="2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38784" y="2626911"/>
        <a:ext cx="1755479" cy="1755479"/>
      </dsp:txXfrm>
    </dsp:sp>
    <dsp:sp modelId="{B38E7D84-28FF-4A66-92B2-60272C3E2148}">
      <dsp:nvSpPr>
        <dsp:cNvPr id="0" name=""/>
        <dsp:cNvSpPr/>
      </dsp:nvSpPr>
      <dsp:spPr>
        <a:xfrm>
          <a:off x="3847605" y="1614"/>
          <a:ext cx="1737836" cy="1737836"/>
        </a:xfrm>
        <a:prstGeom prst="ellipse">
          <a:avLst/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3">
                <a:shade val="80000"/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3">
                <a:shade val="80000"/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3">
                <a:shade val="80000"/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Заболевания опорно-двигательного аппарата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02105" y="256114"/>
        <a:ext cx="1228836" cy="1228836"/>
      </dsp:txXfrm>
    </dsp:sp>
    <dsp:sp modelId="{66DFE05B-2EF1-4884-9823-65C31BB56637}">
      <dsp:nvSpPr>
        <dsp:cNvPr id="0" name=""/>
        <dsp:cNvSpPr/>
      </dsp:nvSpPr>
      <dsp:spPr>
        <a:xfrm>
          <a:off x="6352801" y="1821745"/>
          <a:ext cx="1737836" cy="1737836"/>
        </a:xfrm>
        <a:prstGeom prst="ellipse">
          <a:avLst/>
        </a:prstGeom>
        <a:gradFill rotWithShape="0">
          <a:gsLst>
            <a:gs pos="0">
              <a:schemeClr val="accent3">
                <a:shade val="80000"/>
                <a:hueOff val="-83053"/>
                <a:satOff val="-10774"/>
                <a:lumOff val="8590"/>
                <a:alphaOff val="0"/>
                <a:shade val="63000"/>
                <a:satMod val="165000"/>
              </a:schemeClr>
            </a:gs>
            <a:gs pos="30000">
              <a:schemeClr val="accent3">
                <a:shade val="80000"/>
                <a:hueOff val="-83053"/>
                <a:satOff val="-10774"/>
                <a:lumOff val="8590"/>
                <a:alphaOff val="0"/>
                <a:shade val="58000"/>
                <a:satMod val="165000"/>
              </a:schemeClr>
            </a:gs>
            <a:gs pos="75000">
              <a:schemeClr val="accent3">
                <a:shade val="80000"/>
                <a:hueOff val="-83053"/>
                <a:satOff val="-10774"/>
                <a:lumOff val="8590"/>
                <a:alphaOff val="0"/>
                <a:shade val="30000"/>
                <a:satMod val="175000"/>
              </a:schemeClr>
            </a:gs>
            <a:gs pos="100000">
              <a:schemeClr val="accent3">
                <a:shade val="80000"/>
                <a:hueOff val="-83053"/>
                <a:satOff val="-10774"/>
                <a:lumOff val="859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Заболевания сердечно-сосудистой системы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607301" y="2076245"/>
        <a:ext cx="1228836" cy="1228836"/>
      </dsp:txXfrm>
    </dsp:sp>
    <dsp:sp modelId="{4FC2E9FD-226C-49CA-9FD5-C1FE29A05EEE}">
      <dsp:nvSpPr>
        <dsp:cNvPr id="0" name=""/>
        <dsp:cNvSpPr/>
      </dsp:nvSpPr>
      <dsp:spPr>
        <a:xfrm>
          <a:off x="5395901" y="4766779"/>
          <a:ext cx="1737836" cy="1737836"/>
        </a:xfrm>
        <a:prstGeom prst="ellipse">
          <a:avLst/>
        </a:prstGeom>
        <a:gradFill rotWithShape="0">
          <a:gsLst>
            <a:gs pos="0">
              <a:schemeClr val="accent3">
                <a:shade val="80000"/>
                <a:hueOff val="-166107"/>
                <a:satOff val="-21548"/>
                <a:lumOff val="17179"/>
                <a:alphaOff val="0"/>
                <a:shade val="63000"/>
                <a:satMod val="165000"/>
              </a:schemeClr>
            </a:gs>
            <a:gs pos="30000">
              <a:schemeClr val="accent3">
                <a:shade val="80000"/>
                <a:hueOff val="-166107"/>
                <a:satOff val="-21548"/>
                <a:lumOff val="17179"/>
                <a:alphaOff val="0"/>
                <a:shade val="58000"/>
                <a:satMod val="165000"/>
              </a:schemeClr>
            </a:gs>
            <a:gs pos="75000">
              <a:schemeClr val="accent3">
                <a:shade val="80000"/>
                <a:hueOff val="-166107"/>
                <a:satOff val="-21548"/>
                <a:lumOff val="17179"/>
                <a:alphaOff val="0"/>
                <a:shade val="30000"/>
                <a:satMod val="175000"/>
              </a:schemeClr>
            </a:gs>
            <a:gs pos="100000">
              <a:schemeClr val="accent3">
                <a:shade val="80000"/>
                <a:hueOff val="-166107"/>
                <a:satOff val="-21548"/>
                <a:lumOff val="17179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Стресс. Нервно-психические расстройства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650401" y="5021279"/>
        <a:ext cx="1228836" cy="1228836"/>
      </dsp:txXfrm>
    </dsp:sp>
    <dsp:sp modelId="{4230C77F-8052-4A7C-ADBE-8D62487B7026}">
      <dsp:nvSpPr>
        <dsp:cNvPr id="0" name=""/>
        <dsp:cNvSpPr/>
      </dsp:nvSpPr>
      <dsp:spPr>
        <a:xfrm>
          <a:off x="2299309" y="4766779"/>
          <a:ext cx="1737836" cy="1737836"/>
        </a:xfrm>
        <a:prstGeom prst="ellipse">
          <a:avLst/>
        </a:prstGeom>
        <a:gradFill rotWithShape="0">
          <a:gsLst>
            <a:gs pos="0">
              <a:schemeClr val="accent3">
                <a:shade val="80000"/>
                <a:hueOff val="-249160"/>
                <a:satOff val="-32321"/>
                <a:lumOff val="25769"/>
                <a:alphaOff val="0"/>
                <a:shade val="63000"/>
                <a:satMod val="165000"/>
              </a:schemeClr>
            </a:gs>
            <a:gs pos="30000">
              <a:schemeClr val="accent3">
                <a:shade val="80000"/>
                <a:hueOff val="-249160"/>
                <a:satOff val="-32321"/>
                <a:lumOff val="25769"/>
                <a:alphaOff val="0"/>
                <a:shade val="58000"/>
                <a:satMod val="165000"/>
              </a:schemeClr>
            </a:gs>
            <a:gs pos="75000">
              <a:schemeClr val="accent3">
                <a:shade val="80000"/>
                <a:hueOff val="-249160"/>
                <a:satOff val="-32321"/>
                <a:lumOff val="25769"/>
                <a:alphaOff val="0"/>
                <a:shade val="30000"/>
                <a:satMod val="175000"/>
              </a:schemeClr>
            </a:gs>
            <a:gs pos="100000">
              <a:schemeClr val="accent3">
                <a:shade val="80000"/>
                <a:hueOff val="-249160"/>
                <a:satOff val="-32321"/>
                <a:lumOff val="25769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Снижение зрения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53809" y="5021279"/>
        <a:ext cx="1228836" cy="1228836"/>
      </dsp:txXfrm>
    </dsp:sp>
    <dsp:sp modelId="{4C753657-8E67-4B64-BCD8-8FFD7CB3B409}">
      <dsp:nvSpPr>
        <dsp:cNvPr id="0" name=""/>
        <dsp:cNvSpPr/>
      </dsp:nvSpPr>
      <dsp:spPr>
        <a:xfrm>
          <a:off x="1342410" y="1821745"/>
          <a:ext cx="1737836" cy="1737836"/>
        </a:xfrm>
        <a:prstGeom prst="ellipse">
          <a:avLst/>
        </a:prstGeom>
        <a:gradFill rotWithShape="0">
          <a:gsLst>
            <a:gs pos="0">
              <a:schemeClr val="accent3">
                <a:shade val="80000"/>
                <a:hueOff val="-332214"/>
                <a:satOff val="-43095"/>
                <a:lumOff val="34358"/>
                <a:alphaOff val="0"/>
                <a:shade val="63000"/>
                <a:satMod val="165000"/>
              </a:schemeClr>
            </a:gs>
            <a:gs pos="30000">
              <a:schemeClr val="accent3">
                <a:shade val="80000"/>
                <a:hueOff val="-332214"/>
                <a:satOff val="-43095"/>
                <a:lumOff val="34358"/>
                <a:alphaOff val="0"/>
                <a:shade val="58000"/>
                <a:satMod val="165000"/>
              </a:schemeClr>
            </a:gs>
            <a:gs pos="75000">
              <a:schemeClr val="accent3">
                <a:shade val="80000"/>
                <a:hueOff val="-332214"/>
                <a:satOff val="-43095"/>
                <a:lumOff val="34358"/>
                <a:alphaOff val="0"/>
                <a:shade val="30000"/>
                <a:satMod val="175000"/>
              </a:schemeClr>
            </a:gs>
            <a:gs pos="100000">
              <a:schemeClr val="accent3">
                <a:shade val="80000"/>
                <a:hueOff val="-332214"/>
                <a:satOff val="-43095"/>
                <a:lumOff val="34358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Другое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96910" y="2076245"/>
        <a:ext cx="1228836" cy="12288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987F79-C515-47D5-B3A0-55FF98540495}">
      <dsp:nvSpPr>
        <dsp:cNvPr id="0" name=""/>
        <dsp:cNvSpPr/>
      </dsp:nvSpPr>
      <dsp:spPr>
        <a:xfrm>
          <a:off x="744" y="145603"/>
          <a:ext cx="2902148" cy="1741289"/>
        </a:xfrm>
        <a:prstGeom prst="rect">
          <a:avLst/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3">
                <a:shade val="50000"/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3">
                <a:shade val="50000"/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3">
                <a:shade val="50000"/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0"/>
          </a:lightRig>
        </a:scene3d>
        <a:sp3d>
          <a:bevelT w="47625" h="69850"/>
          <a:contourClr>
            <a:schemeClr val="lt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Оздоровление и саморегуляция</a:t>
          </a:r>
          <a:endParaRPr lang="ru-RU" sz="2900" kern="1200" dirty="0"/>
        </a:p>
      </dsp:txBody>
      <dsp:txXfrm>
        <a:off x="744" y="145603"/>
        <a:ext cx="2902148" cy="1741289"/>
      </dsp:txXfrm>
    </dsp:sp>
    <dsp:sp modelId="{C3118181-5339-49F6-A46C-467B5F28607A}">
      <dsp:nvSpPr>
        <dsp:cNvPr id="0" name=""/>
        <dsp:cNvSpPr/>
      </dsp:nvSpPr>
      <dsp:spPr>
        <a:xfrm>
          <a:off x="3193107" y="145603"/>
          <a:ext cx="2902148" cy="1741289"/>
        </a:xfrm>
        <a:prstGeom prst="rect">
          <a:avLst/>
        </a:prstGeom>
        <a:gradFill rotWithShape="0">
          <a:gsLst>
            <a:gs pos="0">
              <a:schemeClr val="accent3">
                <a:shade val="50000"/>
                <a:hueOff val="-173110"/>
                <a:satOff val="-24164"/>
                <a:lumOff val="24870"/>
                <a:alphaOff val="0"/>
                <a:shade val="63000"/>
                <a:satMod val="165000"/>
              </a:schemeClr>
            </a:gs>
            <a:gs pos="30000">
              <a:schemeClr val="accent3">
                <a:shade val="50000"/>
                <a:hueOff val="-173110"/>
                <a:satOff val="-24164"/>
                <a:lumOff val="24870"/>
                <a:alphaOff val="0"/>
                <a:shade val="58000"/>
                <a:satMod val="165000"/>
              </a:schemeClr>
            </a:gs>
            <a:gs pos="75000">
              <a:schemeClr val="accent3">
                <a:shade val="50000"/>
                <a:hueOff val="-173110"/>
                <a:satOff val="-24164"/>
                <a:lumOff val="24870"/>
                <a:alphaOff val="0"/>
                <a:shade val="30000"/>
                <a:satMod val="175000"/>
              </a:schemeClr>
            </a:gs>
            <a:gs pos="100000">
              <a:schemeClr val="accent3">
                <a:shade val="50000"/>
                <a:hueOff val="-173110"/>
                <a:satOff val="-24164"/>
                <a:lumOff val="2487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0"/>
          </a:lightRig>
        </a:scene3d>
        <a:sp3d>
          <a:bevelT w="47625" h="69850"/>
          <a:contourClr>
            <a:schemeClr val="lt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Физическое саморазвитие</a:t>
          </a:r>
          <a:endParaRPr lang="ru-RU" sz="2900" kern="1200" dirty="0"/>
        </a:p>
      </dsp:txBody>
      <dsp:txXfrm>
        <a:off x="3193107" y="145603"/>
        <a:ext cx="2902148" cy="1741289"/>
      </dsp:txXfrm>
    </dsp:sp>
    <dsp:sp modelId="{FCAF6E08-CBAC-45BD-BCC9-E6030DB2DD5A}">
      <dsp:nvSpPr>
        <dsp:cNvPr id="0" name=""/>
        <dsp:cNvSpPr/>
      </dsp:nvSpPr>
      <dsp:spPr>
        <a:xfrm>
          <a:off x="744" y="2177107"/>
          <a:ext cx="2902148" cy="1741289"/>
        </a:xfrm>
        <a:prstGeom prst="rect">
          <a:avLst/>
        </a:prstGeom>
        <a:gradFill rotWithShape="0">
          <a:gsLst>
            <a:gs pos="0">
              <a:schemeClr val="accent3">
                <a:shade val="50000"/>
                <a:hueOff val="-346219"/>
                <a:satOff val="-48328"/>
                <a:lumOff val="49739"/>
                <a:alphaOff val="0"/>
                <a:shade val="63000"/>
                <a:satMod val="165000"/>
              </a:schemeClr>
            </a:gs>
            <a:gs pos="30000">
              <a:schemeClr val="accent3">
                <a:shade val="50000"/>
                <a:hueOff val="-346219"/>
                <a:satOff val="-48328"/>
                <a:lumOff val="49739"/>
                <a:alphaOff val="0"/>
                <a:shade val="58000"/>
                <a:satMod val="165000"/>
              </a:schemeClr>
            </a:gs>
            <a:gs pos="75000">
              <a:schemeClr val="accent3">
                <a:shade val="50000"/>
                <a:hueOff val="-346219"/>
                <a:satOff val="-48328"/>
                <a:lumOff val="49739"/>
                <a:alphaOff val="0"/>
                <a:shade val="30000"/>
                <a:satMod val="175000"/>
              </a:schemeClr>
            </a:gs>
            <a:gs pos="100000">
              <a:schemeClr val="accent3">
                <a:shade val="50000"/>
                <a:hueOff val="-346219"/>
                <a:satOff val="-48328"/>
                <a:lumOff val="49739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0"/>
          </a:lightRig>
        </a:scene3d>
        <a:sp3d>
          <a:bevelT w="47625" h="69850"/>
          <a:contourClr>
            <a:schemeClr val="lt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Физическое самовыражение</a:t>
          </a:r>
          <a:endParaRPr lang="ru-RU" sz="2900" kern="1200" dirty="0"/>
        </a:p>
      </dsp:txBody>
      <dsp:txXfrm>
        <a:off x="744" y="2177107"/>
        <a:ext cx="2902148" cy="1741289"/>
      </dsp:txXfrm>
    </dsp:sp>
    <dsp:sp modelId="{BC1A7743-4B70-4FE4-AF68-FDA45D3D9BD8}">
      <dsp:nvSpPr>
        <dsp:cNvPr id="0" name=""/>
        <dsp:cNvSpPr/>
      </dsp:nvSpPr>
      <dsp:spPr>
        <a:xfrm>
          <a:off x="3193107" y="2177107"/>
          <a:ext cx="2902148" cy="1741289"/>
        </a:xfrm>
        <a:prstGeom prst="rect">
          <a:avLst/>
        </a:prstGeom>
        <a:gradFill rotWithShape="0">
          <a:gsLst>
            <a:gs pos="0">
              <a:schemeClr val="accent3">
                <a:shade val="50000"/>
                <a:hueOff val="-173110"/>
                <a:satOff val="-24164"/>
                <a:lumOff val="24870"/>
                <a:alphaOff val="0"/>
                <a:shade val="63000"/>
                <a:satMod val="165000"/>
              </a:schemeClr>
            </a:gs>
            <a:gs pos="30000">
              <a:schemeClr val="accent3">
                <a:shade val="50000"/>
                <a:hueOff val="-173110"/>
                <a:satOff val="-24164"/>
                <a:lumOff val="24870"/>
                <a:alphaOff val="0"/>
                <a:shade val="58000"/>
                <a:satMod val="165000"/>
              </a:schemeClr>
            </a:gs>
            <a:gs pos="75000">
              <a:schemeClr val="accent3">
                <a:shade val="50000"/>
                <a:hueOff val="-173110"/>
                <a:satOff val="-24164"/>
                <a:lumOff val="24870"/>
                <a:alphaOff val="0"/>
                <a:shade val="30000"/>
                <a:satMod val="175000"/>
              </a:schemeClr>
            </a:gs>
            <a:gs pos="100000">
              <a:schemeClr val="accent3">
                <a:shade val="50000"/>
                <a:hueOff val="-173110"/>
                <a:satOff val="-24164"/>
                <a:lumOff val="2487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0"/>
          </a:lightRig>
        </a:scene3d>
        <a:sp3d>
          <a:bevelT w="47625" h="69850"/>
          <a:contourClr>
            <a:schemeClr val="lt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ИКТ</a:t>
          </a:r>
          <a:endParaRPr lang="ru-RU" sz="2900" kern="1200" dirty="0"/>
        </a:p>
      </dsp:txBody>
      <dsp:txXfrm>
        <a:off x="3193107" y="2177107"/>
        <a:ext cx="2902148" cy="17412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DFD313-54EA-45BF-8C01-E90230AE1D21}" type="datetimeFigureOut">
              <a:rPr lang="ru-RU" smtClean="0"/>
              <a:t>19.10.2024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E45A9D-3767-4640-91B5-AB4FB167CA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1728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0B12F48A-F6F4-4EAC-BCA8-F0A41993CEA4}" type="datetimeFigureOut">
              <a:rPr lang="ru-RU" smtClean="0"/>
              <a:t>19.10.2024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9214468B-E844-493D-93E2-88670FF1728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2F48A-F6F4-4EAC-BCA8-F0A41993CEA4}" type="datetimeFigureOut">
              <a:rPr lang="ru-RU" smtClean="0"/>
              <a:t>19.10.2024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4468B-E844-493D-93E2-88670FF172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2F48A-F6F4-4EAC-BCA8-F0A41993CEA4}" type="datetimeFigureOut">
              <a:rPr lang="ru-RU" smtClean="0"/>
              <a:t>19.10.2024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4468B-E844-493D-93E2-88670FF172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B12F48A-F6F4-4EAC-BCA8-F0A41993CEA4}" type="datetimeFigureOut">
              <a:rPr lang="ru-RU" smtClean="0"/>
              <a:t>19.10.2024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214468B-E844-493D-93E2-88670FF1728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0B12F48A-F6F4-4EAC-BCA8-F0A41993CEA4}" type="datetimeFigureOut">
              <a:rPr lang="ru-RU" smtClean="0"/>
              <a:t>19.10.2024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9214468B-E844-493D-93E2-88670FF1728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2F48A-F6F4-4EAC-BCA8-F0A41993CEA4}" type="datetimeFigureOut">
              <a:rPr lang="ru-RU" smtClean="0"/>
              <a:t>19.10.2024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4468B-E844-493D-93E2-88670FF1728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2F48A-F6F4-4EAC-BCA8-F0A41993CEA4}" type="datetimeFigureOut">
              <a:rPr lang="ru-RU" smtClean="0"/>
              <a:t>19.10.2024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4468B-E844-493D-93E2-88670FF1728B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B12F48A-F6F4-4EAC-BCA8-F0A41993CEA4}" type="datetimeFigureOut">
              <a:rPr lang="ru-RU" smtClean="0"/>
              <a:t>19.10.2024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214468B-E844-493D-93E2-88670FF1728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2F48A-F6F4-4EAC-BCA8-F0A41993CEA4}" type="datetimeFigureOut">
              <a:rPr lang="ru-RU" smtClean="0"/>
              <a:t>19.10.2024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4468B-E844-493D-93E2-88670FF172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B12F48A-F6F4-4EAC-BCA8-F0A41993CEA4}" type="datetimeFigureOut">
              <a:rPr lang="ru-RU" smtClean="0"/>
              <a:t>19.10.2024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214468B-E844-493D-93E2-88670FF1728B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B12F48A-F6F4-4EAC-BCA8-F0A41993CEA4}" type="datetimeFigureOut">
              <a:rPr lang="ru-RU" smtClean="0"/>
              <a:t>19.10.2024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214468B-E844-493D-93E2-88670FF1728B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B12F48A-F6F4-4EAC-BCA8-F0A41993CEA4}" type="datetimeFigureOut">
              <a:rPr lang="ru-RU" smtClean="0"/>
              <a:t>19.10.2024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214468B-E844-493D-93E2-88670FF1728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microsoft.com/office/2007/relationships/hdphoto" Target="../media/hdphoto3.wdp"/><Relationship Id="rId10" Type="http://schemas.microsoft.com/office/2007/relationships/hdphoto" Target="../media/hdphoto5.wdp"/><Relationship Id="rId4" Type="http://schemas.openxmlformats.org/officeDocument/2006/relationships/image" Target="../media/image21.png"/><Relationship Id="rId9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0" Type="http://schemas.microsoft.com/office/2007/relationships/hdphoto" Target="../media/hdphoto1.wdp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851920" y="1517947"/>
            <a:ext cx="482453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Смолякова Наталья Александровна</a:t>
            </a:r>
          </a:p>
          <a:p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физкультуры ГБОУ СОШ с.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Георгиевка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ренер-преподаватель СП ДЮСШ ГБОУ СОШ пос. Комсомольский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первой квалификационной категории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стаж педагогической деятельности 13 лет</a:t>
            </a:r>
          </a:p>
          <a:p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i="1" dirty="0"/>
          </a:p>
        </p:txBody>
      </p:sp>
      <p:pic>
        <p:nvPicPr>
          <p:cNvPr id="1026" name="Picture 2" descr="https://sun9-28.userapi.com/impg/FwVHVBm37AdInur0mq5C__owQxjmD_ks8HRUTg/lq_lSUR3Duo.jpg?size=720x1080&amp;quality=95&amp;sign=3311ae0652a280343048e8fce21a63be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69694"/>
            <a:ext cx="3131660" cy="469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9838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9F24C674-7ACF-374C-B59F-6A1E3FB3AF9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628800"/>
            <a:ext cx="8229600" cy="4525963"/>
          </a:xfrm>
        </p:spPr>
        <p:txBody>
          <a:bodyPr>
            <a:norm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дифференцированного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индивидуальных достижений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Игровые методы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проектов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Агитация и пропаганда физической культуры и спорта</a:t>
            </a:r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251520" y="0"/>
            <a:ext cx="8435280" cy="114300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И МЕТОДЫ ОБУЧЕНИЯ</a:t>
            </a:r>
            <a:endParaRPr lang="ru-RU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427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2D2811D-4C48-4A46-AF43-D1F7A2167885}"/>
              </a:ext>
            </a:extLst>
          </p:cNvPr>
          <p:cNvSpPr txBox="1"/>
          <p:nvPr/>
        </p:nvSpPr>
        <p:spPr>
          <a:xfrm>
            <a:off x="255016" y="1019809"/>
            <a:ext cx="88290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дифференцированного обучения</a:t>
            </a:r>
          </a:p>
        </p:txBody>
      </p:sp>
      <p:sp>
        <p:nvSpPr>
          <p:cNvPr id="10" name="Заголовок 2"/>
          <p:cNvSpPr txBox="1">
            <a:spLocks/>
          </p:cNvSpPr>
          <p:nvPr/>
        </p:nvSpPr>
        <p:spPr>
          <a:xfrm>
            <a:off x="449238" y="-350694"/>
            <a:ext cx="8435280" cy="114300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И МЕТОДЫ ОБУЧЕНИЯ</a:t>
            </a:r>
            <a:endParaRPr lang="ru-RU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652" y="1700808"/>
            <a:ext cx="8474149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6382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"/>
          </p:nvPr>
        </p:nvSpPr>
        <p:spPr>
          <a:xfrm>
            <a:off x="243558" y="818624"/>
            <a:ext cx="8640960" cy="523220"/>
          </a:xfrm>
        </p:spPr>
        <p:txBody>
          <a:bodyPr>
            <a:normAutofit fontScale="77500" lnSpcReduction="20000"/>
          </a:bodyPr>
          <a:lstStyle/>
          <a:p>
            <a:pPr marL="109728" indent="0" algn="ctr">
              <a:buNone/>
            </a:pPr>
            <a:r>
              <a:rPr lang="ru-RU" sz="31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</a:t>
            </a:r>
            <a:r>
              <a:rPr lang="ru-RU" sz="31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индивидуальных достижений обучающихся</a:t>
            </a:r>
          </a:p>
          <a:p>
            <a:pPr marL="109728" indent="0" algn="ctr">
              <a:buNone/>
            </a:pPr>
            <a:endParaRPr lang="ru-RU" dirty="0"/>
          </a:p>
        </p:txBody>
      </p:sp>
      <p:sp>
        <p:nvSpPr>
          <p:cNvPr id="6" name="Заголовок 2"/>
          <p:cNvSpPr txBox="1">
            <a:spLocks/>
          </p:cNvSpPr>
          <p:nvPr/>
        </p:nvSpPr>
        <p:spPr>
          <a:xfrm>
            <a:off x="449238" y="-350694"/>
            <a:ext cx="8435280" cy="114300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И МЕТОДЫ ОБУЧЕНИЯ</a:t>
            </a:r>
            <a:endParaRPr lang="ru-RU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363" y="1772816"/>
            <a:ext cx="4967709" cy="373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бъект 1"/>
          <p:cNvSpPr txBox="1">
            <a:spLocks/>
          </p:cNvSpPr>
          <p:nvPr/>
        </p:nvSpPr>
        <p:spPr>
          <a:xfrm>
            <a:off x="5220072" y="1415852"/>
            <a:ext cx="3539752" cy="5150480"/>
          </a:xfrm>
          <a:prstGeom prst="rect">
            <a:avLst/>
          </a:prstGeom>
        </p:spPr>
        <p:txBody>
          <a:bodyPr vert="horz">
            <a:normAutofit fontScale="32500" lnSpcReduction="2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 algn="ctr">
              <a:lnSpc>
                <a:spcPct val="120000"/>
              </a:lnSpc>
              <a:buFont typeface="Wingdings"/>
              <a:buNone/>
            </a:pPr>
            <a:r>
              <a:rPr lang="ru-RU" sz="7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Индивидуальные достижения</a:t>
            </a:r>
          </a:p>
          <a:p>
            <a:pPr algn="just">
              <a:lnSpc>
                <a:spcPct val="120000"/>
              </a:lnSpc>
            </a:pPr>
            <a:r>
              <a:rPr lang="ru-RU" sz="7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различных медицинских групп обучающихся;  </a:t>
            </a:r>
          </a:p>
          <a:p>
            <a:pPr algn="just">
              <a:lnSpc>
                <a:spcPct val="120000"/>
              </a:lnSpc>
            </a:pPr>
            <a:r>
              <a:rPr lang="ru-RU" sz="7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обучающихся с различным уровнем физической подготовки. </a:t>
            </a:r>
          </a:p>
          <a:p>
            <a:pPr marL="109728" indent="0" algn="ctr">
              <a:buFont typeface="Wingdings"/>
              <a:buNone/>
            </a:pPr>
            <a:r>
              <a:rPr lang="ru-RU" b="1" dirty="0" smtClean="0"/>
              <a:t> </a:t>
            </a:r>
          </a:p>
          <a:p>
            <a:pPr marL="109728" indent="0" algn="ctr">
              <a:buFont typeface="Wingdings"/>
              <a:buNone/>
            </a:pPr>
            <a:r>
              <a:rPr lang="ru-RU" b="1" dirty="0" smtClean="0"/>
              <a:t>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94229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"/>
          </p:nvPr>
        </p:nvSpPr>
        <p:spPr>
          <a:xfrm>
            <a:off x="359482" y="1412776"/>
            <a:ext cx="8614792" cy="1682474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на развитие различных групп мышц, физических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Игры, обеспечивающие подготовку к сдаче норм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ГТО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с элементами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баскетбола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97959" y="699223"/>
            <a:ext cx="5148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Игровые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обучения</a:t>
            </a:r>
          </a:p>
        </p:txBody>
      </p:sp>
      <p:sp>
        <p:nvSpPr>
          <p:cNvPr id="9" name="Заголовок 2"/>
          <p:cNvSpPr txBox="1">
            <a:spLocks/>
          </p:cNvSpPr>
          <p:nvPr/>
        </p:nvSpPr>
        <p:spPr>
          <a:xfrm>
            <a:off x="449238" y="-443777"/>
            <a:ext cx="8435280" cy="114300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И МЕТОДЫ ОБУЧЕНИЯ</a:t>
            </a:r>
            <a:endParaRPr lang="ru-RU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s://sun9-56.userapi.com/impg/9BnVhGq679xwP8K6zuqm1LGgqQBdYYXFHhOa-Q/EyW_h90SGm4.jpg?size=1280x960&amp;quality=95&amp;sign=f07452cbf222e05f77dd469bb6c6a832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47" y="3642993"/>
            <a:ext cx="3858131" cy="289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sun9-49.userapi.com/impg/VsfkbZb5m-1ZRp-0hFtzokE0R7vDN9TnvUXaqA/nWG4ejH0oeo.jpg?size=1280x774&amp;quality=95&amp;sign=13ce4ff29de4c1915a9ceecf72ab8c1c&amp;type=albu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4" r="15293"/>
          <a:stretch/>
        </p:blipFill>
        <p:spPr bwMode="auto">
          <a:xfrm>
            <a:off x="4860032" y="3629372"/>
            <a:ext cx="3854082" cy="2907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555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054167332"/>
              </p:ext>
            </p:extLst>
          </p:nvPr>
        </p:nvGraphicFramePr>
        <p:xfrm>
          <a:off x="0" y="1143908"/>
          <a:ext cx="9144000" cy="57295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3145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6129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95125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982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№ п/п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143" marR="361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Классы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143" marR="361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Темы для докладов, информационных проектов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143" marR="36143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911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3.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143" marR="361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7-8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6143" marR="361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Влияние физических упражнений на основные системы организма.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2. Закаливание — обязательный элемент физического воспитания.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Закаливание и его влияние на организм человека.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Зарождение Олимпийских игр.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Здоровье и здоровый образ жизни.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 История развития лыжного спорта ( футбола, баскетбола, волейбола, тенниса) в России и мире.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 Развитие выносливости.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 Режим дня и его значение для здоровья человека.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 Самоконтроль при выполнении физических упражнений.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 Современная история Олимпийских игр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43" marR="36143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402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4.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143" marR="361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9-11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6143" marR="361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3815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Адаптации человеческого организма к физическим нагрузкам.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3815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Бег, как средство укрепления здоровья.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3815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3. Виды массажа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3815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Виды физических нагрузок, их интенсивность.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3815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Особенности баскетбольной тренировки.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3815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 Символика и атрибутика Олимпийских игр.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3815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Паралимпийский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спорт в России.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3815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 Признаки утомления и переутомления, меры по их предупреждению.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3815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 Развитие физических способностей в процессе самостоятельных занятий физической культурой.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3815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 Формирование личностно-значимых свойств и качеств через совершенствование физических способностей человека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43" marR="36143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902682" y="620688"/>
            <a:ext cx="3528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проектов</a:t>
            </a:r>
          </a:p>
        </p:txBody>
      </p:sp>
      <p:sp>
        <p:nvSpPr>
          <p:cNvPr id="6" name="Заголовок 2"/>
          <p:cNvSpPr txBox="1">
            <a:spLocks/>
          </p:cNvSpPr>
          <p:nvPr/>
        </p:nvSpPr>
        <p:spPr>
          <a:xfrm>
            <a:off x="449238" y="-443777"/>
            <a:ext cx="8435280" cy="114300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И МЕТОДЫ ОБУЧЕНИЯ</a:t>
            </a:r>
            <a:endParaRPr lang="ru-RU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430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20"/>
          <a:stretch/>
        </p:blipFill>
        <p:spPr bwMode="auto">
          <a:xfrm>
            <a:off x="4652036" y="1529148"/>
            <a:ext cx="3929081" cy="2921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3871"/>
          <a:stretch/>
        </p:blipFill>
        <p:spPr bwMode="auto">
          <a:xfrm>
            <a:off x="2672279" y="4293096"/>
            <a:ext cx="3561279" cy="2300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32" y="1497850"/>
            <a:ext cx="3936438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9532" y="836712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Агитация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пропаганда физической культуры и спорта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Заголовок 2"/>
          <p:cNvSpPr txBox="1">
            <a:spLocks/>
          </p:cNvSpPr>
          <p:nvPr/>
        </p:nvSpPr>
        <p:spPr>
          <a:xfrm>
            <a:off x="449238" y="-443777"/>
            <a:ext cx="8435280" cy="114300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И МЕТОДЫ ОБУЧЕНИЯ</a:t>
            </a:r>
            <a:endParaRPr lang="ru-RU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162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7809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Достижения на различных уровнях спортивных </a:t>
            </a:r>
            <a: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соревнований за </a:t>
            </a:r>
            <a: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2023-2024 </a:t>
            </a:r>
            <a: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quarter" idx="1"/>
          </p:nvPr>
        </p:nvSpPr>
        <p:spPr>
          <a:xfrm>
            <a:off x="251520" y="836712"/>
            <a:ext cx="8229600" cy="651528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 algn="ctr"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 algn="ctr">
              <a:buNone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 algn="ctr">
              <a:lnSpc>
                <a:spcPct val="170000"/>
              </a:lnSpc>
              <a:buNone/>
            </a:pPr>
            <a:endParaRPr lang="ru-RU" sz="9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95" y="908719"/>
            <a:ext cx="8414685" cy="5890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93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13" y="260648"/>
            <a:ext cx="2469703" cy="343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13" t="2809" r="4782"/>
          <a:stretch/>
        </p:blipFill>
        <p:spPr bwMode="auto">
          <a:xfrm>
            <a:off x="6084168" y="343149"/>
            <a:ext cx="2327159" cy="335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6">
            <a:grayscl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544" t="3845" r="2941" b="5385"/>
          <a:stretch/>
        </p:blipFill>
        <p:spPr bwMode="auto">
          <a:xfrm>
            <a:off x="3437741" y="662623"/>
            <a:ext cx="2032250" cy="303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4"/>
          <a:stretch/>
        </p:blipFill>
        <p:spPr bwMode="auto">
          <a:xfrm rot="1349386">
            <a:off x="4728304" y="3291615"/>
            <a:ext cx="2304256" cy="3157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86" t="2945" r="4860" b="4420"/>
          <a:stretch/>
        </p:blipFill>
        <p:spPr bwMode="auto">
          <a:xfrm rot="19732064">
            <a:off x="1933298" y="3263893"/>
            <a:ext cx="2202084" cy="3267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289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412776"/>
            <a:ext cx="8352928" cy="358236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>
                <a:effectLst/>
              </a:rPr>
              <a:t> </a:t>
            </a:r>
            <a:r>
              <a:rPr lang="ru-RU" dirty="0">
                <a:effectLst/>
              </a:rPr>
              <a:t> </a:t>
            </a:r>
            <a:r>
              <a:rPr lang="ru-RU" sz="4400" i="1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Построение </a:t>
            </a:r>
            <a:r>
              <a:rPr lang="ru-RU" sz="4400" i="1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реализация индивидуального образовательного </a:t>
            </a:r>
            <a:r>
              <a:rPr lang="ru-RU" sz="4400" i="1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маршрута одаренных детей </a:t>
            </a:r>
            <a:r>
              <a:rPr lang="ru-RU" sz="4400" i="1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i="1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i="1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4400" i="1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спорта</a:t>
            </a:r>
            <a:r>
              <a:rPr lang="ru-RU" sz="4400" i="1" dirty="0">
                <a:effectLst/>
              </a:rPr>
              <a:t/>
            </a:r>
            <a:br>
              <a:rPr lang="ru-RU" sz="4400" i="1" dirty="0">
                <a:effectLst/>
              </a:rPr>
            </a:br>
            <a:endParaRPr lang="ru-RU" sz="4400" i="1" dirty="0"/>
          </a:p>
        </p:txBody>
      </p:sp>
    </p:spTree>
    <p:extLst>
      <p:ext uri="{BB962C8B-B14F-4D97-AF65-F5344CB8AC3E}">
        <p14:creationId xmlns:p14="http://schemas.microsoft.com/office/powerpoint/2010/main" val="75259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010496498"/>
              </p:ext>
            </p:extLst>
          </p:nvPr>
        </p:nvGraphicFramePr>
        <p:xfrm>
          <a:off x="-396552" y="116633"/>
          <a:ext cx="9433048" cy="6552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54451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84560" y="2172160"/>
            <a:ext cx="3528392" cy="132343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мотивации к систематическим занятиям физической культурой и спортом   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quarter" idx="1"/>
          </p:nvPr>
        </p:nvSpPr>
        <p:spPr>
          <a:xfrm>
            <a:off x="323528" y="390227"/>
            <a:ext cx="8229600" cy="1200329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109728" indent="0" algn="ctr">
              <a:lnSpc>
                <a:spcPct val="120000"/>
              </a:lnSpc>
              <a:buNone/>
            </a:pPr>
            <a:r>
              <a:rPr lang="ru-RU" sz="3000" b="1" cap="small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ВОСПИТАНИЕ ПОТРЕБНОСТИ К АКТИВНОМУ И ЗДОРОВОМУ ОБРАЗУ ЖИЗНИ У ОБУЧАЮЩИХСЯ В УРОЧНОЙ И ВНЕУРОЧНОЙ ДЕЯТЕЛЬНОСТИ</a:t>
            </a:r>
          </a:p>
          <a:p>
            <a:pPr marL="109728" indent="0">
              <a:buNone/>
            </a:pP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48556" y="4137490"/>
            <a:ext cx="3600400" cy="224676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учебного материала и формы его представления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методы формирования ценностного отношения к занятиям физической культуры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256831" y="2172160"/>
            <a:ext cx="4417640" cy="132343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интереса к активным занятиям физической культурой и в рамках внеурочной и воспитательной деятельности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480259" y="4218873"/>
            <a:ext cx="3970783" cy="160043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и методы организации внеурочной и воспитательной деятельности по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физической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культуре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cxnSp>
        <p:nvCxnSpPr>
          <p:cNvPr id="13" name="Прямая со стрелкой 12"/>
          <p:cNvCxnSpPr>
            <a:cxnSpLocks noChangeShapeType="1"/>
          </p:cNvCxnSpPr>
          <p:nvPr/>
        </p:nvCxnSpPr>
        <p:spPr bwMode="auto">
          <a:xfrm>
            <a:off x="1943708" y="3495599"/>
            <a:ext cx="0" cy="599871"/>
          </a:xfrm>
          <a:prstGeom prst="straightConnector1">
            <a:avLst/>
          </a:prstGeom>
          <a:ln>
            <a:prstDash val="sysDash"/>
            <a:headEnd type="triangle" w="med" len="med"/>
            <a:tailEnd type="triangle" w="med" len="med"/>
          </a:ln>
          <a:ex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cxnSpLocks noChangeShapeType="1"/>
          </p:cNvCxnSpPr>
          <p:nvPr/>
        </p:nvCxnSpPr>
        <p:spPr bwMode="auto">
          <a:xfrm>
            <a:off x="6653935" y="3495599"/>
            <a:ext cx="0" cy="706697"/>
          </a:xfrm>
          <a:prstGeom prst="straightConnector1">
            <a:avLst/>
          </a:prstGeom>
          <a:ln>
            <a:prstDash val="sysDash"/>
            <a:headEnd type="triangle" w="med" len="med"/>
            <a:tailEnd type="triangle" w="med" len="med"/>
          </a:ln>
          <a:ex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cxnSpLocks noChangeShapeType="1"/>
            <a:stCxn id="7" idx="2"/>
            <a:endCxn id="6" idx="0"/>
          </p:cNvCxnSpPr>
          <p:nvPr/>
        </p:nvCxnSpPr>
        <p:spPr bwMode="auto">
          <a:xfrm flipH="1">
            <a:off x="2048756" y="1590556"/>
            <a:ext cx="2389572" cy="581604"/>
          </a:xfrm>
          <a:prstGeom prst="straightConnector1">
            <a:avLst/>
          </a:prstGeom>
          <a:ln>
            <a:prstDash val="sysDash"/>
            <a:headEnd/>
            <a:tailEnd type="triangle" w="med" len="med"/>
          </a:ln>
          <a:ex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cxnSpLocks noChangeShapeType="1"/>
            <a:stCxn id="7" idx="2"/>
            <a:endCxn id="9" idx="0"/>
          </p:cNvCxnSpPr>
          <p:nvPr/>
        </p:nvCxnSpPr>
        <p:spPr bwMode="auto">
          <a:xfrm>
            <a:off x="4438328" y="1590556"/>
            <a:ext cx="2027323" cy="581604"/>
          </a:xfrm>
          <a:prstGeom prst="straightConnector1">
            <a:avLst/>
          </a:prstGeom>
          <a:ln>
            <a:prstDash val="sysDash"/>
            <a:headEnd/>
            <a:tailEnd type="triangle" w="med" len="med"/>
          </a:ln>
          <a:ex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159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251520" y="332656"/>
            <a:ext cx="8435280" cy="11430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ИНДИВИДУАЛЬНЫЙ ОБРАЗОВАТЕЛЬНЫЙ МАРШРУТ </a:t>
            </a:r>
            <a:endParaRPr lang="ru-RU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309706693"/>
              </p:ext>
            </p:extLst>
          </p:nvPr>
        </p:nvGraphicFramePr>
        <p:xfrm>
          <a:off x="1547664" y="184482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7783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2010105"/>
            <a:ext cx="4032448" cy="47089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по кроссовой подготовке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Замеры пульса перед и после тренировок;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упражнений для разминки;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Рекомендованная продолжительность тренировок;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 для восстановления дыхания;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Замеры скорости в начале тренировочного цикла, промежуточные и итог.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26165" y="2028923"/>
            <a:ext cx="4392488" cy="47089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i="1" dirty="0"/>
              <a:t>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по выполнению комплекса утренней гимнастики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тренировок 8-20 мин;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Выполнять в одни и те же часы;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Выполнять упражнения натощак;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Выполнять упражнения в определенной последовательности: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-упражнения на дыхание;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-упражнения на улучшение кровообращения;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-на разминку мышц;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-прыжки, бег;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-нормализация дыхания и т.д.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C2AFFDB-6EC1-E34C-A244-0B39F6200044}"/>
              </a:ext>
            </a:extLst>
          </p:cNvPr>
          <p:cNvSpPr txBox="1"/>
          <p:nvPr/>
        </p:nvSpPr>
        <p:spPr>
          <a:xfrm>
            <a:off x="179513" y="980728"/>
            <a:ext cx="8568952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по самооценке здоровья, саморегуляции, методов оздоровления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Заголовок 2"/>
          <p:cNvSpPr>
            <a:spLocks noGrp="1"/>
          </p:cNvSpPr>
          <p:nvPr>
            <p:ph type="title"/>
          </p:nvPr>
        </p:nvSpPr>
        <p:spPr>
          <a:xfrm>
            <a:off x="331114" y="-315416"/>
            <a:ext cx="8435280" cy="11430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ОЗДОРОВЛЕНИЕ И САМОРЕГУЛЯЦИЯ </a:t>
            </a:r>
            <a:endParaRPr lang="ru-RU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2"/>
          <p:cNvSpPr txBox="1">
            <a:spLocks/>
          </p:cNvSpPr>
          <p:nvPr/>
        </p:nvSpPr>
        <p:spPr>
          <a:xfrm>
            <a:off x="331114" y="-315416"/>
            <a:ext cx="8435280" cy="114300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ФИЗИЧЕСКОЕ САМОРАЗВИТИЕ</a:t>
            </a:r>
            <a:endParaRPr lang="ru-RU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Объект 10"/>
          <p:cNvSpPr txBox="1">
            <a:spLocks noGrp="1"/>
          </p:cNvSpPr>
          <p:nvPr>
            <p:ph sz="quarter" idx="1"/>
          </p:nvPr>
        </p:nvSpPr>
        <p:spPr>
          <a:xfrm>
            <a:off x="2411760" y="1124744"/>
            <a:ext cx="3816424" cy="52475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09728" indent="0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комплекса домашних заданий: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Подтягивание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мальчики (сгибание и разгибание рук – девочки);</a:t>
            </a:r>
          </a:p>
          <a:p>
            <a:pPr marL="0" lv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Прыжок в длину с места;  </a:t>
            </a:r>
          </a:p>
          <a:p>
            <a:pPr marL="0" lv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Прыжки через скакалку (20 сек);   </a:t>
            </a:r>
          </a:p>
          <a:p>
            <a:pPr marL="0" lv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Наклон веред из положения сидя; </a:t>
            </a:r>
          </a:p>
          <a:p>
            <a:pPr marL="0" lv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Поднимание туловища из положения лежа на спине (руки за головой, ноги закреплены); </a:t>
            </a:r>
          </a:p>
          <a:p>
            <a:pPr marL="0" lv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Челночный бег 3х10 м.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61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"/>
          </p:nvPr>
        </p:nvSpPr>
        <p:spPr>
          <a:xfrm>
            <a:off x="4139952" y="1580881"/>
            <a:ext cx="4546848" cy="4525963"/>
          </a:xfrm>
        </p:spPr>
        <p:txBody>
          <a:bodyPr/>
          <a:lstStyle/>
          <a:p>
            <a:pPr marL="109728" indent="0">
              <a:buNone/>
            </a:pPr>
            <a:endParaRPr lang="ru-RU" dirty="0"/>
          </a:p>
          <a:p>
            <a:pPr marL="109728" indent="0">
              <a:buNone/>
            </a:pPr>
            <a:endParaRPr lang="ru-RU" dirty="0"/>
          </a:p>
          <a:p>
            <a:pPr marL="109728" indent="0">
              <a:buNone/>
            </a:pPr>
            <a:endParaRPr lang="ru-RU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8874608"/>
              </p:ext>
            </p:extLst>
          </p:nvPr>
        </p:nvGraphicFramePr>
        <p:xfrm>
          <a:off x="152482" y="764704"/>
          <a:ext cx="8621502" cy="59254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36727">
                  <a:extLst>
                    <a:ext uri="{9D8B030D-6E8A-4147-A177-3AD203B41FA5}">
                      <a16:colId xmlns:a16="http://schemas.microsoft.com/office/drawing/2014/main" xmlns="" val="426877741"/>
                    </a:ext>
                  </a:extLst>
                </a:gridCol>
                <a:gridCol w="3235377"/>
                <a:gridCol w="3749398"/>
              </a:tblGrid>
              <a:tr h="2437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Учебный год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ФИО участника/класс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Результат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69563814"/>
                  </a:ext>
                </a:extLst>
              </a:tr>
              <a:tr h="243789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Муниципальный, территориальный уровень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89747266"/>
                  </a:ext>
                </a:extLst>
              </a:tr>
              <a:tr h="999809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-202</a:t>
                      </a: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Калентьев</a:t>
                      </a:r>
                      <a:r>
                        <a:rPr lang="ru-RU" sz="16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Иван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7Б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Победитель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окружного этапа Всероссийской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олимпиады школьников</a:t>
                      </a:r>
                      <a:endParaRPr lang="ru-RU" sz="16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361710748"/>
                  </a:ext>
                </a:extLst>
              </a:tr>
              <a:tr h="999809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Москаленко Елизавета, 7А класс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Победитель окружного этапа Всероссийской олимпиады школьников</a:t>
                      </a:r>
                    </a:p>
                  </a:txBody>
                  <a:tcPr marL="68580" marR="68580" marT="0" marB="0"/>
                </a:tc>
              </a:tr>
              <a:tr h="495796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-202</a:t>
                      </a: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Калентьев</a:t>
                      </a:r>
                      <a:r>
                        <a:rPr lang="ru-RU" sz="16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Иван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8Б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</a:t>
                      </a:r>
                      <a:endParaRPr lang="ru-RU" sz="16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Победитель окружного этапа Всероссийской олимпиады школьников</a:t>
                      </a:r>
                      <a:endParaRPr lang="ru-RU" sz="16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245542915"/>
                  </a:ext>
                </a:extLst>
              </a:tr>
              <a:tr h="495796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Москаленко Елизавета, 7А класс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Призер</a:t>
                      </a:r>
                      <a:r>
                        <a:rPr lang="ru-RU" sz="16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окружного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этапа Всероссийской олимпиады школьников</a:t>
                      </a:r>
                    </a:p>
                  </a:txBody>
                  <a:tcPr marL="68580" marR="68580" marT="0" marB="0"/>
                </a:tc>
              </a:tr>
              <a:tr h="495796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Королева Виктория, 10А класс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Призер</a:t>
                      </a:r>
                      <a:r>
                        <a:rPr lang="ru-RU" sz="16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окружного этапа Всероссийской олимпиады школьников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Участник регионального этапа Всероссийской олимпиады школьников в Самарской области</a:t>
                      </a:r>
                      <a:endParaRPr lang="ru-RU" sz="16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2" name="Заголовок 2"/>
          <p:cNvSpPr txBox="1">
            <a:spLocks/>
          </p:cNvSpPr>
          <p:nvPr/>
        </p:nvSpPr>
        <p:spPr>
          <a:xfrm>
            <a:off x="331114" y="-571500"/>
            <a:ext cx="8435280" cy="114300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ФИЗИЧЕСКОЕ САМОВЫРАЖЕНИЕ</a:t>
            </a:r>
            <a:endParaRPr lang="ru-RU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0311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765" y="4700121"/>
            <a:ext cx="3016746" cy="2082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765" y="-12500"/>
            <a:ext cx="3016746" cy="2355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91" y="-12500"/>
            <a:ext cx="3096344" cy="245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1076" y="1988841"/>
            <a:ext cx="2498165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201" y="2742081"/>
            <a:ext cx="1896374" cy="165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51"/>
          <a:stretch/>
        </p:blipFill>
        <p:spPr bwMode="auto">
          <a:xfrm>
            <a:off x="34691" y="4648830"/>
            <a:ext cx="3070828" cy="2209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36" b="11536"/>
          <a:stretch/>
        </p:blipFill>
        <p:spPr bwMode="auto">
          <a:xfrm>
            <a:off x="6302694" y="2793285"/>
            <a:ext cx="2108888" cy="1553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651" y="332656"/>
            <a:ext cx="1831649" cy="1321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55"/>
          <a:stretch/>
        </p:blipFill>
        <p:spPr bwMode="auto">
          <a:xfrm>
            <a:off x="3442884" y="5157192"/>
            <a:ext cx="2174548" cy="1482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816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2221</TotalTime>
  <Words>693</Words>
  <Application>Microsoft Office PowerPoint</Application>
  <PresentationFormat>Экран (4:3)</PresentationFormat>
  <Paragraphs>123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Эркер</vt:lpstr>
      <vt:lpstr>Презентация PowerPoint</vt:lpstr>
      <vt:lpstr>  Построение и реализация индивидуального образовательного маршрута одаренных детей  в области спорта </vt:lpstr>
      <vt:lpstr>Презентация PowerPoint</vt:lpstr>
      <vt:lpstr>Презентация PowerPoint</vt:lpstr>
      <vt:lpstr>ИНДИВИДУАЛЬНЫЙ ОБРАЗОВАТЕЛЬНЫЙ МАРШРУТ </vt:lpstr>
      <vt:lpstr>ОЗДОРОВЛЕНИЕ И САМОРЕГУЛЯЦИЯ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Достижения на различных уровнях спортивных соревнований за 2023-2024 г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Потаповых семья</dc:creator>
  <cp:lastModifiedBy>HP</cp:lastModifiedBy>
  <cp:revision>261</cp:revision>
  <dcterms:created xsi:type="dcterms:W3CDTF">2019-11-25T09:04:27Z</dcterms:created>
  <dcterms:modified xsi:type="dcterms:W3CDTF">2024-10-19T06:51:25Z</dcterms:modified>
</cp:coreProperties>
</file>