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27" r:id="rId4"/>
    <p:sldId id="338" r:id="rId5"/>
    <p:sldId id="329" r:id="rId6"/>
    <p:sldId id="330" r:id="rId7"/>
    <p:sldId id="336" r:id="rId8"/>
    <p:sldId id="341" r:id="rId9"/>
    <p:sldId id="342" r:id="rId10"/>
    <p:sldId id="331" r:id="rId11"/>
    <p:sldId id="337" r:id="rId12"/>
    <p:sldId id="344" r:id="rId13"/>
    <p:sldId id="334" r:id="rId14"/>
    <p:sldId id="333" r:id="rId15"/>
    <p:sldId id="281" r:id="rId16"/>
    <p:sldId id="283" r:id="rId17"/>
    <p:sldId id="284" r:id="rId18"/>
    <p:sldId id="285" r:id="rId19"/>
    <p:sldId id="339" r:id="rId20"/>
    <p:sldId id="343" r:id="rId21"/>
    <p:sldId id="320" r:id="rId22"/>
    <p:sldId id="34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6833" autoAdjust="0"/>
  </p:normalViewPr>
  <p:slideViewPr>
    <p:cSldViewPr>
      <p:cViewPr varScale="1">
        <p:scale>
          <a:sx n="63" d="100"/>
          <a:sy n="63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3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50CA-AD87-410E-9A89-FB8F8A69D855}" type="datetimeFigureOut">
              <a:rPr lang="ru-RU"/>
              <a:pPr>
                <a:defRPr/>
              </a:pPr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BE88-A844-4717-AECE-CD2C755069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12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http://festival.1september.ru/articles/513292/img3.gif" TargetMode="External"/><Relationship Id="rId7" Type="http://schemas.openxmlformats.org/officeDocument/2006/relationships/image" Target="http://festival.1september.ru/articles/513292/img5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http://festival.1september.ru/articles/513292/img4.gif" TargetMode="Externa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/>
          </p:cNvSpPr>
          <p:nvPr>
            <p:ph type="ctrTitle"/>
          </p:nvPr>
        </p:nvSpPr>
        <p:spPr bwMode="auto">
          <a:xfrm>
            <a:off x="325760" y="1196752"/>
            <a:ext cx="7772400" cy="26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Приемы формирования смыслового чтения  и читательской  грамотности на уроках математики.</a:t>
            </a:r>
            <a:r>
              <a:rPr lang="ru-RU" sz="4400" dirty="0"/>
              <a:t/>
            </a:r>
            <a:br>
              <a:rPr lang="ru-RU" sz="4400" dirty="0"/>
            </a:br>
            <a:endParaRPr lang="ru-RU" altLang="ru-RU" sz="24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Rectangle 7"/>
          <p:cNvSpPr txBox="1">
            <a:spLocks/>
          </p:cNvSpPr>
          <p:nvPr/>
        </p:nvSpPr>
        <p:spPr bwMode="auto">
          <a:xfrm>
            <a:off x="4355976" y="4221088"/>
            <a:ext cx="446449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66"/>
                </a:solidFill>
                <a:latin typeface="Arial" charset="0"/>
              </a:rPr>
              <a:t>Пахтелева Юлия Владимировна, учитель математики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66"/>
                </a:solidFill>
                <a:latin typeface="Arial" charset="0"/>
              </a:rPr>
              <a:t>ГБОУ СОШ №4 </a:t>
            </a:r>
            <a:r>
              <a:rPr lang="ru-RU" altLang="ru-RU" sz="2000" dirty="0" err="1" smtClean="0">
                <a:solidFill>
                  <a:srgbClr val="000066"/>
                </a:solidFill>
                <a:latin typeface="Arial" charset="0"/>
              </a:rPr>
              <a:t>п.г.т.Алексеевка</a:t>
            </a:r>
            <a:endParaRPr lang="ru-RU" altLang="ru-RU" sz="20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http://festival.1september.ru/articles/64907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7143" r="9525"/>
          <a:stretch>
            <a:fillRect/>
          </a:stretch>
        </p:blipFill>
        <p:spPr bwMode="auto">
          <a:xfrm>
            <a:off x="6156175" y="2348880"/>
            <a:ext cx="2735677" cy="24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9" y="116632"/>
            <a:ext cx="8569349" cy="1440160"/>
          </a:xfrm>
        </p:spPr>
        <p:txBody>
          <a:bodyPr>
            <a:normAutofit fontScale="90000"/>
          </a:bodyPr>
          <a:lstStyle/>
          <a:p>
            <a:r>
              <a:rPr lang="ru-RU" sz="4700" dirty="0">
                <a:solidFill>
                  <a:srgbClr val="002060"/>
                </a:solidFill>
              </a:rPr>
              <a:t>Приём «Учимся задавать вопросы разных типов» – </a:t>
            </a:r>
            <a:r>
              <a:rPr lang="ru-RU" sz="4700" dirty="0" smtClean="0">
                <a:solidFill>
                  <a:srgbClr val="002060"/>
                </a:solidFill>
              </a:rPr>
              <a:t>«Ромашка </a:t>
            </a:r>
            <a:r>
              <a:rPr lang="ru-RU" sz="4700" dirty="0" err="1">
                <a:solidFill>
                  <a:srgbClr val="002060"/>
                </a:solidFill>
              </a:rPr>
              <a:t>Блума</a:t>
            </a:r>
            <a:r>
              <a:rPr lang="ru-RU" sz="47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8244408" y="6339306"/>
            <a:ext cx="504056" cy="402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Autofit/>
          </a:bodyPr>
          <a:lstStyle/>
          <a:p>
            <a:r>
              <a:rPr lang="ru-RU" sz="1100" b="1" i="1" dirty="0">
                <a:solidFill>
                  <a:srgbClr val="002060"/>
                </a:solidFill>
              </a:rPr>
              <a:t>Простые вопросы.</a:t>
            </a:r>
            <a:r>
              <a:rPr lang="ru-RU" sz="1100" b="1" dirty="0">
                <a:solidFill>
                  <a:srgbClr val="002060"/>
                </a:solidFill>
              </a:rPr>
              <a:t> Отвечая на них, нужно назвать какие-то факты, вспомнить, воспроизвести некую информацию. Применяю на традиционных формах контроля: на зачетах, при использовании терминологических диктантов и т.д. </a:t>
            </a:r>
          </a:p>
          <a:p>
            <a:r>
              <a:rPr lang="ru-RU" sz="1100" b="1" i="1" dirty="0">
                <a:solidFill>
                  <a:srgbClr val="002060"/>
                </a:solidFill>
              </a:rPr>
              <a:t>Уточняющие вопросы</a:t>
            </a:r>
            <a:r>
              <a:rPr lang="ru-RU" sz="1100" b="1" dirty="0">
                <a:solidFill>
                  <a:srgbClr val="002060"/>
                </a:solidFill>
              </a:rPr>
              <a:t>. Обычно начинаются со слов: «То есть ты говоришь, что...?», «Если я правильно поняла, то...?», «Я могу ошибаться, но, по-моему, вы сказали о...?». Целью этих вопросов является предоставление обратной связи ученику относительно того, что он только что сказал. Очень важно эти вопросы задавать без негативной мимики. </a:t>
            </a:r>
          </a:p>
          <a:p>
            <a:r>
              <a:rPr lang="ru-RU" sz="1100" b="1" i="1" dirty="0">
                <a:solidFill>
                  <a:srgbClr val="002060"/>
                </a:solidFill>
              </a:rPr>
              <a:t>Интерпретационные (объясняющие) вопросы</a:t>
            </a:r>
            <a:r>
              <a:rPr lang="ru-RU" sz="1100" b="1" dirty="0">
                <a:solidFill>
                  <a:srgbClr val="002060"/>
                </a:solidFill>
              </a:rPr>
              <a:t>. Обычно начинаются со слова «Почему?». В некоторых ситуациях (как об этом говорилось выше) могут восприниматься негативно – как принуждение к оправданию. В других случаях – направлены на установление причинно-следственных связей. Если учащийся знает ответ на этот вопрос, тогда он из интерпретационного «превращается» в простой. Следовательно, данный тип вопроса «срабатывает» тогда, когда в ответе на него присутствует элемент самостоятельности. </a:t>
            </a:r>
          </a:p>
          <a:p>
            <a:r>
              <a:rPr lang="ru-RU" sz="1100" b="1" i="1" dirty="0">
                <a:solidFill>
                  <a:srgbClr val="002060"/>
                </a:solidFill>
              </a:rPr>
              <a:t>Творческие вопросы</a:t>
            </a:r>
            <a:r>
              <a:rPr lang="ru-RU" sz="1100" b="1" dirty="0">
                <a:solidFill>
                  <a:srgbClr val="002060"/>
                </a:solidFill>
              </a:rPr>
              <a:t>. Когда в вопросе есть частица «бы», а в его формулировке есть элементы условности, предположения, фантазии прогноза. «Что бы изменилось в…, если бы…?», «Как вы думаете, как будет…?».</a:t>
            </a:r>
          </a:p>
          <a:p>
            <a:r>
              <a:rPr lang="ru-RU" sz="1100" b="1" i="1" dirty="0">
                <a:solidFill>
                  <a:srgbClr val="002060"/>
                </a:solidFill>
              </a:rPr>
              <a:t>Оценочные вопросы</a:t>
            </a:r>
            <a:r>
              <a:rPr lang="ru-RU" sz="1100" b="1" dirty="0">
                <a:solidFill>
                  <a:srgbClr val="002060"/>
                </a:solidFill>
              </a:rPr>
              <a:t>. Эти вопросы направлены на выяснение критериев оценки тех или фактов. «Чем … отличается от …?» и т.д.</a:t>
            </a:r>
          </a:p>
          <a:p>
            <a:r>
              <a:rPr lang="ru-RU" sz="1100" b="1" i="1" dirty="0">
                <a:solidFill>
                  <a:srgbClr val="002060"/>
                </a:solidFill>
              </a:rPr>
              <a:t>Практические вопросы. </a:t>
            </a:r>
            <a:r>
              <a:rPr lang="ru-RU" sz="1100" b="1" dirty="0">
                <a:solidFill>
                  <a:srgbClr val="002060"/>
                </a:solidFill>
              </a:rPr>
              <a:t>Это</a:t>
            </a:r>
            <a:r>
              <a:rPr lang="ru-RU" sz="1100" b="1" i="1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вопросы, направленные на установление взаимосвязи между теорией и практикой. Например: «Где вы в обычной жизни вы могли наблюдать симметрию?».</a:t>
            </a:r>
          </a:p>
          <a:p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7824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Простые вопросы:</a:t>
            </a:r>
            <a:r>
              <a:rPr lang="ru-RU" sz="2400" b="1" dirty="0">
                <a:solidFill>
                  <a:srgbClr val="002060"/>
                </a:solidFill>
              </a:rPr>
              <a:t> -Какие числа называются простыми?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Уточняющие:</a:t>
            </a:r>
            <a:r>
              <a:rPr lang="ru-RU" sz="2400" b="1" dirty="0">
                <a:solidFill>
                  <a:srgbClr val="002060"/>
                </a:solidFill>
              </a:rPr>
              <a:t> Верно ли  что, если число имеет только  два делителя, то его можно назвать простым?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Объяснительные</a:t>
            </a:r>
            <a:r>
              <a:rPr lang="ru-RU" sz="2400" b="1" dirty="0">
                <a:solidFill>
                  <a:srgbClr val="002060"/>
                </a:solidFill>
              </a:rPr>
              <a:t>: - Почему не всякий  ромб можно считать квадратом?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Практические:</a:t>
            </a:r>
            <a:r>
              <a:rPr lang="ru-RU" sz="2400" b="1" dirty="0">
                <a:solidFill>
                  <a:srgbClr val="002060"/>
                </a:solidFill>
              </a:rPr>
              <a:t>- Где используется теорема Пифагора на практике?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Творческие:</a:t>
            </a:r>
            <a:r>
              <a:rPr lang="ru-RU" sz="2400" b="1" dirty="0">
                <a:solidFill>
                  <a:srgbClr val="002060"/>
                </a:solidFill>
              </a:rPr>
              <a:t> -Что было бы, если бы не были известны признаки делимости?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Оценочные:-</a:t>
            </a:r>
            <a:r>
              <a:rPr lang="ru-RU" sz="2400" b="1" dirty="0">
                <a:solidFill>
                  <a:srgbClr val="002060"/>
                </a:solidFill>
              </a:rPr>
              <a:t> Сможешь ли ты из данных чисел 1, 23, 9, 42, </a:t>
            </a:r>
            <a:r>
              <a:rPr lang="ru-RU" sz="2400" b="1" dirty="0" smtClean="0">
                <a:solidFill>
                  <a:srgbClr val="002060"/>
                </a:solidFill>
              </a:rPr>
              <a:t>58 выбрать </a:t>
            </a:r>
            <a:r>
              <a:rPr lang="ru-RU" sz="2400" b="1" dirty="0">
                <a:solidFill>
                  <a:srgbClr val="002060"/>
                </a:solidFill>
              </a:rPr>
              <a:t>простые и составные?</a:t>
            </a:r>
          </a:p>
        </p:txBody>
      </p:sp>
    </p:spTree>
    <p:extLst>
      <p:ext uri="{BB962C8B-B14F-4D97-AF65-F5344CB8AC3E}">
        <p14:creationId xmlns:p14="http://schemas.microsoft.com/office/powerpoint/2010/main" val="6190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692" y="1027602"/>
            <a:ext cx="7666621" cy="16561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Суть </a:t>
            </a:r>
            <a:r>
              <a:rPr lang="ru-RU" sz="2400" dirty="0">
                <a:solidFill>
                  <a:srgbClr val="002060"/>
                </a:solidFill>
              </a:rPr>
              <a:t>данного приема заключается в том, чтобы побудить учащихся размышлять. </a:t>
            </a:r>
            <a:r>
              <a:rPr lang="ru-RU" sz="2400" dirty="0" smtClean="0">
                <a:solidFill>
                  <a:srgbClr val="002060"/>
                </a:solidFill>
              </a:rPr>
              <a:t>Чтение </a:t>
            </a:r>
            <a:r>
              <a:rPr lang="ru-RU" sz="2400" dirty="0">
                <a:solidFill>
                  <a:srgbClr val="002060"/>
                </a:solidFill>
              </a:rPr>
              <a:t>с остановками помогает правильно понять условие, составить краткую запись, у ученика рождается план решения задачи. При прочтении текста можно использовать цвета или подчеркивание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504382"/>
            <a:ext cx="8280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spc="-30" dirty="0" smtClean="0">
                <a:solidFill>
                  <a:schemeClr val="tx2"/>
                </a:solidFill>
              </a:rPr>
              <a:t> Приём</a:t>
            </a:r>
            <a:r>
              <a:rPr lang="ru-RU" altLang="ru-RU" sz="2800" b="1" spc="-30" dirty="0">
                <a:solidFill>
                  <a:schemeClr val="tx2"/>
                </a:solidFill>
              </a:rPr>
              <a:t>: </a:t>
            </a:r>
            <a:r>
              <a:rPr lang="ru-RU" altLang="ru-RU" sz="2800" b="1" spc="-30" dirty="0" smtClean="0">
                <a:solidFill>
                  <a:schemeClr val="tx2"/>
                </a:solidFill>
              </a:rPr>
              <a:t>«Чтение с остановками» </a:t>
            </a:r>
            <a:endParaRPr lang="ru-RU" sz="2800" b="1" spc="-3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avatars.dzeninfra.ru/get-zen_doc/1856956/pub_5e1823c0e4fff000addee535_5e18247998930900b3abfab0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81" y="2564904"/>
            <a:ext cx="39826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362700"/>
              </p:ext>
            </p:extLst>
          </p:nvPr>
        </p:nvGraphicFramePr>
        <p:xfrm>
          <a:off x="539552" y="1124744"/>
          <a:ext cx="7956884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352"/>
                <a:gridCol w="1950352"/>
                <a:gridCol w="1950352"/>
                <a:gridCol w="2105828"/>
              </a:tblGrid>
              <a:tr h="1285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Уже знал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Узнал новое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Думал иначе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Есть вопросы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  <a:tr h="389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Как уравнять в десятичных дробях количество знаков после запятой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-Правило сложения и вычитания десятичных дробей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-Разложение десятичной дроби по разрядам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Как проще выполнить сравнение десятичных дробей: по разрядам или уравнивая число десятичных знаков после запятой?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81800" cy="115212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Приём «</a:t>
            </a:r>
            <a:r>
              <a:rPr lang="ru-RU" b="1" dirty="0" err="1">
                <a:solidFill>
                  <a:srgbClr val="002060"/>
                </a:solidFill>
              </a:rPr>
              <a:t>Инсерт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8244408" y="6453336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108701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Приём «Кластер»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4" t="42985" r="32015" b="17479"/>
          <a:stretch/>
        </p:blipFill>
        <p:spPr bwMode="auto">
          <a:xfrm>
            <a:off x="1259632" y="1628800"/>
            <a:ext cx="6898664" cy="3865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8316416" y="6386369"/>
            <a:ext cx="576064" cy="3549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6"/>
          <p:cNvSpPr>
            <a:spLocks/>
          </p:cNvSpPr>
          <p:nvPr/>
        </p:nvSpPr>
        <p:spPr bwMode="auto">
          <a:xfrm>
            <a:off x="750888" y="233363"/>
            <a:ext cx="7764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spc="-30" dirty="0" smtClean="0">
                <a:solidFill>
                  <a:schemeClr val="tx2"/>
                </a:solidFill>
                <a:latin typeface="+mn-lt"/>
              </a:rPr>
              <a:t>Прием: Ключевые  </a:t>
            </a:r>
            <a:r>
              <a:rPr lang="ru-RU" altLang="ru-RU" b="1" spc="-30" dirty="0">
                <a:solidFill>
                  <a:schemeClr val="tx2"/>
                </a:solidFill>
                <a:latin typeface="+mn-lt"/>
              </a:rPr>
              <a:t>слова</a:t>
            </a:r>
          </a:p>
        </p:txBody>
      </p:sp>
      <p:graphicFrame>
        <p:nvGraphicFramePr>
          <p:cNvPr id="36985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78595"/>
              </p:ext>
            </p:extLst>
          </p:nvPr>
        </p:nvGraphicFramePr>
        <p:xfrm>
          <a:off x="628650" y="2041525"/>
          <a:ext cx="7886700" cy="4051771"/>
        </p:xfrm>
        <a:graphic>
          <a:graphicData uri="http://schemas.openxmlformats.org/drawingml/2006/table">
            <a:tbl>
              <a:tblPr/>
              <a:tblGrid>
                <a:gridCol w="393700"/>
                <a:gridCol w="979488"/>
                <a:gridCol w="1922462"/>
                <a:gridCol w="4591050"/>
              </a:tblGrid>
              <a:tr h="625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Рисунок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Определяемое понятие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Используемые ключевые понятия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0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Окружность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Точки плоскости, одинаковое расстояние, точка - центр.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Радиус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Точки окружности, центр окружности, отрезок.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Хорда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Отрезок, точки окружности.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Диаметр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Хорда окружности, центр окружности.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38" name="Picture 117" descr="http://festival.1september.ru/articles/513292/img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1008"/>
            <a:ext cx="752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118" descr="http://festival.1september.ru/articles/513292/img4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365104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119" descr="http://festival.1september.ru/articles/513292/img5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89" y="5282668"/>
            <a:ext cx="728722" cy="6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120" descr="im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9" y="2674097"/>
            <a:ext cx="733425" cy="79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Rectangle 122"/>
          <p:cNvSpPr>
            <a:spLocks noChangeArrowheads="1"/>
          </p:cNvSpPr>
          <p:nvPr/>
        </p:nvSpPr>
        <p:spPr bwMode="auto">
          <a:xfrm>
            <a:off x="525463" y="980728"/>
            <a:ext cx="8008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сформулируйте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геометрические определения понятий, используя ключевые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15388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/>
          </p:cNvSpPr>
          <p:nvPr/>
        </p:nvSpPr>
        <p:spPr bwMode="auto">
          <a:xfrm>
            <a:off x="750888" y="476672"/>
            <a:ext cx="7764462" cy="6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b="1" spc="-30" dirty="0" smtClean="0">
                <a:solidFill>
                  <a:schemeClr val="tx2"/>
                </a:solidFill>
                <a:latin typeface="+mn-lt"/>
              </a:rPr>
              <a:t>Верные </a:t>
            </a:r>
            <a:r>
              <a:rPr lang="ru-RU" altLang="ru-RU" b="1" spc="-30" dirty="0">
                <a:solidFill>
                  <a:schemeClr val="tx2"/>
                </a:solidFill>
                <a:latin typeface="+mn-lt"/>
              </a:rPr>
              <a:t>и неверные  утверждения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17513" y="1124744"/>
            <a:ext cx="8283575" cy="4157663"/>
            <a:chOff x="417513" y="2019300"/>
            <a:chExt cx="8283575" cy="4157663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320006" y="2162174"/>
              <a:ext cx="7106444" cy="304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7655" name="AutoShape 4"/>
            <p:cNvSpPr>
              <a:spLocks noChangeArrowheads="1"/>
            </p:cNvSpPr>
            <p:nvPr/>
          </p:nvSpPr>
          <p:spPr bwMode="invGray">
            <a:xfrm>
              <a:off x="417513" y="3675063"/>
              <a:ext cx="1658937" cy="7620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56" name="AutoShape 5"/>
            <p:cNvSpPr>
              <a:spLocks noChangeArrowheads="1"/>
            </p:cNvSpPr>
            <p:nvPr/>
          </p:nvSpPr>
          <p:spPr bwMode="gray">
            <a:xfrm>
              <a:off x="2962275" y="2019300"/>
              <a:ext cx="3379788" cy="11334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57" name="AutoShape 8"/>
            <p:cNvSpPr>
              <a:spLocks noChangeArrowheads="1"/>
            </p:cNvSpPr>
            <p:nvPr/>
          </p:nvSpPr>
          <p:spPr bwMode="gray">
            <a:xfrm rot="5400000">
              <a:off x="2170906" y="2350294"/>
              <a:ext cx="865188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58" name="AutoShape 9"/>
            <p:cNvSpPr>
              <a:spLocks noChangeArrowheads="1"/>
            </p:cNvSpPr>
            <p:nvPr/>
          </p:nvSpPr>
          <p:spPr bwMode="gray">
            <a:xfrm rot="-5400000">
              <a:off x="6241256" y="2362994"/>
              <a:ext cx="865188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black">
            <a:xfrm>
              <a:off x="3754438" y="2306638"/>
              <a:ext cx="18526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Утверждение</a:t>
              </a:r>
              <a:endParaRPr lang="en-US" altLang="ru-RU" sz="2000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60" name="AutoShape 13"/>
            <p:cNvSpPr>
              <a:spLocks noChangeArrowheads="1"/>
            </p:cNvSpPr>
            <p:nvPr/>
          </p:nvSpPr>
          <p:spPr bwMode="invGray">
            <a:xfrm>
              <a:off x="490538" y="2162175"/>
              <a:ext cx="1658937" cy="7620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61" name="AutoShape 14"/>
            <p:cNvSpPr>
              <a:spLocks noChangeArrowheads="1"/>
            </p:cNvSpPr>
            <p:nvPr/>
          </p:nvSpPr>
          <p:spPr bwMode="invGray">
            <a:xfrm>
              <a:off x="7042150" y="3603625"/>
              <a:ext cx="1658938" cy="762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62" name="AutoShape 15"/>
            <p:cNvSpPr>
              <a:spLocks noChangeArrowheads="1"/>
            </p:cNvSpPr>
            <p:nvPr/>
          </p:nvSpPr>
          <p:spPr bwMode="invGray">
            <a:xfrm>
              <a:off x="7042150" y="2162175"/>
              <a:ext cx="1658938" cy="762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white">
            <a:xfrm>
              <a:off x="7186613" y="2306638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НЕВЕРНО</a:t>
              </a:r>
              <a:endParaRPr lang="en-US" altLang="ru-RU" sz="18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64" name="Text Box 18"/>
            <p:cNvSpPr txBox="1">
              <a:spLocks noChangeArrowheads="1"/>
            </p:cNvSpPr>
            <p:nvPr/>
          </p:nvSpPr>
          <p:spPr bwMode="white">
            <a:xfrm>
              <a:off x="633413" y="2378075"/>
              <a:ext cx="1393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ВЕРНО</a:t>
              </a:r>
              <a:endParaRPr lang="en-US" altLang="ru-RU" sz="18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65" name="AutoShape 5"/>
            <p:cNvSpPr>
              <a:spLocks noChangeArrowheads="1"/>
            </p:cNvSpPr>
            <p:nvPr/>
          </p:nvSpPr>
          <p:spPr bwMode="gray">
            <a:xfrm>
              <a:off x="2938463" y="3530600"/>
              <a:ext cx="3379787" cy="11334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009900" y="3603625"/>
              <a:ext cx="3313113" cy="36933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ru-RU" alt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27667" name="AutoShape 5"/>
            <p:cNvSpPr>
              <a:spLocks noChangeArrowheads="1"/>
            </p:cNvSpPr>
            <p:nvPr/>
          </p:nvSpPr>
          <p:spPr bwMode="gray">
            <a:xfrm>
              <a:off x="2938463" y="5043488"/>
              <a:ext cx="3379787" cy="113347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68" name="AutoShape 4"/>
            <p:cNvSpPr>
              <a:spLocks noChangeArrowheads="1"/>
            </p:cNvSpPr>
            <p:nvPr/>
          </p:nvSpPr>
          <p:spPr bwMode="invGray">
            <a:xfrm>
              <a:off x="417513" y="5186363"/>
              <a:ext cx="1658937" cy="76200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69" name="Text Box 18"/>
            <p:cNvSpPr txBox="1">
              <a:spLocks noChangeArrowheads="1"/>
            </p:cNvSpPr>
            <p:nvPr/>
          </p:nvSpPr>
          <p:spPr bwMode="white">
            <a:xfrm>
              <a:off x="490538" y="3890963"/>
              <a:ext cx="13938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ВЕРНО</a:t>
              </a: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0" name="Text Box 18"/>
            <p:cNvSpPr txBox="1">
              <a:spLocks noChangeArrowheads="1"/>
            </p:cNvSpPr>
            <p:nvPr/>
          </p:nvSpPr>
          <p:spPr bwMode="white">
            <a:xfrm>
              <a:off x="490538" y="5330825"/>
              <a:ext cx="1393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ВЕРНО</a:t>
              </a: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1" name="AutoShape 14"/>
            <p:cNvSpPr>
              <a:spLocks noChangeArrowheads="1"/>
            </p:cNvSpPr>
            <p:nvPr/>
          </p:nvSpPr>
          <p:spPr bwMode="invGray">
            <a:xfrm>
              <a:off x="7042150" y="5114925"/>
              <a:ext cx="1658938" cy="762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2" name="Text Box 16"/>
            <p:cNvSpPr txBox="1">
              <a:spLocks noChangeArrowheads="1"/>
            </p:cNvSpPr>
            <p:nvPr/>
          </p:nvSpPr>
          <p:spPr bwMode="white">
            <a:xfrm>
              <a:off x="7186613" y="3819525"/>
              <a:ext cx="1393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НЕВЕРНО</a:t>
              </a: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3" name="Text Box 16"/>
            <p:cNvSpPr txBox="1">
              <a:spLocks noChangeArrowheads="1"/>
            </p:cNvSpPr>
            <p:nvPr/>
          </p:nvSpPr>
          <p:spPr bwMode="white">
            <a:xfrm>
              <a:off x="7186613" y="5330825"/>
              <a:ext cx="1393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НЕВЕРНО</a:t>
              </a: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4" name="AutoShape 9"/>
            <p:cNvSpPr>
              <a:spLocks noChangeArrowheads="1"/>
            </p:cNvSpPr>
            <p:nvPr/>
          </p:nvSpPr>
          <p:spPr bwMode="gray">
            <a:xfrm rot="-5400000">
              <a:off x="6241256" y="3886994"/>
              <a:ext cx="865188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5" name="AutoShape 9"/>
            <p:cNvSpPr>
              <a:spLocks noChangeArrowheads="1"/>
            </p:cNvSpPr>
            <p:nvPr/>
          </p:nvSpPr>
          <p:spPr bwMode="gray">
            <a:xfrm rot="-5400000">
              <a:off x="6241256" y="5395119"/>
              <a:ext cx="865188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6" name="AutoShape 9"/>
            <p:cNvSpPr>
              <a:spLocks noChangeArrowheads="1"/>
            </p:cNvSpPr>
            <p:nvPr/>
          </p:nvSpPr>
          <p:spPr bwMode="gray">
            <a:xfrm rot="5400000">
              <a:off x="2137569" y="3883819"/>
              <a:ext cx="865188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7677" name="AutoShape 9"/>
            <p:cNvSpPr>
              <a:spLocks noChangeArrowheads="1"/>
            </p:cNvSpPr>
            <p:nvPr/>
          </p:nvSpPr>
          <p:spPr bwMode="gray">
            <a:xfrm rot="5400000">
              <a:off x="2137569" y="5399882"/>
              <a:ext cx="865187" cy="431800"/>
            </a:xfrm>
            <a:prstGeom prst="upArrow">
              <a:avLst>
                <a:gd name="adj1" fmla="val 50093"/>
                <a:gd name="adj2" fmla="val 54046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3009900" y="5114925"/>
              <a:ext cx="3168650" cy="369332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ru-RU" altLang="ru-RU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09900" y="2635409"/>
            <a:ext cx="282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Самая длинная сторона в прямоугольном треугольнике называется катетом.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3173" y="4259561"/>
            <a:ext cx="324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Вписанный угол равен половине дуги на которую опирается.</a:t>
            </a:r>
          </a:p>
        </p:txBody>
      </p:sp>
    </p:spTree>
    <p:extLst>
      <p:ext uri="{BB962C8B-B14F-4D97-AF65-F5344CB8AC3E}">
        <p14:creationId xmlns:p14="http://schemas.microsoft.com/office/powerpoint/2010/main" val="12436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/>
          </p:cNvSpPr>
          <p:nvPr/>
        </p:nvSpPr>
        <p:spPr bwMode="auto">
          <a:xfrm>
            <a:off x="539552" y="336174"/>
            <a:ext cx="7764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spc="-30" dirty="0" smtClean="0">
                <a:solidFill>
                  <a:schemeClr val="tx2"/>
                </a:solidFill>
                <a:latin typeface="+mn-lt"/>
              </a:rPr>
              <a:t> Приём</a:t>
            </a:r>
            <a:r>
              <a:rPr lang="ru-RU" altLang="ru-RU" b="1" spc="-30" dirty="0">
                <a:solidFill>
                  <a:schemeClr val="tx2"/>
                </a:solidFill>
                <a:latin typeface="+mn-lt"/>
              </a:rPr>
              <a:t>: «Верите ли Вы…»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847526" y="1052737"/>
            <a:ext cx="790093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Тупой угол – это угол, который нарисован тупым карандашом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Угол – это геометрическая фигура.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Угол состоит из двух пресекающихся прямых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Бывают углы остроумные и тупые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Угол состоит из двух лучей, выходящих из одной точки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Равные углы – это те, у которых равны стороны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Биссектриса – это такой угол, у которого три стороны.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Бывает угол прямой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Угол может быть тощим </a:t>
            </a:r>
          </a:p>
        </p:txBody>
      </p:sp>
    </p:spTree>
    <p:extLst>
      <p:ext uri="{BB962C8B-B14F-4D97-AF65-F5344CB8AC3E}">
        <p14:creationId xmlns:p14="http://schemas.microsoft.com/office/powerpoint/2010/main" val="34477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/>
          </p:cNvSpPr>
          <p:nvPr/>
        </p:nvSpPr>
        <p:spPr bwMode="auto">
          <a:xfrm>
            <a:off x="822896" y="404664"/>
            <a:ext cx="7637536" cy="73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spc="-30" dirty="0" err="1" smtClean="0">
                <a:solidFill>
                  <a:schemeClr val="tx2"/>
                </a:solidFill>
                <a:latin typeface="+mn-lt"/>
              </a:rPr>
              <a:t>Синквейн</a:t>
            </a:r>
            <a:endParaRPr lang="ru-RU" altLang="ru-RU" b="1" spc="-3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Рисунок 3" descr="https://ds04.infourok.ru/uploads/ex/08df/0016ec3e-9190a8ab/img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22592" r="61421" b="43117"/>
          <a:stretch/>
        </p:blipFill>
        <p:spPr bwMode="auto">
          <a:xfrm>
            <a:off x="2195736" y="1138238"/>
            <a:ext cx="5760640" cy="4306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СИНКВЕЙНА.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1.Натуральные числа</a:t>
            </a:r>
          </a:p>
          <a:p>
            <a:pPr marL="0" indent="0">
              <a:buNone/>
            </a:pPr>
            <a:r>
              <a:rPr lang="ru-RU" sz="1400" b="1" dirty="0"/>
              <a:t>2.маленькие и большие</a:t>
            </a:r>
          </a:p>
          <a:p>
            <a:pPr marL="0" indent="0">
              <a:buNone/>
            </a:pPr>
            <a:r>
              <a:rPr lang="ru-RU" sz="1400" b="1" dirty="0"/>
              <a:t>3.вычитаем, умножаем, складываем</a:t>
            </a:r>
          </a:p>
          <a:p>
            <a:pPr marL="0" indent="0">
              <a:buNone/>
            </a:pPr>
            <a:r>
              <a:rPr lang="ru-RU" sz="1400" b="1" dirty="0"/>
              <a:t>4.Используем при счете предметов</a:t>
            </a:r>
          </a:p>
          <a:p>
            <a:pPr marL="0" indent="0">
              <a:buNone/>
            </a:pPr>
            <a:r>
              <a:rPr lang="ru-RU" sz="1400" b="1" dirty="0" smtClean="0"/>
              <a:t>5.Счет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1.Делитель числа</a:t>
            </a:r>
          </a:p>
          <a:p>
            <a:pPr marL="0" indent="0">
              <a:buNone/>
            </a:pPr>
            <a:r>
              <a:rPr lang="ru-RU" sz="1400" b="1" dirty="0"/>
              <a:t>2.натуральный, конечное количество</a:t>
            </a:r>
          </a:p>
          <a:p>
            <a:pPr marL="0" indent="0">
              <a:buNone/>
            </a:pPr>
            <a:r>
              <a:rPr lang="ru-RU" sz="1400" b="1" dirty="0"/>
              <a:t>3.делит, существует, есть у каждого числа</a:t>
            </a:r>
          </a:p>
          <a:p>
            <a:pPr marL="0" indent="0">
              <a:buNone/>
            </a:pPr>
            <a:r>
              <a:rPr lang="ru-RU" sz="1400" b="1" dirty="0"/>
              <a:t>4.Делит число без остатка</a:t>
            </a:r>
          </a:p>
          <a:p>
            <a:pPr marL="0" indent="0">
              <a:buNone/>
            </a:pPr>
            <a:r>
              <a:rPr lang="ru-RU" sz="1400" b="1" dirty="0"/>
              <a:t>5. Математика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1.Кратное </a:t>
            </a:r>
            <a:r>
              <a:rPr lang="ru-RU" sz="1400" b="1" dirty="0">
                <a:solidFill>
                  <a:srgbClr val="FF0000"/>
                </a:solidFill>
              </a:rPr>
              <a:t>числа</a:t>
            </a:r>
          </a:p>
          <a:p>
            <a:pPr marL="0" indent="0">
              <a:buNone/>
            </a:pPr>
            <a:r>
              <a:rPr lang="ru-RU" sz="1400" b="1" dirty="0"/>
              <a:t>2.натуральное, бесконечное  количество</a:t>
            </a:r>
          </a:p>
          <a:p>
            <a:pPr marL="0" indent="0">
              <a:buNone/>
            </a:pPr>
            <a:r>
              <a:rPr lang="ru-RU" sz="1400" b="1" dirty="0"/>
              <a:t>3.делится на число, существует, есть у каждого числа</a:t>
            </a:r>
          </a:p>
          <a:p>
            <a:pPr marL="0" indent="0">
              <a:buNone/>
            </a:pPr>
            <a:r>
              <a:rPr lang="ru-RU" sz="1400" b="1" dirty="0"/>
              <a:t>4.У каждого числа есть бесконечно много кратных.</a:t>
            </a:r>
          </a:p>
          <a:p>
            <a:pPr marL="0" indent="0">
              <a:buNone/>
            </a:pPr>
            <a:r>
              <a:rPr lang="ru-RU" sz="1400" b="1" dirty="0"/>
              <a:t>5.Математика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1277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1.Смежные углы.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2. разные, граничащие</a:t>
            </a:r>
            <a:br>
              <a:rPr lang="ru-RU" sz="1400" b="1" dirty="0"/>
            </a:br>
            <a:r>
              <a:rPr lang="ru-RU" sz="1400" b="1" dirty="0"/>
              <a:t>3. Чертим, измеряем, вычисляем и знаем,</a:t>
            </a:r>
            <a:br>
              <a:rPr lang="ru-RU" sz="1400" b="1" dirty="0"/>
            </a:br>
            <a:r>
              <a:rPr lang="ru-RU" sz="1400" b="1" dirty="0"/>
              <a:t>4. Что сумма их равна 180</a:t>
            </a:r>
            <a:r>
              <a:rPr lang="ru-RU" sz="1400" b="1" baseline="30000" dirty="0"/>
              <a:t>0</a:t>
            </a:r>
            <a:r>
              <a:rPr lang="ru-RU" sz="1400" b="1" dirty="0"/>
              <a:t>.</a:t>
            </a:r>
            <a:br>
              <a:rPr lang="ru-RU" sz="1400" b="1" dirty="0"/>
            </a:br>
            <a:r>
              <a:rPr lang="ru-RU" sz="1400" b="1" dirty="0"/>
              <a:t>5. Теорема.</a:t>
            </a:r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FF0000"/>
                </a:solidFill>
              </a:rPr>
              <a:t>1.Дроби 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2. Правильные, неправильные. </a:t>
            </a:r>
            <a:br>
              <a:rPr lang="ru-RU" sz="1400" b="1" dirty="0"/>
            </a:br>
            <a:r>
              <a:rPr lang="ru-RU" sz="1400" b="1" dirty="0"/>
              <a:t>3. Делили, переворачивали, умножали. </a:t>
            </a:r>
            <a:br>
              <a:rPr lang="ru-RU" sz="1400" b="1" dirty="0"/>
            </a:br>
            <a:r>
              <a:rPr lang="ru-RU" sz="1400" b="1" dirty="0"/>
              <a:t>4. делимое умножить на дробь обратную делителю</a:t>
            </a:r>
            <a:br>
              <a:rPr lang="ru-RU" sz="1400" b="1" dirty="0"/>
            </a:br>
            <a:r>
              <a:rPr lang="ru-RU" sz="1400" b="1" dirty="0"/>
              <a:t>5.Правило </a:t>
            </a:r>
          </a:p>
          <a:p>
            <a:r>
              <a:rPr lang="ru-RU" sz="1400" b="1" dirty="0"/>
              <a:t> 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1.Проценты 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2.Сложные, интересные, увлекательные </a:t>
            </a:r>
            <a:br>
              <a:rPr lang="ru-RU" sz="1400" b="1" dirty="0"/>
            </a:br>
            <a:r>
              <a:rPr lang="ru-RU" sz="1400" b="1" dirty="0"/>
              <a:t>3.Превращаем, вычисляем, применяем </a:t>
            </a:r>
            <a:br>
              <a:rPr lang="ru-RU" sz="1400" b="1" dirty="0"/>
            </a:br>
            <a:r>
              <a:rPr lang="ru-RU" sz="1400" b="1" dirty="0"/>
              <a:t>4.Они выражают снижение и повышение цен </a:t>
            </a:r>
            <a:br>
              <a:rPr lang="ru-RU" sz="1400" b="1" dirty="0"/>
            </a:br>
            <a:r>
              <a:rPr lang="ru-RU" sz="1400" b="1" dirty="0"/>
              <a:t>5.Часть</a:t>
            </a:r>
          </a:p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17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Читать – это ещё ничего не значит;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что читать и как понимать читаемое – вот в чём главное дело.</a:t>
            </a:r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</a:rPr>
              <a:t>К.Д. Ушинский</a:t>
            </a:r>
          </a:p>
          <a:p>
            <a:pPr marL="0" indent="0" algn="ctr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09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5438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Найди </a:t>
            </a:r>
            <a:r>
              <a:rPr lang="ru-RU" dirty="0">
                <a:solidFill>
                  <a:srgbClr val="002060"/>
                </a:solidFill>
              </a:rPr>
              <a:t>и исправь ошибки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73888" cy="1600200"/>
          </a:xfrm>
        </p:spPr>
        <p:txBody>
          <a:bodyPr>
            <a:noAutofit/>
          </a:bodyPr>
          <a:lstStyle/>
          <a:p>
            <a:r>
              <a:rPr lang="ru-RU" sz="4700" b="1" dirty="0">
                <a:solidFill>
                  <a:srgbClr val="002060"/>
                </a:solidFill>
              </a:rPr>
              <a:t>Прием «Восстановление деформированного текста»</a:t>
            </a:r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7668344" y="6237312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1.Параллелограммом называется четырехугольник, у которого смежные стороны </a:t>
            </a:r>
            <a:r>
              <a:rPr lang="ru-RU" sz="2400" smtClean="0">
                <a:solidFill>
                  <a:srgbClr val="002060"/>
                </a:solidFill>
              </a:rPr>
              <a:t>попарно перпендикулярны.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2. В параллелограмме противоположные  стороны равны и противоположные  углы в сумме дают 180 градусов.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3. Сумма углов четырехугольника равна 180 градусов.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4. Если при пересечении двух прямых секущей сумма соответственных углов равна 180 градусов , то прямые параллельны.</a:t>
            </a:r>
          </a:p>
        </p:txBody>
      </p:sp>
    </p:spTree>
    <p:extLst>
      <p:ext uri="{BB962C8B-B14F-4D97-AF65-F5344CB8AC3E}">
        <p14:creationId xmlns:p14="http://schemas.microsoft.com/office/powerpoint/2010/main" val="4008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620688"/>
            <a:ext cx="836327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81287"/>
            <a:ext cx="1524000" cy="1495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2886075" cy="3333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6321"/>
            <a:ext cx="2873127" cy="35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7223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anose="02000606020000020003" pitchFamily="2" charset="0"/>
              </a:rPr>
              <a:t>СПАСИБО ЗА ВНИМАНИЕ!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anose="02000606020000020003" pitchFamily="2" charset="0"/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anose="02000606020000020003" pitchFamily="2" charset="0"/>
              </a:rPr>
              <a:t>ТВОРЧЕСКИХ УСПЕХОВ!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fisa Grotesk" panose="0200060602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83" y="3140967"/>
            <a:ext cx="29622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4462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Смысловое </a:t>
            </a:r>
            <a:r>
              <a:rPr lang="ru-RU" dirty="0">
                <a:solidFill>
                  <a:srgbClr val="002060"/>
                </a:solidFill>
              </a:rPr>
              <a:t>чтение способствует развитию познавательной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Чтобы справиться с решением задачи, учащиеся должны: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осмысленно читать и воспринимать на слух текст задания;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уметь </a:t>
            </a:r>
            <a:r>
              <a:rPr lang="ru-RU" dirty="0">
                <a:solidFill>
                  <a:srgbClr val="002060"/>
                </a:solidFill>
              </a:rPr>
              <a:t>извлекать и анализировать информацию, полученную из текста;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уметь </a:t>
            </a:r>
            <a:r>
              <a:rPr lang="ru-RU" dirty="0">
                <a:solidFill>
                  <a:srgbClr val="002060"/>
                </a:solidFill>
              </a:rPr>
              <a:t>критически оценивать данную информацию;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уметь </a:t>
            </a:r>
            <a:r>
              <a:rPr lang="ru-RU" dirty="0">
                <a:solidFill>
                  <a:srgbClr val="002060"/>
                </a:solidFill>
              </a:rPr>
              <a:t>читать таблицы, диаграммы, схемы, условные обозначения.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90527"/>
            <a:ext cx="8109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0" dirty="0" smtClean="0">
                <a:solidFill>
                  <a:schemeClr val="tx2"/>
                </a:solidFill>
              </a:rPr>
              <a:t>К </a:t>
            </a:r>
            <a:r>
              <a:rPr lang="ru-RU" sz="2800" b="1" spc="-30" dirty="0">
                <a:solidFill>
                  <a:schemeClr val="tx2"/>
                </a:solidFill>
              </a:rPr>
              <a:t>ключевым направлениям формирования умений работы с текстом относят следующие: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1340768"/>
            <a:ext cx="7149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5 – 6 классы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выделение главного в тексте;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составление примеров, аналогичных приведенным в тексте;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умение найти в тексте ответ на поставленный вопрос;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грамотно пересказать прочитанный текст.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3472" y="3095094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7 – 8 классы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умение составить план прочитанного;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воспроизводить текст по предложенному плану;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умение пользоваться образцами решения задач;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запоминание определений, формул, теорем.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6009" y="4581128"/>
            <a:ext cx="6381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9 – 11 классы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работа с иллюстрациями (рисунками, чертежами, диаграммами);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использование новой теории в различных учебных и жизненных ситуациях;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подтверждение научных фактов;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конспектирование новой темы.</a:t>
            </a:r>
          </a:p>
        </p:txBody>
      </p:sp>
    </p:spTree>
    <p:extLst>
      <p:ext uri="{BB962C8B-B14F-4D97-AF65-F5344CB8AC3E}">
        <p14:creationId xmlns:p14="http://schemas.microsoft.com/office/powerpoint/2010/main" val="30965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072" y="1052736"/>
            <a:ext cx="8352928" cy="43182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Приём </a:t>
            </a:r>
            <a:r>
              <a:rPr lang="ru-RU" sz="2400" b="1" dirty="0">
                <a:solidFill>
                  <a:srgbClr val="002060"/>
                </a:solidFill>
              </a:rPr>
              <a:t>«Тонкие и толстые вопросы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Приём </a:t>
            </a:r>
            <a:r>
              <a:rPr lang="ru-RU" sz="2400" b="1" dirty="0">
                <a:solidFill>
                  <a:srgbClr val="002060"/>
                </a:solidFill>
              </a:rPr>
              <a:t>«Составление краткой записи задачи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«Составление вопросов к задаче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«Вопросы к тексту учебника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«Учимся задавать вопросы разных типов» – «Ромашка </a:t>
            </a:r>
            <a:r>
              <a:rPr lang="ru-RU" sz="2400" b="1" dirty="0" err="1">
                <a:solidFill>
                  <a:srgbClr val="002060"/>
                </a:solidFill>
              </a:rPr>
              <a:t>Блума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«Чтение с остановками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</a:t>
            </a:r>
            <a:r>
              <a:rPr lang="ru-RU" sz="2400" b="1" dirty="0" err="1">
                <a:solidFill>
                  <a:srgbClr val="002060"/>
                </a:solidFill>
              </a:rPr>
              <a:t>Инсерт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«Кластер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«Ключевые слова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«Верные и неверные утверждения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«Верите ли вы</a:t>
            </a:r>
            <a:r>
              <a:rPr lang="ru-RU" sz="2400" b="1" dirty="0" smtClean="0">
                <a:solidFill>
                  <a:srgbClr val="002060"/>
                </a:solidFill>
              </a:rPr>
              <a:t>…»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Приём «</a:t>
            </a:r>
            <a:r>
              <a:rPr lang="ru-RU" sz="2400" b="1" dirty="0" err="1">
                <a:solidFill>
                  <a:srgbClr val="002060"/>
                </a:solidFill>
              </a:rPr>
              <a:t>Синквейн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21865" cy="93978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Приёмы смыслового </a:t>
            </a:r>
            <a:r>
              <a:rPr lang="ru-RU" sz="4800" b="1" dirty="0" smtClean="0">
                <a:solidFill>
                  <a:srgbClr val="002060"/>
                </a:solidFill>
              </a:rPr>
              <a:t>чтения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lastslide" highlightClick="1"/>
          </p:cNvPr>
          <p:cNvSpPr/>
          <p:nvPr/>
        </p:nvSpPr>
        <p:spPr>
          <a:xfrm>
            <a:off x="8172400" y="63093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42760"/>
              </p:ext>
            </p:extLst>
          </p:nvPr>
        </p:nvGraphicFramePr>
        <p:xfrm>
          <a:off x="611560" y="2060848"/>
          <a:ext cx="7920880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«Толстые» вопросы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6" marR="43656" marT="43656" marB="4365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«Тонкие» вопросы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6" marR="43656" marT="43656" marB="43656"/>
                </a:tc>
              </a:tr>
              <a:tr h="2176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Объясните почему….?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Почему вы думаете….?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Предположите, что будет если…?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 чём различие…?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Почему вы считаете….?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6" marR="43656" marT="43656" marB="4365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Кто..? Что…? Когда…?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Может…? Мог ли…?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Было ли…? Будет…?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Согласны ли вы…?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Верно ли…?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6" marR="43656" marT="43656" marB="43656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600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Приём «Тонкие и толстые вопросы»</a:t>
            </a:r>
          </a:p>
        </p:txBody>
      </p:sp>
      <p:sp>
        <p:nvSpPr>
          <p:cNvPr id="4" name="Управляющая кнопка: далее 3">
            <a:hlinkClick r:id="" action="ppaction://hlinkshowjump?jump=previousslide" highlightClick="1"/>
          </p:cNvPr>
          <p:cNvSpPr/>
          <p:nvPr/>
        </p:nvSpPr>
        <p:spPr>
          <a:xfrm>
            <a:off x="8244408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Тонкий вопрос</a:t>
            </a:r>
            <a:r>
              <a:rPr lang="ru-RU" dirty="0" smtClean="0">
                <a:solidFill>
                  <a:srgbClr val="002060"/>
                </a:solidFill>
              </a:rPr>
              <a:t>. Число </a:t>
            </a:r>
            <a:r>
              <a:rPr lang="ru-RU" dirty="0">
                <a:solidFill>
                  <a:srgbClr val="002060"/>
                </a:solidFill>
              </a:rPr>
              <a:t>1236 делится на 3?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Как </a:t>
            </a:r>
            <a:r>
              <a:rPr lang="ru-RU" dirty="0">
                <a:solidFill>
                  <a:srgbClr val="002060"/>
                </a:solidFill>
              </a:rPr>
              <a:t>вы думаете число 1236 будет делится на 9? -толстый вопрос.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Толстый вопрос. Какую </a:t>
            </a:r>
            <a:r>
              <a:rPr lang="ru-RU" dirty="0">
                <a:solidFill>
                  <a:srgbClr val="002060"/>
                </a:solidFill>
              </a:rPr>
              <a:t>цифру можно подставить вместо звёздочки, чтобы число 26*53 делилось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3 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Толстый вопрос. Подумайте, как определить, делится ли число на 6.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Тонкий вопрос: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согласны ли вы, что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сякий параллелограмм </a:t>
            </a:r>
            <a:r>
              <a:rPr lang="ru-RU" dirty="0">
                <a:solidFill>
                  <a:srgbClr val="002060"/>
                </a:solidFill>
              </a:rPr>
              <a:t>является ромбом? </a:t>
            </a:r>
          </a:p>
          <a:p>
            <a:r>
              <a:rPr lang="ru-RU" dirty="0">
                <a:solidFill>
                  <a:srgbClr val="002060"/>
                </a:solidFill>
              </a:rPr>
              <a:t>Толстый вопрос: </a:t>
            </a:r>
            <a:r>
              <a:rPr lang="ru-RU" dirty="0" smtClean="0">
                <a:solidFill>
                  <a:srgbClr val="002060"/>
                </a:solidFill>
              </a:rPr>
              <a:t>Объясните будет </a:t>
            </a:r>
            <a:r>
              <a:rPr lang="ru-RU" dirty="0">
                <a:solidFill>
                  <a:srgbClr val="002060"/>
                </a:solidFill>
              </a:rPr>
              <a:t>ли число 1238 делиться на 3?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90527"/>
            <a:ext cx="8109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0" dirty="0" smtClean="0">
                <a:solidFill>
                  <a:schemeClr val="tx2"/>
                </a:solidFill>
              </a:rPr>
              <a:t>«</a:t>
            </a:r>
            <a:r>
              <a:rPr lang="ru-RU" sz="2800" b="1" spc="-30" dirty="0">
                <a:solidFill>
                  <a:schemeClr val="tx2"/>
                </a:solidFill>
              </a:rPr>
              <a:t>Составление краткой  записи  </a:t>
            </a:r>
            <a:r>
              <a:rPr lang="ru-RU" sz="2800" b="1" spc="-30" dirty="0" smtClean="0">
                <a:solidFill>
                  <a:schemeClr val="tx2"/>
                </a:solidFill>
              </a:rPr>
              <a:t>задачи»</a:t>
            </a:r>
            <a:endParaRPr lang="ru-RU" sz="2800" b="1" spc="-3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9841" y="1022293"/>
            <a:ext cx="776063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Формируется умение целенаправленно читать учебный текст, задавать проблемные вопросы, вести обсуждение в группе</a:t>
            </a:r>
            <a:r>
              <a:rPr lang="ru-RU" sz="2400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6785" y="3717032"/>
            <a:ext cx="8109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30" dirty="0" smtClean="0">
                <a:solidFill>
                  <a:schemeClr val="tx2"/>
                </a:solidFill>
              </a:rPr>
              <a:t> Приём: </a:t>
            </a:r>
            <a:r>
              <a:rPr lang="ru-RU" sz="2800" b="1" spc="-30" dirty="0">
                <a:solidFill>
                  <a:schemeClr val="tx2"/>
                </a:solidFill>
              </a:rPr>
              <a:t>«Составление </a:t>
            </a:r>
            <a:r>
              <a:rPr lang="ru-RU" sz="2800" b="1" spc="-30" dirty="0" smtClean="0">
                <a:solidFill>
                  <a:schemeClr val="tx2"/>
                </a:solidFill>
              </a:rPr>
              <a:t>вопросов к задаче»</a:t>
            </a:r>
            <a:endParaRPr lang="ru-RU" sz="2800" b="1" spc="-3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3" y="4365104"/>
            <a:ext cx="64087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Анализ информации, представленной в объёмном тексте  математической </a:t>
            </a:r>
            <a:r>
              <a:rPr lang="ru-RU" sz="2400" dirty="0" smtClean="0"/>
              <a:t>задачи;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Формулировка</a:t>
            </a:r>
            <a:r>
              <a:rPr lang="ru-RU" sz="2400" dirty="0"/>
              <a:t>  вопросов к задаче, для ответа на которые нужно </a:t>
            </a:r>
            <a:r>
              <a:rPr lang="ru-RU" sz="2400" dirty="0" smtClean="0"/>
              <a:t>использовать все</a:t>
            </a:r>
            <a:r>
              <a:rPr lang="ru-RU" sz="2400" dirty="0"/>
              <a:t> </a:t>
            </a:r>
            <a:r>
              <a:rPr lang="ru-RU" sz="2400" dirty="0" smtClean="0"/>
              <a:t>имеющиеся</a:t>
            </a:r>
            <a:r>
              <a:rPr lang="ru-RU" sz="2400" dirty="0"/>
              <a:t>  данные;   </a:t>
            </a:r>
            <a:endParaRPr lang="ru-RU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станутся</a:t>
            </a:r>
            <a:r>
              <a:rPr lang="ru-RU" sz="2400" dirty="0"/>
              <a:t>   </a:t>
            </a:r>
            <a:r>
              <a:rPr lang="ru-RU" sz="2400" dirty="0" smtClean="0"/>
              <a:t>ли неиспользованные </a:t>
            </a:r>
            <a:r>
              <a:rPr lang="ru-RU" sz="2400" dirty="0"/>
              <a:t>данные;  </a:t>
            </a:r>
            <a:r>
              <a:rPr lang="ru-RU" sz="2400" dirty="0" smtClean="0"/>
              <a:t>нужны ли </a:t>
            </a:r>
            <a:r>
              <a:rPr lang="ru-RU" sz="2400" dirty="0"/>
              <a:t>дополнительные </a:t>
            </a:r>
            <a:r>
              <a:rPr lang="ru-RU" sz="2400" dirty="0" smtClean="0"/>
              <a:t>данные? </a:t>
            </a:r>
            <a:endParaRPr lang="ru-RU" sz="2400" dirty="0"/>
          </a:p>
        </p:txBody>
      </p:sp>
      <p:pic>
        <p:nvPicPr>
          <p:cNvPr id="6" name="Рисунок 5" descr="https://xn--j1ahfl.xn--p1ai/data/images/u249818/t1548590438a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85" y="2216432"/>
            <a:ext cx="4296015" cy="15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0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90527"/>
            <a:ext cx="8109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0" dirty="0">
                <a:solidFill>
                  <a:schemeClr val="tx2"/>
                </a:solidFill>
              </a:rPr>
              <a:t> Приём  «Вопросы к тексту учебника»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41614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Стратегия позволяет формировать умение самостоятельно       работать      с    печатной   </a:t>
            </a:r>
            <a:r>
              <a:rPr lang="ru-RU" sz="2400" dirty="0" smtClean="0"/>
              <a:t>информацией</a:t>
            </a:r>
            <a:r>
              <a:rPr lang="ru-RU" sz="2400" dirty="0"/>
              <a:t>, формулировать вопросы, работать в парах.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5333" y="2060848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Тема: «Окружность и круг»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1</a:t>
            </a:r>
            <a:r>
              <a:rPr lang="ru-RU" sz="2400" dirty="0"/>
              <a:t>. Прочитайте текст.</a:t>
            </a:r>
          </a:p>
          <a:p>
            <a:r>
              <a:rPr lang="ru-RU" sz="2400" dirty="0"/>
              <a:t>2. Какие слова встречаются в тексте наиболее часто? Сколько раз? </a:t>
            </a:r>
          </a:p>
          <a:p>
            <a:r>
              <a:rPr lang="ru-RU" sz="2400" dirty="0"/>
              <a:t>3. Какие слова выделены жирным шрифтом? Почему? </a:t>
            </a:r>
          </a:p>
          <a:p>
            <a:r>
              <a:rPr lang="ru-RU" sz="2400" dirty="0"/>
              <a:t>4. </a:t>
            </a:r>
            <a:r>
              <a:rPr lang="ru-RU" sz="2400" dirty="0" smtClean="0"/>
              <a:t>Как вам кажется, какое в этом тексте самое главное предложение?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26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1167</Words>
  <Application>Microsoft Office PowerPoint</Application>
  <PresentationFormat>Экран (4:3)</PresentationFormat>
  <Paragraphs>169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Приемы формирования смыслового чтения  и читательской  грамотности на уроках математики. </vt:lpstr>
      <vt:lpstr>Презентация PowerPoint</vt:lpstr>
      <vt:lpstr>Презентация PowerPoint</vt:lpstr>
      <vt:lpstr>Презентация PowerPoint</vt:lpstr>
      <vt:lpstr>Приёмы смыслового чтения</vt:lpstr>
      <vt:lpstr>Приём «Тонкие и толстые вопросы»</vt:lpstr>
      <vt:lpstr>Презентация PowerPoint</vt:lpstr>
      <vt:lpstr>Презентация PowerPoint</vt:lpstr>
      <vt:lpstr>Презентация PowerPoint</vt:lpstr>
      <vt:lpstr>Приём «Учимся задавать вопросы разных типов» – «Ромашка Блума»</vt:lpstr>
      <vt:lpstr>Презентация PowerPoint</vt:lpstr>
      <vt:lpstr>Презентация PowerPoint</vt:lpstr>
      <vt:lpstr>Приём «Инсерт»</vt:lpstr>
      <vt:lpstr>Приём «Кластер»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СИНКВЕЙНА.</vt:lpstr>
      <vt:lpstr>Прием «Восстановление деформированного текста»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computer</cp:lastModifiedBy>
  <cp:revision>84</cp:revision>
  <dcterms:created xsi:type="dcterms:W3CDTF">2015-08-19T01:25:17Z</dcterms:created>
  <dcterms:modified xsi:type="dcterms:W3CDTF">2024-10-20T09:51:31Z</dcterms:modified>
</cp:coreProperties>
</file>