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4" r:id="rId2"/>
    <p:sldId id="368" r:id="rId3"/>
    <p:sldId id="384" r:id="rId4"/>
    <p:sldId id="370" r:id="rId5"/>
    <p:sldId id="369" r:id="rId6"/>
    <p:sldId id="371" r:id="rId7"/>
    <p:sldId id="372" r:id="rId8"/>
    <p:sldId id="395" r:id="rId9"/>
    <p:sldId id="385" r:id="rId10"/>
    <p:sldId id="386" r:id="rId11"/>
    <p:sldId id="387" r:id="rId12"/>
    <p:sldId id="388" r:id="rId13"/>
    <p:sldId id="389" r:id="rId14"/>
    <p:sldId id="396" r:id="rId15"/>
  </p:sldIdLst>
  <p:sldSz cx="9144000" cy="6858000" type="screen4x3"/>
  <p:notesSz cx="6858000" cy="99472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21D8B6-CBF6-43E8-882A-5627B1C4E787}">
          <p14:sldIdLst>
            <p14:sldId id="344"/>
            <p14:sldId id="368"/>
            <p14:sldId id="384"/>
            <p14:sldId id="370"/>
            <p14:sldId id="369"/>
            <p14:sldId id="371"/>
            <p14:sldId id="372"/>
            <p14:sldId id="395"/>
          </p14:sldIdLst>
        </p14:section>
        <p14:section name="Раздел без заголовка" id="{837AB1D1-4DE2-4F2A-A898-160EEC277493}">
          <p14:sldIdLst>
            <p14:sldId id="385"/>
            <p14:sldId id="386"/>
            <p14:sldId id="387"/>
            <p14:sldId id="388"/>
            <p14:sldId id="389"/>
            <p14:sldId id="39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FF00"/>
    <a:srgbClr val="BF4D4D"/>
    <a:srgbClr val="A6F4EE"/>
    <a:srgbClr val="E4282C"/>
    <a:srgbClr val="CC0000"/>
    <a:srgbClr val="0033CC"/>
    <a:srgbClr val="FFFFFF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784" autoAdjust="0"/>
    <p:restoredTop sz="94682" autoAdjust="0"/>
  </p:normalViewPr>
  <p:slideViewPr>
    <p:cSldViewPr>
      <p:cViewPr varScale="1">
        <p:scale>
          <a:sx n="88" d="100"/>
          <a:sy n="88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568E0-71D6-49EC-9A27-9FA66A05E9B6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77017-AA26-4706-A8C3-8C1FF9E40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2A4C3-96DD-4A88-AC55-3604F9D38173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BFFDC-9598-4F00-BDF4-5B05E4895624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2B3BF-1C22-4C7E-BD05-E7874D9943AD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7EB1B-571E-4C46-92BB-96B2C946FDC4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3104A-F124-4F5A-86B6-85359EA1F2AF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CC0D7-4304-4E69-B960-3A18C25ED0B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altLang="zh-CN" noProof="0" smtClean="0"/>
              <a:t>Вставка таблицы</a:t>
            </a:r>
            <a:endParaRPr lang="zh-CN" alt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BDE0D-ABA5-41AB-A2A9-47089F0B94B7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2BF0F-0741-4D97-ADB4-A1D68948698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51127-AD9D-4B0A-B7A5-6EDE6E5DD306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1A384-F2A4-4C04-8899-F530490CC63E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46E4D-53C8-414B-BBE0-6133246B9C81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5952B-ACFC-42ED-848F-6B44AB2129F7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F4646-75D1-4771-BE20-F5DDC724CC7B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3F30-4196-4B7B-80B9-A9BD22CE217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600EB-86C7-417D-A0DD-5BEB9A0D5992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1554-F466-4992-9C56-8760E82DE1A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CA98F-FEB9-4702-894D-8EC65F358EDE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2EF39-14A0-4B06-B34D-64F30B0626E5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529AF-D4EC-4307-ADE8-26B9806BFFAE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73C93-DA79-49A8-A0E7-F6AD574DF2A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308D0-3987-4621-8063-A74B84263AF1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FF8A-A512-415E-A243-E00A6F92744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A450A-D0C7-4AE4-9F3D-E5ADA229E7D9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CFC59-433B-4135-B845-31F505220FC6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F01E26D-FDEF-49F7-B77E-98044C39DD56}" type="datetimeFigureOut">
              <a:rPr lang="zh-CN" altLang="en-US"/>
              <a:pPr/>
              <a:t>2024/10/21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0A24C87-DB7B-4BD0-82E4-E02231CE745D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mp.edu.ru/kniga-direktora20#!/tab/479785187-1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723"/>
            <a:ext cx="3389118" cy="2078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088"/>
            <a:ext cx="8229600" cy="1143000"/>
          </a:xfrm>
        </p:spPr>
        <p:txBody>
          <a:bodyPr/>
          <a:lstStyle/>
          <a:p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№2 п.г.т. Усть - Кинельский</a:t>
            </a:r>
            <a:r>
              <a:rPr lang="ru-RU" sz="2400" dirty="0">
                <a:solidFill>
                  <a:srgbClr val="0033CC"/>
                </a:solidFill>
              </a:rPr>
              <a:t/>
            </a:r>
            <a:br>
              <a:rPr lang="ru-RU" sz="2400" dirty="0">
                <a:solidFill>
                  <a:srgbClr val="0033CC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25942"/>
            <a:ext cx="7352023" cy="140875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Школа </a:t>
            </a:r>
            <a:r>
              <a:rPr lang="ru-RU" sz="2800" b="1" dirty="0">
                <a:solidFill>
                  <a:srgbClr val="FF0000"/>
                </a:solidFill>
              </a:rPr>
              <a:t>Минпросвещения России» как механизм реализации государственной политики и управления в сфере образования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Плотников Ю.А.,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ГБОУ СОШ №2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п.г.т. Усть-Кинельский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663300"/>
                </a:solidFill>
              </a:rPr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40" y="116632"/>
            <a:ext cx="1924710" cy="120376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19550"/>
          <a:stretch/>
        </p:blipFill>
        <p:spPr>
          <a:xfrm>
            <a:off x="105198" y="4115371"/>
            <a:ext cx="2720900" cy="2742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22700"/>
          <a:stretch/>
        </p:blipFill>
        <p:spPr>
          <a:xfrm>
            <a:off x="3374040" y="4111044"/>
            <a:ext cx="2232248" cy="2708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15350"/>
          <a:stretch/>
        </p:blipFill>
        <p:spPr>
          <a:xfrm>
            <a:off x="6084168" y="4437112"/>
            <a:ext cx="2653793" cy="226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725050"/>
            <a:ext cx="2533612" cy="4635109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marL="0" indent="0">
              <a:buNone/>
            </a:pPr>
            <a:endParaRPr lang="ru-RU" sz="112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2868051"/>
            <a:ext cx="2833618" cy="1738577"/>
          </a:xfrm>
          <a:prstGeom prst="homePlate">
            <a:avLst/>
          </a:prstGeom>
          <a:noFill/>
          <a:ln>
            <a:solidFill>
              <a:srgbClr val="BF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5.Профориентация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33618" y="2690898"/>
            <a:ext cx="60588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профессиональных проб в разных профессиях.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экскурсии и события с участием профессиональных сообществ, бизнеса.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«Билет в будущее».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программы профориентации совместно с колледжами, вузами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и </a:t>
            </a:r>
            <a:r>
              <a:rPr lang="ru-RU" sz="1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выбора профессии.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семьи в </a:t>
            </a:r>
            <a:r>
              <a:rPr lang="ru-RU" sz="1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251" b="24801"/>
          <a:stretch/>
        </p:blipFill>
        <p:spPr>
          <a:xfrm>
            <a:off x="107504" y="4783779"/>
            <a:ext cx="4379327" cy="2058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09" y="4783779"/>
            <a:ext cx="2592264" cy="1944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60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725050"/>
            <a:ext cx="2533612" cy="4635109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marL="0" indent="0">
              <a:buNone/>
            </a:pPr>
            <a:endParaRPr lang="ru-RU" sz="112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2868051"/>
            <a:ext cx="2833618" cy="1738577"/>
          </a:xfrm>
          <a:prstGeom prst="homePlate">
            <a:avLst/>
          </a:prstGeom>
          <a:noFill/>
          <a:ln>
            <a:solidFill>
              <a:srgbClr val="BF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33618" y="2690898"/>
            <a:ext cx="60588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штатное расписание.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повышение квалификации.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команда.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педагогического состава.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наставничества.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конкурсном движении.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реестр профессиональных конкурсов.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материального и нематериального стимулирования.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53001"/>
            <a:ext cx="2982416" cy="1989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42" y="4843069"/>
            <a:ext cx="1362614" cy="1809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40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5496" y="1196752"/>
            <a:ext cx="2605620" cy="4875375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marL="0" indent="0">
              <a:buNone/>
            </a:pPr>
            <a:endParaRPr lang="ru-RU" sz="112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46382" y="2348880"/>
            <a:ext cx="2833618" cy="1738577"/>
          </a:xfrm>
          <a:prstGeom prst="homePlate">
            <a:avLst/>
          </a:prstGeom>
          <a:noFill/>
          <a:ln>
            <a:solidFill>
              <a:srgbClr val="BF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Школьный климат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71800" y="1700808"/>
            <a:ext cx="605886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комфорт для всех (психолого-педагогическая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(психолог, логопед, дефектолог, медсестра).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педагога-психолога для проведения коррекционно-развивающих занятий и проведения консультаций.</a:t>
            </a:r>
          </a:p>
          <a:p>
            <a:r>
              <a:rPr lang="ru-RU" sz="1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Антибуллинговые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отдыха (школа полного дня).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«Центра здоровья» (бассейн; танцевальные классы; соляная пещера; кабинет «Наш организм» (изучение питания); </a:t>
            </a:r>
            <a:r>
              <a:rPr lang="ru-RU" sz="1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скалодром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интерактивная комната (комната тишины).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поддержка в период сдачи экзаменов. 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Креативные пространства (специальные наставники организуют конкурсы, фестивали, конференции, привлекают к подобной деятельности учеников, учителей, родителей.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r="4926" b="5900"/>
          <a:stretch/>
        </p:blipFill>
        <p:spPr>
          <a:xfrm>
            <a:off x="95039" y="4293096"/>
            <a:ext cx="2736304" cy="2291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13" y="4918278"/>
            <a:ext cx="2338671" cy="182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7951" r="12201" b="6950"/>
          <a:stretch/>
        </p:blipFill>
        <p:spPr>
          <a:xfrm>
            <a:off x="3059832" y="4996641"/>
            <a:ext cx="3059341" cy="1756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6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725050"/>
            <a:ext cx="2533612" cy="4635109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marL="0" indent="0">
              <a:buNone/>
            </a:pPr>
            <a:endParaRPr lang="ru-RU" sz="112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2868051"/>
            <a:ext cx="2833618" cy="1738577"/>
          </a:xfrm>
          <a:prstGeom prst="homePlate">
            <a:avLst/>
          </a:prstGeom>
          <a:noFill/>
          <a:ln>
            <a:solidFill>
              <a:srgbClr val="BF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Образовательная среда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33618" y="2276872"/>
            <a:ext cx="60588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Трансформируемое пространство, архитектурная доступность.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ЦОС (поддержка всех активностей).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Кванториум/Точка роста.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 (театр, конференция, фестиваль).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кафе.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сад (огород).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интернет», ограничение использования мобильных  телефонов.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Государственно-общественное управление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безопасность.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штатному расписанию (количество административного персонала на контингент, узкие специалисты).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Библиотека/</a:t>
            </a:r>
            <a:r>
              <a:rPr lang="ru-RU" sz="1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</a:t>
            </a: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6"/>
            <a:ext cx="9144000" cy="68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399" y="1772816"/>
            <a:ext cx="9143999" cy="4215244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spcBef>
                <a:spcPts val="450"/>
              </a:spcBef>
              <a:buNone/>
            </a:pPr>
            <a:endParaRPr lang="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50000"/>
              </a:lnSpc>
              <a:spcBef>
                <a:spcPts val="450"/>
              </a:spcBef>
              <a:buNone/>
            </a:pPr>
            <a:endParaRPr lang="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3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99858" y="1864220"/>
            <a:ext cx="4468753" cy="38238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проекта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 Министерства просвещения России» – создание равных условий для реализации идеологии единого образовательного пространства для каждого школьника независимо от социальных и экономических факторов, его места проживания, достатка семьи, укомплектованности образовательной организации, её материальной обеспеченности.</a:t>
            </a:r>
          </a:p>
        </p:txBody>
      </p:sp>
      <p:pic>
        <p:nvPicPr>
          <p:cNvPr id="3076" name="Picture 4" descr="https://soiro64.ru/wp-content/uploads/2022/07/banner-1536x7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" y="2155892"/>
            <a:ext cx="4461458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Минпросвещения России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13" y="2558"/>
            <a:ext cx="1238198" cy="774403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" y="-61717"/>
            <a:ext cx="2412357" cy="14793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6309320"/>
            <a:ext cx="583241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Ссылка на официальный сайт "Школа Минпросвещения"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3192" y="0"/>
            <a:ext cx="9144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реализованы приоритетные направления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современной стратегии развития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4"/>
            <a:ext cx="9143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283" y="1352600"/>
            <a:ext cx="3300155" cy="54005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образовательного пространства,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обеспечивающего качественное доступное общее образование во всех регионах страны для каждого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в том числе детей 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ВЗ,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его потребностями и интересами независимо от социальных и экономических факторов (достаток семьи, особенности здоровья, укомплектованность образовательной организации и её материальная обеспеченность и др.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9027" y="1340768"/>
            <a:ext cx="2628809" cy="54005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единой воспитывающей среды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ориентированной на формирование патриотизма, российской гражданской идентичности, духовно-нравственной культуры на основе российских традиционных духовных и культурных ценностей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96256" y="1352600"/>
            <a:ext cx="2714063" cy="54005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образования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вхождение Российской Федерации в число десяти ведущих стран мира по качеству общего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" y="-61716"/>
            <a:ext cx="2032494" cy="1246408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179512" y="46611"/>
            <a:ext cx="8964488" cy="944801"/>
          </a:xfrm>
          <a:prstGeom prst="downArrow">
            <a:avLst>
              <a:gd name="adj1" fmla="val 49818"/>
              <a:gd name="adj2" fmla="val 399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и деятельности «Школы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России»: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5015" y="1025547"/>
            <a:ext cx="7907425" cy="5807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доступности качественного образования и равных возможностей для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6245" y="1779024"/>
            <a:ext cx="7890420" cy="46891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здоровья и обеспечение безопасности обучающихся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2592" y="2393894"/>
            <a:ext cx="7924073" cy="48345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непрерывное совершенствование качества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245" y="3059062"/>
            <a:ext cx="7916195" cy="4028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обучающихся (интеллект, талант, личность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4882" y="4440809"/>
            <a:ext cx="7950558" cy="584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учительства (инвестиции в педагогов, постоянное профессиональное развитие на основе адресного методического сопровождения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4882" y="3653235"/>
            <a:ext cx="7931783" cy="5962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социализация и выбор жизненного пути обучающихся (мировоззрение, традиции, профессия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2765" y="5228383"/>
            <a:ext cx="7890419" cy="6488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каждого в создании комфортного и безопасного школьного климата (детско-взрослая общность, положительные эмоции, доверие и уважение, школьные традиции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3289" y="6142988"/>
            <a:ext cx="7899895" cy="6703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современной мотивирующей образовательной среды (амбициозные задачи для каждого ученика по принципу: обучение, опыт, демонстрация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99" y="2558"/>
            <a:ext cx="896211" cy="5605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6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 rot="20099758">
            <a:off x="7695228" y="4828951"/>
            <a:ext cx="295189" cy="724696"/>
          </a:xfrm>
          <a:prstGeom prst="downArrow">
            <a:avLst>
              <a:gd name="adj1" fmla="val 50000"/>
              <a:gd name="adj2" fmla="val 4150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731459">
            <a:off x="910627" y="4709860"/>
            <a:ext cx="330958" cy="87935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193669">
            <a:off x="7512293" y="2218081"/>
            <a:ext cx="363474" cy="83546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05780">
            <a:off x="770156" y="2168646"/>
            <a:ext cx="363474" cy="93449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0912" y="4122539"/>
            <a:ext cx="6649589" cy="784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направления дополняются ещё тремя составляющими: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9068" y="980729"/>
            <a:ext cx="6455260" cy="1396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представленной концепцией в развитии единого образовательного пространства выделяются пять магистральных направлений, в центре которых стоит ученик: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272" y="3028322"/>
            <a:ext cx="1787650" cy="102475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(качество и объективность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4807" y="3062222"/>
            <a:ext cx="1597914" cy="10247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2901" y="3062222"/>
            <a:ext cx="1668782" cy="10247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2657" y="3040676"/>
            <a:ext cx="1535963" cy="10247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39594" y="2985032"/>
            <a:ext cx="1991390" cy="1063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</a:p>
        </p:txBody>
      </p:sp>
      <p:sp>
        <p:nvSpPr>
          <p:cNvPr id="14" name="Стрелка вниз 13"/>
          <p:cNvSpPr/>
          <p:nvPr/>
        </p:nvSpPr>
        <p:spPr>
          <a:xfrm rot="161750">
            <a:off x="2574869" y="2400082"/>
            <a:ext cx="363474" cy="73721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11687" y="2391942"/>
            <a:ext cx="363474" cy="705595"/>
          </a:xfrm>
          <a:prstGeom prst="downArrow">
            <a:avLst>
              <a:gd name="adj1" fmla="val 54533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950317" y="2377684"/>
            <a:ext cx="363474" cy="78456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0633" y="5538159"/>
            <a:ext cx="244582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1469" y="5538159"/>
            <a:ext cx="2813118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климат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07454" y="5538159"/>
            <a:ext cx="2660903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210812" y="4907379"/>
            <a:ext cx="310796" cy="63077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332492" y="-190823"/>
            <a:ext cx="8229600" cy="1143000"/>
          </a:xfrm>
        </p:spPr>
        <p:txBody>
          <a:bodyPr/>
          <a:lstStyle/>
          <a:p>
            <a:r>
              <a:rPr lang="ru-RU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Минпросвещения России</a:t>
            </a:r>
            <a:endParaRPr lang="ru-RU" sz="36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53" y="2558"/>
            <a:ext cx="1140757" cy="713461"/>
          </a:xfrm>
          <a:prstGeom prst="rect">
            <a:avLst/>
          </a:prstGeom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56544" y="-36099"/>
            <a:ext cx="1507392" cy="9243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9531" y="6369292"/>
            <a:ext cx="374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критериев – 121 показатель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725050"/>
            <a:ext cx="2533612" cy="4635109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</a:t>
            </a:r>
          </a:p>
          <a:p>
            <a:pPr marL="0" indent="0" algn="ctr">
              <a:buNone/>
            </a:pP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marL="0" indent="0">
              <a:buNone/>
            </a:pPr>
            <a:endParaRPr lang="ru-RU" sz="112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843808" y="1725051"/>
            <a:ext cx="6201790" cy="4800294"/>
          </a:xfrm>
          <a:noFill/>
          <a:ln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примерные рабочие программы, единое календарно-тематическое планирование.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составлению расписания уроков.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</a:t>
            </a:r>
            <a:r>
              <a:rPr lang="ru-RU" sz="6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внутришкольная</a:t>
            </a:r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(в том числе ВПР). 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рекомендации по контрольным работам и домашним заданиям.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линейка учебников.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углубленные программы (с 7 класса).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(10 часов рекомендованных курсов).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деятельность.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форма обучения.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(поддержка молодых учителей).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модульный курс «Технологии» - платформа технологического образования, кластер формирования </a:t>
            </a:r>
            <a:r>
              <a:rPr lang="ru-RU" sz="6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образования.</a:t>
            </a:r>
          </a:p>
          <a:p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служба</a:t>
            </a:r>
            <a:r>
              <a:rPr lang="ru-RU" sz="6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6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обучаются лица с ограниченными возможностями здоровья, с инвалидностью. </a:t>
            </a:r>
            <a:endParaRPr lang="ru-RU" sz="6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6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развитию инклюзивного образования</a:t>
            </a:r>
          </a:p>
          <a:p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2868051"/>
            <a:ext cx="2833618" cy="1738577"/>
          </a:xfrm>
          <a:prstGeom prst="homePlate">
            <a:avLst/>
          </a:prstGeom>
          <a:noFill/>
          <a:ln>
            <a:solidFill>
              <a:srgbClr val="BF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Знание</a:t>
            </a:r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</a:p>
          <a:p>
            <a:pPr algn="ctr"/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объективность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" y="4725144"/>
            <a:ext cx="2516390" cy="1887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64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725050"/>
            <a:ext cx="2533612" cy="4635109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marL="0" indent="0">
              <a:buNone/>
            </a:pPr>
            <a:endParaRPr lang="ru-RU" sz="112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2868051"/>
            <a:ext cx="2833618" cy="1738577"/>
          </a:xfrm>
          <a:prstGeom prst="homePlate">
            <a:avLst/>
          </a:prstGeom>
          <a:noFill/>
          <a:ln>
            <a:solidFill>
              <a:srgbClr val="BF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Здоровье</a:t>
            </a:r>
            <a:endParaRPr lang="ru-RU" sz="2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33618" y="1725050"/>
            <a:ext cx="60588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Горячее питание (единое меню, родительский контроль).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здоровьесбережению в школе, в том числе при занятиях за ПК.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без </a:t>
            </a:r>
            <a:r>
              <a:rPr lang="ru-RU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(наркотики, алкоголь, табак).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30 %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получивших знак отличия Всероссийского физкультурно-спортивного </a:t>
            </a: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( ГТО).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оздоровительный лагерь (в том числе тематические смены).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спортивной инфраструктуры для семей с детьми (во внеклассное время).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команды.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0" y="4771668"/>
            <a:ext cx="2583058" cy="1944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409809"/>
            <a:ext cx="1733287" cy="1299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54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725050"/>
            <a:ext cx="2533612" cy="4635109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marL="0" indent="0">
              <a:buNone/>
            </a:pPr>
            <a:endParaRPr lang="ru-RU" sz="112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2868051"/>
            <a:ext cx="2833618" cy="1738577"/>
          </a:xfrm>
          <a:prstGeom prst="homePlate">
            <a:avLst/>
          </a:prstGeom>
          <a:noFill/>
          <a:ln>
            <a:solidFill>
              <a:srgbClr val="BF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Творчество</a:t>
            </a:r>
            <a:endParaRPr lang="ru-RU" sz="2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33618" y="1988840"/>
            <a:ext cx="605886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полного дня: внеурочная деятельность и дополнительное образование.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конкурсов, фестивалей, олимпиад, конференций. 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перемена».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хор.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театр.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музыкальный коллектив.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пресс-центр (телевидение, газета, журнал).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и музейная педагогика.</a:t>
            </a:r>
          </a:p>
          <a:p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" y="4873691"/>
            <a:ext cx="2632807" cy="1740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0761"/>
            <a:ext cx="1694310" cy="130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5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152" y="1550574"/>
            <a:ext cx="2533964" cy="4809585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marL="0" indent="0">
              <a:buNone/>
            </a:pPr>
            <a:endParaRPr lang="ru-RU" sz="112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22491" y="2697221"/>
            <a:ext cx="2833618" cy="1738577"/>
          </a:xfrm>
          <a:prstGeom prst="homePlate">
            <a:avLst/>
          </a:prstGeom>
          <a:noFill/>
          <a:ln>
            <a:solidFill>
              <a:srgbClr val="BF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Воспитание</a:t>
            </a:r>
            <a:endParaRPr lang="ru-RU" sz="2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88">
            <a:off x="-26426" y="-10348"/>
            <a:ext cx="1472760" cy="903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873198" cy="546122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85666" y="1550574"/>
            <a:ext cx="60588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по воспитанию. 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воспитательной работы.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работе с родительским сообществом.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детских инициатив/ученического самоуправления.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символика (флаг, герб, гимн).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Ученическое самоуправление.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и молодежные общественные.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(РДШ, «</a:t>
            </a:r>
            <a:r>
              <a:rPr lang="ru-RU" sz="1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«Большая перемена», «Орлята России»).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краеведения и школьного туризма.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педагогических работников в сфере 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оценке качества ВР.</a:t>
            </a:r>
          </a:p>
          <a:p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Волонтёрское движение.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1100" r="4326"/>
          <a:stretch/>
        </p:blipFill>
        <p:spPr>
          <a:xfrm>
            <a:off x="107152" y="4869160"/>
            <a:ext cx="2664296" cy="1481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93" y="4797152"/>
            <a:ext cx="1419269" cy="1892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76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OT Analy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SWOT Analysis</Template>
  <TotalTime>7035</TotalTime>
  <Words>1012</Words>
  <Application>Microsoft Office PowerPoint</Application>
  <PresentationFormat>Экран (4:3)</PresentationFormat>
  <Paragraphs>165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SWOT Analysis</vt:lpstr>
      <vt:lpstr>ГБОУ СОШ №2 п.г.т. Усть - Кинельский </vt:lpstr>
      <vt:lpstr>Школа Минпросвещения России</vt:lpstr>
      <vt:lpstr>В Концепции реализованы приоритетные направления  современной стратегии развития российского образования </vt:lpstr>
      <vt:lpstr>Презентация PowerPoint</vt:lpstr>
      <vt:lpstr>Школа Минпросвещения России</vt:lpstr>
      <vt:lpstr>Критерии единого образовательного пространства </vt:lpstr>
      <vt:lpstr>Критерии единого образовательного пространства </vt:lpstr>
      <vt:lpstr>Критерии единого образовательного пространства </vt:lpstr>
      <vt:lpstr>Критерии единого образовательного пространства </vt:lpstr>
      <vt:lpstr>Критерии единого образовательного пространства </vt:lpstr>
      <vt:lpstr>Критерии единого образовательного пространства </vt:lpstr>
      <vt:lpstr>Критерии единого образовательного пространства </vt:lpstr>
      <vt:lpstr>Критерии единого образовательного пространства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Analysis</dc:title>
  <dc:creator>Admin</dc:creator>
  <cp:lastModifiedBy>Артамонова И. П.</cp:lastModifiedBy>
  <cp:revision>246</cp:revision>
  <cp:lastPrinted>2024-10-18T11:13:28Z</cp:lastPrinted>
  <dcterms:created xsi:type="dcterms:W3CDTF">2011-11-28T19:19:40Z</dcterms:created>
  <dcterms:modified xsi:type="dcterms:W3CDTF">2024-10-21T04:24:27Z</dcterms:modified>
</cp:coreProperties>
</file>