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Montserrat" charset="-52"/>
      <p:regular r:id="rId15"/>
    </p:embeddedFont>
    <p:embeddedFont>
      <p:font typeface="Heebo Light" charset="-79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/>
    <p:restoredTop sz="94610"/>
  </p:normalViewPr>
  <p:slideViewPr>
    <p:cSldViewPr snapToGrid="0" snapToObjects="1">
      <p:cViewPr varScale="1">
        <p:scale>
          <a:sx n="57" d="100"/>
          <a:sy n="57" d="100"/>
        </p:scale>
        <p:origin x="-552" y="-8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0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39522"/>
            <a:ext cx="7556421" cy="354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Возможности нейросетей в образовании и использование нейросетей учителем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823579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Нейросети открывают новые горизонты в сфере образования, позволяя учителям персонализировать обучение, автоматизировать проверку знаний и создавать интерактивный контент</a:t>
            </a:r>
            <a:r>
              <a:rPr lang="en-US" sz="175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. 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691014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6917769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6893243"/>
            <a:ext cx="5877892" cy="1124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 err="1" smtClean="0">
                <a:solidFill>
                  <a:srgbClr val="DCD7E5"/>
                </a:solidFill>
                <a:latin typeface="Heebo Bold" pitchFamily="34" charset="0"/>
                <a:ea typeface="Heebo Bold" pitchFamily="34" charset="-122"/>
                <a:cs typeface="Heebo Bold" pitchFamily="34" charset="-120"/>
              </a:rPr>
              <a:t>Яна</a:t>
            </a:r>
            <a:r>
              <a:rPr lang="en-US" sz="2200" b="1" dirty="0" smtClean="0">
                <a:solidFill>
                  <a:srgbClr val="DCD7E5"/>
                </a:solidFill>
                <a:latin typeface="Heebo Bold" pitchFamily="34" charset="0"/>
                <a:ea typeface="Heebo Bold" pitchFamily="34" charset="-122"/>
                <a:cs typeface="Heebo Bold" pitchFamily="34" charset="-120"/>
              </a:rPr>
              <a:t> </a:t>
            </a:r>
            <a:r>
              <a:rPr lang="ru-RU" sz="2200" b="1" dirty="0" smtClean="0">
                <a:solidFill>
                  <a:srgbClr val="DCD7E5"/>
                </a:solidFill>
                <a:latin typeface="Heebo Bold" pitchFamily="34" charset="0"/>
                <a:ea typeface="Heebo Bold" pitchFamily="34" charset="-122"/>
                <a:cs typeface="Heebo Bold" pitchFamily="34" charset="-120"/>
              </a:rPr>
              <a:t>Владимировна</a:t>
            </a:r>
            <a:r>
              <a:rPr lang="en-US" sz="2200" b="1" dirty="0" smtClean="0">
                <a:solidFill>
                  <a:srgbClr val="DCD7E5"/>
                </a:solidFill>
                <a:latin typeface="Heebo Bold" pitchFamily="34" charset="0"/>
                <a:ea typeface="Heebo Bold" pitchFamily="34" charset="-122"/>
                <a:cs typeface="Heebo Bold" pitchFamily="34" charset="-120"/>
              </a:rPr>
              <a:t> </a:t>
            </a:r>
            <a:r>
              <a:rPr lang="en-US" sz="2200" b="1" dirty="0" err="1" smtClean="0">
                <a:solidFill>
                  <a:srgbClr val="DCD7E5"/>
                </a:solidFill>
                <a:latin typeface="Heebo Bold" pitchFamily="34" charset="0"/>
                <a:ea typeface="Heebo Bold" pitchFamily="34" charset="-122"/>
                <a:cs typeface="Heebo Bold" pitchFamily="34" charset="-120"/>
              </a:rPr>
              <a:t>Бородулина</a:t>
            </a:r>
            <a:endParaRPr lang="ru-RU" sz="2200" b="1" dirty="0" smtClean="0">
              <a:solidFill>
                <a:srgbClr val="DCD7E5"/>
              </a:solidFill>
              <a:latin typeface="Heebo Bold" pitchFamily="34" charset="0"/>
              <a:ea typeface="Heebo Bold" pitchFamily="34" charset="-122"/>
              <a:cs typeface="Heebo Bold" pitchFamily="34" charset="-120"/>
            </a:endParaRPr>
          </a:p>
          <a:p>
            <a:pPr marL="0" indent="0" algn="l">
              <a:lnSpc>
                <a:spcPts val="31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Елизавета Геннадьевна </a:t>
            </a:r>
            <a:r>
              <a:rPr lang="ru-RU" sz="2400" dirty="0" err="1" smtClean="0">
                <a:solidFill>
                  <a:schemeClr val="bg1"/>
                </a:solidFill>
              </a:rPr>
              <a:t>Васинькина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1207496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Что такое нейросеть и как она работает?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303204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Что такое нейросеть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Нейронная сеть - это вычислительная система, основанная на модели биологических нейронных сетей мозга. Она состоит из множества взаимосвязанных простых процессоров, называемых нейронами.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634264"/>
            <a:ext cx="354984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Как работает нейросеть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21540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Нейросеть обучается на примерах, используя алгоритм обратного распространения ошибки для подстройки внутренних параметров. Это позволяет ей находить сложные зависимости в данных и делать предсказания.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63993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Применение нейросетей в различных областях образования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448526"/>
            <a:ext cx="284559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Персонализация обучения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84000"/>
            <a:ext cx="2845594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Нейросети помогают создавать индивидуальные учебные планы, подстраиваясь под потребности и уровень каждого ученика.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200406" y="3448526"/>
            <a:ext cx="284559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Автоматический анализ знаний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00406" y="4384000"/>
            <a:ext cx="2845594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Алгоритмы машинного обучения могут быстро и точно проверять работы учеников, выявляя их сильные и слабые стороны.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607022" y="3448526"/>
            <a:ext cx="284559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Интерактивный контент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07022" y="4384000"/>
            <a:ext cx="2845594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Нейросети используются для генерации увлекательных мультимедийных учебных материалов, повышая вовлечённость учащихся.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1013638" y="3448526"/>
            <a:ext cx="284559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Улучшение успеваемости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3638" y="4384000"/>
            <a:ext cx="2845594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Применение нейросетей позволяет выявлять закономерности и тренды, что помогает учителям корректировать свои методики.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27075" y="1105376"/>
            <a:ext cx="7862649" cy="11441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Преимущества использования нейросетей учителями</a:t>
            </a:r>
            <a:endParaRPr lang="en-US" sz="3600" dirty="0"/>
          </a:p>
        </p:txBody>
      </p:sp>
      <p:sp>
        <p:nvSpPr>
          <p:cNvPr id="4" name="Shape 1"/>
          <p:cNvSpPr/>
          <p:nvPr/>
        </p:nvSpPr>
        <p:spPr>
          <a:xfrm>
            <a:off x="6127075" y="2729984"/>
            <a:ext cx="411837" cy="411837"/>
          </a:xfrm>
          <a:prstGeom prst="roundRect">
            <a:avLst>
              <a:gd name="adj" fmla="val 18668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283404" y="2798564"/>
            <a:ext cx="99179" cy="2745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721912" y="2729984"/>
            <a:ext cx="3245048" cy="571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Автоматизация рутинных задач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6721912" y="3411736"/>
            <a:ext cx="3245048" cy="1463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Нейросети помогают учителям автоматизировать проверку домашних заданий, тестирование и ведение журнала, экономя время на административную работу.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10149959" y="2729984"/>
            <a:ext cx="411837" cy="411837"/>
          </a:xfrm>
          <a:prstGeom prst="roundRect">
            <a:avLst>
              <a:gd name="adj" fmla="val 18668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277832" y="2798564"/>
            <a:ext cx="155972" cy="2745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2150" dirty="0"/>
          </a:p>
        </p:txBody>
      </p:sp>
      <p:sp>
        <p:nvSpPr>
          <p:cNvPr id="10" name="Text 7"/>
          <p:cNvSpPr/>
          <p:nvPr/>
        </p:nvSpPr>
        <p:spPr>
          <a:xfrm>
            <a:off x="10744795" y="2729984"/>
            <a:ext cx="3033832" cy="285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Индивидуальный подход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10744795" y="3125748"/>
            <a:ext cx="3245048" cy="1463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Алгоритмы машинного обучения позволяют создавать персонализированные учебные планы, учитывающие особенности каждого ученика.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6127075" y="5264467"/>
            <a:ext cx="411837" cy="411837"/>
          </a:xfrm>
          <a:prstGeom prst="roundRect">
            <a:avLst>
              <a:gd name="adj" fmla="val 18668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255544" y="5333048"/>
            <a:ext cx="154900" cy="2745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6721912" y="5264467"/>
            <a:ext cx="2426732" cy="285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Улучшение методик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6721912" y="5660231"/>
            <a:ext cx="3245048" cy="1171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Анализ данных с помощью нейросетей помогает учителям выявлять эффективные методики и корректировать свою работу.</a:t>
            </a:r>
            <a:endParaRPr lang="en-US" sz="1400" dirty="0"/>
          </a:p>
        </p:txBody>
      </p:sp>
      <p:sp>
        <p:nvSpPr>
          <p:cNvPr id="16" name="Shape 13"/>
          <p:cNvSpPr/>
          <p:nvPr/>
        </p:nvSpPr>
        <p:spPr>
          <a:xfrm>
            <a:off x="10149959" y="5264467"/>
            <a:ext cx="411837" cy="411837"/>
          </a:xfrm>
          <a:prstGeom prst="roundRect">
            <a:avLst>
              <a:gd name="adj" fmla="val 18668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265093" y="5333048"/>
            <a:ext cx="181451" cy="2745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</a:t>
            </a:r>
            <a:endParaRPr lang="en-US" sz="2150" dirty="0"/>
          </a:p>
        </p:txBody>
      </p:sp>
      <p:sp>
        <p:nvSpPr>
          <p:cNvPr id="18" name="Text 15"/>
          <p:cNvSpPr/>
          <p:nvPr/>
        </p:nvSpPr>
        <p:spPr>
          <a:xfrm>
            <a:off x="10744795" y="5264467"/>
            <a:ext cx="2666881" cy="285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Интерактивные уроки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10744795" y="5660231"/>
            <a:ext cx="3245048" cy="1463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Использование нейросетей для создания мультимедийного, интерактивного контента делает занятия более увлекательными для учеников.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63993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Персонализация обучения с помощью нейросетей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448526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Адаптивные учебные планы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84000"/>
            <a:ext cx="3978116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Нейросети анализируют успеваемость и предпочтения каждого ученика, чтобы создавать индивидуальные учебные маршруты, максимально соответствующие его потребностям.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448526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Прогнозирование успеваемости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84000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Алгоритмы машинного обучения прогнозируют, где ученику требуется дополнительная помощь, позволяя учителям вовремя вмешаться и скорректировать обучение.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448526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Рекомендательные системы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384000"/>
            <a:ext cx="3978116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Интеллектуальные рекомендательные системы подбирают дополнительные материалы и упражнения, соответствующие уровню и интересам каждого ученика.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2565" y="919282"/>
            <a:ext cx="7651671" cy="1332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Автоматическая проверка и анализ знаний учеников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232565" y="2571631"/>
            <a:ext cx="3719274" cy="2940963"/>
          </a:xfrm>
          <a:prstGeom prst="roundRect">
            <a:avLst>
              <a:gd name="adj" fmla="val 3045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53307" y="2792373"/>
            <a:ext cx="3277791" cy="6660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Быстрая обработка работ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6453307" y="3586282"/>
            <a:ext cx="3277791" cy="17055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Нейросети могут мгновенно проверять и оценивать выполненные учениками задания, сокращая время на рутинную проверку.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10164961" y="2571631"/>
            <a:ext cx="3719274" cy="2940963"/>
          </a:xfrm>
          <a:prstGeom prst="roundRect">
            <a:avLst>
              <a:gd name="adj" fmla="val 3045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385703" y="2792373"/>
            <a:ext cx="3032165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Выявление пробелов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10385703" y="3253264"/>
            <a:ext cx="3277791" cy="17055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Алгоритмы анализируют ошибки учеников, чтобы определить области, требующие дополнительного внимания.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232565" y="5725716"/>
            <a:ext cx="7651671" cy="1584603"/>
          </a:xfrm>
          <a:prstGeom prst="roundRect">
            <a:avLst>
              <a:gd name="adj" fmla="val 5651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453307" y="5946457"/>
            <a:ext cx="2920722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Объективная оценка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6453307" y="6407348"/>
            <a:ext cx="7210187" cy="682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Нейросети обеспечивают точную и беспристрастную оценку знаний, исключая субъективность человеческого фактора.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9002" y="1051917"/>
            <a:ext cx="7965996" cy="1577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100"/>
              </a:lnSpc>
              <a:buNone/>
            </a:pPr>
            <a:r>
              <a:rPr lang="en-US" sz="33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Создание интерактивного и визуально-привлекательного контента с помощью нейросетей</a:t>
            </a:r>
            <a:endParaRPr lang="en-US" sz="3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02" y="2882027"/>
            <a:ext cx="420648" cy="42064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89002" y="3470910"/>
            <a:ext cx="2431375" cy="2628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Интерактивное видео</a:t>
            </a:r>
            <a:endParaRPr lang="en-US" sz="1650" dirty="0"/>
          </a:p>
        </p:txBody>
      </p:sp>
      <p:sp>
        <p:nvSpPr>
          <p:cNvPr id="6" name="Text 2"/>
          <p:cNvSpPr/>
          <p:nvPr/>
        </p:nvSpPr>
        <p:spPr>
          <a:xfrm>
            <a:off x="589002" y="3834765"/>
            <a:ext cx="3856792" cy="8079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Нейросети помогают создавать динамичные учебные видео с интерактивными элементами, вовлекая учеников в процесс обучения.</a:t>
            </a:r>
            <a:endParaRPr lang="en-US" sz="13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8206" y="2882027"/>
            <a:ext cx="420648" cy="42064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698206" y="3470910"/>
            <a:ext cx="2789634" cy="2628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Анимированная графика</a:t>
            </a:r>
            <a:endParaRPr lang="en-US" sz="1650" dirty="0"/>
          </a:p>
        </p:txBody>
      </p:sp>
      <p:sp>
        <p:nvSpPr>
          <p:cNvPr id="9" name="Text 4"/>
          <p:cNvSpPr/>
          <p:nvPr/>
        </p:nvSpPr>
        <p:spPr>
          <a:xfrm>
            <a:off x="4698206" y="3834765"/>
            <a:ext cx="3856792" cy="10772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Алгоритмы машинного обучения позволяют генерировать яркие, запоминающиеся анимации, делая контент более наглядным и вдохновляющим.</a:t>
            </a:r>
            <a:endParaRPr lang="en-US" sz="13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002" y="5416867"/>
            <a:ext cx="420648" cy="42064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89002" y="6005751"/>
            <a:ext cx="2820710" cy="2628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Дополненная реальность</a:t>
            </a:r>
            <a:endParaRPr lang="en-US" sz="1650" dirty="0"/>
          </a:p>
        </p:txBody>
      </p:sp>
      <p:sp>
        <p:nvSpPr>
          <p:cNvPr id="12" name="Text 6"/>
          <p:cNvSpPr/>
          <p:nvPr/>
        </p:nvSpPr>
        <p:spPr>
          <a:xfrm>
            <a:off x="589002" y="6369606"/>
            <a:ext cx="3856792" cy="8079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Интеграция нейросетей в AR-приложения открывает новые возможности для создания интерактивных учебных материалов.</a:t>
            </a:r>
            <a:endParaRPr lang="en-US" sz="13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8206" y="5416867"/>
            <a:ext cx="420648" cy="42064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4698206" y="6005751"/>
            <a:ext cx="2731175" cy="2628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Виртуальная реальность</a:t>
            </a:r>
            <a:endParaRPr lang="en-US" sz="1650" dirty="0"/>
          </a:p>
        </p:txBody>
      </p:sp>
      <p:sp>
        <p:nvSpPr>
          <p:cNvPr id="15" name="Text 8"/>
          <p:cNvSpPr/>
          <p:nvPr/>
        </p:nvSpPr>
        <p:spPr>
          <a:xfrm>
            <a:off x="4698206" y="6369606"/>
            <a:ext cx="3856792" cy="8079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Нейросети помогают разрабатывать увлекательные VR-симуляции, позволяющие ученикам погрузиться в изучаемый материал.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83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56828" y="448151"/>
            <a:ext cx="8003143" cy="1018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000"/>
              </a:lnSpc>
              <a:buNone/>
            </a:pPr>
            <a:r>
              <a:rPr lang="en-US" sz="3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Будущее нейросетей в образовании: тенденции и перспективы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6289834" y="1711285"/>
            <a:ext cx="22860" cy="6070402"/>
          </a:xfrm>
          <a:prstGeom prst="roundRect">
            <a:avLst>
              <a:gd name="adj" fmla="val 299472"/>
            </a:avLst>
          </a:prstGeom>
          <a:solidFill>
            <a:srgbClr val="4A2C85"/>
          </a:solidFill>
          <a:ln/>
        </p:spPr>
      </p:sp>
      <p:sp>
        <p:nvSpPr>
          <p:cNvPr id="5" name="Shape 2"/>
          <p:cNvSpPr/>
          <p:nvPr/>
        </p:nvSpPr>
        <p:spPr>
          <a:xfrm>
            <a:off x="6461760" y="2066568"/>
            <a:ext cx="570428" cy="22860"/>
          </a:xfrm>
          <a:prstGeom prst="roundRect">
            <a:avLst>
              <a:gd name="adj" fmla="val 299472"/>
            </a:avLst>
          </a:prstGeom>
          <a:solidFill>
            <a:srgbClr val="4A2C85"/>
          </a:solidFill>
          <a:ln/>
        </p:spPr>
      </p:sp>
      <p:sp>
        <p:nvSpPr>
          <p:cNvPr id="6" name="Shape 3"/>
          <p:cNvSpPr/>
          <p:nvPr/>
        </p:nvSpPr>
        <p:spPr>
          <a:xfrm>
            <a:off x="6117908" y="1894642"/>
            <a:ext cx="366712" cy="366713"/>
          </a:xfrm>
          <a:prstGeom prst="roundRect">
            <a:avLst>
              <a:gd name="adj" fmla="val 18668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257092" y="1955721"/>
            <a:ext cx="88344" cy="2445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7197685" y="1874282"/>
            <a:ext cx="2904768" cy="254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Персонализация обучения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7197685" y="2226588"/>
            <a:ext cx="6862286" cy="7822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Нейросети станут ещё более совершенными в адаптации учебных программ под индивидуальные способности и потребности каждого ученика, максимально раскрывая их потенциал.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6461760" y="3690104"/>
            <a:ext cx="570428" cy="22860"/>
          </a:xfrm>
          <a:prstGeom prst="roundRect">
            <a:avLst>
              <a:gd name="adj" fmla="val 299472"/>
            </a:avLst>
          </a:prstGeom>
          <a:solidFill>
            <a:srgbClr val="4A2C85"/>
          </a:solidFill>
          <a:ln/>
        </p:spPr>
      </p:sp>
      <p:sp>
        <p:nvSpPr>
          <p:cNvPr id="11" name="Shape 8"/>
          <p:cNvSpPr/>
          <p:nvPr/>
        </p:nvSpPr>
        <p:spPr>
          <a:xfrm>
            <a:off x="6117908" y="3518178"/>
            <a:ext cx="366712" cy="366713"/>
          </a:xfrm>
          <a:prstGeom prst="roundRect">
            <a:avLst>
              <a:gd name="adj" fmla="val 18668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231731" y="3579257"/>
            <a:ext cx="138946" cy="2445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1900" dirty="0"/>
          </a:p>
        </p:txBody>
      </p:sp>
      <p:sp>
        <p:nvSpPr>
          <p:cNvPr id="13" name="Text 10"/>
          <p:cNvSpPr/>
          <p:nvPr/>
        </p:nvSpPr>
        <p:spPr>
          <a:xfrm>
            <a:off x="7197685" y="3497818"/>
            <a:ext cx="3375660" cy="254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Автоматизация рутинных задач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7197685" y="3850124"/>
            <a:ext cx="6862286" cy="7822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Использование нейросетей позволит учителям полностью автоматизировать проверку работ, оценивание и ведение журнала, высвобождая время для творческой и наставнической деятельности.</a:t>
            </a:r>
            <a:endParaRPr lang="en-US" sz="1250" dirty="0"/>
          </a:p>
        </p:txBody>
      </p:sp>
      <p:sp>
        <p:nvSpPr>
          <p:cNvPr id="15" name="Shape 12"/>
          <p:cNvSpPr/>
          <p:nvPr/>
        </p:nvSpPr>
        <p:spPr>
          <a:xfrm>
            <a:off x="6461760" y="5313640"/>
            <a:ext cx="570428" cy="22860"/>
          </a:xfrm>
          <a:prstGeom prst="roundRect">
            <a:avLst>
              <a:gd name="adj" fmla="val 299472"/>
            </a:avLst>
          </a:prstGeom>
          <a:solidFill>
            <a:srgbClr val="4A2C85"/>
          </a:solidFill>
          <a:ln/>
        </p:spPr>
      </p:sp>
      <p:sp>
        <p:nvSpPr>
          <p:cNvPr id="16" name="Shape 13"/>
          <p:cNvSpPr/>
          <p:nvPr/>
        </p:nvSpPr>
        <p:spPr>
          <a:xfrm>
            <a:off x="6117908" y="5141714"/>
            <a:ext cx="366712" cy="366713"/>
          </a:xfrm>
          <a:prstGeom prst="roundRect">
            <a:avLst>
              <a:gd name="adj" fmla="val 18668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232327" y="5202793"/>
            <a:ext cx="137874" cy="2445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1900" dirty="0"/>
          </a:p>
        </p:txBody>
      </p:sp>
      <p:sp>
        <p:nvSpPr>
          <p:cNvPr id="18" name="Text 15"/>
          <p:cNvSpPr/>
          <p:nvPr/>
        </p:nvSpPr>
        <p:spPr>
          <a:xfrm>
            <a:off x="7197685" y="5121354"/>
            <a:ext cx="3702248" cy="254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Интерактивные обучающие среды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7197685" y="5473660"/>
            <a:ext cx="6862286" cy="7822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Нейросети будут интегрированы в виртуальную и дополненную реальность, создавая захватывающие, многомерные учебные пространства, способные вовлечь учеников в процесс обучения.</a:t>
            </a:r>
            <a:endParaRPr lang="en-US" sz="1250" dirty="0"/>
          </a:p>
        </p:txBody>
      </p:sp>
      <p:sp>
        <p:nvSpPr>
          <p:cNvPr id="20" name="Shape 17"/>
          <p:cNvSpPr/>
          <p:nvPr/>
        </p:nvSpPr>
        <p:spPr>
          <a:xfrm>
            <a:off x="6461760" y="6937177"/>
            <a:ext cx="570428" cy="22860"/>
          </a:xfrm>
          <a:prstGeom prst="roundRect">
            <a:avLst>
              <a:gd name="adj" fmla="val 299472"/>
            </a:avLst>
          </a:prstGeom>
          <a:solidFill>
            <a:srgbClr val="4A2C85"/>
          </a:solidFill>
          <a:ln/>
        </p:spPr>
      </p:sp>
      <p:sp>
        <p:nvSpPr>
          <p:cNvPr id="21" name="Shape 18"/>
          <p:cNvSpPr/>
          <p:nvPr/>
        </p:nvSpPr>
        <p:spPr>
          <a:xfrm>
            <a:off x="6117908" y="6765250"/>
            <a:ext cx="366712" cy="366713"/>
          </a:xfrm>
          <a:prstGeom prst="roundRect">
            <a:avLst>
              <a:gd name="adj" fmla="val 18668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6220420" y="6826329"/>
            <a:ext cx="161687" cy="2445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</a:t>
            </a:r>
            <a:endParaRPr lang="en-US" sz="1900" dirty="0"/>
          </a:p>
        </p:txBody>
      </p:sp>
      <p:sp>
        <p:nvSpPr>
          <p:cNvPr id="23" name="Text 20"/>
          <p:cNvSpPr/>
          <p:nvPr/>
        </p:nvSpPr>
        <p:spPr>
          <a:xfrm>
            <a:off x="7197685" y="6744891"/>
            <a:ext cx="3512939" cy="254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Прогнозирование успеваемости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7197685" y="7097197"/>
            <a:ext cx="6862286" cy="5214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Анализируя данные об успеваемости, нейросети смогут предсказывать сложности учеников и вовремя предлагать поддержку, помогая им достигать новых высот.</a:t>
            </a:r>
            <a:endParaRPr lang="en-US" sz="12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572</Words>
  <Application>Microsoft Office PowerPoint</Application>
  <PresentationFormat>Произвольный</PresentationFormat>
  <Paragraphs>75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Montserrat</vt:lpstr>
      <vt:lpstr>Heebo Bold</vt:lpstr>
      <vt:lpstr>Heebo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1</cp:lastModifiedBy>
  <cp:revision>2</cp:revision>
  <dcterms:created xsi:type="dcterms:W3CDTF">2024-10-21T00:06:50Z</dcterms:created>
  <dcterms:modified xsi:type="dcterms:W3CDTF">2024-10-21T09:11:17Z</dcterms:modified>
</cp:coreProperties>
</file>