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82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3" r:id="rId21"/>
    <p:sldId id="274" r:id="rId22"/>
    <p:sldId id="276" r:id="rId23"/>
    <p:sldId id="277" r:id="rId24"/>
    <p:sldId id="278" r:id="rId25"/>
    <p:sldId id="279" r:id="rId26"/>
    <p:sldId id="284" r:id="rId27"/>
    <p:sldId id="286" r:id="rId28"/>
    <p:sldId id="280" r:id="rId2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Эффективные методы и приемы при подготовке к ЕГЭ по английскому языку.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Абраменко С.А.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89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40" y="519800"/>
            <a:ext cx="8061608" cy="542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048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75" y="980728"/>
            <a:ext cx="7752657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81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Содержание и продолжительность заданий по аудированию в ЕГЭ по английскому языку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624736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96351" y="3212976"/>
            <a:ext cx="4572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2800" b="1" i="1" dirty="0" smtClean="0"/>
              <a:t>Задание № 1 </a:t>
            </a:r>
          </a:p>
          <a:p>
            <a:pPr fontAlgn="base"/>
            <a:r>
              <a:rPr lang="ru-RU" dirty="0" smtClean="0"/>
              <a:t>Секрет </a:t>
            </a:r>
            <a:r>
              <a:rPr lang="ru-RU" dirty="0"/>
              <a:t>первого задания – умение быстро находить ключевые слова и подбирать к ним синонимы.</a:t>
            </a:r>
          </a:p>
          <a:p>
            <a:pPr fontAlgn="base"/>
            <a:r>
              <a:rPr lang="ru-RU" dirty="0"/>
              <a:t>С текстом надо работать! На экзамене у ученика будет черновик и возможность писать в</a:t>
            </a:r>
            <a:r>
              <a:rPr lang="ru-RU" dirty="0" smtClean="0"/>
              <a:t> </a:t>
            </a:r>
            <a:r>
              <a:rPr lang="ru-RU" dirty="0" err="1"/>
              <a:t>КИМах</a:t>
            </a:r>
            <a:r>
              <a:rPr lang="ru-RU" dirty="0"/>
              <a:t>. Это отличный способ выделить прямо в тексте нужную информацию. </a:t>
            </a:r>
          </a:p>
        </p:txBody>
      </p:sp>
    </p:spTree>
    <p:extLst>
      <p:ext uri="{BB962C8B-B14F-4D97-AF65-F5344CB8AC3E}">
        <p14:creationId xmlns:p14="http://schemas.microsoft.com/office/powerpoint/2010/main" val="1063595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Задание №2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Вся </a:t>
            </a:r>
            <a:r>
              <a:rPr lang="ru-RU" dirty="0"/>
              <a:t>загвоздка этого задания в термине </a:t>
            </a:r>
            <a:r>
              <a:rPr lang="ru-RU" b="1" dirty="0"/>
              <a:t>“</a:t>
            </a:r>
            <a:r>
              <a:rPr lang="ru-RU" b="1" dirty="0" err="1"/>
              <a:t>Not</a:t>
            </a:r>
            <a:r>
              <a:rPr lang="ru-RU" b="1" dirty="0"/>
              <a:t> </a:t>
            </a:r>
            <a:r>
              <a:rPr lang="ru-RU" b="1" dirty="0" err="1"/>
              <a:t>stated</a:t>
            </a:r>
            <a:r>
              <a:rPr lang="ru-RU" b="1" dirty="0"/>
              <a:t>”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Чтобы лучше понять термин 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stated</a:t>
            </a:r>
            <a:r>
              <a:rPr lang="ru-RU" dirty="0"/>
              <a:t>, разберем для начала </a:t>
            </a:r>
            <a:r>
              <a:rPr lang="ru-RU" dirty="0" err="1"/>
              <a:t>true</a:t>
            </a:r>
            <a:r>
              <a:rPr lang="ru-RU" dirty="0"/>
              <a:t> и </a:t>
            </a:r>
            <a:r>
              <a:rPr lang="ru-RU" dirty="0" err="1"/>
              <a:t>false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Для</a:t>
            </a:r>
            <a:r>
              <a:rPr lang="ru-RU" b="1" dirty="0"/>
              <a:t> “</a:t>
            </a:r>
            <a:r>
              <a:rPr lang="ru-RU" b="1" dirty="0" err="1"/>
              <a:t>true</a:t>
            </a:r>
            <a:r>
              <a:rPr lang="ru-RU" b="1" dirty="0"/>
              <a:t>”</a:t>
            </a:r>
            <a:r>
              <a:rPr lang="ru-RU" dirty="0"/>
              <a:t> всегда находится доказательство в тексте.</a:t>
            </a:r>
          </a:p>
          <a:p>
            <a:pPr fontAlgn="base"/>
            <a:r>
              <a:rPr lang="ru-RU" dirty="0"/>
              <a:t>Для </a:t>
            </a:r>
            <a:r>
              <a:rPr lang="ru-RU" b="1" dirty="0"/>
              <a:t>“</a:t>
            </a:r>
            <a:r>
              <a:rPr lang="ru-RU" b="1" dirty="0" err="1"/>
              <a:t>false</a:t>
            </a:r>
            <a:r>
              <a:rPr lang="ru-RU" b="1" dirty="0"/>
              <a:t>”</a:t>
            </a:r>
            <a:r>
              <a:rPr lang="ru-RU" dirty="0"/>
              <a:t> в прослушанном тексте всегда можно найти антоним.</a:t>
            </a:r>
          </a:p>
          <a:p>
            <a:pPr fontAlgn="base"/>
            <a:r>
              <a:rPr lang="ru-RU" dirty="0"/>
              <a:t>Если ясный антоним не находится и хочется “домыслить”, то значит это “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stated</a:t>
            </a:r>
            <a:r>
              <a:rPr lang="ru-RU" dirty="0"/>
              <a:t>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309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Задание №3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В </a:t>
            </a:r>
            <a:r>
              <a:rPr lang="ru-RU" dirty="0"/>
              <a:t>этом задании важно опять выделить в вопросах ключевые слова и услышать из аудио-текста их синонимы.</a:t>
            </a:r>
          </a:p>
          <a:p>
            <a:pPr fontAlgn="base"/>
            <a:r>
              <a:rPr lang="ru-RU" dirty="0"/>
              <a:t>Чаще всего вопросы следуют изложению текста, т.е. информация дается в том порядке, в котором она представлена в вопросах.</a:t>
            </a:r>
          </a:p>
          <a:p>
            <a:pPr fontAlgn="base"/>
            <a:r>
              <a:rPr lang="ru-RU" dirty="0"/>
              <a:t>Ни в коем случае нельзя полагаться лишь на то, что </a:t>
            </a:r>
            <a:r>
              <a:rPr lang="ru-RU" dirty="0" smtClean="0"/>
              <a:t>попадаются знакомые </a:t>
            </a:r>
            <a:r>
              <a:rPr lang="ru-RU" dirty="0"/>
              <a:t>слова, которые написаны в задании. Это ловушка. Полное понимание текста означает понимание его </a:t>
            </a:r>
            <a:r>
              <a:rPr lang="ru-RU" dirty="0" smtClean="0"/>
              <a:t>смысла </a:t>
            </a:r>
            <a:r>
              <a:rPr lang="ru-RU" dirty="0"/>
              <a:t>и отношения автора к теме 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541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9327" y="2348880"/>
            <a:ext cx="8003232" cy="4277072"/>
          </a:xfrm>
        </p:spPr>
        <p:txBody>
          <a:bodyPr>
            <a:normAutofit fontScale="85000" lnSpcReduction="10000"/>
          </a:bodyPr>
          <a:lstStyle/>
          <a:p>
            <a:pPr marL="0" indent="0" algn="ctr" fontAlgn="base">
              <a:buNone/>
            </a:pPr>
            <a:r>
              <a:rPr lang="ru-RU" b="1" dirty="0" smtClean="0"/>
              <a:t>Задание № </a:t>
            </a:r>
            <a:r>
              <a:rPr lang="ru-RU" b="1" dirty="0"/>
              <a:t>10</a:t>
            </a:r>
            <a:endParaRPr lang="ru-RU" dirty="0"/>
          </a:p>
          <a:p>
            <a:pPr fontAlgn="base"/>
            <a:r>
              <a:rPr lang="ru-RU" dirty="0"/>
              <a:t>Д</a:t>
            </a:r>
            <a:r>
              <a:rPr lang="ru-RU" dirty="0" smtClean="0"/>
              <a:t>ля быстрого и эффективного </a:t>
            </a:r>
            <a:r>
              <a:rPr lang="ru-RU" dirty="0"/>
              <a:t>выполнения задания №10 </a:t>
            </a:r>
            <a:r>
              <a:rPr lang="ru-RU" dirty="0" smtClean="0"/>
              <a:t> </a:t>
            </a:r>
            <a:r>
              <a:rPr lang="ru-RU" dirty="0"/>
              <a:t>следует применять технику чтения, которая называется  </a:t>
            </a:r>
            <a:r>
              <a:rPr lang="ru-RU" dirty="0" smtClean="0"/>
              <a:t>«</a:t>
            </a:r>
            <a:r>
              <a:rPr lang="ru-RU" b="1" dirty="0" smtClean="0"/>
              <a:t>Просмотровое»</a:t>
            </a:r>
            <a:endParaRPr lang="ru-RU" dirty="0"/>
          </a:p>
          <a:p>
            <a:pPr fontAlgn="base"/>
            <a:r>
              <a:rPr lang="ru-RU" dirty="0"/>
              <a:t>Сами разработчики КИМ ЕГЭ советуют тратить на первое задание по чтению наименьшее количество времени. </a:t>
            </a:r>
          </a:p>
          <a:p>
            <a:pPr fontAlgn="base"/>
            <a:r>
              <a:rPr lang="ru-RU" b="1" dirty="0"/>
              <a:t>Просмотровое чтение подразумевает </a:t>
            </a:r>
            <a:r>
              <a:rPr lang="ru-RU" dirty="0"/>
              <a:t> извлечение общей информации. </a:t>
            </a:r>
          </a:p>
          <a:p>
            <a:endParaRPr lang="ru-RU" dirty="0"/>
          </a:p>
        </p:txBody>
      </p:sp>
      <p:pic>
        <p:nvPicPr>
          <p:cNvPr id="4" name="Рисунок 3" descr="Содержание и продолжительность заданий по чтению в ЕГЭ по английскому язык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88641"/>
            <a:ext cx="7056784" cy="2088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4266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Задание 11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Т</a:t>
            </a:r>
            <a:r>
              <a:rPr lang="ru-RU" dirty="0" smtClean="0"/>
              <a:t>екст </a:t>
            </a:r>
            <a:r>
              <a:rPr lang="ru-RU" dirty="0"/>
              <a:t>этого задания обычно небольшой, </a:t>
            </a:r>
            <a:r>
              <a:rPr lang="ru-RU" dirty="0" smtClean="0"/>
              <a:t>нужно стараться и на нем экономить время, </a:t>
            </a:r>
            <a:r>
              <a:rPr lang="ru-RU" dirty="0"/>
              <a:t>используя технику «</a:t>
            </a:r>
            <a:r>
              <a:rPr lang="ru-RU" b="1" dirty="0"/>
              <a:t>Просмотровое чтение»</a:t>
            </a:r>
            <a:r>
              <a:rPr lang="ru-RU" dirty="0"/>
              <a:t>, просматриваем для понимания основной мысли. Останавливаемся только на предложениях с пропусками. Детально анализируем только эти предложения. Важно найти ключевые слова, которые “обрамляют” пропуски. По их форме и смыслу будет понятно, что надо вставить.</a:t>
            </a:r>
          </a:p>
          <a:p>
            <a:pPr fontAlgn="base"/>
            <a:r>
              <a:rPr lang="ru-RU" dirty="0"/>
              <a:t>Чтобы выиграть еще время, сразу анализируем предложения с точки зрения синтаксиса и “отбрасываем” те варианты, которые точно не подойдут. </a:t>
            </a:r>
          </a:p>
          <a:p>
            <a:pPr fontAlgn="base"/>
            <a:r>
              <a:rPr lang="ru-RU" b="1" dirty="0" smtClean="0"/>
              <a:t>Например:</a:t>
            </a:r>
            <a:r>
              <a:rPr lang="ru-RU" dirty="0"/>
              <a:t> </a:t>
            </a:r>
            <a:r>
              <a:rPr lang="ru-RU" i="1" dirty="0" err="1"/>
              <a:t>that</a:t>
            </a:r>
            <a:r>
              <a:rPr lang="ru-RU" dirty="0"/>
              <a:t> никогда не выделяется запятыми, потому что вводит важную информацию, которую нельзя “выкинуть” из текста без потери смысла.</a:t>
            </a:r>
          </a:p>
          <a:p>
            <a:pPr fontAlgn="base"/>
            <a:r>
              <a:rPr lang="ru-RU" i="1" dirty="0" err="1" smtClean="0"/>
              <a:t>Which</a:t>
            </a:r>
            <a:r>
              <a:rPr lang="ru-RU" dirty="0"/>
              <a:t> всегда выделяется запятыми, т.к. привносит дополнительную информацию, которую, в принципе, можно убрать и смысл не поменяется. </a:t>
            </a:r>
          </a:p>
        </p:txBody>
      </p:sp>
    </p:spTree>
    <p:extLst>
      <p:ext uri="{BB962C8B-B14F-4D97-AF65-F5344CB8AC3E}">
        <p14:creationId xmlns:p14="http://schemas.microsoft.com/office/powerpoint/2010/main" val="2764636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Задание </a:t>
            </a:r>
            <a:r>
              <a:rPr lang="ru-RU" b="1" i="1" dirty="0" smtClean="0"/>
              <a:t>12-18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В </a:t>
            </a:r>
            <a:r>
              <a:rPr lang="ru-RU" dirty="0"/>
              <a:t>целом вопросы следуют содержанию текста. Этот факт может очень помочь при определении места, где искать ответ. Только некоторые вопросы будут относиться ко всему тексту в целом.</a:t>
            </a:r>
          </a:p>
          <a:p>
            <a:pPr fontAlgn="base"/>
            <a:r>
              <a:rPr lang="ru-RU" dirty="0"/>
              <a:t>Очень важно понимать, что и это задание опять про синонимы и синонимичные выражения. Нельзя найти ответ в тексте “один в один”, как в вопросе.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360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одержание и продолжительность заданий по грамматике и лексике в ЕГЭ по английскому языку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056784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115616" y="3429000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1" dirty="0"/>
              <a:t>Задания 19-24</a:t>
            </a:r>
          </a:p>
          <a:p>
            <a:pPr fontAlgn="base"/>
            <a:r>
              <a:rPr lang="ru-RU" dirty="0"/>
              <a:t>Контроль грамматических навыков. Для данного задания крайне важно определить, с чем нужно работать в очередном пропуске, это может быть числительное, местоимение, существительное, прилагательное, глагол.</a:t>
            </a:r>
          </a:p>
        </p:txBody>
      </p:sp>
    </p:spTree>
    <p:extLst>
      <p:ext uri="{BB962C8B-B14F-4D97-AF65-F5344CB8AC3E}">
        <p14:creationId xmlns:p14="http://schemas.microsoft.com/office/powerpoint/2010/main" val="1919778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Задания 25-29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Кодификатор </a:t>
            </a:r>
            <a:r>
              <a:rPr lang="ru-RU" dirty="0"/>
              <a:t>нам подсказывает, какие аффиксы будут на экзамене:</a:t>
            </a:r>
          </a:p>
          <a:p>
            <a:pPr fontAlgn="base"/>
            <a:r>
              <a:rPr lang="ru-RU" dirty="0"/>
              <a:t>Для образования глаголов: </a:t>
            </a:r>
            <a:r>
              <a:rPr lang="ru-RU" dirty="0" err="1"/>
              <a:t>re</a:t>
            </a:r>
            <a:r>
              <a:rPr lang="ru-RU" dirty="0"/>
              <a:t>-, </a:t>
            </a:r>
            <a:r>
              <a:rPr lang="ru-RU" dirty="0" err="1"/>
              <a:t>dis</a:t>
            </a:r>
            <a:r>
              <a:rPr lang="ru-RU" dirty="0"/>
              <a:t>-, </a:t>
            </a:r>
            <a:r>
              <a:rPr lang="ru-RU" dirty="0" err="1"/>
              <a:t>mis</a:t>
            </a:r>
            <a:r>
              <a:rPr lang="ru-RU" dirty="0"/>
              <a:t>-; -</a:t>
            </a:r>
            <a:r>
              <a:rPr lang="ru-RU" dirty="0" err="1"/>
              <a:t>ize</a:t>
            </a:r>
            <a:r>
              <a:rPr lang="ru-RU" dirty="0"/>
              <a:t>/</a:t>
            </a:r>
            <a:r>
              <a:rPr lang="ru-RU" dirty="0" err="1"/>
              <a:t>is</a:t>
            </a:r>
            <a:endParaRPr lang="ru-RU" dirty="0"/>
          </a:p>
          <a:p>
            <a:pPr fontAlgn="base"/>
            <a:r>
              <a:rPr lang="ru-RU" dirty="0"/>
              <a:t>Для образования существительных</a:t>
            </a:r>
            <a:r>
              <a:rPr lang="en-US" dirty="0"/>
              <a:t>: -</a:t>
            </a:r>
            <a:r>
              <a:rPr lang="en-US" dirty="0" err="1"/>
              <a:t>er</a:t>
            </a:r>
            <a:r>
              <a:rPr lang="en-US" dirty="0"/>
              <a:t>/or, -ness, -</a:t>
            </a:r>
            <a:r>
              <a:rPr lang="en-US" dirty="0" err="1"/>
              <a:t>ist</a:t>
            </a:r>
            <a:r>
              <a:rPr lang="en-US" dirty="0"/>
              <a:t>, -ship, -</a:t>
            </a:r>
            <a:r>
              <a:rPr lang="en-US" dirty="0" err="1"/>
              <a:t>ing</a:t>
            </a:r>
            <a:r>
              <a:rPr lang="en-US" dirty="0"/>
              <a:t>, -</a:t>
            </a:r>
            <a:r>
              <a:rPr lang="en-US" dirty="0" err="1"/>
              <a:t>sion</a:t>
            </a:r>
            <a:r>
              <a:rPr lang="en-US" dirty="0"/>
              <a:t>/</a:t>
            </a:r>
            <a:r>
              <a:rPr lang="en-US" dirty="0" err="1"/>
              <a:t>tion</a:t>
            </a:r>
            <a:r>
              <a:rPr lang="en-US" dirty="0"/>
              <a:t>, -</a:t>
            </a:r>
            <a:r>
              <a:rPr lang="en-US" dirty="0" err="1"/>
              <a:t>ance</a:t>
            </a:r>
            <a:r>
              <a:rPr lang="en-US" dirty="0"/>
              <a:t>/</a:t>
            </a:r>
            <a:r>
              <a:rPr lang="en-US" dirty="0" err="1"/>
              <a:t>ence</a:t>
            </a:r>
            <a:r>
              <a:rPr lang="en-US" dirty="0"/>
              <a:t>, -</a:t>
            </a:r>
            <a:r>
              <a:rPr lang="en-US" dirty="0" err="1"/>
              <a:t>ment</a:t>
            </a:r>
            <a:r>
              <a:rPr lang="en-US" dirty="0"/>
              <a:t>, -</a:t>
            </a:r>
            <a:r>
              <a:rPr lang="en-US" dirty="0" err="1"/>
              <a:t>ity</a:t>
            </a:r>
            <a:endParaRPr lang="ru-RU" dirty="0"/>
          </a:p>
          <a:p>
            <a:pPr fontAlgn="base"/>
            <a:r>
              <a:rPr lang="ru-RU" dirty="0"/>
              <a:t>Для образования прилагательных</a:t>
            </a:r>
            <a:r>
              <a:rPr lang="en-US" dirty="0"/>
              <a:t>: -y, -</a:t>
            </a:r>
            <a:r>
              <a:rPr lang="en-US" dirty="0" err="1"/>
              <a:t>ic</a:t>
            </a:r>
            <a:r>
              <a:rPr lang="en-US" dirty="0"/>
              <a:t>, -</a:t>
            </a:r>
            <a:r>
              <a:rPr lang="en-US" dirty="0" err="1"/>
              <a:t>ful</a:t>
            </a:r>
            <a:r>
              <a:rPr lang="en-US" dirty="0"/>
              <a:t>, -al, -</a:t>
            </a:r>
            <a:r>
              <a:rPr lang="en-US" dirty="0" err="1"/>
              <a:t>ly</a:t>
            </a:r>
            <a:r>
              <a:rPr lang="en-US" dirty="0"/>
              <a:t>, -</a:t>
            </a:r>
            <a:r>
              <a:rPr lang="en-US" dirty="0" err="1"/>
              <a:t>ian</a:t>
            </a:r>
            <a:r>
              <a:rPr lang="en-US" dirty="0"/>
              <a:t>/an, -</a:t>
            </a:r>
            <a:r>
              <a:rPr lang="en-US" dirty="0" err="1"/>
              <a:t>ing</a:t>
            </a:r>
            <a:r>
              <a:rPr lang="en-US" dirty="0"/>
              <a:t>, -</a:t>
            </a:r>
            <a:r>
              <a:rPr lang="en-US" dirty="0" err="1"/>
              <a:t>ous</a:t>
            </a:r>
            <a:r>
              <a:rPr lang="en-US" dirty="0"/>
              <a:t>, -</a:t>
            </a:r>
            <a:r>
              <a:rPr lang="en-US" dirty="0" err="1"/>
              <a:t>ible</a:t>
            </a:r>
            <a:r>
              <a:rPr lang="en-US" dirty="0"/>
              <a:t>/able, -less, -</a:t>
            </a:r>
            <a:r>
              <a:rPr lang="en-US" dirty="0" err="1"/>
              <a:t>ive</a:t>
            </a:r>
            <a:r>
              <a:rPr lang="en-US" dirty="0"/>
              <a:t>, inter.</a:t>
            </a:r>
            <a:endParaRPr lang="ru-RU" dirty="0"/>
          </a:p>
          <a:p>
            <a:pPr fontAlgn="base"/>
            <a:r>
              <a:rPr lang="ru-RU" dirty="0"/>
              <a:t>Суффикс -</a:t>
            </a:r>
            <a:r>
              <a:rPr lang="ru-RU" dirty="0" err="1"/>
              <a:t>ly</a:t>
            </a:r>
            <a:r>
              <a:rPr lang="ru-RU" dirty="0"/>
              <a:t> для образования наречий</a:t>
            </a:r>
          </a:p>
          <a:p>
            <a:pPr fontAlgn="base"/>
            <a:r>
              <a:rPr lang="ru-RU" dirty="0"/>
              <a:t>Отрицательные префиксы </a:t>
            </a:r>
            <a:r>
              <a:rPr lang="ru-RU" dirty="0" err="1"/>
              <a:t>un</a:t>
            </a:r>
            <a:r>
              <a:rPr lang="ru-RU" dirty="0"/>
              <a:t>-, </a:t>
            </a:r>
            <a:r>
              <a:rPr lang="ru-RU" dirty="0" err="1"/>
              <a:t>in</a:t>
            </a:r>
            <a:r>
              <a:rPr lang="ru-RU" dirty="0"/>
              <a:t>-/</a:t>
            </a:r>
            <a:r>
              <a:rPr lang="ru-RU" dirty="0" err="1"/>
              <a:t>im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681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План подготовки</a:t>
            </a:r>
          </a:p>
          <a:p>
            <a:r>
              <a:rPr lang="ru-RU" dirty="0" smtClean="0"/>
              <a:t>2. Ознакомление с форматом экзамена, структура ЕГЭ по английскому языку.</a:t>
            </a:r>
          </a:p>
          <a:p>
            <a:r>
              <a:rPr lang="ru-RU" dirty="0" smtClean="0"/>
              <a:t>3. Актуальные изменения в ЕГЭ для текущего учебного периода</a:t>
            </a:r>
          </a:p>
          <a:p>
            <a:r>
              <a:rPr lang="ru-RU" dirty="0" smtClean="0"/>
              <a:t>4. Отбор материалов для подготовки к ЕГЭ</a:t>
            </a:r>
          </a:p>
          <a:p>
            <a:r>
              <a:rPr lang="ru-RU" dirty="0" smtClean="0"/>
              <a:t>5. Полезные электронные ресурсы</a:t>
            </a:r>
          </a:p>
          <a:p>
            <a:r>
              <a:rPr lang="ru-RU" dirty="0" smtClean="0"/>
              <a:t>6. Ознакомление с типичными ошибками </a:t>
            </a:r>
          </a:p>
          <a:p>
            <a:r>
              <a:rPr lang="ru-RU" dirty="0" smtClean="0"/>
              <a:t>7. Мониторинг успешности подготовки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243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лучшего </a:t>
            </a:r>
            <a:r>
              <a:rPr lang="ru-RU" dirty="0" smtClean="0"/>
              <a:t>запоминания </a:t>
            </a:r>
            <a:r>
              <a:rPr lang="ru-RU" dirty="0"/>
              <a:t>нужно отталкиваться от самого аффикса, узнавать его значение и составлять списки слов, с которыми он будет употребляться.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723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Задания </a:t>
            </a:r>
            <a:r>
              <a:rPr lang="ru-RU" b="1" i="1" dirty="0" smtClean="0"/>
              <a:t>30 </a:t>
            </a:r>
            <a:r>
              <a:rPr lang="ru-RU" b="1" i="1" dirty="0"/>
              <a:t>– </a:t>
            </a:r>
            <a:r>
              <a:rPr lang="ru-RU" b="1" i="1" dirty="0" smtClean="0"/>
              <a:t>36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Эти задания направлены на проверку словарного запаса, а не грамматики. Поэтому упор надо сделать на: устойчивые словосочетания (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have</a:t>
            </a:r>
            <a:r>
              <a:rPr lang="ru-RU" dirty="0"/>
              <a:t> a </a:t>
            </a:r>
            <a:r>
              <a:rPr lang="ru-RU" dirty="0" err="1"/>
              <a:t>haircut</a:t>
            </a:r>
            <a:r>
              <a:rPr lang="ru-RU" dirty="0"/>
              <a:t>), фразовые глаголы (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give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), слова, которые можно перепутать (</a:t>
            </a:r>
            <a:r>
              <a:rPr lang="ru-RU" dirty="0" err="1"/>
              <a:t>make</a:t>
            </a:r>
            <a:r>
              <a:rPr lang="ru-RU" dirty="0"/>
              <a:t>/</a:t>
            </a:r>
            <a:r>
              <a:rPr lang="ru-RU" dirty="0" err="1"/>
              <a:t>do</a:t>
            </a:r>
            <a:r>
              <a:rPr lang="ru-RU" dirty="0"/>
              <a:t>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026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492896"/>
            <a:ext cx="7931224" cy="3888433"/>
          </a:xfrm>
        </p:spPr>
        <p:txBody>
          <a:bodyPr>
            <a:normAutofit fontScale="85000" lnSpcReduction="20000"/>
          </a:bodyPr>
          <a:lstStyle/>
          <a:p>
            <a:pPr marL="0" indent="0" algn="ctr" fontAlgn="base">
              <a:buNone/>
            </a:pPr>
            <a:r>
              <a:rPr lang="ru-RU" b="1" i="1" dirty="0"/>
              <a:t>Задание 37</a:t>
            </a:r>
          </a:p>
          <a:p>
            <a:pPr fontAlgn="base"/>
            <a:r>
              <a:rPr lang="ru-RU" dirty="0"/>
              <a:t>Цель задания 37 – написание электронного письма. И</a:t>
            </a:r>
            <a:r>
              <a:rPr lang="ru-RU" dirty="0" smtClean="0"/>
              <a:t>зменения </a:t>
            </a:r>
            <a:r>
              <a:rPr lang="ru-RU" dirty="0"/>
              <a:t>коснулись оформления. Больше НЕ надо писать: дату и адрес. Упоминание ссылки на предыдущий контакт – по желанию.</a:t>
            </a:r>
          </a:p>
          <a:p>
            <a:pPr fontAlgn="base"/>
            <a:r>
              <a:rPr lang="ru-RU" dirty="0"/>
              <a:t>С</a:t>
            </a:r>
            <a:r>
              <a:rPr lang="ru-RU" dirty="0" smtClean="0"/>
              <a:t>екрет </a:t>
            </a:r>
            <a:r>
              <a:rPr lang="ru-RU" dirty="0"/>
              <a:t>успеха – соблюдение всех формальностей по оформлению письма, вплоть до мельчайших деталей. Например, после имени автора в конце письма точка НЕ ставится.</a:t>
            </a:r>
          </a:p>
          <a:p>
            <a:endParaRPr lang="ru-RU" dirty="0"/>
          </a:p>
        </p:txBody>
      </p:sp>
      <p:pic>
        <p:nvPicPr>
          <p:cNvPr id="4" name="Рисунок 3" descr="Содержание и продолжительность заданий по письменной речи в ЕГЭ по английскому язык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552727" cy="2016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3988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Задание </a:t>
            </a:r>
            <a:r>
              <a:rPr lang="ru-RU" b="1" i="1" dirty="0" smtClean="0"/>
              <a:t>38</a:t>
            </a:r>
            <a:br>
              <a:rPr lang="ru-RU" b="1" i="1" dirty="0" smtClean="0"/>
            </a:br>
            <a:r>
              <a:rPr lang="ru-RU" b="1" i="1" dirty="0" smtClean="0"/>
              <a:t>Проект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В </a:t>
            </a:r>
            <a:r>
              <a:rPr lang="ru-RU" dirty="0"/>
              <a:t>задании требуется создать развернутое высказывание-рассуждение на основе таблицы или диаграммы, которое включает и выражение собственного мнения по теме.</a:t>
            </a:r>
          </a:p>
          <a:p>
            <a:pPr fontAlgn="base"/>
            <a:r>
              <a:rPr lang="ru-RU" dirty="0"/>
              <a:t>На основе графика или таблицы надо выделить важную информацию (2-3 факта), сравнив ее с остальными данными. Самое интересное – необходимо еще определить проблематику и предложить способ ее решения. Проблему не обязательно искать только в представленных данных таблицы или графика. Можно выделить проблему в самой теме, отталкиваясь от общего названия.</a:t>
            </a:r>
          </a:p>
          <a:p>
            <a:pPr fontAlgn="base"/>
            <a:r>
              <a:rPr lang="ru-RU" dirty="0"/>
              <a:t>Некоторые темы, предлагаемые в задании 40, довольно легко “поддаются” нахождению проблематики. Например</a:t>
            </a:r>
            <a:r>
              <a:rPr lang="en-US" dirty="0"/>
              <a:t>, “How frequently teenagers in Russia use social media”. </a:t>
            </a:r>
            <a:r>
              <a:rPr lang="ru-RU" dirty="0"/>
              <a:t>Другие же менее проблематичны</a:t>
            </a:r>
            <a:r>
              <a:rPr lang="en-US" dirty="0"/>
              <a:t>, </a:t>
            </a:r>
            <a:r>
              <a:rPr lang="ru-RU" dirty="0"/>
              <a:t>т</a:t>
            </a:r>
            <a:r>
              <a:rPr lang="en-US" dirty="0"/>
              <a:t>.</a:t>
            </a:r>
            <a:r>
              <a:rPr lang="ru-RU" dirty="0"/>
              <a:t>е</a:t>
            </a:r>
            <a:r>
              <a:rPr lang="en-US" dirty="0"/>
              <a:t>. </a:t>
            </a:r>
            <a:r>
              <a:rPr lang="ru-RU" dirty="0"/>
              <a:t>намного сложнее найти проблему в предложенной теме</a:t>
            </a:r>
            <a:r>
              <a:rPr lang="en-US" dirty="0"/>
              <a:t>: “The most popular holiday destinations in Russia”.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501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/>
              <a:t>З</a:t>
            </a:r>
            <a:r>
              <a:rPr lang="ru-RU" dirty="0" smtClean="0"/>
              <a:t>адание </a:t>
            </a:r>
            <a:r>
              <a:rPr lang="en-US" smtClean="0"/>
              <a:t>38</a:t>
            </a:r>
            <a:r>
              <a:rPr lang="ru-RU" smtClean="0"/>
              <a:t> </a:t>
            </a:r>
            <a:r>
              <a:rPr lang="ru-RU" dirty="0"/>
              <a:t>– это альтернативное задание, т.е. предлагается 2 варианта тем на выбор. Нужно выбирать ту тему, по которой будет легче увидеть проблему. Прочитав заголовки обеих тем, подумать, по какой из них будет легче найти проблему и предложить ее решение.</a:t>
            </a:r>
          </a:p>
          <a:p>
            <a:pPr fontAlgn="base"/>
            <a:r>
              <a:rPr lang="ru-RU" b="1" dirty="0"/>
              <a:t>Важно:</a:t>
            </a:r>
            <a:r>
              <a:rPr lang="ru-RU" dirty="0"/>
              <a:t> проблема не должна обязательно выводиться из самой статистики. </a:t>
            </a:r>
            <a:r>
              <a:rPr lang="ru-RU" dirty="0" smtClean="0"/>
              <a:t>Можно находить </a:t>
            </a:r>
            <a:r>
              <a:rPr lang="ru-RU" dirty="0"/>
              <a:t>проблему в более общей теме. Например, проблема с социальными сетями в общем (безопасность, вред </a:t>
            </a:r>
            <a:r>
              <a:rPr lang="ru-RU" dirty="0" smtClean="0"/>
              <a:t>здоровью </a:t>
            </a:r>
            <a:r>
              <a:rPr lang="ru-RU" dirty="0"/>
              <a:t>и т.п.) или проблема, связанная с каникулами (стоимость путевок, маленький отпуск и т.п.) </a:t>
            </a:r>
            <a:endParaRPr lang="ru-RU" dirty="0" smtClean="0"/>
          </a:p>
          <a:p>
            <a:pPr fontAlgn="base"/>
            <a:r>
              <a:rPr lang="ru-RU" dirty="0" smtClean="0"/>
              <a:t>Структура </a:t>
            </a:r>
            <a:r>
              <a:rPr lang="ru-RU" dirty="0"/>
              <a:t>текста должна соответствовать плану, предложенному в задании. Здесь ничего придумывать не надо: по каждому абзацу на каждый пункт плана. Последний пятый пункт – выражение собственного мнения.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962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Общие рекомендации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Необходимо тщательно проработать формат экзаменационных заданий.</a:t>
            </a:r>
          </a:p>
          <a:p>
            <a:r>
              <a:rPr lang="ru-RU" dirty="0" smtClean="0"/>
              <a:t>Протестировать учащихся на пробелы знаний по темам представленным в кодификаторе.</a:t>
            </a:r>
          </a:p>
          <a:p>
            <a:r>
              <a:rPr lang="ru-RU" dirty="0" smtClean="0"/>
              <a:t>Распланировать повторение и проработку этих тем.</a:t>
            </a:r>
          </a:p>
          <a:p>
            <a:r>
              <a:rPr lang="ru-RU" dirty="0" smtClean="0"/>
              <a:t>Держать на контроле владение лексическими единицами согласно тематике, предложенной в кодификаторе.</a:t>
            </a:r>
          </a:p>
          <a:p>
            <a:r>
              <a:rPr lang="ru-RU" dirty="0" smtClean="0"/>
              <a:t>Регулярно проводить диагностические мониторинги, с последующим анализом и подробным разбором ошибок и сложных случаев.</a:t>
            </a:r>
          </a:p>
          <a:p>
            <a:r>
              <a:rPr lang="ru-RU" dirty="0" smtClean="0"/>
              <a:t>Устраивать пробные тренировки устной части </a:t>
            </a:r>
            <a:r>
              <a:rPr lang="ru-RU" dirty="0"/>
              <a:t>на </a:t>
            </a:r>
            <a:r>
              <a:rPr lang="ru-RU" dirty="0" smtClean="0"/>
              <a:t>симуляторах, с обязательной записью ответов и последующим  подробным разбором ошибок.</a:t>
            </a:r>
          </a:p>
          <a:p>
            <a:r>
              <a:rPr lang="ru-RU" dirty="0" smtClean="0"/>
              <a:t>Проработать вопрос </a:t>
            </a:r>
            <a:r>
              <a:rPr lang="ru-RU" dirty="0" err="1" smtClean="0"/>
              <a:t>минимализации</a:t>
            </a:r>
            <a:r>
              <a:rPr lang="ru-RU" dirty="0" smtClean="0"/>
              <a:t> экзаменационного стресса (дыхательные упражнения, полноценный сон перед экзаменами).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93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Прослушивание отрывков литературных произведений, </a:t>
            </a:r>
            <a:r>
              <a:rPr lang="ru-RU" dirty="0" err="1" smtClean="0"/>
              <a:t>подкастов</a:t>
            </a:r>
            <a:r>
              <a:rPr lang="ru-RU" dirty="0" smtClean="0"/>
              <a:t> на английском языке</a:t>
            </a:r>
          </a:p>
          <a:p>
            <a:r>
              <a:rPr lang="ru-RU" dirty="0" smtClean="0"/>
              <a:t>Просмотр кратких познавательных видео  </a:t>
            </a:r>
            <a:r>
              <a:rPr lang="en-US" dirty="0" smtClean="0"/>
              <a:t>(TED Talks)</a:t>
            </a:r>
          </a:p>
          <a:p>
            <a:r>
              <a:rPr lang="ru-RU" dirty="0" smtClean="0"/>
              <a:t>Работа на учебных платформах и с банками заданий с возможностью проверки ответов и разбора ошибок (</a:t>
            </a:r>
            <a:r>
              <a:rPr lang="en-US" dirty="0" err="1" smtClean="0"/>
              <a:t>Langart</a:t>
            </a:r>
            <a:r>
              <a:rPr lang="ru-RU" dirty="0" smtClean="0"/>
              <a:t>)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595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Пособия для подготовки к ЕГЭ по английскому языку</a:t>
            </a:r>
            <a:endParaRPr lang="ru-RU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9"/>
            <a:ext cx="2736303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502" y="1556792"/>
            <a:ext cx="3208857" cy="438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309331" cy="438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634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ксей\Desktop\TГ¦¦-TЗ¦-TЛ¦¦-¦¦¦-¦TА-¦Ы¦-TВ¦¦¦¬¦-¦-1-19-2048x15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7848872" cy="572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9" y="1299762"/>
            <a:ext cx="8243902" cy="450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116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Изменения  в ЕГЭ английский </a:t>
            </a:r>
            <a:r>
              <a:rPr lang="ru-RU" b="1" dirty="0" smtClean="0"/>
              <a:t>2024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2493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235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Сравнительная таблица оценивания заданий по годам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95624"/>
            <a:ext cx="7704856" cy="48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3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848933" cy="493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75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47248" cy="79695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Распределение заданий и баллов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2582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75359"/>
            <a:ext cx="7272808" cy="526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38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187308"/>
            <a:ext cx="7560840" cy="483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937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920880" cy="534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3286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928</Words>
  <Application>Microsoft Office PowerPoint</Application>
  <PresentationFormat>Экран (4:3)</PresentationFormat>
  <Paragraphs>78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Times New Roman</vt:lpstr>
      <vt:lpstr>Calibri</vt:lpstr>
      <vt:lpstr>Тема Office</vt:lpstr>
      <vt:lpstr>Эффективные методы и приемы при подготовке к ЕГЭ по английскому языку.</vt:lpstr>
      <vt:lpstr>Презентация PowerPoint</vt:lpstr>
      <vt:lpstr>Презентация PowerPoint</vt:lpstr>
      <vt:lpstr>Изменения  в ЕГЭ английский 2024 </vt:lpstr>
      <vt:lpstr>Сравнительная таблица оценивания заданий по годам</vt:lpstr>
      <vt:lpstr>Презентация PowerPoint</vt:lpstr>
      <vt:lpstr>Распределение заданий и баллов </vt:lpstr>
      <vt:lpstr>Презентация PowerPoint</vt:lpstr>
      <vt:lpstr> </vt:lpstr>
      <vt:lpstr> </vt:lpstr>
      <vt:lpstr> </vt:lpstr>
      <vt:lpstr>Презентация PowerPoint</vt:lpstr>
      <vt:lpstr>Задание №2 </vt:lpstr>
      <vt:lpstr>Задание №3 </vt:lpstr>
      <vt:lpstr>Презентация PowerPoint</vt:lpstr>
      <vt:lpstr>Задание 11 </vt:lpstr>
      <vt:lpstr>Задание 12-18 </vt:lpstr>
      <vt:lpstr>Презентация PowerPoint</vt:lpstr>
      <vt:lpstr>Задания 25-29 </vt:lpstr>
      <vt:lpstr>Презентация PowerPoint</vt:lpstr>
      <vt:lpstr>Задания 30 – 36 </vt:lpstr>
      <vt:lpstr>Презентация PowerPoint</vt:lpstr>
      <vt:lpstr>Задание 38 Проект </vt:lpstr>
      <vt:lpstr>Презентация PowerPoint</vt:lpstr>
      <vt:lpstr>Общие рекомендации</vt:lpstr>
      <vt:lpstr>Презентация PowerPoint</vt:lpstr>
      <vt:lpstr>Пособия для подготовки к ЕГЭ по английскому языку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подготовки к ЕГЭ по английскому языку 2023</dc:title>
  <dc:creator>Алексей</dc:creator>
  <cp:lastModifiedBy>RePack by Diakov</cp:lastModifiedBy>
  <cp:revision>30</cp:revision>
  <dcterms:created xsi:type="dcterms:W3CDTF">2023-03-20T14:40:53Z</dcterms:created>
  <dcterms:modified xsi:type="dcterms:W3CDTF">2024-08-29T14:39:00Z</dcterms:modified>
</cp:coreProperties>
</file>