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4" r:id="rId9"/>
    <p:sldId id="277" r:id="rId10"/>
    <p:sldId id="278" r:id="rId11"/>
    <p:sldId id="279" r:id="rId12"/>
    <p:sldId id="280" r:id="rId13"/>
    <p:sldId id="281" r:id="rId14"/>
    <p:sldId id="282" r:id="rId15"/>
    <p:sldId id="270" r:id="rId16"/>
    <p:sldId id="271" r:id="rId17"/>
    <p:sldId id="272" r:id="rId18"/>
    <p:sldId id="276" r:id="rId19"/>
    <p:sldId id="273" r:id="rId20"/>
    <p:sldId id="275" r:id="rId21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D72"/>
    <a:srgbClr val="B6AB9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10"/>
    <p:restoredTop sz="95865"/>
  </p:normalViewPr>
  <p:slideViewPr>
    <p:cSldViewPr snapToGrid="0" snapToObjects="1">
      <p:cViewPr varScale="1">
        <p:scale>
          <a:sx n="73" d="100"/>
          <a:sy n="73" d="100"/>
        </p:scale>
        <p:origin x="-60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BDDE89FA-FD68-8F4A-9CF4-33E42788F5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A7EFED25-FC7B-F141-A331-B7A64BA2C2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965C669-F21F-8049-A537-46D62CAFD9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D7D369F-D699-2948-9488-81DBBA042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3A510-5FE2-204E-9160-24E0564F0D95}" type="datetimeFigureOut">
              <a:rPr lang="uk-UA" smtClean="0"/>
              <a:pPr/>
              <a:t>29.08.2024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356BEEF-0FB9-204B-A649-1D257D553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C93312D-2C0A-E84C-89AC-E21ADA360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9C731-2F00-A542-B32A-0BB7BF80CD4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765921119"/>
      </p:ext>
    </p:extLst>
  </p:cSld>
  <p:clrMapOvr>
    <a:masterClrMapping/>
  </p:clrMapOvr>
  <p:transition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644287D-9277-7C47-A9AF-8BAA31CEB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CA66DFE-D171-E543-A06E-2ECD5E64A9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32532FA-4282-E744-AA1F-74F90FD59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3A510-5FE2-204E-9160-24E0564F0D95}" type="datetimeFigureOut">
              <a:rPr lang="uk-UA" smtClean="0"/>
              <a:pPr/>
              <a:t>29.08.2024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BCC14CA-2E32-2E43-ACE6-30834B751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639581E-0D69-F545-A75A-5ADE74D65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9C731-2F00-A542-B32A-0BB7BF80CD4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718176564"/>
      </p:ext>
    </p:extLst>
  </p:cSld>
  <p:clrMapOvr>
    <a:masterClrMapping/>
  </p:clrMapOvr>
  <p:transition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A878A691-F1D7-924E-9DC4-461234D420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19217F3-4A45-374E-92EF-07F272A816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F777A9B-0B8A-0443-B024-62C787287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3A510-5FE2-204E-9160-24E0564F0D95}" type="datetimeFigureOut">
              <a:rPr lang="uk-UA" smtClean="0"/>
              <a:pPr/>
              <a:t>29.08.2024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D2CB52F-0AD1-CD49-B25F-D5FB8FB28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E67718D-C638-7A40-9E17-E4A5F7F4F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9C731-2F00-A542-B32A-0BB7BF80CD4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262208844"/>
      </p:ext>
    </p:extLst>
  </p:cSld>
  <p:clrMapOvr>
    <a:masterClrMapping/>
  </p:clrMapOvr>
  <p:transition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A25AB9-0937-C543-AFF6-4F6CCF3D0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F414EE6-29A0-4D43-9159-D7C53D99AF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E6C061E-58D9-C94C-95B0-3344F883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3A510-5FE2-204E-9160-24E0564F0D95}" type="datetimeFigureOut">
              <a:rPr lang="uk-UA" smtClean="0"/>
              <a:pPr/>
              <a:t>29.08.2024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D269E71-39AE-F44F-84C0-51FD77B0E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3C3F40D-FAE5-E948-A673-AC2F8A590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9C731-2F00-A542-B32A-0BB7BF80CD4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21677565"/>
      </p:ext>
    </p:extLst>
  </p:cSld>
  <p:clrMapOvr>
    <a:masterClrMapping/>
  </p:clrMapOvr>
  <p:transition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D8D898F-1E4D-094D-909B-A21E5B949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5934DD2-D5EE-8E4E-AE52-EF91E7A55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FFEB1B1-B441-B741-B7C0-5FE9331F6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3A510-5FE2-204E-9160-24E0564F0D95}" type="datetimeFigureOut">
              <a:rPr lang="uk-UA" smtClean="0"/>
              <a:pPr/>
              <a:t>29.08.2024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2847EE5-041E-AB47-8475-1E8026101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E329B1-ADA0-2246-879D-16B609065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9C731-2F00-A542-B32A-0BB7BF80CD4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985197107"/>
      </p:ext>
    </p:extLst>
  </p:cSld>
  <p:clrMapOvr>
    <a:masterClrMapping/>
  </p:clrMapOvr>
  <p:transition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8BA4351-D99A-FD40-84D4-78925DF4C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04075F1-41E0-1E40-87F5-76B05B53B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A1FBEE1-5851-DE4C-97C3-5B2676644C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459EA2C-3D67-9B4A-A8DC-D41336214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3A510-5FE2-204E-9160-24E0564F0D95}" type="datetimeFigureOut">
              <a:rPr lang="uk-UA" smtClean="0"/>
              <a:pPr/>
              <a:t>29.08.2024</a:t>
            </a:fld>
            <a:endParaRPr lang="uk-UA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65A5992-6CCB-334B-80D1-9BFE781A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CA21DBC-9900-4F47-96AA-40F4DFA18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9C731-2F00-A542-B32A-0BB7BF80CD4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284322472"/>
      </p:ext>
    </p:extLst>
  </p:cSld>
  <p:clrMapOvr>
    <a:masterClrMapping/>
  </p:clrMapOvr>
  <p:transition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AF83F2-0C3C-4543-9C1B-64ED06704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426FC7E-A9AB-0841-9362-AD6367ACE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58020BC-E7C1-134E-BD19-5340CE924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BE03158-10BD-614B-839C-F95C39509D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DAC33FF3-C1E0-B243-A88D-6DBA7658A4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04F486AA-7B78-FA4C-A241-B2703B296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3A510-5FE2-204E-9160-24E0564F0D95}" type="datetimeFigureOut">
              <a:rPr lang="uk-UA" smtClean="0"/>
              <a:pPr/>
              <a:t>29.08.2024</a:t>
            </a:fld>
            <a:endParaRPr lang="uk-UA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013A65EE-C117-524B-82D4-A744B7F0F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6145261C-0973-0B42-8B12-1DD0BB6B8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9C731-2F00-A542-B32A-0BB7BF80CD4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088482579"/>
      </p:ext>
    </p:extLst>
  </p:cSld>
  <p:clrMapOvr>
    <a:masterClrMapping/>
  </p:clrMapOvr>
  <p:transition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A254035-7C89-104F-AEA2-B6B642A8C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CEEAED2-ECAF-5C44-871C-C237FDEF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3A510-5FE2-204E-9160-24E0564F0D95}" type="datetimeFigureOut">
              <a:rPr lang="uk-UA" smtClean="0"/>
              <a:pPr/>
              <a:t>29.08.2024</a:t>
            </a:fld>
            <a:endParaRPr lang="uk-UA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C381859-B897-C34F-9CD6-FFDDDD148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42AED760-D61C-3B4C-A75E-1C923CECF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9C731-2F00-A542-B32A-0BB7BF80CD4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293153296"/>
      </p:ext>
    </p:extLst>
  </p:cSld>
  <p:clrMapOvr>
    <a:masterClrMapping/>
  </p:clrMapOvr>
  <p:transition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772A9556-4840-3E47-B6A5-74B02E203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3A510-5FE2-204E-9160-24E0564F0D95}" type="datetimeFigureOut">
              <a:rPr lang="uk-UA" smtClean="0"/>
              <a:pPr/>
              <a:t>29.08.2024</a:t>
            </a:fld>
            <a:endParaRPr lang="uk-UA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6894E0B1-2706-094D-9CA1-6A49AC23C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89DD2B6-3CA3-2A43-8957-EF9EFA400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9C731-2F00-A542-B32A-0BB7BF80CD4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41481522"/>
      </p:ext>
    </p:extLst>
  </p:cSld>
  <p:clrMapOvr>
    <a:masterClrMapping/>
  </p:clrMapOvr>
  <p:transition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BAA9C6-20D5-DB45-9F92-DA9015D54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582D694-3751-DB4C-A6E7-7D281F463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0DBCB32-49BA-CF44-8D9B-235BAC5F6B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6E1255D-8FDA-AB45-8263-37A965C2C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3A510-5FE2-204E-9160-24E0564F0D95}" type="datetimeFigureOut">
              <a:rPr lang="uk-UA" smtClean="0"/>
              <a:pPr/>
              <a:t>29.08.2024</a:t>
            </a:fld>
            <a:endParaRPr lang="uk-UA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E77E760-F590-F946-86CF-DA09F5038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4B9E5F9-CBAA-9643-9E4A-68BF16812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9C731-2F00-A542-B32A-0BB7BF80CD4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255289201"/>
      </p:ext>
    </p:extLst>
  </p:cSld>
  <p:clrMapOvr>
    <a:masterClrMapping/>
  </p:clrMapOvr>
  <p:transition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9C506BA-3D82-484C-AF18-8218482DC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1A0F37BA-8A71-B34B-B402-EC90205688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F4D2773-966E-C64D-9281-A6FD4E116D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E484D63-D385-934D-9D4B-93D0161A2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3A510-5FE2-204E-9160-24E0564F0D95}" type="datetimeFigureOut">
              <a:rPr lang="uk-UA" smtClean="0"/>
              <a:pPr/>
              <a:t>29.08.2024</a:t>
            </a:fld>
            <a:endParaRPr lang="uk-UA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EDB639C-4283-EE4A-8583-18F7F03A2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CAA06FF-2D0E-7B4E-AE13-F8E5391E9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9C731-2F00-A542-B32A-0BB7BF80CD4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824569024"/>
      </p:ext>
    </p:extLst>
  </p:cSld>
  <p:clrMapOvr>
    <a:masterClrMapping/>
  </p:clrMapOvr>
  <p:transition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BDBBFA2C-05E8-974B-AEB1-1F26DCCD0E2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700EB207-9BED-F847-BC42-4F7DD0278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3994" y="365125"/>
            <a:ext cx="9339805" cy="782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uk-UA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6189FA7-2007-BD44-BF7C-9AEDBE189E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06D8B07-1511-DF4C-BD00-732FD60D93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3A510-5FE2-204E-9160-24E0564F0D95}" type="datetimeFigureOut">
              <a:rPr lang="uk-UA" smtClean="0"/>
              <a:pPr/>
              <a:t>29.08.2024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E72BBA9-F449-1C41-9D56-8A2EDA8DCC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82E1DA8-8D70-A846-B487-B4D60A02E0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9C731-2F00-A542-B32A-0BB7BF80CD4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620916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2;&#1072;&#1088;&#1075;&#1072;&#1088;&#1080;&#1090;&#1072;\Desktop\Spotlight\&#1064;&#1050;&#1054;&#1051;&#1040;\7&#1040;\&#1052;&#1086;&#1090;&#1080;&#1074;&#1072;&#1094;&#1080;&#1086;&#1085;&#1085;&#1099;&#1081;%20&#1083;&#1080;&#1089;&#1090;%20&#1089;&#1090;&#1080;&#1084;&#1091;&#1083;&#1080;&#1088;&#1086;&#1074;&#1072;&#1085;&#1080;&#1103;\&#1042;&#1099;&#1089;&#1090;&#1091;&#1087;&#1083;&#1077;&#1085;&#1080;&#1077;%20&#1085;&#1072;%20&#1052;&#1054;%2028%20&#1072;&#1074;&#1075;&#1091;&#1089;&#1090;&#1072;%202024\&#1050;&#1072;&#1090;&#1072;&#1083;&#1086;&#1075;%20&#8212;%20&#1056;&#1072;&#1073;&#1086;&#1095;&#1080;&#1081;_%20Microsoft&#8203;%20Edge%202024-08-27%2020-12-12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D2672F-F004-C040-87F8-F95D098C9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894114"/>
            <a:ext cx="12192000" cy="3027680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rgbClr val="023D72"/>
                </a:solidFill>
              </a:rPr>
              <a:t>Использование ФГИС «Моя школа» на уроках английского языка </a:t>
            </a:r>
            <a:endParaRPr lang="ru-RU" sz="8000" dirty="0">
              <a:solidFill>
                <a:srgbClr val="023D72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0B50DE7-9E22-C555-1B52-9481103817E0}"/>
              </a:ext>
            </a:extLst>
          </p:cNvPr>
          <p:cNvSpPr txBox="1">
            <a:spLocks/>
          </p:cNvSpPr>
          <p:nvPr/>
        </p:nvSpPr>
        <p:spPr>
          <a:xfrm>
            <a:off x="0" y="241737"/>
            <a:ext cx="12192000" cy="1182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ctr">
              <a:buClr>
                <a:schemeClr val="dk2"/>
              </a:buClr>
              <a:buSzPts val="2800"/>
              <a:defRPr/>
            </a:pPr>
            <a:r>
              <a:rPr lang="ru-RU" sz="2000" dirty="0" smtClean="0">
                <a:latin typeface="+mj-lt"/>
              </a:rPr>
              <a:t>Государственное бюджетное общеобразовательное учреждение Самарской области средняя общеобразовательная школа № 9 имени кавалера Ордена Мужества, участника СВО </a:t>
            </a:r>
            <a:r>
              <a:rPr lang="ru-RU" sz="2000" dirty="0" err="1" smtClean="0">
                <a:latin typeface="+mj-lt"/>
              </a:rPr>
              <a:t>Жирнова</a:t>
            </a:r>
            <a:r>
              <a:rPr lang="ru-RU" sz="2000" dirty="0" smtClean="0">
                <a:latin typeface="+mj-lt"/>
              </a:rPr>
              <a:t> С.С. 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города </a:t>
            </a:r>
            <a:r>
              <a:rPr lang="ru-RU" sz="2000" dirty="0" err="1" smtClean="0">
                <a:latin typeface="+mj-lt"/>
              </a:rPr>
              <a:t>Кинеля</a:t>
            </a:r>
            <a:r>
              <a:rPr lang="ru-RU" sz="2000" dirty="0" smtClean="0">
                <a:latin typeface="+mj-lt"/>
              </a:rPr>
              <a:t> городского округа </a:t>
            </a:r>
            <a:r>
              <a:rPr lang="ru-RU" sz="2000" dirty="0" err="1" smtClean="0">
                <a:latin typeface="+mj-lt"/>
              </a:rPr>
              <a:t>Кинель</a:t>
            </a:r>
            <a:r>
              <a:rPr lang="ru-RU" sz="2000" dirty="0" smtClean="0">
                <a:latin typeface="+mj-lt"/>
              </a:rPr>
              <a:t> Самарской области</a:t>
            </a:r>
            <a:endParaRPr kumimoji="0" lang="x-none" sz="19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Open Sans"/>
              <a:cs typeface="Times New Roman" pitchFamily="18" charset="0"/>
              <a:sym typeface="Open Sans"/>
            </a:endParaRP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xmlns="" id="{30B50DE7-9E22-C555-1B52-9481103817E0}"/>
              </a:ext>
            </a:extLst>
          </p:cNvPr>
          <p:cNvSpPr txBox="1">
            <a:spLocks/>
          </p:cNvSpPr>
          <p:nvPr/>
        </p:nvSpPr>
        <p:spPr>
          <a:xfrm>
            <a:off x="2390503" y="5460274"/>
            <a:ext cx="7127067" cy="99880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Докладчик</a:t>
            </a: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 – Вишнякова Маргарита Игоревна,</a:t>
            </a:r>
            <a:br>
              <a:rPr kumimoji="0" lang="ru-RU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</a:b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учитель английского языка ГБОУ СОШ №9 г. </a:t>
            </a:r>
            <a:r>
              <a:rPr kumimoji="0" lang="ru-RU" sz="240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Кинеля</a:t>
            </a:r>
            <a:endParaRPr kumimoji="0" lang="x-none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1014827"/>
      </p:ext>
    </p:extLst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09749" y="-1"/>
            <a:ext cx="10644050" cy="6858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10318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23458" y="0"/>
            <a:ext cx="10366908" cy="6844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12192000" cy="6809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42112" cy="6688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841" y="0"/>
            <a:ext cx="10347959" cy="782511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23D72"/>
                </a:solidFill>
              </a:rPr>
              <a:t>Подсистема «Тестирование обучающихся»</a:t>
            </a:r>
            <a:endParaRPr lang="ru-RU" b="1" dirty="0">
              <a:solidFill>
                <a:srgbClr val="023D7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10788" y="490123"/>
            <a:ext cx="96795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контроль степени усвоения обучающимися материала </a:t>
            </a:r>
            <a:endParaRPr lang="ru-RU" sz="3200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4788" y="2599509"/>
            <a:ext cx="739779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23D72"/>
                </a:solidFill>
                <a:latin typeface="+mj-lt"/>
              </a:rPr>
              <a:t>      Позволяет: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 проводить контрольные и пробные тестирования учащихся в заданный период;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 использовать тесты - тренажеры для отработки изученного материала;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 быстро проверить тесты;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 проконтролировать ход тестирования и его итоги</a:t>
            </a:r>
            <a:endParaRPr lang="ru-RU" sz="2800" dirty="0">
              <a:latin typeface="+mj-lt"/>
            </a:endParaRPr>
          </a:p>
        </p:txBody>
      </p:sp>
      <p:pic>
        <p:nvPicPr>
          <p:cNvPr id="25604" name="Picture 4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06242">
            <a:off x="6309230" y="1036526"/>
            <a:ext cx="5897106" cy="538983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21335444">
            <a:off x="7599795" y="1797352"/>
            <a:ext cx="380262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Типы заданий: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выбрать ответ;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выбрать из списка;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ввести ответ;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свободный ответ;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задание с HTML-кодом;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диктант;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перетаскивание;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выделить область;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таблица;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 рисование.</a:t>
            </a:r>
            <a:endParaRPr lang="ru-RU" sz="2400" dirty="0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7484" y="1418746"/>
            <a:ext cx="4293685" cy="118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5118" t="21387" r="42349" b="19473"/>
          <a:stretch>
            <a:fillRect/>
          </a:stretch>
        </p:blipFill>
        <p:spPr bwMode="auto">
          <a:xfrm>
            <a:off x="0" y="0"/>
            <a:ext cx="6217920" cy="486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2103" y="0"/>
            <a:ext cx="8429897" cy="782511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23D72"/>
                </a:solidFill>
              </a:rPr>
              <a:t>Как выглядит конструктор тестов</a:t>
            </a:r>
            <a:endParaRPr lang="ru-RU" b="1" dirty="0">
              <a:solidFill>
                <a:srgbClr val="023D72"/>
              </a:solidFill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 l="28548" t="30268" r="29486" b="25435"/>
          <a:stretch>
            <a:fillRect/>
          </a:stretch>
        </p:blipFill>
        <p:spPr bwMode="auto">
          <a:xfrm>
            <a:off x="5865223" y="3103367"/>
            <a:ext cx="6326777" cy="375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217919" y="856598"/>
            <a:ext cx="597408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/>
              <a:t>Алгоритм создания тестирования: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Нажать кнопку «Новое тестирование»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Указать: тест, название тестирования, период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Добавить аудиторию тестируемых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Назначить тестирование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Отправляется уведомление в ЛК ФГИС «Моя школа» о назначенном тесте </a:t>
            </a:r>
            <a:endParaRPr lang="ru-RU" sz="2000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5794" t="16884" r="15175" b="10166"/>
          <a:stretch>
            <a:fillRect/>
          </a:stretch>
        </p:blipFill>
        <p:spPr bwMode="auto">
          <a:xfrm>
            <a:off x="0" y="0"/>
            <a:ext cx="12192000" cy="705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8010191" y="2024390"/>
            <a:ext cx="33436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23D72"/>
                </a:solidFill>
              </a:rPr>
              <a:t>Раздел «Шаблоны» </a:t>
            </a:r>
            <a:endParaRPr lang="ru-RU" sz="2800" b="1" dirty="0">
              <a:solidFill>
                <a:srgbClr val="023D7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11143" y="2547610"/>
            <a:ext cx="434993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Шаблон</a:t>
            </a:r>
            <a:r>
              <a:rPr lang="ru-RU" sz="2000" dirty="0" smtClean="0"/>
              <a:t> – заранее подготовленное учебное задание или его часть, используемая при конструировании теста. Данный раздел предназначен для навигации по шаблонам заданий, просмотра, создания и изменения шаблонов.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11685" y="5686808"/>
            <a:ext cx="52795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23D72"/>
                </a:solidFill>
              </a:rPr>
              <a:t>Группы заданий: 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 вопросы с автоматической проверкой 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 вопросы, требующие проверки эксперта </a:t>
            </a:r>
            <a:endParaRPr lang="ru-RU" sz="2200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14114" cy="2403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48549" y="3245084"/>
            <a:ext cx="5167989" cy="361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/>
          <a:srcRect t="57609"/>
          <a:stretch>
            <a:fillRect/>
          </a:stretch>
        </p:blipFill>
        <p:spPr bwMode="auto">
          <a:xfrm>
            <a:off x="6348549" y="2556944"/>
            <a:ext cx="4846320" cy="68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52549" y="3579223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latin typeface="+mj-lt"/>
              </a:rPr>
              <a:t>Платформа ФГИС «Моя школа» позволяет загрузить на устройство пользователя отчет о прохождении тестирования в формате XLS </a:t>
            </a:r>
            <a:endParaRPr lang="ru-RU" sz="2800" dirty="0"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8046" y="1147636"/>
            <a:ext cx="1828800" cy="3676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15246" y="932381"/>
            <a:ext cx="1524000" cy="3676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sun9-1.userapi.com/impg/uHLPhbxQgK1gfdTgiHHo32_5dV8RMXgKnSX17g/JblCmfMGIi0.jpg?size=810x1080&amp;quality=95&amp;sign=c404577556fb4b939a02bf1f97271c02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9418" y="0"/>
            <a:ext cx="5143500" cy="6858000"/>
          </a:xfrm>
          <a:prstGeom prst="rect">
            <a:avLst/>
          </a:prstGeom>
          <a:noFill/>
        </p:spPr>
      </p:pic>
      <p:pic>
        <p:nvPicPr>
          <p:cNvPr id="30724" name="Picture 4" descr="https://sun9-17.userapi.com/impg/Lo9S1H2vy4t_-PRUCTdoujOLn5UZL-gMMa4-Mg/wH2B63kMqJc.jpg?size=1280x960&amp;quality=95&amp;sign=0e5861d3286f467e3258c4b6e14a6f69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2998" y="1847717"/>
            <a:ext cx="5652763" cy="423957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698862" y="229377"/>
            <a:ext cx="609689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23D72"/>
                </a:solidFill>
              </a:rPr>
              <a:t>Использование ФГИС «Моя школа» на уроках английского языка в ГБОУ СОШ №9 в кабинете ЦОС</a:t>
            </a:r>
            <a:endParaRPr lang="ru-RU" sz="2500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8538" y="365125"/>
            <a:ext cx="9995262" cy="782511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023D72"/>
                </a:solidFill>
              </a:rPr>
              <a:t>Ф  Г  И  С    «Моя школа» </a:t>
            </a:r>
            <a:endParaRPr lang="ru-RU" sz="7200" dirty="0">
              <a:solidFill>
                <a:srgbClr val="023D72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084218" y="1147636"/>
            <a:ext cx="833677" cy="216484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2700907" y="1383436"/>
            <a:ext cx="500296" cy="1588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167051" y="1133286"/>
            <a:ext cx="914400" cy="908985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081451" y="1147636"/>
            <a:ext cx="1499044" cy="432970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96581" y="2282262"/>
            <a:ext cx="4357219" cy="1018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-1" y="2503936"/>
            <a:ext cx="6753497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dirty="0" smtClean="0">
                <a:latin typeface="+mj-lt"/>
              </a:rPr>
              <a:t>- это единый федеральный портал, включающий верифицированный образовательный </a:t>
            </a:r>
            <a:r>
              <a:rPr lang="ru-RU" sz="2900" dirty="0" err="1" smtClean="0">
                <a:latin typeface="+mj-lt"/>
              </a:rPr>
              <a:t>контент</a:t>
            </a:r>
            <a:r>
              <a:rPr lang="ru-RU" sz="2900" dirty="0" smtClean="0">
                <a:latin typeface="+mj-lt"/>
              </a:rPr>
              <a:t> и вспомогательные сервисы. Внедрение ФГИС «Моя школа» осуществляется в рамках реализации федерального проекта «</a:t>
            </a:r>
            <a:r>
              <a:rPr lang="ru-RU" sz="2900" u="sng" dirty="0" smtClean="0">
                <a:latin typeface="+mj-lt"/>
              </a:rPr>
              <a:t>Цифровая образовательная среда</a:t>
            </a:r>
            <a:r>
              <a:rPr lang="ru-RU" sz="2900" dirty="0" smtClean="0">
                <a:latin typeface="+mj-lt"/>
              </a:rPr>
              <a:t>» национального проекта «</a:t>
            </a:r>
            <a:r>
              <a:rPr lang="ru-RU" sz="2900" u="sng" dirty="0" smtClean="0">
                <a:latin typeface="+mj-lt"/>
              </a:rPr>
              <a:t>Образование</a:t>
            </a:r>
            <a:r>
              <a:rPr lang="ru-RU" sz="2900" dirty="0" smtClean="0">
                <a:latin typeface="+mj-lt"/>
              </a:rPr>
              <a:t>».</a:t>
            </a:r>
            <a:endParaRPr lang="ru-RU" sz="2900" dirty="0"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5990" y="1349773"/>
            <a:ext cx="19850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федеральная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17894" y="1633584"/>
            <a:ext cx="2484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государственная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58046" y="2042271"/>
            <a:ext cx="26224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информационная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137716" y="1580606"/>
            <a:ext cx="12838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35486" y="3114100"/>
            <a:ext cx="5856513" cy="285317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18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D2672F-F004-C040-87F8-F95D098C9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894114"/>
            <a:ext cx="12192000" cy="3027680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rgbClr val="023D72"/>
                </a:solidFill>
              </a:rPr>
              <a:t>Использование ФГИС «Моя школа» на уроках английского языка </a:t>
            </a:r>
            <a:endParaRPr lang="ru-RU" sz="8000" dirty="0">
              <a:solidFill>
                <a:srgbClr val="023D72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0B50DE7-9E22-C555-1B52-9481103817E0}"/>
              </a:ext>
            </a:extLst>
          </p:cNvPr>
          <p:cNvSpPr txBox="1">
            <a:spLocks/>
          </p:cNvSpPr>
          <p:nvPr/>
        </p:nvSpPr>
        <p:spPr>
          <a:xfrm>
            <a:off x="0" y="241737"/>
            <a:ext cx="12192000" cy="1182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ctr">
              <a:buClr>
                <a:schemeClr val="dk2"/>
              </a:buClr>
              <a:buSzPts val="2800"/>
              <a:defRPr/>
            </a:pPr>
            <a:r>
              <a:rPr lang="ru-RU" sz="2000" dirty="0" smtClean="0">
                <a:latin typeface="+mj-lt"/>
              </a:rPr>
              <a:t>Государственное бюджетное общеобразовательное учреждение Самарской области средняя общеобразовательная школа № 9 имени кавалера Ордена Мужества, участника СВО </a:t>
            </a:r>
            <a:r>
              <a:rPr lang="ru-RU" sz="2000" dirty="0" err="1" smtClean="0">
                <a:latin typeface="+mj-lt"/>
              </a:rPr>
              <a:t>Жирнова</a:t>
            </a:r>
            <a:r>
              <a:rPr lang="ru-RU" sz="2000" dirty="0" smtClean="0">
                <a:latin typeface="+mj-lt"/>
              </a:rPr>
              <a:t> С.С.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города </a:t>
            </a:r>
            <a:r>
              <a:rPr lang="ru-RU" sz="2000" dirty="0" err="1" smtClean="0">
                <a:latin typeface="+mj-lt"/>
              </a:rPr>
              <a:t>Кинеля</a:t>
            </a:r>
            <a:r>
              <a:rPr lang="ru-RU" sz="2000" dirty="0" smtClean="0">
                <a:latin typeface="+mj-lt"/>
              </a:rPr>
              <a:t> городского округа </a:t>
            </a:r>
            <a:r>
              <a:rPr lang="ru-RU" sz="2000" dirty="0" err="1" smtClean="0">
                <a:latin typeface="+mj-lt"/>
              </a:rPr>
              <a:t>Кинель</a:t>
            </a:r>
            <a:r>
              <a:rPr lang="ru-RU" sz="2000" dirty="0" smtClean="0">
                <a:latin typeface="+mj-lt"/>
              </a:rPr>
              <a:t> Самарской области</a:t>
            </a:r>
            <a:endParaRPr kumimoji="0" lang="x-none" sz="19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Open Sans"/>
              <a:cs typeface="Times New Roman" pitchFamily="18" charset="0"/>
              <a:sym typeface="Open Sans"/>
            </a:endParaRP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xmlns="" id="{30B50DE7-9E22-C555-1B52-9481103817E0}"/>
              </a:ext>
            </a:extLst>
          </p:cNvPr>
          <p:cNvSpPr txBox="1">
            <a:spLocks/>
          </p:cNvSpPr>
          <p:nvPr/>
        </p:nvSpPr>
        <p:spPr>
          <a:xfrm>
            <a:off x="2390503" y="5460274"/>
            <a:ext cx="7127067" cy="99880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Докладчик</a:t>
            </a: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 – Вишнякова Маргарита Игоревна,</a:t>
            </a:r>
            <a:br>
              <a:rPr kumimoji="0" lang="ru-RU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</a:b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учитель английского языка ГБОУ СОШ №9 г. </a:t>
            </a:r>
            <a:r>
              <a:rPr kumimoji="0" lang="ru-RU" sz="240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Кинеля</a:t>
            </a:r>
            <a:endParaRPr kumimoji="0" lang="x-none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1014827"/>
      </p:ext>
    </p:extLst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79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1" y="326571"/>
            <a:ext cx="10008326" cy="782511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023D72"/>
                </a:solidFill>
              </a:rPr>
              <a:t>Быстрый доступ к урокам РЭШ и «порталу Билет в будущее»</a:t>
            </a:r>
            <a:endParaRPr lang="ru-RU" sz="4800" b="1" dirty="0">
              <a:solidFill>
                <a:srgbClr val="023D72"/>
              </a:solidFill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7864" y="1474842"/>
            <a:ext cx="8400292" cy="3057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598" y="5602449"/>
            <a:ext cx="4429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57161" y="1474842"/>
            <a:ext cx="2887603" cy="406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783591" y="5098085"/>
            <a:ext cx="3525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Панель настроек поиска уроков </a:t>
            </a:r>
            <a:endParaRPr lang="ru-RU" i="1" dirty="0"/>
          </a:p>
        </p:txBody>
      </p:sp>
      <p:sp>
        <p:nvSpPr>
          <p:cNvPr id="22" name="Выгнутая вниз стрелка 21"/>
          <p:cNvSpPr/>
          <p:nvPr/>
        </p:nvSpPr>
        <p:spPr>
          <a:xfrm rot="21169022">
            <a:off x="7440072" y="5407252"/>
            <a:ext cx="1958698" cy="532028"/>
          </a:xfrm>
          <a:prstGeom prst="curvedUpArrow">
            <a:avLst>
              <a:gd name="adj1" fmla="val 25000"/>
              <a:gd name="adj2" fmla="val 81673"/>
              <a:gd name="adj3" fmla="val 2500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18" y="584456"/>
            <a:ext cx="11861074" cy="627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4495" y="0"/>
            <a:ext cx="5112786" cy="811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91" y="0"/>
            <a:ext cx="12189709" cy="5878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b="75556"/>
          <a:stretch>
            <a:fillRect/>
          </a:stretch>
        </p:blipFill>
        <p:spPr bwMode="auto">
          <a:xfrm>
            <a:off x="2292" y="5878286"/>
            <a:ext cx="12189708" cy="97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талог — Рабочий_ Microsoft​ Edge 2024-08-27 20-12-12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-1058092"/>
            <a:ext cx="12192000" cy="9144001"/>
          </a:xfrm>
          <a:prstGeom prst="rect">
            <a:avLst/>
          </a:prstGeom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2595" y="625068"/>
            <a:ext cx="9943010" cy="623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57264" y="0"/>
            <a:ext cx="91360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Содержание одного из уроков по английскому языку (3 класс) по теме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Family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Библиотека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641" y="0"/>
            <a:ext cx="112262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8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94ADA2"/>
      </a:accent1>
      <a:accent2>
        <a:srgbClr val="E2D0B2"/>
      </a:accent2>
      <a:accent3>
        <a:srgbClr val="A5A5A5"/>
      </a:accent3>
      <a:accent4>
        <a:srgbClr val="F1B8BC"/>
      </a:accent4>
      <a:accent5>
        <a:srgbClr val="9CB0D3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323</Words>
  <Application>Microsoft Macintosh PowerPoint</Application>
  <PresentationFormat>Произвольный</PresentationFormat>
  <Paragraphs>48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Использование ФГИС «Моя школа» на уроках английского языка </vt:lpstr>
      <vt:lpstr>Ф  Г  И  С    «Моя школа» </vt:lpstr>
      <vt:lpstr>Слайд 3</vt:lpstr>
      <vt:lpstr>Быстрый доступ к урокам РЭШ и «порталу Билет в будущее»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Подсистема «Тестирование обучающихся»</vt:lpstr>
      <vt:lpstr>Как выглядит конструктор тестов</vt:lpstr>
      <vt:lpstr>Слайд 17</vt:lpstr>
      <vt:lpstr>Слайд 18</vt:lpstr>
      <vt:lpstr>Слайд 19</vt:lpstr>
      <vt:lpstr>Использование ФГИС «Моя школа» на уроках английского языка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Маргарита</cp:lastModifiedBy>
  <cp:revision>54</cp:revision>
  <dcterms:created xsi:type="dcterms:W3CDTF">2024-04-25T08:05:26Z</dcterms:created>
  <dcterms:modified xsi:type="dcterms:W3CDTF">2024-08-29T12:59:09Z</dcterms:modified>
</cp:coreProperties>
</file>