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sldIdLst>
    <p:sldId id="256" r:id="rId2"/>
    <p:sldId id="268" r:id="rId3"/>
    <p:sldId id="261" r:id="rId4"/>
    <p:sldId id="262" r:id="rId5"/>
    <p:sldId id="258" r:id="rId6"/>
    <p:sldId id="259" r:id="rId7"/>
    <p:sldId id="263" r:id="rId8"/>
    <p:sldId id="264" r:id="rId9"/>
    <p:sldId id="265" r:id="rId10"/>
    <p:sldId id="267" r:id="rId11"/>
    <p:sldId id="269" r:id="rId12"/>
    <p:sldId id="270" r:id="rId13"/>
    <p:sldId id="271" r:id="rId14"/>
    <p:sldId id="272" r:id="rId15"/>
    <p:sldId id="273" r:id="rId16"/>
    <p:sldId id="274" r:id="rId17"/>
    <p:sldId id="275" r:id="rId18"/>
    <p:sldId id="276" r:id="rId19"/>
    <p:sldId id="278" r:id="rId20"/>
    <p:sldId id="279" r:id="rId21"/>
    <p:sldId id="280" r:id="rId22"/>
    <p:sldId id="281" r:id="rId23"/>
    <p:sldId id="282" r:id="rId24"/>
    <p:sldId id="283" r:id="rId25"/>
    <p:sldId id="284" r:id="rId26"/>
    <p:sldId id="285" r:id="rId27"/>
    <p:sldId id="286" r:id="rId28"/>
    <p:sldId id="287" r:id="rId29"/>
    <p:sldId id="289" r:id="rId30"/>
    <p:sldId id="290" r:id="rId31"/>
    <p:sldId id="291" r:id="rId32"/>
    <p:sldId id="292"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85" d="100"/>
          <a:sy n="85" d="100"/>
        </p:scale>
        <p:origin x="13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DF13AFF9-8A77-4D54-A809-3E6823D9ACC9}" type="datetimeFigureOut">
              <a:rPr lang="ru-RU" smtClean="0"/>
              <a:t>28.08.2024</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1741C4AC-6842-419C-A9FF-D9279B80F47B}" type="slidenum">
              <a:rPr lang="ru-RU" smtClean="0"/>
              <a:t>‹#›</a:t>
            </a:fld>
            <a:endParaRPr lang="ru-RU"/>
          </a:p>
        </p:txBody>
      </p:sp>
    </p:spTree>
    <p:extLst>
      <p:ext uri="{BB962C8B-B14F-4D97-AF65-F5344CB8AC3E}">
        <p14:creationId xmlns:p14="http://schemas.microsoft.com/office/powerpoint/2010/main" val="2698306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F13AFF9-8A77-4D54-A809-3E6823D9ACC9}" type="datetimeFigureOut">
              <a:rPr lang="ru-RU" smtClean="0"/>
              <a:t>28.08.2024</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741C4AC-6842-419C-A9FF-D9279B80F47B}" type="slidenum">
              <a:rPr lang="ru-RU" smtClean="0"/>
              <a:t>‹#›</a:t>
            </a:fld>
            <a:endParaRPr lang="ru-RU"/>
          </a:p>
        </p:txBody>
      </p:sp>
    </p:spTree>
    <p:extLst>
      <p:ext uri="{BB962C8B-B14F-4D97-AF65-F5344CB8AC3E}">
        <p14:creationId xmlns:p14="http://schemas.microsoft.com/office/powerpoint/2010/main" val="2912468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F13AFF9-8A77-4D54-A809-3E6823D9ACC9}" type="datetimeFigureOut">
              <a:rPr lang="ru-RU" smtClean="0"/>
              <a:t>28.08.2024</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741C4AC-6842-419C-A9FF-D9279B80F47B}"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342198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DF13AFF9-8A77-4D54-A809-3E6823D9ACC9}" type="datetimeFigureOut">
              <a:rPr lang="ru-RU" smtClean="0"/>
              <a:t>28.08.2024</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741C4AC-6842-419C-A9FF-D9279B80F47B}" type="slidenum">
              <a:rPr lang="ru-RU" smtClean="0"/>
              <a:t>‹#›</a:t>
            </a:fld>
            <a:endParaRPr lang="ru-RU"/>
          </a:p>
        </p:txBody>
      </p:sp>
    </p:spTree>
    <p:extLst>
      <p:ext uri="{BB962C8B-B14F-4D97-AF65-F5344CB8AC3E}">
        <p14:creationId xmlns:p14="http://schemas.microsoft.com/office/powerpoint/2010/main" val="3426469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DF13AFF9-8A77-4D54-A809-3E6823D9ACC9}" type="datetimeFigureOut">
              <a:rPr lang="ru-RU" smtClean="0"/>
              <a:t>28.08.2024</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741C4AC-6842-419C-A9FF-D9279B80F47B}"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164710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DF13AFF9-8A77-4D54-A809-3E6823D9ACC9}" type="datetimeFigureOut">
              <a:rPr lang="ru-RU" smtClean="0"/>
              <a:t>28.08.2024</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741C4AC-6842-419C-A9FF-D9279B80F47B}" type="slidenum">
              <a:rPr lang="ru-RU" smtClean="0"/>
              <a:t>‹#›</a:t>
            </a:fld>
            <a:endParaRPr lang="ru-RU"/>
          </a:p>
        </p:txBody>
      </p:sp>
    </p:spTree>
    <p:extLst>
      <p:ext uri="{BB962C8B-B14F-4D97-AF65-F5344CB8AC3E}">
        <p14:creationId xmlns:p14="http://schemas.microsoft.com/office/powerpoint/2010/main" val="14050206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F13AFF9-8A77-4D54-A809-3E6823D9ACC9}" type="datetimeFigureOut">
              <a:rPr lang="ru-RU" smtClean="0"/>
              <a:t>28.08.2024</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741C4AC-6842-419C-A9FF-D9279B80F47B}" type="slidenum">
              <a:rPr lang="ru-RU" smtClean="0"/>
              <a:t>‹#›</a:t>
            </a:fld>
            <a:endParaRPr lang="ru-RU"/>
          </a:p>
        </p:txBody>
      </p:sp>
    </p:spTree>
    <p:extLst>
      <p:ext uri="{BB962C8B-B14F-4D97-AF65-F5344CB8AC3E}">
        <p14:creationId xmlns:p14="http://schemas.microsoft.com/office/powerpoint/2010/main" val="7713157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F13AFF9-8A77-4D54-A809-3E6823D9ACC9}" type="datetimeFigureOut">
              <a:rPr lang="ru-RU" smtClean="0"/>
              <a:t>28.08.2024</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741C4AC-6842-419C-A9FF-D9279B80F47B}" type="slidenum">
              <a:rPr lang="ru-RU" smtClean="0"/>
              <a:t>‹#›</a:t>
            </a:fld>
            <a:endParaRPr lang="ru-RU"/>
          </a:p>
        </p:txBody>
      </p:sp>
    </p:spTree>
    <p:extLst>
      <p:ext uri="{BB962C8B-B14F-4D97-AF65-F5344CB8AC3E}">
        <p14:creationId xmlns:p14="http://schemas.microsoft.com/office/powerpoint/2010/main" val="823448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F13AFF9-8A77-4D54-A809-3E6823D9ACC9}" type="datetimeFigureOut">
              <a:rPr lang="ru-RU" smtClean="0"/>
              <a:t>28.08.2024</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741C4AC-6842-419C-A9FF-D9279B80F47B}" type="slidenum">
              <a:rPr lang="ru-RU" smtClean="0"/>
              <a:t>‹#›</a:t>
            </a:fld>
            <a:endParaRPr lang="ru-RU"/>
          </a:p>
        </p:txBody>
      </p:sp>
    </p:spTree>
    <p:extLst>
      <p:ext uri="{BB962C8B-B14F-4D97-AF65-F5344CB8AC3E}">
        <p14:creationId xmlns:p14="http://schemas.microsoft.com/office/powerpoint/2010/main" val="2046044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F13AFF9-8A77-4D54-A809-3E6823D9ACC9}" type="datetimeFigureOut">
              <a:rPr lang="ru-RU" smtClean="0"/>
              <a:t>28.08.2024</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741C4AC-6842-419C-A9FF-D9279B80F47B}" type="slidenum">
              <a:rPr lang="ru-RU" smtClean="0"/>
              <a:t>‹#›</a:t>
            </a:fld>
            <a:endParaRPr lang="ru-RU"/>
          </a:p>
        </p:txBody>
      </p:sp>
    </p:spTree>
    <p:extLst>
      <p:ext uri="{BB962C8B-B14F-4D97-AF65-F5344CB8AC3E}">
        <p14:creationId xmlns:p14="http://schemas.microsoft.com/office/powerpoint/2010/main" val="322470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DF13AFF9-8A77-4D54-A809-3E6823D9ACC9}" type="datetimeFigureOut">
              <a:rPr lang="ru-RU" smtClean="0"/>
              <a:t>28.08.2024</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1741C4AC-6842-419C-A9FF-D9279B80F47B}" type="slidenum">
              <a:rPr lang="ru-RU" smtClean="0"/>
              <a:t>‹#›</a:t>
            </a:fld>
            <a:endParaRPr lang="ru-RU"/>
          </a:p>
        </p:txBody>
      </p:sp>
    </p:spTree>
    <p:extLst>
      <p:ext uri="{BB962C8B-B14F-4D97-AF65-F5344CB8AC3E}">
        <p14:creationId xmlns:p14="http://schemas.microsoft.com/office/powerpoint/2010/main" val="1168355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DF13AFF9-8A77-4D54-A809-3E6823D9ACC9}" type="datetimeFigureOut">
              <a:rPr lang="ru-RU" smtClean="0"/>
              <a:t>28.08.2024</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1741C4AC-6842-419C-A9FF-D9279B80F47B}" type="slidenum">
              <a:rPr lang="ru-RU" smtClean="0"/>
              <a:t>‹#›</a:t>
            </a:fld>
            <a:endParaRPr lang="ru-RU"/>
          </a:p>
        </p:txBody>
      </p:sp>
    </p:spTree>
    <p:extLst>
      <p:ext uri="{BB962C8B-B14F-4D97-AF65-F5344CB8AC3E}">
        <p14:creationId xmlns:p14="http://schemas.microsoft.com/office/powerpoint/2010/main" val="3495940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DF13AFF9-8A77-4D54-A809-3E6823D9ACC9}" type="datetimeFigureOut">
              <a:rPr lang="ru-RU" smtClean="0"/>
              <a:t>28.08.2024</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741C4AC-6842-419C-A9FF-D9279B80F47B}" type="slidenum">
              <a:rPr lang="ru-RU" smtClean="0"/>
              <a:t>‹#›</a:t>
            </a:fld>
            <a:endParaRPr lang="ru-RU"/>
          </a:p>
        </p:txBody>
      </p:sp>
    </p:spTree>
    <p:extLst>
      <p:ext uri="{BB962C8B-B14F-4D97-AF65-F5344CB8AC3E}">
        <p14:creationId xmlns:p14="http://schemas.microsoft.com/office/powerpoint/2010/main" val="1605077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13AFF9-8A77-4D54-A809-3E6823D9ACC9}" type="datetimeFigureOut">
              <a:rPr lang="ru-RU" smtClean="0"/>
              <a:t>28.08.2024</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741C4AC-6842-419C-A9FF-D9279B80F47B}" type="slidenum">
              <a:rPr lang="ru-RU" smtClean="0"/>
              <a:t>‹#›</a:t>
            </a:fld>
            <a:endParaRPr lang="ru-RU"/>
          </a:p>
        </p:txBody>
      </p:sp>
    </p:spTree>
    <p:extLst>
      <p:ext uri="{BB962C8B-B14F-4D97-AF65-F5344CB8AC3E}">
        <p14:creationId xmlns:p14="http://schemas.microsoft.com/office/powerpoint/2010/main" val="3240388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F13AFF9-8A77-4D54-A809-3E6823D9ACC9}" type="datetimeFigureOut">
              <a:rPr lang="ru-RU" smtClean="0"/>
              <a:t>28.08.2024</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741C4AC-6842-419C-A9FF-D9279B80F47B}" type="slidenum">
              <a:rPr lang="ru-RU" smtClean="0"/>
              <a:t>‹#›</a:t>
            </a:fld>
            <a:endParaRPr lang="ru-RU"/>
          </a:p>
        </p:txBody>
      </p:sp>
    </p:spTree>
    <p:extLst>
      <p:ext uri="{BB962C8B-B14F-4D97-AF65-F5344CB8AC3E}">
        <p14:creationId xmlns:p14="http://schemas.microsoft.com/office/powerpoint/2010/main" val="3990100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F13AFF9-8A77-4D54-A809-3E6823D9ACC9}" type="datetimeFigureOut">
              <a:rPr lang="ru-RU" smtClean="0"/>
              <a:t>28.08.2024</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741C4AC-6842-419C-A9FF-D9279B80F47B}" type="slidenum">
              <a:rPr lang="ru-RU" smtClean="0"/>
              <a:t>‹#›</a:t>
            </a:fld>
            <a:endParaRPr lang="ru-RU"/>
          </a:p>
        </p:txBody>
      </p:sp>
    </p:spTree>
    <p:extLst>
      <p:ext uri="{BB962C8B-B14F-4D97-AF65-F5344CB8AC3E}">
        <p14:creationId xmlns:p14="http://schemas.microsoft.com/office/powerpoint/2010/main" val="2760299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DF13AFF9-8A77-4D54-A809-3E6823D9ACC9}" type="datetimeFigureOut">
              <a:rPr lang="ru-RU" smtClean="0"/>
              <a:t>28.08.2024</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1741C4AC-6842-419C-A9FF-D9279B80F47B}" type="slidenum">
              <a:rPr lang="ru-RU" smtClean="0"/>
              <a:t>‹#›</a:t>
            </a:fld>
            <a:endParaRPr lang="ru-RU"/>
          </a:p>
        </p:txBody>
      </p:sp>
    </p:spTree>
    <p:extLst>
      <p:ext uri="{BB962C8B-B14F-4D97-AF65-F5344CB8AC3E}">
        <p14:creationId xmlns:p14="http://schemas.microsoft.com/office/powerpoint/2010/main" val="13628408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2.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hyperlink" Target="#_ftnref1"/><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hyperlink" Target="https://t.me/instrao" TargetMode="Externa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latin typeface="Times New Roman" panose="02020603050405020304" pitchFamily="18" charset="0"/>
                <a:cs typeface="Times New Roman" panose="02020603050405020304" pitchFamily="18" charset="0"/>
              </a:rPr>
              <a:t>Отчет </a:t>
            </a:r>
            <a:r>
              <a:rPr lang="ru-RU" dirty="0" err="1" smtClean="0">
                <a:latin typeface="Times New Roman" panose="02020603050405020304" pitchFamily="18" charset="0"/>
                <a:cs typeface="Times New Roman" panose="02020603050405020304" pitchFamily="18" charset="0"/>
              </a:rPr>
              <a:t>Кинельского</a:t>
            </a:r>
            <a:r>
              <a:rPr lang="ru-RU" dirty="0" smtClean="0">
                <a:latin typeface="Times New Roman" panose="02020603050405020304" pitchFamily="18" charset="0"/>
                <a:cs typeface="Times New Roman" panose="02020603050405020304" pitchFamily="18" charset="0"/>
              </a:rPr>
              <a:t> ОМО учителей английского языка за 2023-2024 учебный год</a:t>
            </a:r>
            <a:endParaRPr lang="ru-RU"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2600502" y="4777379"/>
            <a:ext cx="8915399" cy="1126283"/>
          </a:xfrm>
        </p:spPr>
        <p:txBody>
          <a:bodyPr>
            <a:normAutofit fontScale="85000" lnSpcReduction="20000"/>
          </a:bodyPr>
          <a:lstStyle/>
          <a:p>
            <a:endParaRPr lang="ru-RU" dirty="0" smtClean="0"/>
          </a:p>
          <a:p>
            <a:r>
              <a:rPr lang="ru-RU" sz="1600" b="1" dirty="0" smtClean="0">
                <a:latin typeface="Times New Roman" panose="02020603050405020304" pitchFamily="18" charset="0"/>
                <a:cs typeface="Times New Roman" panose="02020603050405020304" pitchFamily="18" charset="0"/>
              </a:rPr>
              <a:t>Заведующий </a:t>
            </a:r>
            <a:r>
              <a:rPr lang="ru-RU" sz="1600" b="1" dirty="0" err="1" smtClean="0">
                <a:latin typeface="Times New Roman" panose="02020603050405020304" pitchFamily="18" charset="0"/>
                <a:cs typeface="Times New Roman" panose="02020603050405020304" pitchFamily="18" charset="0"/>
              </a:rPr>
              <a:t>Кинельским</a:t>
            </a:r>
            <a:r>
              <a:rPr lang="ru-RU" sz="1600" b="1" dirty="0" smtClean="0">
                <a:latin typeface="Times New Roman" panose="02020603050405020304" pitchFamily="18" charset="0"/>
                <a:cs typeface="Times New Roman" panose="02020603050405020304" pitchFamily="18" charset="0"/>
              </a:rPr>
              <a:t> ОМО учителей иностранного языка, учитель английского языка ГБОУ СОШ №2 </a:t>
            </a:r>
            <a:r>
              <a:rPr lang="ru-RU" sz="1600" b="1" dirty="0" err="1" smtClean="0">
                <a:latin typeface="Times New Roman" panose="02020603050405020304" pitchFamily="18" charset="0"/>
                <a:cs typeface="Times New Roman" panose="02020603050405020304" pitchFamily="18" charset="0"/>
              </a:rPr>
              <a:t>пгт</a:t>
            </a:r>
            <a:r>
              <a:rPr lang="ru-RU" sz="1600" b="1" dirty="0" smtClean="0">
                <a:latin typeface="Times New Roman" panose="02020603050405020304" pitchFamily="18" charset="0"/>
                <a:cs typeface="Times New Roman" panose="02020603050405020304" pitchFamily="18" charset="0"/>
              </a:rPr>
              <a:t> </a:t>
            </a:r>
            <a:r>
              <a:rPr lang="ru-RU" sz="1600" b="1" dirty="0" err="1" smtClean="0">
                <a:latin typeface="Times New Roman" panose="02020603050405020304" pitchFamily="18" charset="0"/>
                <a:cs typeface="Times New Roman" panose="02020603050405020304" pitchFamily="18" charset="0"/>
              </a:rPr>
              <a:t>Усть-Кинельский</a:t>
            </a:r>
            <a:endParaRPr lang="ru-RU" sz="1600" b="1" dirty="0" smtClean="0">
              <a:latin typeface="Times New Roman" panose="02020603050405020304" pitchFamily="18" charset="0"/>
              <a:cs typeface="Times New Roman" panose="02020603050405020304" pitchFamily="18" charset="0"/>
            </a:endParaRPr>
          </a:p>
          <a:p>
            <a:r>
              <a:rPr lang="ru-RU" sz="1600" b="1" dirty="0" smtClean="0">
                <a:latin typeface="Times New Roman" panose="02020603050405020304" pitchFamily="18" charset="0"/>
                <a:cs typeface="Times New Roman" panose="02020603050405020304" pitchFamily="18" charset="0"/>
              </a:rPr>
              <a:t>Клюева Яна Владимировна</a:t>
            </a:r>
            <a:endParaRPr lang="ru-RU" sz="1600" b="1" dirty="0" smtClean="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18382875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b="1" dirty="0">
                <a:latin typeface="Times New Roman" panose="02020603050405020304" pitchFamily="18" charset="0"/>
                <a:cs typeface="Times New Roman" panose="02020603050405020304" pitchFamily="18" charset="0"/>
              </a:rPr>
              <a:t>Рекомендации по совершенствованию преподавания учебного предмета для всех обучающихся</a:t>
            </a:r>
            <a:endParaRPr lang="ru-RU" sz="2400"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1467556" y="1823789"/>
            <a:ext cx="8342488" cy="4247317"/>
          </a:xfrm>
          <a:prstGeom prst="rect">
            <a:avLst/>
          </a:prstGeom>
        </p:spPr>
        <p:txBody>
          <a:bodyPr wrap="square">
            <a:spAutoFit/>
          </a:bodyPr>
          <a:lstStyle/>
          <a:p>
            <a:pPr indent="450215" algn="just">
              <a:spcAft>
                <a:spcPts val="0"/>
              </a:spcAft>
            </a:pPr>
            <a:r>
              <a:rPr lang="ru-RU" dirty="0">
                <a:latin typeface="Times New Roman" panose="02020603050405020304" pitchFamily="18" charset="0"/>
                <a:ea typeface="Calibri" panose="020F0502020204030204" pitchFamily="34" charset="0"/>
              </a:rPr>
              <a:t>Рекомендуется начинать подготовку к экзамену по английскому языку с внимательного изучения нормативных документов (спецификации, кодификатора, демонстрационного варианта КИМ), определяющих структуру и содержание экзамена, обращая внимание на возможные изменения. </a:t>
            </a:r>
            <a:endParaRPr lang="ru-RU" dirty="0" smtClean="0">
              <a:latin typeface="Times New Roman" panose="02020603050405020304" pitchFamily="18" charset="0"/>
              <a:ea typeface="Calibri" panose="020F0502020204030204" pitchFamily="34" charset="0"/>
            </a:endParaRPr>
          </a:p>
          <a:p>
            <a:pPr indent="450215" algn="just">
              <a:spcAft>
                <a:spcPts val="0"/>
              </a:spcAft>
            </a:pPr>
            <a:r>
              <a:rPr lang="ru-RU" dirty="0" smtClean="0">
                <a:latin typeface="Times New Roman" panose="02020603050405020304" pitchFamily="18" charset="0"/>
                <a:ea typeface="Calibri" panose="020F0502020204030204" pitchFamily="34" charset="0"/>
              </a:rPr>
              <a:t>Преподавателям</a:t>
            </a:r>
            <a:r>
              <a:rPr lang="ru-RU" dirty="0">
                <a:latin typeface="Times New Roman" panose="02020603050405020304" pitchFamily="18" charset="0"/>
                <a:ea typeface="Calibri" panose="020F0502020204030204" pitchFamily="34" charset="0"/>
              </a:rPr>
              <a:t>, осуществляющим подготовку к экзамену, необходимо  тщательно ознакомиться с системой проверки заданий с развернутым ответом как в устной, так и в письменной части экзамена, чтобы высказывание  соответствовало критериям оценивания. </a:t>
            </a:r>
            <a:endParaRPr lang="ru-RU" dirty="0" smtClean="0">
              <a:latin typeface="Times New Roman" panose="02020603050405020304" pitchFamily="18" charset="0"/>
              <a:ea typeface="Calibri" panose="020F0502020204030204" pitchFamily="34" charset="0"/>
            </a:endParaRPr>
          </a:p>
          <a:p>
            <a:pPr indent="450215" algn="just">
              <a:spcAft>
                <a:spcPts val="0"/>
              </a:spcAft>
            </a:pPr>
            <a:r>
              <a:rPr lang="ru-RU" dirty="0" smtClean="0">
                <a:latin typeface="Times New Roman" panose="02020603050405020304" pitchFamily="18" charset="0"/>
                <a:ea typeface="Calibri" panose="020F0502020204030204" pitchFamily="34" charset="0"/>
              </a:rPr>
              <a:t>Особенно </a:t>
            </a:r>
            <a:r>
              <a:rPr lang="ru-RU" dirty="0">
                <a:latin typeface="Times New Roman" panose="02020603050405020304" pitchFamily="18" charset="0"/>
                <a:ea typeface="Calibri" panose="020F0502020204030204" pitchFamily="34" charset="0"/>
              </a:rPr>
              <a:t>внимательно следует подходить к выбору тренировочных пособий и методических разработок при подготовке к экзамену, так как не все предлагаемые материалы дают четкое представление о контрольных измерительных материалах экзамена. </a:t>
            </a:r>
            <a:endParaRPr lang="ru-RU" dirty="0" smtClean="0">
              <a:latin typeface="Times New Roman" panose="02020603050405020304" pitchFamily="18" charset="0"/>
              <a:ea typeface="Calibri" panose="020F0502020204030204" pitchFamily="34" charset="0"/>
            </a:endParaRPr>
          </a:p>
          <a:p>
            <a:pPr indent="450215" algn="just">
              <a:spcAft>
                <a:spcPts val="0"/>
              </a:spcAft>
            </a:pPr>
            <a:r>
              <a:rPr lang="ru-RU" dirty="0" smtClean="0">
                <a:latin typeface="Times New Roman" panose="02020603050405020304" pitchFamily="18" charset="0"/>
                <a:ea typeface="Calibri" panose="020F0502020204030204" pitchFamily="34" charset="0"/>
              </a:rPr>
              <a:t>Желательно </a:t>
            </a:r>
            <a:r>
              <a:rPr lang="ru-RU" dirty="0">
                <a:latin typeface="Times New Roman" panose="02020603050405020304" pitchFamily="18" charset="0"/>
                <a:ea typeface="Calibri" panose="020F0502020204030204" pitchFamily="34" charset="0"/>
              </a:rPr>
              <a:t>применять пособия, изданные по рекомендациям ФГБНУ “ФИПИ” и тренироваться на онлайн-портале ФГБНУ “ФИПИ”, где использованы задания для отработки навыков и умений при подготовке к экзамену. </a:t>
            </a:r>
            <a:endParaRPr lang="ru-RU" sz="16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4279122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Times New Roman" panose="02020603050405020304" pitchFamily="18" charset="0"/>
                <a:cs typeface="Times New Roman" panose="02020603050405020304" pitchFamily="18" charset="0"/>
              </a:rPr>
              <a:t>ЕГЭ 2024</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17742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700" b="1" dirty="0">
                <a:latin typeface="Times New Roman" panose="02020603050405020304" pitchFamily="18" charset="0"/>
                <a:cs typeface="Times New Roman" panose="02020603050405020304" pitchFamily="18" charset="0"/>
              </a:rPr>
              <a:t>Количество участников экзаменационной кампании основного периода проведения ЕГЭ в 2024 году в субъекте Российской Федерации</a:t>
            </a:r>
            <a:r>
              <a:rPr lang="ru-RU" dirty="0"/>
              <a:t/>
            </a:r>
            <a:br>
              <a:rPr lang="ru-RU" dirty="0"/>
            </a:br>
            <a:r>
              <a:rPr lang="ru-RU" b="1" dirty="0"/>
              <a:t> </a:t>
            </a:r>
            <a:r>
              <a:rPr lang="ru-RU" dirty="0"/>
              <a:t/>
            </a:r>
            <a:br>
              <a:rPr lang="ru-RU" dirty="0"/>
            </a:br>
            <a:endParaRPr 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4005399783"/>
              </p:ext>
            </p:extLst>
          </p:nvPr>
        </p:nvGraphicFramePr>
        <p:xfrm>
          <a:off x="1652899" y="1749777"/>
          <a:ext cx="9207013" cy="4782404"/>
        </p:xfrm>
        <a:graphic>
          <a:graphicData uri="http://schemas.openxmlformats.org/drawingml/2006/table">
            <a:tbl>
              <a:tblPr firstRow="1" firstCol="1" bandRow="1">
                <a:tableStyleId>{5C22544A-7EE6-4342-B048-85BDC9FD1C3A}</a:tableStyleId>
              </a:tblPr>
              <a:tblGrid>
                <a:gridCol w="531686">
                  <a:extLst>
                    <a:ext uri="{9D8B030D-6E8A-4147-A177-3AD203B41FA5}">
                      <a16:colId xmlns:a16="http://schemas.microsoft.com/office/drawing/2014/main" val="3136188429"/>
                    </a:ext>
                  </a:extLst>
                </a:gridCol>
                <a:gridCol w="3179140">
                  <a:extLst>
                    <a:ext uri="{9D8B030D-6E8A-4147-A177-3AD203B41FA5}">
                      <a16:colId xmlns:a16="http://schemas.microsoft.com/office/drawing/2014/main" val="1736066465"/>
                    </a:ext>
                  </a:extLst>
                </a:gridCol>
                <a:gridCol w="1692826">
                  <a:extLst>
                    <a:ext uri="{9D8B030D-6E8A-4147-A177-3AD203B41FA5}">
                      <a16:colId xmlns:a16="http://schemas.microsoft.com/office/drawing/2014/main" val="1965270958"/>
                    </a:ext>
                  </a:extLst>
                </a:gridCol>
                <a:gridCol w="1813742">
                  <a:extLst>
                    <a:ext uri="{9D8B030D-6E8A-4147-A177-3AD203B41FA5}">
                      <a16:colId xmlns:a16="http://schemas.microsoft.com/office/drawing/2014/main" val="1810998348"/>
                    </a:ext>
                  </a:extLst>
                </a:gridCol>
                <a:gridCol w="1989619">
                  <a:extLst>
                    <a:ext uri="{9D8B030D-6E8A-4147-A177-3AD203B41FA5}">
                      <a16:colId xmlns:a16="http://schemas.microsoft.com/office/drawing/2014/main" val="2651624704"/>
                    </a:ext>
                  </a:extLst>
                </a:gridCol>
              </a:tblGrid>
              <a:tr h="1326646">
                <a:tc>
                  <a:txBody>
                    <a:bodyPr/>
                    <a:lstStyle/>
                    <a:p>
                      <a:pPr marL="457200">
                        <a:lnSpc>
                          <a:spcPct val="115000"/>
                        </a:lnSpc>
                        <a:spcAft>
                          <a:spcPts val="0"/>
                        </a:spcAft>
                      </a:pPr>
                      <a:r>
                        <a:rPr lang="ru-RU" sz="1100">
                          <a:effectLst/>
                        </a:rPr>
                        <a:t>№ п/п</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l">
                        <a:lnSpc>
                          <a:spcPct val="115000"/>
                        </a:lnSpc>
                        <a:spcAft>
                          <a:spcPts val="0"/>
                        </a:spcAft>
                      </a:pPr>
                      <a:r>
                        <a:rPr lang="ru-RU" sz="1100" dirty="0">
                          <a:effectLst/>
                        </a:rPr>
                        <a:t>Наименование учебного предмета</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dirty="0">
                          <a:effectLst/>
                        </a:rPr>
                        <a:t>Количество ВТГ</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a:effectLst/>
                        </a:rPr>
                        <a:t>Количество участников</a:t>
                      </a:r>
                      <a:br>
                        <a:rPr lang="ru-RU" sz="1100">
                          <a:effectLst/>
                        </a:rPr>
                      </a:br>
                      <a:r>
                        <a:rPr lang="ru-RU" sz="1100">
                          <a:effectLst/>
                        </a:rPr>
                        <a:t>ЕГЭ</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a:effectLst/>
                        </a:rPr>
                        <a:t>Количество участников с ОВЗ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extLst>
                  <a:ext uri="{0D108BD9-81ED-4DB2-BD59-A6C34878D82A}">
                    <a16:rowId xmlns:a16="http://schemas.microsoft.com/office/drawing/2014/main" val="1658011234"/>
                  </a:ext>
                </a:extLst>
              </a:tr>
              <a:tr h="189189">
                <a:tc>
                  <a:txBody>
                    <a:bodyPr/>
                    <a:lstStyle/>
                    <a:p>
                      <a:pPr marL="342900" lvl="0" indent="-342900">
                        <a:lnSpc>
                          <a:spcPct val="115000"/>
                        </a:lnSpc>
                        <a:spcAft>
                          <a:spcPts val="0"/>
                        </a:spcAft>
                        <a:buFont typeface="+mj-lt"/>
                        <a:buAutoNum type="arabicPeriod"/>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l">
                        <a:lnSpc>
                          <a:spcPct val="115000"/>
                        </a:lnSpc>
                        <a:spcAft>
                          <a:spcPts val="0"/>
                        </a:spcAft>
                      </a:pPr>
                      <a:r>
                        <a:rPr lang="ru-RU" sz="1100">
                          <a:effectLst/>
                        </a:rPr>
                        <a:t>Русский язык</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dirty="0">
                          <a:effectLst/>
                        </a:rPr>
                        <a:t>262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a:effectLst/>
                        </a:rPr>
                        <a:t>262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a:effectLst/>
                        </a:rPr>
                        <a:t>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extLst>
                  <a:ext uri="{0D108BD9-81ED-4DB2-BD59-A6C34878D82A}">
                    <a16:rowId xmlns:a16="http://schemas.microsoft.com/office/drawing/2014/main" val="379987206"/>
                  </a:ext>
                </a:extLst>
              </a:tr>
              <a:tr h="378377">
                <a:tc>
                  <a:txBody>
                    <a:bodyPr/>
                    <a:lstStyle/>
                    <a:p>
                      <a:pPr marL="342900" lvl="0" indent="-342900">
                        <a:lnSpc>
                          <a:spcPct val="115000"/>
                        </a:lnSpc>
                        <a:spcAft>
                          <a:spcPts val="0"/>
                        </a:spcAft>
                        <a:buFont typeface="+mj-lt"/>
                        <a:buAutoNum type="arabicPeriod"/>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l">
                        <a:lnSpc>
                          <a:spcPct val="115000"/>
                        </a:lnSpc>
                        <a:spcAft>
                          <a:spcPts val="0"/>
                        </a:spcAft>
                      </a:pPr>
                      <a:r>
                        <a:rPr lang="ru-RU" sz="1100">
                          <a:effectLst/>
                        </a:rPr>
                        <a:t>Математика (базовый уровень)</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dirty="0">
                          <a:effectLst/>
                        </a:rPr>
                        <a:t>262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dirty="0">
                          <a:effectLst/>
                        </a:rPr>
                        <a:t>124</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a:effectLst/>
                        </a:rPr>
                        <a:t>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extLst>
                  <a:ext uri="{0D108BD9-81ED-4DB2-BD59-A6C34878D82A}">
                    <a16:rowId xmlns:a16="http://schemas.microsoft.com/office/drawing/2014/main" val="2076654749"/>
                  </a:ext>
                </a:extLst>
              </a:tr>
              <a:tr h="378377">
                <a:tc>
                  <a:txBody>
                    <a:bodyPr/>
                    <a:lstStyle/>
                    <a:p>
                      <a:pPr marL="342900" lvl="0" indent="-342900">
                        <a:lnSpc>
                          <a:spcPct val="115000"/>
                        </a:lnSpc>
                        <a:spcAft>
                          <a:spcPts val="0"/>
                        </a:spcAft>
                        <a:buFont typeface="+mj-lt"/>
                        <a:buAutoNum type="arabicPeriod"/>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l">
                        <a:lnSpc>
                          <a:spcPct val="115000"/>
                        </a:lnSpc>
                        <a:spcAft>
                          <a:spcPts val="0"/>
                        </a:spcAft>
                      </a:pPr>
                      <a:r>
                        <a:rPr lang="ru-RU" sz="1100">
                          <a:effectLst/>
                        </a:rPr>
                        <a:t>Математика (профильный уровень)</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algn="ctr">
                        <a:spcAft>
                          <a:spcPts val="0"/>
                        </a:spcAft>
                      </a:pPr>
                      <a:r>
                        <a:rPr lang="ru-RU" sz="1100">
                          <a:effectLst/>
                        </a:rPr>
                        <a:t>262</a:t>
                      </a:r>
                      <a:endParaRPr lang="ru-RU" sz="1100">
                        <a:effectLst/>
                        <a:latin typeface="Times New Roman" panose="02020603050405020304" pitchFamily="18" charset="0"/>
                        <a:ea typeface="Calibri" panose="020F0502020204030204" pitchFamily="34" charset="0"/>
                      </a:endParaRPr>
                    </a:p>
                  </a:txBody>
                  <a:tcPr marL="61692" marR="61692" marT="0" marB="0"/>
                </a:tc>
                <a:tc>
                  <a:txBody>
                    <a:bodyPr/>
                    <a:lstStyle/>
                    <a:p>
                      <a:pPr marL="457200" algn="ctr">
                        <a:lnSpc>
                          <a:spcPct val="115000"/>
                        </a:lnSpc>
                        <a:spcAft>
                          <a:spcPts val="0"/>
                        </a:spcAft>
                      </a:pPr>
                      <a:r>
                        <a:rPr lang="ru-RU" sz="1100">
                          <a:effectLst/>
                        </a:rPr>
                        <a:t>138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a:effectLst/>
                        </a:rPr>
                        <a:t>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extLst>
                  <a:ext uri="{0D108BD9-81ED-4DB2-BD59-A6C34878D82A}">
                    <a16:rowId xmlns:a16="http://schemas.microsoft.com/office/drawing/2014/main" val="1997099713"/>
                  </a:ext>
                </a:extLst>
              </a:tr>
              <a:tr h="189189">
                <a:tc>
                  <a:txBody>
                    <a:bodyPr/>
                    <a:lstStyle/>
                    <a:p>
                      <a:pPr marL="342900" lvl="0" indent="-342900">
                        <a:lnSpc>
                          <a:spcPct val="115000"/>
                        </a:lnSpc>
                        <a:spcAft>
                          <a:spcPts val="0"/>
                        </a:spcAft>
                        <a:buFont typeface="+mj-lt"/>
                        <a:buAutoNum type="arabicPeriod"/>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l">
                        <a:lnSpc>
                          <a:spcPct val="115000"/>
                        </a:lnSpc>
                        <a:spcAft>
                          <a:spcPts val="0"/>
                        </a:spcAft>
                      </a:pPr>
                      <a:r>
                        <a:rPr lang="ru-RU" sz="1100">
                          <a:effectLst/>
                        </a:rPr>
                        <a:t>Физика</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algn="ctr">
                        <a:spcAft>
                          <a:spcPts val="0"/>
                        </a:spcAft>
                      </a:pPr>
                      <a:r>
                        <a:rPr lang="ru-RU" sz="1100">
                          <a:effectLst/>
                        </a:rPr>
                        <a:t>262</a:t>
                      </a:r>
                      <a:endParaRPr lang="ru-RU" sz="1100">
                        <a:effectLst/>
                        <a:latin typeface="Times New Roman" panose="02020603050405020304" pitchFamily="18" charset="0"/>
                        <a:ea typeface="Calibri" panose="020F0502020204030204" pitchFamily="34" charset="0"/>
                      </a:endParaRPr>
                    </a:p>
                  </a:txBody>
                  <a:tcPr marL="61692" marR="61692" marT="0" marB="0"/>
                </a:tc>
                <a:tc>
                  <a:txBody>
                    <a:bodyPr/>
                    <a:lstStyle/>
                    <a:p>
                      <a:pPr marL="457200" algn="ctr">
                        <a:lnSpc>
                          <a:spcPct val="115000"/>
                        </a:lnSpc>
                        <a:spcAft>
                          <a:spcPts val="0"/>
                        </a:spcAft>
                      </a:pPr>
                      <a:r>
                        <a:rPr lang="ru-RU" sz="1100">
                          <a:effectLst/>
                        </a:rPr>
                        <a:t>62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a:effectLst/>
                        </a:rPr>
                        <a:t>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extLst>
                  <a:ext uri="{0D108BD9-81ED-4DB2-BD59-A6C34878D82A}">
                    <a16:rowId xmlns:a16="http://schemas.microsoft.com/office/drawing/2014/main" val="857059184"/>
                  </a:ext>
                </a:extLst>
              </a:tr>
              <a:tr h="189189">
                <a:tc>
                  <a:txBody>
                    <a:bodyPr/>
                    <a:lstStyle/>
                    <a:p>
                      <a:pPr marL="342900" lvl="0" indent="-342900">
                        <a:lnSpc>
                          <a:spcPct val="115000"/>
                        </a:lnSpc>
                        <a:spcAft>
                          <a:spcPts val="0"/>
                        </a:spcAft>
                        <a:buFont typeface="+mj-lt"/>
                        <a:buAutoNum type="arabicPeriod"/>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l">
                        <a:lnSpc>
                          <a:spcPct val="115000"/>
                        </a:lnSpc>
                        <a:spcAft>
                          <a:spcPts val="0"/>
                        </a:spcAft>
                      </a:pPr>
                      <a:r>
                        <a:rPr lang="ru-RU" sz="1100">
                          <a:effectLst/>
                        </a:rPr>
                        <a:t>Химия</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algn="ctr">
                        <a:spcAft>
                          <a:spcPts val="0"/>
                        </a:spcAft>
                      </a:pPr>
                      <a:r>
                        <a:rPr lang="ru-RU" sz="1100">
                          <a:effectLst/>
                        </a:rPr>
                        <a:t>262</a:t>
                      </a:r>
                      <a:endParaRPr lang="ru-RU" sz="1100">
                        <a:effectLst/>
                        <a:latin typeface="Times New Roman" panose="02020603050405020304" pitchFamily="18" charset="0"/>
                        <a:ea typeface="Calibri" panose="020F0502020204030204" pitchFamily="34" charset="0"/>
                      </a:endParaRPr>
                    </a:p>
                  </a:txBody>
                  <a:tcPr marL="61692" marR="61692" marT="0" marB="0"/>
                </a:tc>
                <a:tc>
                  <a:txBody>
                    <a:bodyPr/>
                    <a:lstStyle/>
                    <a:p>
                      <a:pPr marL="457200" algn="ctr">
                        <a:lnSpc>
                          <a:spcPct val="115000"/>
                        </a:lnSpc>
                        <a:spcAft>
                          <a:spcPts val="0"/>
                        </a:spcAft>
                      </a:pPr>
                      <a:r>
                        <a:rPr lang="ru-RU" sz="1100">
                          <a:effectLst/>
                        </a:rPr>
                        <a:t>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a:effectLst/>
                        </a:rPr>
                        <a:t>1</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extLst>
                  <a:ext uri="{0D108BD9-81ED-4DB2-BD59-A6C34878D82A}">
                    <a16:rowId xmlns:a16="http://schemas.microsoft.com/office/drawing/2014/main" val="840695456"/>
                  </a:ext>
                </a:extLst>
              </a:tr>
              <a:tr h="189189">
                <a:tc>
                  <a:txBody>
                    <a:bodyPr/>
                    <a:lstStyle/>
                    <a:p>
                      <a:pPr marL="342900" lvl="0" indent="-342900">
                        <a:lnSpc>
                          <a:spcPct val="115000"/>
                        </a:lnSpc>
                        <a:spcAft>
                          <a:spcPts val="0"/>
                        </a:spcAft>
                        <a:buFont typeface="+mj-lt"/>
                        <a:buAutoNum type="arabicPeriod"/>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l">
                        <a:lnSpc>
                          <a:spcPct val="115000"/>
                        </a:lnSpc>
                        <a:spcAft>
                          <a:spcPts val="0"/>
                        </a:spcAft>
                      </a:pPr>
                      <a:r>
                        <a:rPr lang="ru-RU" sz="1100">
                          <a:effectLst/>
                        </a:rPr>
                        <a:t>Информатика</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algn="ctr">
                        <a:spcAft>
                          <a:spcPts val="0"/>
                        </a:spcAft>
                      </a:pPr>
                      <a:r>
                        <a:rPr lang="ru-RU" sz="1100">
                          <a:effectLst/>
                        </a:rPr>
                        <a:t>262</a:t>
                      </a:r>
                      <a:endParaRPr lang="ru-RU" sz="1100">
                        <a:effectLst/>
                        <a:latin typeface="Times New Roman" panose="02020603050405020304" pitchFamily="18" charset="0"/>
                        <a:ea typeface="Calibri" panose="020F0502020204030204" pitchFamily="34" charset="0"/>
                      </a:endParaRPr>
                    </a:p>
                  </a:txBody>
                  <a:tcPr marL="61692" marR="61692" marT="0" marB="0"/>
                </a:tc>
                <a:tc>
                  <a:txBody>
                    <a:bodyPr/>
                    <a:lstStyle/>
                    <a:p>
                      <a:pPr marL="457200" algn="ctr">
                        <a:lnSpc>
                          <a:spcPct val="115000"/>
                        </a:lnSpc>
                        <a:spcAft>
                          <a:spcPts val="0"/>
                        </a:spcAft>
                      </a:pPr>
                      <a:r>
                        <a:rPr lang="ru-RU" sz="1100">
                          <a:effectLst/>
                        </a:rPr>
                        <a:t>31</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a:effectLst/>
                        </a:rPr>
                        <a:t>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extLst>
                  <a:ext uri="{0D108BD9-81ED-4DB2-BD59-A6C34878D82A}">
                    <a16:rowId xmlns:a16="http://schemas.microsoft.com/office/drawing/2014/main" val="3818651425"/>
                  </a:ext>
                </a:extLst>
              </a:tr>
              <a:tr h="189189">
                <a:tc>
                  <a:txBody>
                    <a:bodyPr/>
                    <a:lstStyle/>
                    <a:p>
                      <a:pPr marL="342900" lvl="0" indent="-342900">
                        <a:lnSpc>
                          <a:spcPct val="115000"/>
                        </a:lnSpc>
                        <a:spcAft>
                          <a:spcPts val="0"/>
                        </a:spcAft>
                        <a:buFont typeface="+mj-lt"/>
                        <a:buAutoNum type="arabicPeriod"/>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l">
                        <a:lnSpc>
                          <a:spcPct val="115000"/>
                        </a:lnSpc>
                        <a:spcAft>
                          <a:spcPts val="0"/>
                        </a:spcAft>
                      </a:pPr>
                      <a:r>
                        <a:rPr lang="ru-RU" sz="1100">
                          <a:effectLst/>
                        </a:rPr>
                        <a:t>Биология</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algn="ctr">
                        <a:spcAft>
                          <a:spcPts val="0"/>
                        </a:spcAft>
                      </a:pPr>
                      <a:r>
                        <a:rPr lang="ru-RU" sz="1100">
                          <a:effectLst/>
                        </a:rPr>
                        <a:t>262</a:t>
                      </a:r>
                      <a:endParaRPr lang="ru-RU" sz="1100">
                        <a:effectLst/>
                        <a:latin typeface="Times New Roman" panose="02020603050405020304" pitchFamily="18" charset="0"/>
                        <a:ea typeface="Calibri" panose="020F0502020204030204" pitchFamily="34" charset="0"/>
                      </a:endParaRPr>
                    </a:p>
                  </a:txBody>
                  <a:tcPr marL="61692" marR="61692" marT="0" marB="0"/>
                </a:tc>
                <a:tc>
                  <a:txBody>
                    <a:bodyPr/>
                    <a:lstStyle/>
                    <a:p>
                      <a:pPr marL="457200" algn="ctr">
                        <a:lnSpc>
                          <a:spcPct val="115000"/>
                        </a:lnSpc>
                        <a:spcAft>
                          <a:spcPts val="0"/>
                        </a:spcAft>
                      </a:pPr>
                      <a:r>
                        <a:rPr lang="ru-RU" sz="1100">
                          <a:effectLst/>
                        </a:rPr>
                        <a:t>40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a:effectLst/>
                        </a:rPr>
                        <a:t>1</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extLst>
                  <a:ext uri="{0D108BD9-81ED-4DB2-BD59-A6C34878D82A}">
                    <a16:rowId xmlns:a16="http://schemas.microsoft.com/office/drawing/2014/main" val="4127057381"/>
                  </a:ext>
                </a:extLst>
              </a:tr>
              <a:tr h="189189">
                <a:tc>
                  <a:txBody>
                    <a:bodyPr/>
                    <a:lstStyle/>
                    <a:p>
                      <a:pPr marL="342900" lvl="0" indent="-342900">
                        <a:lnSpc>
                          <a:spcPct val="115000"/>
                        </a:lnSpc>
                        <a:spcAft>
                          <a:spcPts val="0"/>
                        </a:spcAft>
                        <a:buFont typeface="+mj-lt"/>
                        <a:buAutoNum type="arabicPeriod"/>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l">
                        <a:lnSpc>
                          <a:spcPct val="115000"/>
                        </a:lnSpc>
                        <a:spcAft>
                          <a:spcPts val="0"/>
                        </a:spcAft>
                      </a:pPr>
                      <a:r>
                        <a:rPr lang="ru-RU" sz="1100">
                          <a:effectLst/>
                        </a:rPr>
                        <a:t>История</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algn="ctr">
                        <a:spcAft>
                          <a:spcPts val="0"/>
                        </a:spcAft>
                      </a:pPr>
                      <a:r>
                        <a:rPr lang="ru-RU" sz="1100">
                          <a:effectLst/>
                        </a:rPr>
                        <a:t>262</a:t>
                      </a:r>
                      <a:endParaRPr lang="ru-RU" sz="1100">
                        <a:effectLst/>
                        <a:latin typeface="Times New Roman" panose="02020603050405020304" pitchFamily="18" charset="0"/>
                        <a:ea typeface="Calibri" panose="020F0502020204030204" pitchFamily="34" charset="0"/>
                      </a:endParaRPr>
                    </a:p>
                  </a:txBody>
                  <a:tcPr marL="61692" marR="61692" marT="0" marB="0"/>
                </a:tc>
                <a:tc>
                  <a:txBody>
                    <a:bodyPr/>
                    <a:lstStyle/>
                    <a:p>
                      <a:pPr marL="457200" algn="ctr">
                        <a:lnSpc>
                          <a:spcPct val="115000"/>
                        </a:lnSpc>
                        <a:spcAft>
                          <a:spcPts val="0"/>
                        </a:spcAft>
                      </a:pPr>
                      <a:r>
                        <a:rPr lang="ru-RU" sz="1100">
                          <a:effectLst/>
                        </a:rPr>
                        <a:t>41</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extLst>
                  <a:ext uri="{0D108BD9-81ED-4DB2-BD59-A6C34878D82A}">
                    <a16:rowId xmlns:a16="http://schemas.microsoft.com/office/drawing/2014/main" val="2031587778"/>
                  </a:ext>
                </a:extLst>
              </a:tr>
              <a:tr h="189189">
                <a:tc>
                  <a:txBody>
                    <a:bodyPr/>
                    <a:lstStyle/>
                    <a:p>
                      <a:pPr marL="342900" lvl="0" indent="-342900">
                        <a:lnSpc>
                          <a:spcPct val="115000"/>
                        </a:lnSpc>
                        <a:spcAft>
                          <a:spcPts val="0"/>
                        </a:spcAft>
                        <a:buFont typeface="+mj-lt"/>
                        <a:buAutoNum type="arabicPeriod"/>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l">
                        <a:lnSpc>
                          <a:spcPct val="115000"/>
                        </a:lnSpc>
                        <a:spcAft>
                          <a:spcPts val="0"/>
                        </a:spcAft>
                      </a:pPr>
                      <a:r>
                        <a:rPr lang="ru-RU" sz="1100">
                          <a:effectLst/>
                        </a:rPr>
                        <a:t>География</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algn="ctr">
                        <a:spcAft>
                          <a:spcPts val="0"/>
                        </a:spcAft>
                      </a:pPr>
                      <a:r>
                        <a:rPr lang="ru-RU" sz="1100">
                          <a:effectLst/>
                        </a:rPr>
                        <a:t>262</a:t>
                      </a:r>
                      <a:endParaRPr lang="ru-RU" sz="1100">
                        <a:effectLst/>
                        <a:latin typeface="Times New Roman" panose="02020603050405020304" pitchFamily="18" charset="0"/>
                        <a:ea typeface="Calibri" panose="020F0502020204030204" pitchFamily="34" charset="0"/>
                      </a:endParaRPr>
                    </a:p>
                  </a:txBody>
                  <a:tcPr marL="61692" marR="61692" marT="0" marB="0"/>
                </a:tc>
                <a:tc>
                  <a:txBody>
                    <a:bodyPr/>
                    <a:lstStyle/>
                    <a:p>
                      <a:pPr marL="457200" algn="ctr">
                        <a:lnSpc>
                          <a:spcPct val="115000"/>
                        </a:lnSpc>
                        <a:spcAft>
                          <a:spcPts val="0"/>
                        </a:spcAft>
                      </a:pPr>
                      <a:r>
                        <a:rPr lang="ru-RU" sz="1100">
                          <a:effectLst/>
                        </a:rPr>
                        <a:t>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extLst>
                  <a:ext uri="{0D108BD9-81ED-4DB2-BD59-A6C34878D82A}">
                    <a16:rowId xmlns:a16="http://schemas.microsoft.com/office/drawing/2014/main" val="2961690953"/>
                  </a:ext>
                </a:extLst>
              </a:tr>
              <a:tr h="189189">
                <a:tc>
                  <a:txBody>
                    <a:bodyPr/>
                    <a:lstStyle/>
                    <a:p>
                      <a:pPr marL="342900" lvl="0" indent="-342900">
                        <a:lnSpc>
                          <a:spcPct val="115000"/>
                        </a:lnSpc>
                        <a:spcAft>
                          <a:spcPts val="0"/>
                        </a:spcAft>
                        <a:buFont typeface="+mj-lt"/>
                        <a:buAutoNum type="arabicPeriod"/>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l">
                        <a:lnSpc>
                          <a:spcPct val="115000"/>
                        </a:lnSpc>
                        <a:spcAft>
                          <a:spcPts val="0"/>
                        </a:spcAft>
                      </a:pPr>
                      <a:r>
                        <a:rPr lang="ru-RU" sz="1100">
                          <a:effectLst/>
                        </a:rPr>
                        <a:t>Обществознание</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algn="ctr">
                        <a:spcAft>
                          <a:spcPts val="0"/>
                        </a:spcAft>
                      </a:pPr>
                      <a:r>
                        <a:rPr lang="ru-RU" sz="1100">
                          <a:effectLst/>
                        </a:rPr>
                        <a:t>262</a:t>
                      </a:r>
                      <a:endParaRPr lang="ru-RU" sz="1100">
                        <a:effectLst/>
                        <a:latin typeface="Times New Roman" panose="02020603050405020304" pitchFamily="18" charset="0"/>
                        <a:ea typeface="Calibri" panose="020F0502020204030204" pitchFamily="34" charset="0"/>
                      </a:endParaRPr>
                    </a:p>
                  </a:txBody>
                  <a:tcPr marL="61692" marR="61692" marT="0" marB="0"/>
                </a:tc>
                <a:tc>
                  <a:txBody>
                    <a:bodyPr/>
                    <a:lstStyle/>
                    <a:p>
                      <a:pPr marL="457200" algn="ctr">
                        <a:lnSpc>
                          <a:spcPct val="115000"/>
                        </a:lnSpc>
                        <a:spcAft>
                          <a:spcPts val="0"/>
                        </a:spcAft>
                      </a:pPr>
                      <a:r>
                        <a:rPr lang="ru-RU" sz="1100">
                          <a:effectLst/>
                        </a:rPr>
                        <a:t>121</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a:effectLst/>
                        </a:rPr>
                        <a:t>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extLst>
                  <a:ext uri="{0D108BD9-81ED-4DB2-BD59-A6C34878D82A}">
                    <a16:rowId xmlns:a16="http://schemas.microsoft.com/office/drawing/2014/main" val="3708929142"/>
                  </a:ext>
                </a:extLst>
              </a:tr>
              <a:tr h="189189">
                <a:tc>
                  <a:txBody>
                    <a:bodyPr/>
                    <a:lstStyle/>
                    <a:p>
                      <a:pPr marL="342900" lvl="0" indent="-342900">
                        <a:lnSpc>
                          <a:spcPct val="115000"/>
                        </a:lnSpc>
                        <a:spcAft>
                          <a:spcPts val="0"/>
                        </a:spcAft>
                        <a:buFont typeface="+mj-lt"/>
                        <a:buAutoNum type="arabicPeriod"/>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l">
                        <a:lnSpc>
                          <a:spcPct val="115000"/>
                        </a:lnSpc>
                        <a:spcAft>
                          <a:spcPts val="0"/>
                        </a:spcAft>
                      </a:pPr>
                      <a:r>
                        <a:rPr lang="ru-RU" sz="1100">
                          <a:effectLst/>
                        </a:rPr>
                        <a:t>Литература</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algn="ctr">
                        <a:spcAft>
                          <a:spcPts val="0"/>
                        </a:spcAft>
                      </a:pPr>
                      <a:r>
                        <a:rPr lang="ru-RU" sz="1100">
                          <a:effectLst/>
                        </a:rPr>
                        <a:t>262</a:t>
                      </a:r>
                      <a:endParaRPr lang="ru-RU" sz="1100">
                        <a:effectLst/>
                        <a:latin typeface="Times New Roman" panose="02020603050405020304" pitchFamily="18" charset="0"/>
                        <a:ea typeface="Calibri" panose="020F0502020204030204" pitchFamily="34" charset="0"/>
                      </a:endParaRPr>
                    </a:p>
                  </a:txBody>
                  <a:tcPr marL="61692" marR="61692" marT="0" marB="0"/>
                </a:tc>
                <a:tc>
                  <a:txBody>
                    <a:bodyPr/>
                    <a:lstStyle/>
                    <a:p>
                      <a:pPr marL="457200" algn="ctr">
                        <a:lnSpc>
                          <a:spcPct val="115000"/>
                        </a:lnSpc>
                        <a:spcAft>
                          <a:spcPts val="0"/>
                        </a:spcAft>
                      </a:pPr>
                      <a:r>
                        <a:rPr lang="ru-RU" sz="1100">
                          <a:effectLst/>
                        </a:rPr>
                        <a:t>16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a:effectLst/>
                        </a:rPr>
                        <a:t>1</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extLst>
                  <a:ext uri="{0D108BD9-81ED-4DB2-BD59-A6C34878D82A}">
                    <a16:rowId xmlns:a16="http://schemas.microsoft.com/office/drawing/2014/main" val="673622221"/>
                  </a:ext>
                </a:extLst>
              </a:tr>
              <a:tr h="189189">
                <a:tc>
                  <a:txBody>
                    <a:bodyPr/>
                    <a:lstStyle/>
                    <a:p>
                      <a:pPr marL="342900" lvl="0" indent="-342900">
                        <a:lnSpc>
                          <a:spcPct val="115000"/>
                        </a:lnSpc>
                        <a:spcAft>
                          <a:spcPts val="0"/>
                        </a:spcAft>
                        <a:buFont typeface="+mj-lt"/>
                        <a:buAutoNum type="arabicPeriod"/>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l">
                        <a:lnSpc>
                          <a:spcPct val="115000"/>
                        </a:lnSpc>
                        <a:spcAft>
                          <a:spcPts val="0"/>
                        </a:spcAft>
                      </a:pPr>
                      <a:r>
                        <a:rPr lang="ru-RU" sz="1100" dirty="0">
                          <a:solidFill>
                            <a:srgbClr val="FF0000"/>
                          </a:solidFill>
                          <a:effectLst/>
                        </a:rPr>
                        <a:t>Английский язык</a:t>
                      </a:r>
                      <a:endParaRPr lang="ru-RU" sz="10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algn="ctr">
                        <a:spcAft>
                          <a:spcPts val="0"/>
                        </a:spcAft>
                      </a:pPr>
                      <a:r>
                        <a:rPr lang="ru-RU" sz="1100" dirty="0">
                          <a:solidFill>
                            <a:srgbClr val="FF0000"/>
                          </a:solidFill>
                          <a:effectLst/>
                        </a:rPr>
                        <a:t>262</a:t>
                      </a:r>
                      <a:endParaRPr lang="ru-RU" sz="1100" dirty="0">
                        <a:solidFill>
                          <a:srgbClr val="FF0000"/>
                        </a:solidFill>
                        <a:effectLst/>
                        <a:latin typeface="Times New Roman" panose="02020603050405020304" pitchFamily="18" charset="0"/>
                        <a:ea typeface="Calibri" panose="020F0502020204030204" pitchFamily="34" charset="0"/>
                      </a:endParaRPr>
                    </a:p>
                  </a:txBody>
                  <a:tcPr marL="61692" marR="61692" marT="0" marB="0"/>
                </a:tc>
                <a:tc>
                  <a:txBody>
                    <a:bodyPr/>
                    <a:lstStyle/>
                    <a:p>
                      <a:pPr marL="457200" algn="ctr">
                        <a:lnSpc>
                          <a:spcPct val="115000"/>
                        </a:lnSpc>
                        <a:spcAft>
                          <a:spcPts val="0"/>
                        </a:spcAft>
                      </a:pPr>
                      <a:r>
                        <a:rPr lang="ru-RU" sz="1100" dirty="0">
                          <a:solidFill>
                            <a:srgbClr val="FF0000"/>
                          </a:solidFill>
                          <a:effectLst/>
                        </a:rPr>
                        <a:t>28</a:t>
                      </a:r>
                      <a:endParaRPr lang="ru-RU" sz="10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extLst>
                  <a:ext uri="{0D108BD9-81ED-4DB2-BD59-A6C34878D82A}">
                    <a16:rowId xmlns:a16="http://schemas.microsoft.com/office/drawing/2014/main" val="2985572279"/>
                  </a:ext>
                </a:extLst>
              </a:tr>
              <a:tr h="189189">
                <a:tc>
                  <a:txBody>
                    <a:bodyPr/>
                    <a:lstStyle/>
                    <a:p>
                      <a:pPr marL="342900" lvl="0" indent="-342900">
                        <a:lnSpc>
                          <a:spcPct val="115000"/>
                        </a:lnSpc>
                        <a:spcAft>
                          <a:spcPts val="0"/>
                        </a:spcAft>
                        <a:buFont typeface="+mj-lt"/>
                        <a:buAutoNum type="arabicPeriod"/>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l">
                        <a:lnSpc>
                          <a:spcPct val="115000"/>
                        </a:lnSpc>
                        <a:spcAft>
                          <a:spcPts val="0"/>
                        </a:spcAft>
                      </a:pPr>
                      <a:r>
                        <a:rPr lang="ru-RU" sz="1100">
                          <a:effectLst/>
                        </a:rPr>
                        <a:t>Немецкий язык</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algn="ctr">
                        <a:spcAft>
                          <a:spcPts val="0"/>
                        </a:spcAft>
                      </a:pPr>
                      <a:r>
                        <a:rPr lang="ru-RU" sz="1100">
                          <a:effectLst/>
                        </a:rPr>
                        <a:t>262</a:t>
                      </a:r>
                      <a:endParaRPr lang="ru-RU" sz="1100">
                        <a:effectLst/>
                        <a:latin typeface="Times New Roman" panose="02020603050405020304" pitchFamily="18" charset="0"/>
                        <a:ea typeface="Calibri" panose="020F0502020204030204" pitchFamily="34" charset="0"/>
                      </a:endParaRPr>
                    </a:p>
                  </a:txBody>
                  <a:tcPr marL="61692" marR="61692" marT="0" marB="0"/>
                </a:tc>
                <a:tc>
                  <a:txBody>
                    <a:bodyPr/>
                    <a:lstStyle/>
                    <a:p>
                      <a:pPr marL="457200" algn="ctr">
                        <a:lnSpc>
                          <a:spcPct val="115000"/>
                        </a:lnSpc>
                        <a:spcAft>
                          <a:spcPts val="0"/>
                        </a:spcAft>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extLst>
                  <a:ext uri="{0D108BD9-81ED-4DB2-BD59-A6C34878D82A}">
                    <a16:rowId xmlns:a16="http://schemas.microsoft.com/office/drawing/2014/main" val="2889273245"/>
                  </a:ext>
                </a:extLst>
              </a:tr>
              <a:tr h="189189">
                <a:tc>
                  <a:txBody>
                    <a:bodyPr/>
                    <a:lstStyle/>
                    <a:p>
                      <a:pPr marL="342900" lvl="0" indent="-342900">
                        <a:lnSpc>
                          <a:spcPct val="115000"/>
                        </a:lnSpc>
                        <a:spcAft>
                          <a:spcPts val="0"/>
                        </a:spcAft>
                        <a:buFont typeface="+mj-lt"/>
                        <a:buAutoNum type="arabicPeriod"/>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l">
                        <a:lnSpc>
                          <a:spcPct val="115000"/>
                        </a:lnSpc>
                        <a:spcAft>
                          <a:spcPts val="0"/>
                        </a:spcAft>
                      </a:pPr>
                      <a:r>
                        <a:rPr lang="ru-RU" sz="1100">
                          <a:effectLst/>
                        </a:rPr>
                        <a:t>Французский язык</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algn="ctr">
                        <a:spcAft>
                          <a:spcPts val="0"/>
                        </a:spcAft>
                      </a:pPr>
                      <a:r>
                        <a:rPr lang="ru-RU" sz="1100">
                          <a:effectLst/>
                        </a:rPr>
                        <a:t>262</a:t>
                      </a:r>
                      <a:endParaRPr lang="ru-RU" sz="1100">
                        <a:effectLst/>
                        <a:latin typeface="Times New Roman" panose="02020603050405020304" pitchFamily="18" charset="0"/>
                        <a:ea typeface="Calibri" panose="020F0502020204030204" pitchFamily="34" charset="0"/>
                      </a:endParaRPr>
                    </a:p>
                  </a:txBody>
                  <a:tcPr marL="61692" marR="61692" marT="0" marB="0"/>
                </a:tc>
                <a:tc>
                  <a:txBody>
                    <a:bodyPr/>
                    <a:lstStyle/>
                    <a:p>
                      <a:pPr marL="457200" algn="ctr">
                        <a:lnSpc>
                          <a:spcPct val="115000"/>
                        </a:lnSpc>
                        <a:spcAft>
                          <a:spcPts val="0"/>
                        </a:spcAft>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extLst>
                  <a:ext uri="{0D108BD9-81ED-4DB2-BD59-A6C34878D82A}">
                    <a16:rowId xmlns:a16="http://schemas.microsoft.com/office/drawing/2014/main" val="3384072118"/>
                  </a:ext>
                </a:extLst>
              </a:tr>
              <a:tr h="189189">
                <a:tc>
                  <a:txBody>
                    <a:bodyPr/>
                    <a:lstStyle/>
                    <a:p>
                      <a:pPr marL="342900" lvl="0" indent="-342900">
                        <a:lnSpc>
                          <a:spcPct val="115000"/>
                        </a:lnSpc>
                        <a:spcAft>
                          <a:spcPts val="0"/>
                        </a:spcAft>
                        <a:buFont typeface="+mj-lt"/>
                        <a:buAutoNum type="arabicPeriod"/>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l">
                        <a:lnSpc>
                          <a:spcPct val="115000"/>
                        </a:lnSpc>
                        <a:spcAft>
                          <a:spcPts val="0"/>
                        </a:spcAft>
                      </a:pPr>
                      <a:r>
                        <a:rPr lang="ru-RU" sz="1100">
                          <a:effectLst/>
                        </a:rPr>
                        <a:t>Испанский язык</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algn="ctr">
                        <a:spcAft>
                          <a:spcPts val="0"/>
                        </a:spcAft>
                      </a:pPr>
                      <a:r>
                        <a:rPr lang="ru-RU" sz="1100">
                          <a:effectLst/>
                        </a:rPr>
                        <a:t>262</a:t>
                      </a:r>
                      <a:endParaRPr lang="ru-RU" sz="1100">
                        <a:effectLst/>
                        <a:latin typeface="Times New Roman" panose="02020603050405020304" pitchFamily="18" charset="0"/>
                        <a:ea typeface="Calibri" panose="020F0502020204030204" pitchFamily="34" charset="0"/>
                      </a:endParaRPr>
                    </a:p>
                  </a:txBody>
                  <a:tcPr marL="61692" marR="61692" marT="0" marB="0"/>
                </a:tc>
                <a:tc>
                  <a:txBody>
                    <a:bodyPr/>
                    <a:lstStyle/>
                    <a:p>
                      <a:pPr marL="457200" algn="ctr">
                        <a:lnSpc>
                          <a:spcPct val="115000"/>
                        </a:lnSpc>
                        <a:spcAft>
                          <a:spcPts val="0"/>
                        </a:spcAft>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extLst>
                  <a:ext uri="{0D108BD9-81ED-4DB2-BD59-A6C34878D82A}">
                    <a16:rowId xmlns:a16="http://schemas.microsoft.com/office/drawing/2014/main" val="1042958171"/>
                  </a:ext>
                </a:extLst>
              </a:tr>
              <a:tr h="189189">
                <a:tc>
                  <a:txBody>
                    <a:bodyPr/>
                    <a:lstStyle/>
                    <a:p>
                      <a:pPr marL="342900" lvl="0" indent="-342900">
                        <a:lnSpc>
                          <a:spcPct val="115000"/>
                        </a:lnSpc>
                        <a:spcAft>
                          <a:spcPts val="0"/>
                        </a:spcAft>
                        <a:buFont typeface="+mj-lt"/>
                        <a:buAutoNum type="arabicPeriod"/>
                      </a:pPr>
                      <a:r>
                        <a:rPr lang="ru-RU" sz="11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l">
                        <a:lnSpc>
                          <a:spcPct val="115000"/>
                        </a:lnSpc>
                        <a:spcAft>
                          <a:spcPts val="0"/>
                        </a:spcAft>
                      </a:pPr>
                      <a:r>
                        <a:rPr lang="ru-RU" sz="1100" dirty="0">
                          <a:effectLst/>
                        </a:rPr>
                        <a:t>Китайский язык</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algn="ctr">
                        <a:spcAft>
                          <a:spcPts val="0"/>
                        </a:spcAft>
                      </a:pPr>
                      <a:r>
                        <a:rPr lang="ru-RU" sz="1100" dirty="0">
                          <a:effectLst/>
                        </a:rPr>
                        <a:t>262</a:t>
                      </a:r>
                      <a:endParaRPr lang="ru-RU" sz="1100" dirty="0">
                        <a:effectLst/>
                        <a:latin typeface="Times New Roman" panose="02020603050405020304" pitchFamily="18" charset="0"/>
                        <a:ea typeface="Calibri" panose="020F0502020204030204" pitchFamily="34" charset="0"/>
                      </a:endParaRPr>
                    </a:p>
                  </a:txBody>
                  <a:tcPr marL="61692" marR="61692" marT="0" marB="0"/>
                </a:tc>
                <a:tc>
                  <a:txBody>
                    <a:bodyPr/>
                    <a:lstStyle/>
                    <a:p>
                      <a:pPr marL="457200" algn="ctr">
                        <a:lnSpc>
                          <a:spcPct val="115000"/>
                        </a:lnSpc>
                        <a:spcAft>
                          <a:spcPts val="0"/>
                        </a:spcAft>
                      </a:pPr>
                      <a:r>
                        <a:rPr lang="ru-RU" sz="1100" dirty="0">
                          <a:effectLst/>
                        </a:rPr>
                        <a:t> </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tc>
                  <a:txBody>
                    <a:bodyPr/>
                    <a:lstStyle/>
                    <a:p>
                      <a:pPr marL="457200" algn="ctr">
                        <a:lnSpc>
                          <a:spcPct val="115000"/>
                        </a:lnSpc>
                        <a:spcAft>
                          <a:spcPts val="0"/>
                        </a:spcAft>
                      </a:pPr>
                      <a:r>
                        <a:rPr lang="ru-RU" sz="1100" dirty="0">
                          <a:effectLst/>
                        </a:rPr>
                        <a:t> </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nchor="ctr"/>
                </a:tc>
                <a:extLst>
                  <a:ext uri="{0D108BD9-81ED-4DB2-BD59-A6C34878D82A}">
                    <a16:rowId xmlns:a16="http://schemas.microsoft.com/office/drawing/2014/main" val="1652276242"/>
                  </a:ext>
                </a:extLst>
              </a:tr>
            </a:tbl>
          </a:graphicData>
        </a:graphic>
      </p:graphicFrame>
    </p:spTree>
    <p:extLst>
      <p:ext uri="{BB962C8B-B14F-4D97-AF65-F5344CB8AC3E}">
        <p14:creationId xmlns:p14="http://schemas.microsoft.com/office/powerpoint/2010/main" val="256188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1" algn="ctr"/>
            <a:r>
              <a:rPr lang="x-none" sz="2400" b="1" dirty="0">
                <a:latin typeface="Times New Roman" panose="02020603050405020304" pitchFamily="18" charset="0"/>
                <a:cs typeface="Times New Roman" panose="02020603050405020304" pitchFamily="18" charset="0"/>
              </a:rPr>
              <a:t>Количество участников ЕГЭ по учебному предмету (за 3 года)</a:t>
            </a: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endParaRPr lang="ru-RU" sz="2400" dirty="0">
              <a:latin typeface="Times New Roman" panose="02020603050405020304" pitchFamily="18" charset="0"/>
              <a:cs typeface="Times New Roman" panose="02020603050405020304" pitchFamily="18" charset="0"/>
            </a:endParaRPr>
          </a:p>
        </p:txBody>
      </p:sp>
      <p:graphicFrame>
        <p:nvGraphicFramePr>
          <p:cNvPr id="3" name="Таблица 2"/>
          <p:cNvGraphicFramePr>
            <a:graphicFrameLocks noGrp="1"/>
          </p:cNvGraphicFramePr>
          <p:nvPr/>
        </p:nvGraphicFramePr>
        <p:xfrm>
          <a:off x="943355" y="3635534"/>
          <a:ext cx="10305290" cy="731520"/>
        </p:xfrm>
        <a:graphic>
          <a:graphicData uri="http://schemas.openxmlformats.org/drawingml/2006/table">
            <a:tbl>
              <a:tblPr firstRow="1" firstCol="1" bandRow="1" bandCol="1">
                <a:tableStyleId>{5C22544A-7EE6-4342-B048-85BDC9FD1C3A}</a:tableStyleId>
              </a:tblPr>
              <a:tblGrid>
                <a:gridCol w="1387092">
                  <a:extLst>
                    <a:ext uri="{9D8B030D-6E8A-4147-A177-3AD203B41FA5}">
                      <a16:colId xmlns:a16="http://schemas.microsoft.com/office/drawing/2014/main" val="1292619136"/>
                    </a:ext>
                  </a:extLst>
                </a:gridCol>
                <a:gridCol w="1737472">
                  <a:extLst>
                    <a:ext uri="{9D8B030D-6E8A-4147-A177-3AD203B41FA5}">
                      <a16:colId xmlns:a16="http://schemas.microsoft.com/office/drawing/2014/main" val="2320100276"/>
                    </a:ext>
                  </a:extLst>
                </a:gridCol>
                <a:gridCol w="1741594">
                  <a:extLst>
                    <a:ext uri="{9D8B030D-6E8A-4147-A177-3AD203B41FA5}">
                      <a16:colId xmlns:a16="http://schemas.microsoft.com/office/drawing/2014/main" val="3452393053"/>
                    </a:ext>
                  </a:extLst>
                </a:gridCol>
                <a:gridCol w="1739533">
                  <a:extLst>
                    <a:ext uri="{9D8B030D-6E8A-4147-A177-3AD203B41FA5}">
                      <a16:colId xmlns:a16="http://schemas.microsoft.com/office/drawing/2014/main" val="1857765606"/>
                    </a:ext>
                  </a:extLst>
                </a:gridCol>
                <a:gridCol w="1739533">
                  <a:extLst>
                    <a:ext uri="{9D8B030D-6E8A-4147-A177-3AD203B41FA5}">
                      <a16:colId xmlns:a16="http://schemas.microsoft.com/office/drawing/2014/main" val="3738544452"/>
                    </a:ext>
                  </a:extLst>
                </a:gridCol>
                <a:gridCol w="1960066">
                  <a:extLst>
                    <a:ext uri="{9D8B030D-6E8A-4147-A177-3AD203B41FA5}">
                      <a16:colId xmlns:a16="http://schemas.microsoft.com/office/drawing/2014/main" val="434096173"/>
                    </a:ext>
                  </a:extLst>
                </a:gridCol>
              </a:tblGrid>
              <a:tr h="0">
                <a:tc gridSpan="2">
                  <a:txBody>
                    <a:bodyPr/>
                    <a:lstStyle/>
                    <a:p>
                      <a:pPr algn="ctr">
                        <a:spcAft>
                          <a:spcPts val="0"/>
                        </a:spcAft>
                        <a:tabLst>
                          <a:tab pos="6553200" algn="l"/>
                        </a:tabLst>
                      </a:pPr>
                      <a:r>
                        <a:rPr lang="ru-RU" sz="1200">
                          <a:effectLst/>
                        </a:rPr>
                        <a:t>2022 г.</a:t>
                      </a:r>
                      <a:endParaRPr lang="ru-RU" sz="1200">
                        <a:effectLst/>
                        <a:latin typeface="Times New Roman" panose="02020603050405020304" pitchFamily="18" charset="0"/>
                        <a:ea typeface="Calibri" panose="020F0502020204030204" pitchFamily="34" charset="0"/>
                      </a:endParaRPr>
                    </a:p>
                  </a:txBody>
                  <a:tcPr marL="68580" marR="68580" marT="0" marB="0"/>
                </a:tc>
                <a:tc hMerge="1">
                  <a:txBody>
                    <a:bodyPr/>
                    <a:lstStyle/>
                    <a:p>
                      <a:endParaRPr lang="ru-RU"/>
                    </a:p>
                  </a:txBody>
                  <a:tcPr/>
                </a:tc>
                <a:tc gridSpan="2">
                  <a:txBody>
                    <a:bodyPr/>
                    <a:lstStyle/>
                    <a:p>
                      <a:pPr algn="ctr">
                        <a:spcAft>
                          <a:spcPts val="0"/>
                        </a:spcAft>
                        <a:tabLst>
                          <a:tab pos="6553200" algn="l"/>
                        </a:tabLst>
                      </a:pPr>
                      <a:r>
                        <a:rPr lang="ru-RU" sz="1200">
                          <a:effectLst/>
                        </a:rPr>
                        <a:t>20</a:t>
                      </a:r>
                      <a:r>
                        <a:rPr lang="en-US" sz="1200">
                          <a:effectLst/>
                        </a:rPr>
                        <a:t>2</a:t>
                      </a:r>
                      <a:r>
                        <a:rPr lang="ru-RU" sz="1200">
                          <a:effectLst/>
                        </a:rPr>
                        <a:t>3 г.</a:t>
                      </a:r>
                      <a:endParaRPr lang="ru-RU" sz="1200">
                        <a:effectLst/>
                        <a:latin typeface="Times New Roman" panose="02020603050405020304" pitchFamily="18" charset="0"/>
                        <a:ea typeface="Calibri" panose="020F0502020204030204" pitchFamily="34" charset="0"/>
                      </a:endParaRPr>
                    </a:p>
                  </a:txBody>
                  <a:tcPr marL="68580" marR="68580" marT="0" marB="0"/>
                </a:tc>
                <a:tc hMerge="1">
                  <a:txBody>
                    <a:bodyPr/>
                    <a:lstStyle/>
                    <a:p>
                      <a:endParaRPr lang="ru-RU"/>
                    </a:p>
                  </a:txBody>
                  <a:tcPr/>
                </a:tc>
                <a:tc gridSpan="2">
                  <a:txBody>
                    <a:bodyPr/>
                    <a:lstStyle/>
                    <a:p>
                      <a:pPr algn="ctr">
                        <a:spcAft>
                          <a:spcPts val="0"/>
                        </a:spcAft>
                        <a:tabLst>
                          <a:tab pos="6553200" algn="l"/>
                        </a:tabLst>
                      </a:pPr>
                      <a:r>
                        <a:rPr lang="ru-RU" sz="1200">
                          <a:effectLst/>
                        </a:rPr>
                        <a:t>2024 г.</a:t>
                      </a:r>
                      <a:endParaRPr lang="ru-RU" sz="1200">
                        <a:effectLst/>
                        <a:latin typeface="Times New Roman" panose="02020603050405020304" pitchFamily="18" charset="0"/>
                        <a:ea typeface="Calibri" panose="020F0502020204030204" pitchFamily="34" charset="0"/>
                      </a:endParaRPr>
                    </a:p>
                  </a:txBody>
                  <a:tcPr marL="68580" marR="68580" marT="0" marB="0"/>
                </a:tc>
                <a:tc hMerge="1">
                  <a:txBody>
                    <a:bodyPr/>
                    <a:lstStyle/>
                    <a:p>
                      <a:endParaRPr lang="ru-RU"/>
                    </a:p>
                  </a:txBody>
                  <a:tcPr/>
                </a:tc>
                <a:extLst>
                  <a:ext uri="{0D108BD9-81ED-4DB2-BD59-A6C34878D82A}">
                    <a16:rowId xmlns:a16="http://schemas.microsoft.com/office/drawing/2014/main" val="453830721"/>
                  </a:ext>
                </a:extLst>
              </a:tr>
              <a:tr h="0">
                <a:tc>
                  <a:txBody>
                    <a:bodyPr/>
                    <a:lstStyle/>
                    <a:p>
                      <a:pPr algn="ctr">
                        <a:spcAft>
                          <a:spcPts val="0"/>
                        </a:spcAft>
                        <a:tabLst>
                          <a:tab pos="6553200" algn="l"/>
                        </a:tabLst>
                      </a:pPr>
                      <a:r>
                        <a:rPr lang="ru-RU" sz="1200">
                          <a:effectLst/>
                        </a:rPr>
                        <a:t>чел.</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tabLst>
                          <a:tab pos="6553200" algn="l"/>
                        </a:tabLst>
                      </a:pPr>
                      <a:r>
                        <a:rPr lang="ru-RU" sz="1200">
                          <a:effectLst/>
                        </a:rPr>
                        <a:t>% от общего числа участников</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tabLst>
                          <a:tab pos="6553200" algn="l"/>
                        </a:tabLst>
                      </a:pPr>
                      <a:r>
                        <a:rPr lang="ru-RU" sz="1200">
                          <a:effectLst/>
                        </a:rPr>
                        <a:t>чел.</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tabLst>
                          <a:tab pos="6553200" algn="l"/>
                        </a:tabLst>
                      </a:pPr>
                      <a:r>
                        <a:rPr lang="ru-RU" sz="1200">
                          <a:effectLst/>
                        </a:rPr>
                        <a:t>% от общего числа участников</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tabLst>
                          <a:tab pos="6553200" algn="l"/>
                        </a:tabLst>
                      </a:pPr>
                      <a:r>
                        <a:rPr lang="ru-RU" sz="1200">
                          <a:effectLst/>
                        </a:rPr>
                        <a:t>чел.</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tabLst>
                          <a:tab pos="6553200" algn="l"/>
                        </a:tabLst>
                      </a:pPr>
                      <a:r>
                        <a:rPr lang="ru-RU" sz="1200">
                          <a:effectLst/>
                        </a:rPr>
                        <a:t>% от общего числа участников</a:t>
                      </a:r>
                      <a:endParaRPr lang="ru-RU" sz="120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1078652275"/>
                  </a:ext>
                </a:extLst>
              </a:tr>
              <a:tr h="0">
                <a:tc>
                  <a:txBody>
                    <a:bodyPr/>
                    <a:lstStyle/>
                    <a:p>
                      <a:pPr algn="ctr">
                        <a:spcAft>
                          <a:spcPts val="0"/>
                        </a:spcAft>
                        <a:tabLst>
                          <a:tab pos="6553200" algn="l"/>
                        </a:tabLst>
                      </a:pPr>
                      <a:r>
                        <a:rPr lang="ru-RU" sz="1200">
                          <a:effectLst/>
                        </a:rPr>
                        <a:t>25</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tabLst>
                          <a:tab pos="6553200" algn="l"/>
                        </a:tabLst>
                      </a:pPr>
                      <a:r>
                        <a:rPr lang="ru-RU" sz="1200">
                          <a:effectLst/>
                        </a:rPr>
                        <a:t>7,9</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spcAft>
                          <a:spcPts val="0"/>
                        </a:spcAft>
                      </a:pPr>
                      <a:r>
                        <a:rPr lang="ru-RU" sz="1200">
                          <a:effectLst/>
                        </a:rPr>
                        <a:t>                        24</a:t>
                      </a:r>
                      <a:endParaRPr lang="ru-RU" sz="1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ctr">
                        <a:spcAft>
                          <a:spcPts val="0"/>
                        </a:spcAft>
                      </a:pPr>
                      <a:r>
                        <a:rPr lang="ru-RU" sz="1200">
                          <a:effectLst/>
                        </a:rPr>
                        <a:t>8,3</a:t>
                      </a:r>
                      <a:endParaRPr lang="ru-RU" sz="1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ctr">
                        <a:spcAft>
                          <a:spcPts val="0"/>
                        </a:spcAft>
                      </a:pPr>
                      <a:r>
                        <a:rPr lang="ru-RU" sz="1200">
                          <a:effectLst/>
                        </a:rPr>
                        <a:t>28</a:t>
                      </a:r>
                      <a:endParaRPr lang="ru-RU" sz="1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ctr">
                        <a:spcAft>
                          <a:spcPts val="0"/>
                        </a:spcAft>
                      </a:pPr>
                      <a:r>
                        <a:rPr lang="ru-RU" sz="1200" dirty="0">
                          <a:effectLst/>
                        </a:rPr>
                        <a:t>10,7</a:t>
                      </a:r>
                      <a:endParaRPr lang="ru-RU" sz="1200" dirty="0">
                        <a:effectLst/>
                        <a:latin typeface="Times New Roman" panose="02020603050405020304" pitchFamily="18" charset="0"/>
                        <a:ea typeface="Calibri" panose="020F0502020204030204" pitchFamily="34" charset="0"/>
                      </a:endParaRPr>
                    </a:p>
                  </a:txBody>
                  <a:tcPr marL="68580" marR="68580" marT="0" marB="0" anchor="b"/>
                </a:tc>
                <a:extLst>
                  <a:ext uri="{0D108BD9-81ED-4DB2-BD59-A6C34878D82A}">
                    <a16:rowId xmlns:a16="http://schemas.microsoft.com/office/drawing/2014/main" val="345185742"/>
                  </a:ext>
                </a:extLst>
              </a:tr>
            </a:tbl>
          </a:graphicData>
        </a:graphic>
      </p:graphicFrame>
    </p:spTree>
    <p:extLst>
      <p:ext uri="{BB962C8B-B14F-4D97-AF65-F5344CB8AC3E}">
        <p14:creationId xmlns:p14="http://schemas.microsoft.com/office/powerpoint/2010/main" val="14479131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x-none" sz="2700" b="1" dirty="0">
                <a:latin typeface="Times New Roman" panose="02020603050405020304" pitchFamily="18" charset="0"/>
                <a:cs typeface="Times New Roman" panose="02020603050405020304" pitchFamily="18" charset="0"/>
              </a:rPr>
              <a:t>Процентное соотношение юношей и девушек, участвующих в ЕГЭ</a:t>
            </a:r>
            <a:r>
              <a:rPr lang="ru-RU" sz="2700" b="1" dirty="0">
                <a:latin typeface="Times New Roman" panose="02020603050405020304" pitchFamily="18" charset="0"/>
                <a:cs typeface="Times New Roman" panose="02020603050405020304" pitchFamily="18" charset="0"/>
              </a:rPr>
              <a:t> (за 3 года)</a:t>
            </a:r>
            <a:r>
              <a:rPr lang="ru-RU" b="1" dirty="0"/>
              <a:t/>
            </a:r>
            <a:br>
              <a:rPr lang="ru-RU" b="1" dirty="0"/>
            </a:br>
            <a:endParaRPr 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3554019054"/>
              </p:ext>
            </p:extLst>
          </p:nvPr>
        </p:nvGraphicFramePr>
        <p:xfrm>
          <a:off x="993422" y="1806734"/>
          <a:ext cx="10360379" cy="4352518"/>
        </p:xfrm>
        <a:graphic>
          <a:graphicData uri="http://schemas.openxmlformats.org/drawingml/2006/table">
            <a:tbl>
              <a:tblPr firstRow="1" firstCol="1" bandRow="1" bandCol="1">
                <a:tableStyleId>{5C22544A-7EE6-4342-B048-85BDC9FD1C3A}</a:tableStyleId>
              </a:tblPr>
              <a:tblGrid>
                <a:gridCol w="895593">
                  <a:extLst>
                    <a:ext uri="{9D8B030D-6E8A-4147-A177-3AD203B41FA5}">
                      <a16:colId xmlns:a16="http://schemas.microsoft.com/office/drawing/2014/main" val="2523151164"/>
                    </a:ext>
                  </a:extLst>
                </a:gridCol>
                <a:gridCol w="1497652">
                  <a:extLst>
                    <a:ext uri="{9D8B030D-6E8A-4147-A177-3AD203B41FA5}">
                      <a16:colId xmlns:a16="http://schemas.microsoft.com/office/drawing/2014/main" val="4043533691"/>
                    </a:ext>
                  </a:extLst>
                </a:gridCol>
                <a:gridCol w="1580444">
                  <a:extLst>
                    <a:ext uri="{9D8B030D-6E8A-4147-A177-3AD203B41FA5}">
                      <a16:colId xmlns:a16="http://schemas.microsoft.com/office/drawing/2014/main" val="1862929060"/>
                    </a:ext>
                  </a:extLst>
                </a:gridCol>
                <a:gridCol w="1648178">
                  <a:extLst>
                    <a:ext uri="{9D8B030D-6E8A-4147-A177-3AD203B41FA5}">
                      <a16:colId xmlns:a16="http://schemas.microsoft.com/office/drawing/2014/main" val="2887576083"/>
                    </a:ext>
                  </a:extLst>
                </a:gridCol>
                <a:gridCol w="1772355">
                  <a:extLst>
                    <a:ext uri="{9D8B030D-6E8A-4147-A177-3AD203B41FA5}">
                      <a16:colId xmlns:a16="http://schemas.microsoft.com/office/drawing/2014/main" val="1380387795"/>
                    </a:ext>
                  </a:extLst>
                </a:gridCol>
                <a:gridCol w="1569156">
                  <a:extLst>
                    <a:ext uri="{9D8B030D-6E8A-4147-A177-3AD203B41FA5}">
                      <a16:colId xmlns:a16="http://schemas.microsoft.com/office/drawing/2014/main" val="831912028"/>
                    </a:ext>
                  </a:extLst>
                </a:gridCol>
                <a:gridCol w="1397001">
                  <a:extLst>
                    <a:ext uri="{9D8B030D-6E8A-4147-A177-3AD203B41FA5}">
                      <a16:colId xmlns:a16="http://schemas.microsoft.com/office/drawing/2014/main" val="278164022"/>
                    </a:ext>
                  </a:extLst>
                </a:gridCol>
              </a:tblGrid>
              <a:tr h="135979">
                <a:tc rowSpan="2">
                  <a:txBody>
                    <a:bodyPr/>
                    <a:lstStyle/>
                    <a:p>
                      <a:pPr algn="ctr">
                        <a:spcAft>
                          <a:spcPts val="0"/>
                        </a:spcAft>
                        <a:tabLst>
                          <a:tab pos="6553200" algn="l"/>
                        </a:tabLst>
                      </a:pPr>
                      <a:r>
                        <a:rPr lang="ru-RU" sz="900">
                          <a:effectLst/>
                        </a:rPr>
                        <a:t>Пол</a:t>
                      </a:r>
                      <a:endParaRPr lang="ru-RU" sz="900">
                        <a:effectLst/>
                        <a:latin typeface="Times New Roman" panose="02020603050405020304" pitchFamily="18" charset="0"/>
                        <a:ea typeface="Calibri" panose="020F0502020204030204" pitchFamily="34" charset="0"/>
                      </a:endParaRPr>
                    </a:p>
                  </a:txBody>
                  <a:tcPr marL="50992" marR="50992" marT="0" marB="0" anchor="ctr"/>
                </a:tc>
                <a:tc gridSpan="2">
                  <a:txBody>
                    <a:bodyPr/>
                    <a:lstStyle/>
                    <a:p>
                      <a:pPr algn="ctr">
                        <a:spcAft>
                          <a:spcPts val="0"/>
                        </a:spcAft>
                        <a:tabLst>
                          <a:tab pos="6553200" algn="l"/>
                        </a:tabLst>
                      </a:pPr>
                      <a:r>
                        <a:rPr lang="ru-RU" sz="900">
                          <a:effectLst/>
                        </a:rPr>
                        <a:t>2022 г.</a:t>
                      </a:r>
                      <a:endParaRPr lang="ru-RU" sz="900">
                        <a:effectLst/>
                        <a:latin typeface="Times New Roman" panose="02020603050405020304" pitchFamily="18" charset="0"/>
                        <a:ea typeface="Calibri" panose="020F0502020204030204" pitchFamily="34" charset="0"/>
                      </a:endParaRPr>
                    </a:p>
                  </a:txBody>
                  <a:tcPr marL="50992" marR="50992" marT="0" marB="0"/>
                </a:tc>
                <a:tc hMerge="1">
                  <a:txBody>
                    <a:bodyPr/>
                    <a:lstStyle/>
                    <a:p>
                      <a:endParaRPr lang="ru-RU"/>
                    </a:p>
                  </a:txBody>
                  <a:tcPr/>
                </a:tc>
                <a:tc gridSpan="2">
                  <a:txBody>
                    <a:bodyPr/>
                    <a:lstStyle/>
                    <a:p>
                      <a:pPr algn="ctr">
                        <a:spcAft>
                          <a:spcPts val="0"/>
                        </a:spcAft>
                        <a:tabLst>
                          <a:tab pos="6553200" algn="l"/>
                        </a:tabLst>
                      </a:pPr>
                      <a:r>
                        <a:rPr lang="ru-RU" sz="900">
                          <a:effectLst/>
                        </a:rPr>
                        <a:t>2023 г.</a:t>
                      </a:r>
                      <a:endParaRPr lang="ru-RU" sz="900">
                        <a:effectLst/>
                        <a:latin typeface="Times New Roman" panose="02020603050405020304" pitchFamily="18" charset="0"/>
                        <a:ea typeface="Calibri" panose="020F0502020204030204" pitchFamily="34" charset="0"/>
                      </a:endParaRPr>
                    </a:p>
                  </a:txBody>
                  <a:tcPr marL="50992" marR="50992" marT="0" marB="0"/>
                </a:tc>
                <a:tc hMerge="1">
                  <a:txBody>
                    <a:bodyPr/>
                    <a:lstStyle/>
                    <a:p>
                      <a:endParaRPr lang="ru-RU"/>
                    </a:p>
                  </a:txBody>
                  <a:tcPr/>
                </a:tc>
                <a:tc gridSpan="2">
                  <a:txBody>
                    <a:bodyPr/>
                    <a:lstStyle/>
                    <a:p>
                      <a:pPr algn="ctr">
                        <a:spcAft>
                          <a:spcPts val="0"/>
                        </a:spcAft>
                        <a:tabLst>
                          <a:tab pos="6553200" algn="l"/>
                        </a:tabLst>
                      </a:pPr>
                      <a:r>
                        <a:rPr lang="ru-RU" sz="900">
                          <a:effectLst/>
                        </a:rPr>
                        <a:t>2024 г.</a:t>
                      </a:r>
                      <a:endParaRPr lang="ru-RU" sz="900">
                        <a:effectLst/>
                        <a:latin typeface="Times New Roman" panose="02020603050405020304" pitchFamily="18" charset="0"/>
                        <a:ea typeface="Calibri" panose="020F0502020204030204" pitchFamily="34" charset="0"/>
                      </a:endParaRPr>
                    </a:p>
                  </a:txBody>
                  <a:tcPr marL="50992" marR="50992" marT="0" marB="0"/>
                </a:tc>
                <a:tc hMerge="1">
                  <a:txBody>
                    <a:bodyPr/>
                    <a:lstStyle/>
                    <a:p>
                      <a:endParaRPr lang="ru-RU"/>
                    </a:p>
                  </a:txBody>
                  <a:tcPr/>
                </a:tc>
                <a:extLst>
                  <a:ext uri="{0D108BD9-81ED-4DB2-BD59-A6C34878D82A}">
                    <a16:rowId xmlns:a16="http://schemas.microsoft.com/office/drawing/2014/main" val="2166698011"/>
                  </a:ext>
                </a:extLst>
              </a:tr>
              <a:tr h="3263503">
                <a:tc vMerge="1">
                  <a:txBody>
                    <a:bodyPr/>
                    <a:lstStyle/>
                    <a:p>
                      <a:endParaRPr lang="ru-RU"/>
                    </a:p>
                  </a:txBody>
                  <a:tcPr/>
                </a:tc>
                <a:tc>
                  <a:txBody>
                    <a:bodyPr/>
                    <a:lstStyle/>
                    <a:p>
                      <a:pPr algn="ctr">
                        <a:spcAft>
                          <a:spcPts val="0"/>
                        </a:spcAft>
                        <a:tabLst>
                          <a:tab pos="6553200" algn="l"/>
                        </a:tabLst>
                      </a:pPr>
                      <a:r>
                        <a:rPr lang="ru-RU" sz="900">
                          <a:effectLst/>
                        </a:rPr>
                        <a:t>чел.</a:t>
                      </a:r>
                      <a:endParaRPr lang="ru-RU" sz="900">
                        <a:effectLst/>
                        <a:latin typeface="Times New Roman" panose="02020603050405020304" pitchFamily="18" charset="0"/>
                        <a:ea typeface="Calibri" panose="020F0502020204030204" pitchFamily="34" charset="0"/>
                      </a:endParaRPr>
                    </a:p>
                  </a:txBody>
                  <a:tcPr marL="50992" marR="50992" marT="0" marB="0" anchor="ctr"/>
                </a:tc>
                <a:tc>
                  <a:txBody>
                    <a:bodyPr/>
                    <a:lstStyle/>
                    <a:p>
                      <a:pPr algn="ctr">
                        <a:spcAft>
                          <a:spcPts val="0"/>
                        </a:spcAft>
                        <a:tabLst>
                          <a:tab pos="6553200" algn="l"/>
                        </a:tabLst>
                      </a:pPr>
                      <a:r>
                        <a:rPr lang="ru-RU" sz="900">
                          <a:effectLst/>
                        </a:rPr>
                        <a:t>% от общего числа участников</a:t>
                      </a:r>
                      <a:endParaRPr lang="ru-RU" sz="900">
                        <a:effectLst/>
                        <a:latin typeface="Times New Roman" panose="02020603050405020304" pitchFamily="18" charset="0"/>
                        <a:ea typeface="Calibri" panose="020F0502020204030204" pitchFamily="34" charset="0"/>
                      </a:endParaRPr>
                    </a:p>
                  </a:txBody>
                  <a:tcPr marL="50992" marR="50992" marT="0" marB="0" anchor="ctr"/>
                </a:tc>
                <a:tc>
                  <a:txBody>
                    <a:bodyPr/>
                    <a:lstStyle/>
                    <a:p>
                      <a:pPr algn="ctr">
                        <a:spcAft>
                          <a:spcPts val="0"/>
                        </a:spcAft>
                        <a:tabLst>
                          <a:tab pos="6553200" algn="l"/>
                        </a:tabLst>
                      </a:pPr>
                      <a:r>
                        <a:rPr lang="ru-RU" sz="900">
                          <a:effectLst/>
                        </a:rPr>
                        <a:t>чел.</a:t>
                      </a:r>
                      <a:endParaRPr lang="ru-RU" sz="900">
                        <a:effectLst/>
                        <a:latin typeface="Times New Roman" panose="02020603050405020304" pitchFamily="18" charset="0"/>
                        <a:ea typeface="Calibri" panose="020F0502020204030204" pitchFamily="34" charset="0"/>
                      </a:endParaRPr>
                    </a:p>
                  </a:txBody>
                  <a:tcPr marL="50992" marR="50992" marT="0" marB="0" anchor="ctr"/>
                </a:tc>
                <a:tc>
                  <a:txBody>
                    <a:bodyPr/>
                    <a:lstStyle/>
                    <a:p>
                      <a:pPr algn="ctr">
                        <a:spcAft>
                          <a:spcPts val="0"/>
                        </a:spcAft>
                        <a:tabLst>
                          <a:tab pos="6553200" algn="l"/>
                        </a:tabLst>
                      </a:pPr>
                      <a:r>
                        <a:rPr lang="ru-RU" sz="900">
                          <a:effectLst/>
                        </a:rPr>
                        <a:t>% от общего числа участников</a:t>
                      </a:r>
                      <a:endParaRPr lang="ru-RU" sz="900">
                        <a:effectLst/>
                        <a:latin typeface="Times New Roman" panose="02020603050405020304" pitchFamily="18" charset="0"/>
                        <a:ea typeface="Calibri" panose="020F0502020204030204" pitchFamily="34" charset="0"/>
                      </a:endParaRPr>
                    </a:p>
                  </a:txBody>
                  <a:tcPr marL="50992" marR="50992" marT="0" marB="0" anchor="ctr"/>
                </a:tc>
                <a:tc>
                  <a:txBody>
                    <a:bodyPr/>
                    <a:lstStyle/>
                    <a:p>
                      <a:pPr algn="ctr">
                        <a:spcAft>
                          <a:spcPts val="0"/>
                        </a:spcAft>
                        <a:tabLst>
                          <a:tab pos="6553200" algn="l"/>
                        </a:tabLst>
                      </a:pPr>
                      <a:r>
                        <a:rPr lang="ru-RU" sz="900">
                          <a:effectLst/>
                        </a:rPr>
                        <a:t>чел.</a:t>
                      </a:r>
                      <a:endParaRPr lang="ru-RU" sz="900">
                        <a:effectLst/>
                        <a:latin typeface="Times New Roman" panose="02020603050405020304" pitchFamily="18" charset="0"/>
                        <a:ea typeface="Calibri" panose="020F0502020204030204" pitchFamily="34" charset="0"/>
                      </a:endParaRPr>
                    </a:p>
                  </a:txBody>
                  <a:tcPr marL="50992" marR="50992" marT="0" marB="0" anchor="ctr"/>
                </a:tc>
                <a:tc>
                  <a:txBody>
                    <a:bodyPr/>
                    <a:lstStyle/>
                    <a:p>
                      <a:pPr algn="ctr">
                        <a:spcAft>
                          <a:spcPts val="0"/>
                        </a:spcAft>
                        <a:tabLst>
                          <a:tab pos="6553200" algn="l"/>
                        </a:tabLst>
                      </a:pPr>
                      <a:r>
                        <a:rPr lang="ru-RU" sz="900">
                          <a:effectLst/>
                        </a:rPr>
                        <a:t>% от общего числа участников</a:t>
                      </a:r>
                      <a:endParaRPr lang="ru-RU" sz="900">
                        <a:effectLst/>
                        <a:latin typeface="Times New Roman" panose="02020603050405020304" pitchFamily="18" charset="0"/>
                        <a:ea typeface="Calibri" panose="020F0502020204030204" pitchFamily="34" charset="0"/>
                      </a:endParaRPr>
                    </a:p>
                  </a:txBody>
                  <a:tcPr marL="50992" marR="50992" marT="0" marB="0" anchor="ctr"/>
                </a:tc>
                <a:extLst>
                  <a:ext uri="{0D108BD9-81ED-4DB2-BD59-A6C34878D82A}">
                    <a16:rowId xmlns:a16="http://schemas.microsoft.com/office/drawing/2014/main" val="1194077733"/>
                  </a:ext>
                </a:extLst>
              </a:tr>
              <a:tr h="543917">
                <a:tc>
                  <a:txBody>
                    <a:bodyPr/>
                    <a:lstStyle/>
                    <a:p>
                      <a:pPr>
                        <a:spcAft>
                          <a:spcPts val="0"/>
                        </a:spcAft>
                        <a:tabLst>
                          <a:tab pos="6553200" algn="l"/>
                        </a:tabLst>
                      </a:pPr>
                      <a:r>
                        <a:rPr lang="ru-RU" sz="900">
                          <a:effectLst/>
                        </a:rPr>
                        <a:t>Женский</a:t>
                      </a:r>
                      <a:endParaRPr lang="ru-RU" sz="900">
                        <a:effectLst/>
                        <a:latin typeface="Times New Roman" panose="02020603050405020304" pitchFamily="18" charset="0"/>
                        <a:ea typeface="Calibri" panose="020F0502020204030204" pitchFamily="34" charset="0"/>
                      </a:endParaRPr>
                    </a:p>
                  </a:txBody>
                  <a:tcPr marL="50992" marR="50992" marT="0" marB="0" anchor="ctr"/>
                </a:tc>
                <a:tc>
                  <a:txBody>
                    <a:bodyPr/>
                    <a:lstStyle/>
                    <a:p>
                      <a:pPr algn="ctr">
                        <a:spcAft>
                          <a:spcPts val="0"/>
                        </a:spcAft>
                        <a:tabLst>
                          <a:tab pos="6553200" algn="l"/>
                        </a:tabLst>
                      </a:pPr>
                      <a:r>
                        <a:rPr lang="ru-RU" sz="900">
                          <a:effectLst/>
                        </a:rPr>
                        <a:t>21</a:t>
                      </a:r>
                      <a:endParaRPr lang="ru-RU" sz="900">
                        <a:effectLst/>
                        <a:latin typeface="Times New Roman" panose="02020603050405020304" pitchFamily="18" charset="0"/>
                        <a:ea typeface="Calibri" panose="020F0502020204030204" pitchFamily="34" charset="0"/>
                      </a:endParaRPr>
                    </a:p>
                  </a:txBody>
                  <a:tcPr marL="50992" marR="50992" marT="0" marB="0" anchor="ctr"/>
                </a:tc>
                <a:tc>
                  <a:txBody>
                    <a:bodyPr/>
                    <a:lstStyle/>
                    <a:p>
                      <a:pPr algn="ctr">
                        <a:spcAft>
                          <a:spcPts val="0"/>
                        </a:spcAft>
                        <a:tabLst>
                          <a:tab pos="6553200" algn="l"/>
                        </a:tabLst>
                      </a:pPr>
                      <a:r>
                        <a:rPr lang="ru-RU" sz="900">
                          <a:effectLst/>
                        </a:rPr>
                        <a:t>84</a:t>
                      </a:r>
                      <a:endParaRPr lang="ru-RU" sz="900">
                        <a:effectLst/>
                        <a:latin typeface="Times New Roman" panose="02020603050405020304" pitchFamily="18" charset="0"/>
                        <a:ea typeface="Calibri" panose="020F0502020204030204" pitchFamily="34" charset="0"/>
                      </a:endParaRPr>
                    </a:p>
                  </a:txBody>
                  <a:tcPr marL="50992" marR="50992" marT="0" marB="0" anchor="ctr"/>
                </a:tc>
                <a:tc>
                  <a:txBody>
                    <a:bodyPr/>
                    <a:lstStyle/>
                    <a:p>
                      <a:pPr algn="ctr">
                        <a:spcAft>
                          <a:spcPts val="0"/>
                        </a:spcAft>
                      </a:pPr>
                      <a:r>
                        <a:rPr lang="ru-RU" sz="900">
                          <a:effectLst/>
                        </a:rPr>
                        <a:t>16</a:t>
                      </a:r>
                      <a:endParaRPr lang="ru-RU" sz="900">
                        <a:effectLst/>
                        <a:latin typeface="Times New Roman" panose="02020603050405020304" pitchFamily="18" charset="0"/>
                        <a:ea typeface="Calibri" panose="020F0502020204030204" pitchFamily="34" charset="0"/>
                      </a:endParaRPr>
                    </a:p>
                  </a:txBody>
                  <a:tcPr marL="50992" marR="50992" marT="0" marB="0" anchor="b"/>
                </a:tc>
                <a:tc>
                  <a:txBody>
                    <a:bodyPr/>
                    <a:lstStyle/>
                    <a:p>
                      <a:pPr algn="ctr">
                        <a:spcAft>
                          <a:spcPts val="0"/>
                        </a:spcAft>
                      </a:pPr>
                      <a:r>
                        <a:rPr lang="ru-RU" sz="900">
                          <a:effectLst/>
                        </a:rPr>
                        <a:t>66,7</a:t>
                      </a:r>
                      <a:endParaRPr lang="ru-RU" sz="900">
                        <a:effectLst/>
                        <a:latin typeface="Times New Roman" panose="02020603050405020304" pitchFamily="18" charset="0"/>
                        <a:ea typeface="Calibri" panose="020F0502020204030204" pitchFamily="34" charset="0"/>
                      </a:endParaRPr>
                    </a:p>
                  </a:txBody>
                  <a:tcPr marL="50992" marR="50992" marT="0" marB="0" anchor="b"/>
                </a:tc>
                <a:tc>
                  <a:txBody>
                    <a:bodyPr/>
                    <a:lstStyle/>
                    <a:p>
                      <a:pPr algn="ctr">
                        <a:spcAft>
                          <a:spcPts val="0"/>
                        </a:spcAft>
                      </a:pPr>
                      <a:r>
                        <a:rPr lang="ru-RU" sz="900">
                          <a:effectLst/>
                        </a:rPr>
                        <a:t>26</a:t>
                      </a:r>
                      <a:endParaRPr lang="ru-RU" sz="900">
                        <a:effectLst/>
                        <a:latin typeface="Times New Roman" panose="02020603050405020304" pitchFamily="18" charset="0"/>
                        <a:ea typeface="Calibri" panose="020F0502020204030204" pitchFamily="34" charset="0"/>
                      </a:endParaRPr>
                    </a:p>
                  </a:txBody>
                  <a:tcPr marL="50992" marR="50992" marT="0" marB="0" anchor="b"/>
                </a:tc>
                <a:tc>
                  <a:txBody>
                    <a:bodyPr/>
                    <a:lstStyle/>
                    <a:p>
                      <a:pPr algn="ctr">
                        <a:spcAft>
                          <a:spcPts val="0"/>
                        </a:spcAft>
                      </a:pPr>
                      <a:r>
                        <a:rPr lang="ru-RU" sz="900">
                          <a:effectLst/>
                        </a:rPr>
                        <a:t>92,8</a:t>
                      </a:r>
                      <a:endParaRPr lang="ru-RU" sz="900">
                        <a:effectLst/>
                        <a:latin typeface="Times New Roman" panose="02020603050405020304" pitchFamily="18" charset="0"/>
                        <a:ea typeface="Calibri" panose="020F0502020204030204" pitchFamily="34" charset="0"/>
                      </a:endParaRPr>
                    </a:p>
                  </a:txBody>
                  <a:tcPr marL="50992" marR="50992" marT="0" marB="0" anchor="b"/>
                </a:tc>
                <a:extLst>
                  <a:ext uri="{0D108BD9-81ED-4DB2-BD59-A6C34878D82A}">
                    <a16:rowId xmlns:a16="http://schemas.microsoft.com/office/drawing/2014/main" val="532652266"/>
                  </a:ext>
                </a:extLst>
              </a:tr>
              <a:tr h="407938">
                <a:tc>
                  <a:txBody>
                    <a:bodyPr/>
                    <a:lstStyle/>
                    <a:p>
                      <a:pPr>
                        <a:spcAft>
                          <a:spcPts val="0"/>
                        </a:spcAft>
                        <a:tabLst>
                          <a:tab pos="6553200" algn="l"/>
                        </a:tabLst>
                      </a:pPr>
                      <a:r>
                        <a:rPr lang="ru-RU" sz="900">
                          <a:effectLst/>
                        </a:rPr>
                        <a:t>Мужской</a:t>
                      </a:r>
                      <a:endParaRPr lang="ru-RU" sz="900">
                        <a:effectLst/>
                        <a:latin typeface="Times New Roman" panose="02020603050405020304" pitchFamily="18" charset="0"/>
                        <a:ea typeface="Calibri" panose="020F0502020204030204" pitchFamily="34" charset="0"/>
                      </a:endParaRPr>
                    </a:p>
                  </a:txBody>
                  <a:tcPr marL="50992" marR="50992" marT="0" marB="0" anchor="ctr"/>
                </a:tc>
                <a:tc>
                  <a:txBody>
                    <a:bodyPr/>
                    <a:lstStyle/>
                    <a:p>
                      <a:pPr algn="ctr">
                        <a:spcAft>
                          <a:spcPts val="0"/>
                        </a:spcAft>
                        <a:tabLst>
                          <a:tab pos="6553200" algn="l"/>
                        </a:tabLst>
                      </a:pPr>
                      <a:r>
                        <a:rPr lang="ru-RU" sz="900">
                          <a:effectLst/>
                        </a:rPr>
                        <a:t>4</a:t>
                      </a:r>
                      <a:endParaRPr lang="ru-RU" sz="900">
                        <a:effectLst/>
                        <a:latin typeface="Times New Roman" panose="02020603050405020304" pitchFamily="18" charset="0"/>
                        <a:ea typeface="Calibri" panose="020F0502020204030204" pitchFamily="34" charset="0"/>
                      </a:endParaRPr>
                    </a:p>
                  </a:txBody>
                  <a:tcPr marL="50992" marR="50992" marT="0" marB="0" anchor="ctr"/>
                </a:tc>
                <a:tc>
                  <a:txBody>
                    <a:bodyPr/>
                    <a:lstStyle/>
                    <a:p>
                      <a:pPr algn="ctr">
                        <a:spcAft>
                          <a:spcPts val="0"/>
                        </a:spcAft>
                        <a:tabLst>
                          <a:tab pos="6553200" algn="l"/>
                        </a:tabLst>
                      </a:pPr>
                      <a:r>
                        <a:rPr lang="ru-RU" sz="900">
                          <a:effectLst/>
                        </a:rPr>
                        <a:t>16</a:t>
                      </a:r>
                      <a:endParaRPr lang="ru-RU" sz="900">
                        <a:effectLst/>
                        <a:latin typeface="Times New Roman" panose="02020603050405020304" pitchFamily="18" charset="0"/>
                        <a:ea typeface="Calibri" panose="020F0502020204030204" pitchFamily="34" charset="0"/>
                      </a:endParaRPr>
                    </a:p>
                  </a:txBody>
                  <a:tcPr marL="50992" marR="50992" marT="0" marB="0" anchor="ctr"/>
                </a:tc>
                <a:tc>
                  <a:txBody>
                    <a:bodyPr/>
                    <a:lstStyle/>
                    <a:p>
                      <a:pPr algn="ctr">
                        <a:spcAft>
                          <a:spcPts val="0"/>
                        </a:spcAft>
                      </a:pPr>
                      <a:r>
                        <a:rPr lang="ru-RU" sz="900">
                          <a:effectLst/>
                        </a:rPr>
                        <a:t>8</a:t>
                      </a:r>
                      <a:endParaRPr lang="ru-RU" sz="900">
                        <a:effectLst/>
                        <a:latin typeface="Times New Roman" panose="02020603050405020304" pitchFamily="18" charset="0"/>
                        <a:ea typeface="Calibri" panose="020F0502020204030204" pitchFamily="34" charset="0"/>
                      </a:endParaRPr>
                    </a:p>
                  </a:txBody>
                  <a:tcPr marL="50992" marR="50992" marT="0" marB="0" anchor="b"/>
                </a:tc>
                <a:tc>
                  <a:txBody>
                    <a:bodyPr/>
                    <a:lstStyle/>
                    <a:p>
                      <a:pPr algn="ctr">
                        <a:spcAft>
                          <a:spcPts val="0"/>
                        </a:spcAft>
                      </a:pPr>
                      <a:r>
                        <a:rPr lang="ru-RU" sz="900">
                          <a:effectLst/>
                        </a:rPr>
                        <a:t>33,4</a:t>
                      </a:r>
                      <a:endParaRPr lang="ru-RU" sz="900">
                        <a:effectLst/>
                        <a:latin typeface="Times New Roman" panose="02020603050405020304" pitchFamily="18" charset="0"/>
                        <a:ea typeface="Calibri" panose="020F0502020204030204" pitchFamily="34" charset="0"/>
                      </a:endParaRPr>
                    </a:p>
                  </a:txBody>
                  <a:tcPr marL="50992" marR="50992" marT="0" marB="0" anchor="b"/>
                </a:tc>
                <a:tc>
                  <a:txBody>
                    <a:bodyPr/>
                    <a:lstStyle/>
                    <a:p>
                      <a:pPr algn="ctr">
                        <a:spcAft>
                          <a:spcPts val="0"/>
                        </a:spcAft>
                      </a:pPr>
                      <a:r>
                        <a:rPr lang="ru-RU" sz="900">
                          <a:effectLst/>
                        </a:rPr>
                        <a:t>2</a:t>
                      </a:r>
                      <a:endParaRPr lang="ru-RU" sz="900">
                        <a:effectLst/>
                        <a:latin typeface="Times New Roman" panose="02020603050405020304" pitchFamily="18" charset="0"/>
                        <a:ea typeface="Calibri" panose="020F0502020204030204" pitchFamily="34" charset="0"/>
                      </a:endParaRPr>
                    </a:p>
                  </a:txBody>
                  <a:tcPr marL="50992" marR="50992" marT="0" marB="0" anchor="b"/>
                </a:tc>
                <a:tc>
                  <a:txBody>
                    <a:bodyPr/>
                    <a:lstStyle/>
                    <a:p>
                      <a:pPr algn="ctr">
                        <a:spcAft>
                          <a:spcPts val="0"/>
                        </a:spcAft>
                      </a:pPr>
                      <a:r>
                        <a:rPr lang="ru-RU" sz="900" dirty="0">
                          <a:effectLst/>
                        </a:rPr>
                        <a:t>7,2</a:t>
                      </a:r>
                      <a:endParaRPr lang="ru-RU" sz="900" dirty="0">
                        <a:effectLst/>
                        <a:latin typeface="Times New Roman" panose="02020603050405020304" pitchFamily="18" charset="0"/>
                        <a:ea typeface="Calibri" panose="020F0502020204030204" pitchFamily="34" charset="0"/>
                      </a:endParaRPr>
                    </a:p>
                  </a:txBody>
                  <a:tcPr marL="50992" marR="50992" marT="0" marB="0" anchor="b"/>
                </a:tc>
                <a:extLst>
                  <a:ext uri="{0D108BD9-81ED-4DB2-BD59-A6C34878D82A}">
                    <a16:rowId xmlns:a16="http://schemas.microsoft.com/office/drawing/2014/main" val="4044991296"/>
                  </a:ext>
                </a:extLst>
              </a:tr>
            </a:tbl>
          </a:graphicData>
        </a:graphic>
      </p:graphicFrame>
    </p:spTree>
    <p:extLst>
      <p:ext uri="{BB962C8B-B14F-4D97-AF65-F5344CB8AC3E}">
        <p14:creationId xmlns:p14="http://schemas.microsoft.com/office/powerpoint/2010/main" val="20114754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b="1" dirty="0">
                <a:latin typeface="Times New Roman" panose="02020603050405020304" pitchFamily="18" charset="0"/>
                <a:cs typeface="Times New Roman" panose="02020603050405020304" pitchFamily="18" charset="0"/>
              </a:rPr>
              <a:t>Диаграмма распределения тестовых баллов участников ЕГЭ по предмету в 2024 г</a:t>
            </a:r>
          </a:p>
        </p:txBody>
      </p:sp>
      <p:graphicFrame>
        <p:nvGraphicFramePr>
          <p:cNvPr id="3" name="Таблица 2"/>
          <p:cNvGraphicFramePr>
            <a:graphicFrameLocks noGrp="1"/>
          </p:cNvGraphicFramePr>
          <p:nvPr>
            <p:extLst>
              <p:ext uri="{D42A27DB-BD31-4B8C-83A1-F6EECF244321}">
                <p14:modId xmlns:p14="http://schemas.microsoft.com/office/powerpoint/2010/main" val="848727225"/>
              </p:ext>
            </p:extLst>
          </p:nvPr>
        </p:nvGraphicFramePr>
        <p:xfrm>
          <a:off x="1636892" y="1814601"/>
          <a:ext cx="8805328" cy="1438275"/>
        </p:xfrm>
        <a:graphic>
          <a:graphicData uri="http://schemas.openxmlformats.org/drawingml/2006/table">
            <a:tbl>
              <a:tblPr firstRow="1" firstCol="1" bandRow="1">
                <a:tableStyleId>{5C22544A-7EE6-4342-B048-85BDC9FD1C3A}</a:tableStyleId>
              </a:tblPr>
              <a:tblGrid>
                <a:gridCol w="973005">
                  <a:extLst>
                    <a:ext uri="{9D8B030D-6E8A-4147-A177-3AD203B41FA5}">
                      <a16:colId xmlns:a16="http://schemas.microsoft.com/office/drawing/2014/main" val="1350753812"/>
                    </a:ext>
                  </a:extLst>
                </a:gridCol>
                <a:gridCol w="1998384">
                  <a:extLst>
                    <a:ext uri="{9D8B030D-6E8A-4147-A177-3AD203B41FA5}">
                      <a16:colId xmlns:a16="http://schemas.microsoft.com/office/drawing/2014/main" val="541038174"/>
                    </a:ext>
                  </a:extLst>
                </a:gridCol>
                <a:gridCol w="625211">
                  <a:extLst>
                    <a:ext uri="{9D8B030D-6E8A-4147-A177-3AD203B41FA5}">
                      <a16:colId xmlns:a16="http://schemas.microsoft.com/office/drawing/2014/main" val="3338691835"/>
                    </a:ext>
                  </a:extLst>
                </a:gridCol>
                <a:gridCol w="782332">
                  <a:extLst>
                    <a:ext uri="{9D8B030D-6E8A-4147-A177-3AD203B41FA5}">
                      <a16:colId xmlns:a16="http://schemas.microsoft.com/office/drawing/2014/main" val="3333804954"/>
                    </a:ext>
                  </a:extLst>
                </a:gridCol>
                <a:gridCol w="782332">
                  <a:extLst>
                    <a:ext uri="{9D8B030D-6E8A-4147-A177-3AD203B41FA5}">
                      <a16:colId xmlns:a16="http://schemas.microsoft.com/office/drawing/2014/main" val="3498264832"/>
                    </a:ext>
                  </a:extLst>
                </a:gridCol>
                <a:gridCol w="782332">
                  <a:extLst>
                    <a:ext uri="{9D8B030D-6E8A-4147-A177-3AD203B41FA5}">
                      <a16:colId xmlns:a16="http://schemas.microsoft.com/office/drawing/2014/main" val="287092203"/>
                    </a:ext>
                  </a:extLst>
                </a:gridCol>
                <a:gridCol w="782332">
                  <a:extLst>
                    <a:ext uri="{9D8B030D-6E8A-4147-A177-3AD203B41FA5}">
                      <a16:colId xmlns:a16="http://schemas.microsoft.com/office/drawing/2014/main" val="2725056075"/>
                    </a:ext>
                  </a:extLst>
                </a:gridCol>
                <a:gridCol w="782332">
                  <a:extLst>
                    <a:ext uri="{9D8B030D-6E8A-4147-A177-3AD203B41FA5}">
                      <a16:colId xmlns:a16="http://schemas.microsoft.com/office/drawing/2014/main" val="221353097"/>
                    </a:ext>
                  </a:extLst>
                </a:gridCol>
                <a:gridCol w="782332">
                  <a:extLst>
                    <a:ext uri="{9D8B030D-6E8A-4147-A177-3AD203B41FA5}">
                      <a16:colId xmlns:a16="http://schemas.microsoft.com/office/drawing/2014/main" val="973156917"/>
                    </a:ext>
                  </a:extLst>
                </a:gridCol>
                <a:gridCol w="514736">
                  <a:extLst>
                    <a:ext uri="{9D8B030D-6E8A-4147-A177-3AD203B41FA5}">
                      <a16:colId xmlns:a16="http://schemas.microsoft.com/office/drawing/2014/main" val="2527436236"/>
                    </a:ext>
                  </a:extLst>
                </a:gridCol>
              </a:tblGrid>
              <a:tr h="209550">
                <a:tc gridSpan="10">
                  <a:txBody>
                    <a:bodyPr/>
                    <a:lstStyle/>
                    <a:p>
                      <a:pPr>
                        <a:spcAft>
                          <a:spcPts val="0"/>
                        </a:spcAft>
                      </a:pPr>
                      <a:r>
                        <a:rPr lang="ru-RU" sz="1200">
                          <a:effectLst/>
                        </a:rPr>
                        <a:t>Английский язык </a:t>
                      </a:r>
                      <a:endParaRPr lang="ru-RU" sz="1200">
                        <a:effectLst/>
                        <a:latin typeface="Times New Roman" panose="02020603050405020304" pitchFamily="18" charset="0"/>
                        <a:ea typeface="Calibri" panose="020F0502020204030204" pitchFamily="34" charset="0"/>
                      </a:endParaRPr>
                    </a:p>
                  </a:txBody>
                  <a:tcPr marL="68580" marR="68580"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729717976"/>
                  </a:ext>
                </a:extLst>
              </a:tr>
              <a:tr h="428625">
                <a:tc>
                  <a:txBody>
                    <a:bodyPr/>
                    <a:lstStyle/>
                    <a:p>
                      <a:pPr>
                        <a:spcAft>
                          <a:spcPts val="0"/>
                        </a:spcAft>
                      </a:pPr>
                      <a:r>
                        <a:rPr lang="ru-RU" sz="1200">
                          <a:effectLst/>
                        </a:rPr>
                        <a:t>АТЕ</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dirty="0">
                          <a:effectLst/>
                        </a:rPr>
                        <a:t>Общее кол-во сдававших</a:t>
                      </a:r>
                      <a:endParaRPr lang="ru-RU" sz="1200" dirty="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0-21</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22-50</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51-60</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61-70</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71-80</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81-90</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91-99</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100</a:t>
                      </a:r>
                      <a:endParaRPr lang="ru-RU" sz="1200">
                        <a:effectLst/>
                        <a:latin typeface="Times New Roman" panose="02020603050405020304" pitchFamily="18" charset="0"/>
                        <a:ea typeface="Calibri" panose="020F0502020204030204" pitchFamily="34" charset="0"/>
                      </a:endParaRPr>
                    </a:p>
                  </a:txBody>
                  <a:tcPr marL="68580" marR="68580" marT="0" marB="0"/>
                </a:tc>
                <a:extLst>
                  <a:ext uri="{0D108BD9-81ED-4DB2-BD59-A6C34878D82A}">
                    <a16:rowId xmlns:a16="http://schemas.microsoft.com/office/drawing/2014/main" val="1049446671"/>
                  </a:ext>
                </a:extLst>
              </a:tr>
              <a:tr h="190500">
                <a:tc>
                  <a:txBody>
                    <a:bodyPr/>
                    <a:lstStyle/>
                    <a:p>
                      <a:pPr>
                        <a:spcAft>
                          <a:spcPts val="0"/>
                        </a:spcAft>
                      </a:pPr>
                      <a:r>
                        <a:rPr lang="ru-RU" sz="1200">
                          <a:effectLst/>
                        </a:rPr>
                        <a:t>Город</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25</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0</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4</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4</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7</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7</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2</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1</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0 </a:t>
                      </a:r>
                      <a:endParaRPr lang="ru-RU" sz="1200">
                        <a:effectLst/>
                        <a:latin typeface="Times New Roman" panose="02020603050405020304" pitchFamily="18" charset="0"/>
                        <a:ea typeface="Calibri" panose="020F0502020204030204" pitchFamily="34" charset="0"/>
                      </a:endParaRPr>
                    </a:p>
                  </a:txBody>
                  <a:tcPr marL="68580" marR="68580" marT="0" marB="0"/>
                </a:tc>
                <a:extLst>
                  <a:ext uri="{0D108BD9-81ED-4DB2-BD59-A6C34878D82A}">
                    <a16:rowId xmlns:a16="http://schemas.microsoft.com/office/drawing/2014/main" val="3352281203"/>
                  </a:ext>
                </a:extLst>
              </a:tr>
              <a:tr h="190500">
                <a:tc>
                  <a:txBody>
                    <a:bodyPr/>
                    <a:lstStyle/>
                    <a:p>
                      <a:pPr>
                        <a:spcAft>
                          <a:spcPts val="0"/>
                        </a:spcAft>
                      </a:pPr>
                      <a:r>
                        <a:rPr lang="ru-RU" sz="1200">
                          <a:effectLst/>
                        </a:rPr>
                        <a:t>Район</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3</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1</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0</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1</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1</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0 </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0 </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0 </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0</a:t>
                      </a:r>
                      <a:endParaRPr lang="ru-RU" sz="1200">
                        <a:effectLst/>
                        <a:latin typeface="Times New Roman" panose="02020603050405020304" pitchFamily="18" charset="0"/>
                        <a:ea typeface="Calibri" panose="020F0502020204030204" pitchFamily="34" charset="0"/>
                      </a:endParaRPr>
                    </a:p>
                  </a:txBody>
                  <a:tcPr marL="68580" marR="68580" marT="0" marB="0"/>
                </a:tc>
                <a:extLst>
                  <a:ext uri="{0D108BD9-81ED-4DB2-BD59-A6C34878D82A}">
                    <a16:rowId xmlns:a16="http://schemas.microsoft.com/office/drawing/2014/main" val="1851201458"/>
                  </a:ext>
                </a:extLst>
              </a:tr>
              <a:tr h="209550">
                <a:tc>
                  <a:txBody>
                    <a:bodyPr/>
                    <a:lstStyle/>
                    <a:p>
                      <a:pPr>
                        <a:spcAft>
                          <a:spcPts val="0"/>
                        </a:spcAft>
                      </a:pPr>
                      <a:r>
                        <a:rPr lang="ru-RU" sz="1200">
                          <a:effectLst/>
                        </a:rPr>
                        <a:t>Округ</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28</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1</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4</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5</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8</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7</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2</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1</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0</a:t>
                      </a:r>
                      <a:endParaRPr lang="ru-RU" sz="1200">
                        <a:effectLst/>
                        <a:latin typeface="Times New Roman" panose="02020603050405020304" pitchFamily="18" charset="0"/>
                        <a:ea typeface="Calibri" panose="020F0502020204030204" pitchFamily="34" charset="0"/>
                      </a:endParaRPr>
                    </a:p>
                  </a:txBody>
                  <a:tcPr marL="68580" marR="68580" marT="0" marB="0"/>
                </a:tc>
                <a:extLst>
                  <a:ext uri="{0D108BD9-81ED-4DB2-BD59-A6C34878D82A}">
                    <a16:rowId xmlns:a16="http://schemas.microsoft.com/office/drawing/2014/main" val="3495211218"/>
                  </a:ext>
                </a:extLst>
              </a:tr>
              <a:tr h="209550">
                <a:tc gridSpan="2">
                  <a:txBody>
                    <a:bodyPr/>
                    <a:lstStyle/>
                    <a:p>
                      <a:pPr>
                        <a:spcAft>
                          <a:spcPts val="0"/>
                        </a:spcAft>
                      </a:pPr>
                      <a:r>
                        <a:rPr lang="ru-RU" sz="1200">
                          <a:effectLst/>
                        </a:rPr>
                        <a:t>Доля</a:t>
                      </a:r>
                      <a:endParaRPr lang="ru-RU" sz="1200">
                        <a:effectLst/>
                        <a:latin typeface="Times New Roman" panose="02020603050405020304" pitchFamily="18" charset="0"/>
                        <a:ea typeface="Calibri" panose="020F0502020204030204" pitchFamily="34" charset="0"/>
                      </a:endParaRPr>
                    </a:p>
                  </a:txBody>
                  <a:tcPr marL="68580" marR="68580" marT="0" marB="0"/>
                </a:tc>
                <a:tc hMerge="1">
                  <a:txBody>
                    <a:bodyPr/>
                    <a:lstStyle/>
                    <a:p>
                      <a:endParaRPr lang="ru-RU"/>
                    </a:p>
                  </a:txBody>
                  <a:tcPr/>
                </a:tc>
                <a:tc>
                  <a:txBody>
                    <a:bodyPr/>
                    <a:lstStyle/>
                    <a:p>
                      <a:pPr>
                        <a:spcAft>
                          <a:spcPts val="0"/>
                        </a:spcAft>
                      </a:pPr>
                      <a:r>
                        <a:rPr lang="ru-RU" sz="1200">
                          <a:effectLst/>
                        </a:rPr>
                        <a:t>3,6</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14,3</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17,8</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28,5</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25</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7,2</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3,6</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dirty="0">
                          <a:effectLst/>
                        </a:rPr>
                        <a:t>0,0</a:t>
                      </a:r>
                      <a:endParaRPr lang="ru-RU" sz="1200" dirty="0">
                        <a:effectLst/>
                        <a:latin typeface="Times New Roman" panose="02020603050405020304" pitchFamily="18" charset="0"/>
                        <a:ea typeface="Calibri" panose="020F0502020204030204" pitchFamily="34" charset="0"/>
                      </a:endParaRPr>
                    </a:p>
                  </a:txBody>
                  <a:tcPr marL="68580" marR="68580" marT="0" marB="0"/>
                </a:tc>
                <a:extLst>
                  <a:ext uri="{0D108BD9-81ED-4DB2-BD59-A6C34878D82A}">
                    <a16:rowId xmlns:a16="http://schemas.microsoft.com/office/drawing/2014/main" val="3373312205"/>
                  </a:ext>
                </a:extLst>
              </a:tr>
            </a:tbl>
          </a:graphicData>
        </a:graphic>
      </p:graphicFrame>
      <p:sp>
        <p:nvSpPr>
          <p:cNvPr id="4" name="Rectangle 2"/>
          <p:cNvSpPr>
            <a:spLocks noChangeArrowheads="1"/>
          </p:cNvSpPr>
          <p:nvPr/>
        </p:nvSpPr>
        <p:spPr bwMode="auto">
          <a:xfrm>
            <a:off x="1636892" y="33767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5" name="Объект 4"/>
          <p:cNvGraphicFramePr>
            <a:graphicFrameLocks/>
          </p:cNvGraphicFramePr>
          <p:nvPr>
            <p:extLst>
              <p:ext uri="{D42A27DB-BD31-4B8C-83A1-F6EECF244321}">
                <p14:modId xmlns:p14="http://schemas.microsoft.com/office/powerpoint/2010/main" val="1967190640"/>
              </p:ext>
            </p:extLst>
          </p:nvPr>
        </p:nvGraphicFramePr>
        <p:xfrm>
          <a:off x="1636892" y="3376789"/>
          <a:ext cx="5676900" cy="2972078"/>
        </p:xfrm>
        <a:graphic>
          <a:graphicData uri="http://schemas.openxmlformats.org/presentationml/2006/ole">
            <mc:AlternateContent xmlns:mc="http://schemas.openxmlformats.org/markup-compatibility/2006">
              <mc:Choice xmlns:v="urn:schemas-microsoft-com:vml" Requires="v">
                <p:oleObj spid="_x0000_s12297" name="Диаграмма" r:id="rId3" imgW="5676857" imgH="3248111" progId="Excel.Chart.8">
                  <p:embed/>
                </p:oleObj>
              </mc:Choice>
              <mc:Fallback>
                <p:oleObj name="Диаграмма" r:id="rId3" imgW="5676857" imgH="3248111" progId="Excel.Chart.8">
                  <p:embed/>
                  <p:pic>
                    <p:nvPicPr>
                      <p:cNvPr id="0" name="Object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6892" y="3376789"/>
                        <a:ext cx="5676900" cy="2972078"/>
                      </a:xfrm>
                      <a:prstGeom prst="rect">
                        <a:avLst/>
                      </a:prstGeom>
                      <a:noFill/>
                    </p:spPr>
                  </p:pic>
                </p:oleObj>
              </mc:Fallback>
            </mc:AlternateContent>
          </a:graphicData>
        </a:graphic>
      </p:graphicFrame>
    </p:spTree>
    <p:extLst>
      <p:ext uri="{BB962C8B-B14F-4D97-AF65-F5344CB8AC3E}">
        <p14:creationId xmlns:p14="http://schemas.microsoft.com/office/powerpoint/2010/main" val="16238545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x-none" sz="2700" b="1" dirty="0">
                <a:latin typeface="Times New Roman" panose="02020603050405020304" pitchFamily="18" charset="0"/>
                <a:cs typeface="Times New Roman" panose="02020603050405020304" pitchFamily="18" charset="0"/>
              </a:rPr>
              <a:t>Динамика результатов ЕГЭ по предмету за последние 3 года</a:t>
            </a:r>
            <a:r>
              <a:rPr lang="ru-RU" b="1" dirty="0"/>
              <a:t/>
            </a:r>
            <a:br>
              <a:rPr lang="ru-RU" b="1" dirty="0"/>
            </a:br>
            <a:endParaRPr 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2756054217"/>
              </p:ext>
            </p:extLst>
          </p:nvPr>
        </p:nvGraphicFramePr>
        <p:xfrm>
          <a:off x="846137" y="2573866"/>
          <a:ext cx="10499725" cy="2912534"/>
        </p:xfrm>
        <a:graphic>
          <a:graphicData uri="http://schemas.openxmlformats.org/drawingml/2006/table">
            <a:tbl>
              <a:tblPr firstRow="1" firstCol="1" bandRow="1" bandCol="1">
                <a:tableStyleId>{5C22544A-7EE6-4342-B048-85BDC9FD1C3A}</a:tableStyleId>
              </a:tblPr>
              <a:tblGrid>
                <a:gridCol w="1859915">
                  <a:extLst>
                    <a:ext uri="{9D8B030D-6E8A-4147-A177-3AD203B41FA5}">
                      <a16:colId xmlns:a16="http://schemas.microsoft.com/office/drawing/2014/main" val="1181360878"/>
                    </a:ext>
                  </a:extLst>
                </a:gridCol>
                <a:gridCol w="3238500">
                  <a:extLst>
                    <a:ext uri="{9D8B030D-6E8A-4147-A177-3AD203B41FA5}">
                      <a16:colId xmlns:a16="http://schemas.microsoft.com/office/drawing/2014/main" val="891361591"/>
                    </a:ext>
                  </a:extLst>
                </a:gridCol>
                <a:gridCol w="1860550">
                  <a:extLst>
                    <a:ext uri="{9D8B030D-6E8A-4147-A177-3AD203B41FA5}">
                      <a16:colId xmlns:a16="http://schemas.microsoft.com/office/drawing/2014/main" val="1430469181"/>
                    </a:ext>
                  </a:extLst>
                </a:gridCol>
                <a:gridCol w="1860550">
                  <a:extLst>
                    <a:ext uri="{9D8B030D-6E8A-4147-A177-3AD203B41FA5}">
                      <a16:colId xmlns:a16="http://schemas.microsoft.com/office/drawing/2014/main" val="1773725309"/>
                    </a:ext>
                  </a:extLst>
                </a:gridCol>
                <a:gridCol w="1680210">
                  <a:extLst>
                    <a:ext uri="{9D8B030D-6E8A-4147-A177-3AD203B41FA5}">
                      <a16:colId xmlns:a16="http://schemas.microsoft.com/office/drawing/2014/main" val="3057118300"/>
                    </a:ext>
                  </a:extLst>
                </a:gridCol>
              </a:tblGrid>
              <a:tr h="344492">
                <a:tc rowSpan="2">
                  <a:txBody>
                    <a:bodyPr/>
                    <a:lstStyle/>
                    <a:p>
                      <a:pPr algn="ctr"/>
                      <a:r>
                        <a:rPr lang="ru-RU" sz="1000">
                          <a:effectLst/>
                        </a:rPr>
                        <a:t>№ п/п</a:t>
                      </a:r>
                      <a:endParaRPr lang="ru-RU" sz="1000">
                        <a:effectLst/>
                        <a:latin typeface="Calibri" panose="020F0502020204030204" pitchFamily="34" charset="0"/>
                      </a:endParaRPr>
                    </a:p>
                  </a:txBody>
                  <a:tcPr marL="68580" marR="68580" marT="0" marB="0"/>
                </a:tc>
                <a:tc rowSpan="2">
                  <a:txBody>
                    <a:bodyPr/>
                    <a:lstStyle/>
                    <a:p>
                      <a:r>
                        <a:rPr lang="ru-RU" sz="1000">
                          <a:effectLst/>
                        </a:rPr>
                        <a:t>Участников, набравших балл</a:t>
                      </a:r>
                      <a:endParaRPr lang="ru-RU" sz="1000">
                        <a:effectLst/>
                        <a:latin typeface="Calibri" panose="020F0502020204030204" pitchFamily="34" charset="0"/>
                      </a:endParaRPr>
                    </a:p>
                  </a:txBody>
                  <a:tcPr marL="68580" marR="68580" marT="0" marB="0" anchor="ctr"/>
                </a:tc>
                <a:tc gridSpan="3">
                  <a:txBody>
                    <a:bodyPr/>
                    <a:lstStyle/>
                    <a:p>
                      <a:pPr algn="ctr"/>
                      <a:r>
                        <a:rPr lang="ru-RU" sz="1000">
                          <a:effectLst/>
                        </a:rPr>
                        <a:t>Год проведения ГИА</a:t>
                      </a:r>
                      <a:endParaRPr lang="ru-RU" sz="1000">
                        <a:effectLst/>
                        <a:latin typeface="Calibri" panose="020F0502020204030204" pitchFamily="34" charset="0"/>
                      </a:endParaRPr>
                    </a:p>
                  </a:txBody>
                  <a:tcPr marL="68580" marR="68580" marT="0" marB="0"/>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998433231"/>
                  </a:ext>
                </a:extLst>
              </a:tr>
              <a:tr h="313176">
                <a:tc vMerge="1">
                  <a:txBody>
                    <a:bodyPr/>
                    <a:lstStyle/>
                    <a:p>
                      <a:endParaRPr lang="ru-RU"/>
                    </a:p>
                  </a:txBody>
                  <a:tcPr/>
                </a:tc>
                <a:tc vMerge="1">
                  <a:txBody>
                    <a:bodyPr/>
                    <a:lstStyle/>
                    <a:p>
                      <a:endParaRPr lang="ru-RU"/>
                    </a:p>
                  </a:txBody>
                  <a:tcPr/>
                </a:tc>
                <a:tc>
                  <a:txBody>
                    <a:bodyPr/>
                    <a:lstStyle/>
                    <a:p>
                      <a:pPr algn="ctr"/>
                      <a:r>
                        <a:rPr lang="ru-RU" sz="1000">
                          <a:effectLst/>
                        </a:rPr>
                        <a:t>2022 г.</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2023 г.</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2024 г.</a:t>
                      </a:r>
                      <a:endParaRPr lang="ru-RU" sz="1000">
                        <a:effectLst/>
                        <a:latin typeface="Calibri" panose="020F0502020204030204" pitchFamily="34" charset="0"/>
                      </a:endParaRPr>
                    </a:p>
                  </a:txBody>
                  <a:tcPr marL="68580" marR="68580" marT="0" marB="0" anchor="ctr"/>
                </a:tc>
                <a:extLst>
                  <a:ext uri="{0D108BD9-81ED-4DB2-BD59-A6C34878D82A}">
                    <a16:rowId xmlns:a16="http://schemas.microsoft.com/office/drawing/2014/main" val="2710225469"/>
                  </a:ext>
                </a:extLst>
              </a:tr>
              <a:tr h="455410">
                <a:tc>
                  <a:txBody>
                    <a:bodyPr/>
                    <a:lstStyle/>
                    <a:p>
                      <a:pPr marL="342900" lvl="0" indent="-342900" algn="ctr">
                        <a:buFont typeface="+mj-lt"/>
                        <a:buAutoNum type="arabicPeriod"/>
                      </a:pPr>
                      <a:r>
                        <a:rPr lang="ru-RU" sz="1000">
                          <a:effectLst/>
                        </a:rPr>
                        <a:t> </a:t>
                      </a:r>
                      <a:endParaRPr lang="ru-RU" sz="1000">
                        <a:effectLst/>
                        <a:latin typeface="Calibri" panose="020F0502020204030204" pitchFamily="34" charset="0"/>
                      </a:endParaRPr>
                    </a:p>
                  </a:txBody>
                  <a:tcPr marL="68580" marR="68580" marT="0" marB="0"/>
                </a:tc>
                <a:tc>
                  <a:txBody>
                    <a:bodyPr/>
                    <a:lstStyle/>
                    <a:p>
                      <a:r>
                        <a:rPr lang="ru-RU" sz="1000">
                          <a:effectLst/>
                        </a:rPr>
                        <a:t> ниже минимального балла, %</a:t>
                      </a:r>
                      <a:endParaRPr lang="ru-RU" sz="1000">
                        <a:effectLst/>
                        <a:latin typeface="Calibri" panose="020F0502020204030204" pitchFamily="34" charset="0"/>
                      </a:endParaRPr>
                    </a:p>
                  </a:txBody>
                  <a:tcPr marL="68580" marR="68580" marT="0" marB="0" anchor="ctr"/>
                </a:tc>
                <a:tc>
                  <a:txBody>
                    <a:bodyPr/>
                    <a:lstStyle/>
                    <a:p>
                      <a:pPr algn="ctr"/>
                      <a:r>
                        <a:rPr lang="ru-RU" sz="1100">
                          <a:effectLst/>
                        </a:rPr>
                        <a:t>0</a:t>
                      </a:r>
                      <a:endParaRPr lang="ru-RU" sz="1000">
                        <a:effectLst/>
                        <a:latin typeface="Calibri" panose="020F0502020204030204" pitchFamily="34" charset="0"/>
                      </a:endParaRPr>
                    </a:p>
                  </a:txBody>
                  <a:tcPr marL="68580" marR="68580" marT="0" marB="0"/>
                </a:tc>
                <a:tc>
                  <a:txBody>
                    <a:bodyPr/>
                    <a:lstStyle/>
                    <a:p>
                      <a:pPr algn="ctr"/>
                      <a:r>
                        <a:rPr lang="ru-RU" sz="1000">
                          <a:effectLst/>
                        </a:rPr>
                        <a:t>0</a:t>
                      </a:r>
                      <a:endParaRPr lang="ru-RU" sz="1000">
                        <a:effectLst/>
                        <a:latin typeface="Calibri" panose="020F0502020204030204" pitchFamily="34" charset="0"/>
                      </a:endParaRPr>
                    </a:p>
                  </a:txBody>
                  <a:tcPr marL="68580" marR="68580" marT="0" marB="0"/>
                </a:tc>
                <a:tc>
                  <a:txBody>
                    <a:bodyPr/>
                    <a:lstStyle/>
                    <a:p>
                      <a:pPr algn="ctr"/>
                      <a:r>
                        <a:rPr lang="ru-RU" sz="1000">
                          <a:effectLst/>
                        </a:rPr>
                        <a:t>0</a:t>
                      </a:r>
                      <a:endParaRPr lang="ru-RU" sz="1000">
                        <a:effectLst/>
                        <a:latin typeface="Calibri" panose="020F0502020204030204" pitchFamily="34" charset="0"/>
                      </a:endParaRPr>
                    </a:p>
                  </a:txBody>
                  <a:tcPr marL="68580" marR="68580" marT="0" marB="0" anchor="ctr"/>
                </a:tc>
                <a:extLst>
                  <a:ext uri="{0D108BD9-81ED-4DB2-BD59-A6C34878D82A}">
                    <a16:rowId xmlns:a16="http://schemas.microsoft.com/office/drawing/2014/main" val="3994730729"/>
                  </a:ext>
                </a:extLst>
              </a:tr>
              <a:tr h="455410">
                <a:tc>
                  <a:txBody>
                    <a:bodyPr/>
                    <a:lstStyle/>
                    <a:p>
                      <a:pPr marL="342900" lvl="0" indent="-342900" algn="ctr">
                        <a:buFont typeface="+mj-lt"/>
                        <a:buAutoNum type="arabicPeriod"/>
                      </a:pPr>
                      <a:r>
                        <a:rPr lang="ru-RU" sz="1000">
                          <a:effectLst/>
                        </a:rPr>
                        <a:t> </a:t>
                      </a:r>
                      <a:endParaRPr lang="ru-RU" sz="1000">
                        <a:effectLst/>
                        <a:latin typeface="Calibri" panose="020F0502020204030204" pitchFamily="34" charset="0"/>
                      </a:endParaRPr>
                    </a:p>
                  </a:txBody>
                  <a:tcPr marL="68580" marR="68580" marT="0" marB="0"/>
                </a:tc>
                <a:tc>
                  <a:txBody>
                    <a:bodyPr/>
                    <a:lstStyle/>
                    <a:p>
                      <a:r>
                        <a:rPr lang="ru-RU" sz="1000">
                          <a:effectLst/>
                        </a:rPr>
                        <a:t>от минимального балла до 60 баллов, %</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32</a:t>
                      </a:r>
                      <a:endParaRPr lang="ru-RU" sz="1000">
                        <a:effectLst/>
                        <a:latin typeface="Calibri" panose="020F0502020204030204" pitchFamily="34" charset="0"/>
                      </a:endParaRPr>
                    </a:p>
                  </a:txBody>
                  <a:tcPr marL="68580" marR="68580" marT="0" marB="0"/>
                </a:tc>
                <a:tc>
                  <a:txBody>
                    <a:bodyPr/>
                    <a:lstStyle/>
                    <a:p>
                      <a:pPr algn="ctr"/>
                      <a:r>
                        <a:rPr lang="ru-RU" sz="1000">
                          <a:effectLst/>
                        </a:rPr>
                        <a:t>29,1</a:t>
                      </a:r>
                      <a:endParaRPr lang="ru-RU" sz="1000">
                        <a:effectLst/>
                        <a:latin typeface="Calibri" panose="020F0502020204030204" pitchFamily="34" charset="0"/>
                      </a:endParaRPr>
                    </a:p>
                  </a:txBody>
                  <a:tcPr marL="68580" marR="68580" marT="0" marB="0"/>
                </a:tc>
                <a:tc>
                  <a:txBody>
                    <a:bodyPr/>
                    <a:lstStyle/>
                    <a:p>
                      <a:pPr algn="ctr"/>
                      <a:r>
                        <a:rPr lang="ru-RU" sz="1000">
                          <a:effectLst/>
                        </a:rPr>
                        <a:t>35,7</a:t>
                      </a:r>
                      <a:endParaRPr lang="ru-RU" sz="1000">
                        <a:effectLst/>
                        <a:latin typeface="Calibri" panose="020F0502020204030204" pitchFamily="34" charset="0"/>
                      </a:endParaRPr>
                    </a:p>
                  </a:txBody>
                  <a:tcPr marL="68580" marR="68580" marT="0" marB="0" anchor="ctr"/>
                </a:tc>
                <a:extLst>
                  <a:ext uri="{0D108BD9-81ED-4DB2-BD59-A6C34878D82A}">
                    <a16:rowId xmlns:a16="http://schemas.microsoft.com/office/drawing/2014/main" val="3554358828"/>
                  </a:ext>
                </a:extLst>
              </a:tr>
              <a:tr h="461934">
                <a:tc>
                  <a:txBody>
                    <a:bodyPr/>
                    <a:lstStyle/>
                    <a:p>
                      <a:pPr marL="342900" lvl="0" indent="-342900" algn="ctr">
                        <a:buFont typeface="+mj-lt"/>
                        <a:buAutoNum type="arabicPeriod"/>
                      </a:pPr>
                      <a:r>
                        <a:rPr lang="ru-RU" sz="1000">
                          <a:effectLst/>
                        </a:rPr>
                        <a:t> </a:t>
                      </a:r>
                      <a:endParaRPr lang="ru-RU" sz="1000">
                        <a:effectLst/>
                        <a:latin typeface="Calibri" panose="020F0502020204030204" pitchFamily="34" charset="0"/>
                      </a:endParaRPr>
                    </a:p>
                  </a:txBody>
                  <a:tcPr marL="68580" marR="68580" marT="0" marB="0"/>
                </a:tc>
                <a:tc>
                  <a:txBody>
                    <a:bodyPr/>
                    <a:lstStyle/>
                    <a:p>
                      <a:r>
                        <a:rPr lang="ru-RU" sz="1000">
                          <a:effectLst/>
                        </a:rPr>
                        <a:t>от 61 до 80 баллов, %</a:t>
                      </a:r>
                      <a:endParaRPr lang="ru-RU" sz="1000">
                        <a:effectLst/>
                        <a:latin typeface="Calibri" panose="020F0502020204030204" pitchFamily="34" charset="0"/>
                      </a:endParaRPr>
                    </a:p>
                  </a:txBody>
                  <a:tcPr marL="68580" marR="68580" marT="0" marB="0" anchor="ctr"/>
                </a:tc>
                <a:tc>
                  <a:txBody>
                    <a:bodyPr/>
                    <a:lstStyle/>
                    <a:p>
                      <a:pPr algn="ctr"/>
                      <a:r>
                        <a:rPr lang="ru-RU" sz="1100">
                          <a:effectLst/>
                        </a:rPr>
                        <a:t>32</a:t>
                      </a:r>
                      <a:endParaRPr lang="ru-RU" sz="1000">
                        <a:effectLst/>
                        <a:latin typeface="Calibri" panose="020F0502020204030204" pitchFamily="34" charset="0"/>
                      </a:endParaRPr>
                    </a:p>
                  </a:txBody>
                  <a:tcPr marL="68580" marR="68580" marT="0" marB="0"/>
                </a:tc>
                <a:tc>
                  <a:txBody>
                    <a:bodyPr/>
                    <a:lstStyle/>
                    <a:p>
                      <a:pPr algn="ctr"/>
                      <a:r>
                        <a:rPr lang="ru-RU" sz="1000">
                          <a:effectLst/>
                        </a:rPr>
                        <a:t>37,5</a:t>
                      </a:r>
                      <a:endParaRPr lang="ru-RU" sz="1000">
                        <a:effectLst/>
                        <a:latin typeface="Calibri" panose="020F0502020204030204" pitchFamily="34" charset="0"/>
                      </a:endParaRPr>
                    </a:p>
                  </a:txBody>
                  <a:tcPr marL="68580" marR="68580" marT="0" marB="0"/>
                </a:tc>
                <a:tc>
                  <a:txBody>
                    <a:bodyPr/>
                    <a:lstStyle/>
                    <a:p>
                      <a:pPr algn="ctr"/>
                      <a:r>
                        <a:rPr lang="ru-RU" sz="1000">
                          <a:effectLst/>
                        </a:rPr>
                        <a:t>53,5</a:t>
                      </a:r>
                      <a:endParaRPr lang="ru-RU" sz="1000">
                        <a:effectLst/>
                        <a:latin typeface="Calibri" panose="020F0502020204030204" pitchFamily="34" charset="0"/>
                      </a:endParaRPr>
                    </a:p>
                  </a:txBody>
                  <a:tcPr marL="68580" marR="68580" marT="0" marB="0" anchor="ctr"/>
                </a:tc>
                <a:extLst>
                  <a:ext uri="{0D108BD9-81ED-4DB2-BD59-A6C34878D82A}">
                    <a16:rowId xmlns:a16="http://schemas.microsoft.com/office/drawing/2014/main" val="92967994"/>
                  </a:ext>
                </a:extLst>
              </a:tr>
              <a:tr h="441056">
                <a:tc>
                  <a:txBody>
                    <a:bodyPr/>
                    <a:lstStyle/>
                    <a:p>
                      <a:pPr marL="342900" lvl="0" indent="-342900" algn="ctr">
                        <a:buFont typeface="+mj-lt"/>
                        <a:buAutoNum type="arabicPeriod"/>
                      </a:pPr>
                      <a:r>
                        <a:rPr lang="ru-RU" sz="1000">
                          <a:effectLst/>
                        </a:rPr>
                        <a:t> </a:t>
                      </a:r>
                      <a:endParaRPr lang="ru-RU" sz="1000">
                        <a:effectLst/>
                        <a:latin typeface="Calibri" panose="020F0502020204030204" pitchFamily="34" charset="0"/>
                      </a:endParaRPr>
                    </a:p>
                  </a:txBody>
                  <a:tcPr marL="68580" marR="68580" marT="0" marB="0"/>
                </a:tc>
                <a:tc>
                  <a:txBody>
                    <a:bodyPr/>
                    <a:lstStyle/>
                    <a:p>
                      <a:r>
                        <a:rPr lang="ru-RU" sz="1000">
                          <a:effectLst/>
                        </a:rPr>
                        <a:t>от 81 до 100 баллов, %</a:t>
                      </a:r>
                      <a:endParaRPr lang="ru-RU" sz="1000">
                        <a:effectLst/>
                        <a:latin typeface="Calibri" panose="020F0502020204030204" pitchFamily="34" charset="0"/>
                      </a:endParaRPr>
                    </a:p>
                  </a:txBody>
                  <a:tcPr marL="68580" marR="68580" marT="0" marB="0" anchor="ctr"/>
                </a:tc>
                <a:tc>
                  <a:txBody>
                    <a:bodyPr/>
                    <a:lstStyle/>
                    <a:p>
                      <a:pPr algn="ctr"/>
                      <a:r>
                        <a:rPr lang="ru-RU" sz="1100">
                          <a:effectLst/>
                        </a:rPr>
                        <a:t>32</a:t>
                      </a:r>
                      <a:endParaRPr lang="ru-RU" sz="1000">
                        <a:effectLst/>
                        <a:latin typeface="Calibri" panose="020F0502020204030204" pitchFamily="34" charset="0"/>
                      </a:endParaRPr>
                    </a:p>
                  </a:txBody>
                  <a:tcPr marL="68580" marR="68580" marT="0" marB="0"/>
                </a:tc>
                <a:tc>
                  <a:txBody>
                    <a:bodyPr/>
                    <a:lstStyle/>
                    <a:p>
                      <a:pPr algn="ctr"/>
                      <a:r>
                        <a:rPr lang="ru-RU" sz="1000">
                          <a:effectLst/>
                        </a:rPr>
                        <a:t>33,4</a:t>
                      </a:r>
                      <a:endParaRPr lang="ru-RU" sz="1000">
                        <a:effectLst/>
                        <a:latin typeface="Calibri" panose="020F0502020204030204" pitchFamily="34" charset="0"/>
                      </a:endParaRPr>
                    </a:p>
                  </a:txBody>
                  <a:tcPr marL="68580" marR="68580" marT="0" marB="0"/>
                </a:tc>
                <a:tc>
                  <a:txBody>
                    <a:bodyPr/>
                    <a:lstStyle/>
                    <a:p>
                      <a:pPr algn="ctr"/>
                      <a:r>
                        <a:rPr lang="ru-RU" sz="1000">
                          <a:effectLst/>
                        </a:rPr>
                        <a:t>10,8</a:t>
                      </a:r>
                      <a:endParaRPr lang="ru-RU" sz="1000">
                        <a:effectLst/>
                        <a:latin typeface="Calibri" panose="020F0502020204030204" pitchFamily="34" charset="0"/>
                      </a:endParaRPr>
                    </a:p>
                  </a:txBody>
                  <a:tcPr marL="68580" marR="68580" marT="0" marB="0" anchor="ctr"/>
                </a:tc>
                <a:extLst>
                  <a:ext uri="{0D108BD9-81ED-4DB2-BD59-A6C34878D82A}">
                    <a16:rowId xmlns:a16="http://schemas.microsoft.com/office/drawing/2014/main" val="2979400099"/>
                  </a:ext>
                </a:extLst>
              </a:tr>
              <a:tr h="441056">
                <a:tc>
                  <a:txBody>
                    <a:bodyPr/>
                    <a:lstStyle/>
                    <a:p>
                      <a:pPr marL="342900" lvl="0" indent="-342900" algn="ctr">
                        <a:buFont typeface="+mj-lt"/>
                        <a:buAutoNum type="arabicPeriod"/>
                      </a:pPr>
                      <a:r>
                        <a:rPr lang="ru-RU" sz="1000">
                          <a:effectLst/>
                        </a:rPr>
                        <a:t> </a:t>
                      </a:r>
                      <a:endParaRPr lang="ru-RU" sz="1000">
                        <a:effectLst/>
                        <a:latin typeface="Calibri" panose="020F0502020204030204" pitchFamily="34" charset="0"/>
                      </a:endParaRPr>
                    </a:p>
                  </a:txBody>
                  <a:tcPr marL="68580" marR="68580" marT="0" marB="0"/>
                </a:tc>
                <a:tc>
                  <a:txBody>
                    <a:bodyPr/>
                    <a:lstStyle/>
                    <a:p>
                      <a:r>
                        <a:rPr lang="ru-RU" sz="1000">
                          <a:effectLst/>
                        </a:rPr>
                        <a:t>Средний тестовый балл</a:t>
                      </a:r>
                      <a:endParaRPr lang="ru-RU" sz="1000">
                        <a:effectLst/>
                        <a:latin typeface="Calibri" panose="020F0502020204030204" pitchFamily="34" charset="0"/>
                      </a:endParaRPr>
                    </a:p>
                  </a:txBody>
                  <a:tcPr marL="68580" marR="68580" marT="0" marB="0" anchor="ctr"/>
                </a:tc>
                <a:tc>
                  <a:txBody>
                    <a:bodyPr/>
                    <a:lstStyle/>
                    <a:p>
                      <a:pPr algn="ctr"/>
                      <a:r>
                        <a:rPr lang="ru-RU" sz="1100">
                          <a:effectLst/>
                        </a:rPr>
                        <a:t>68</a:t>
                      </a:r>
                      <a:endParaRPr lang="ru-RU" sz="1000">
                        <a:effectLst/>
                        <a:latin typeface="Calibri" panose="020F0502020204030204" pitchFamily="34" charset="0"/>
                      </a:endParaRPr>
                    </a:p>
                  </a:txBody>
                  <a:tcPr marL="68580" marR="68580" marT="0" marB="0"/>
                </a:tc>
                <a:tc>
                  <a:txBody>
                    <a:bodyPr/>
                    <a:lstStyle/>
                    <a:p>
                      <a:pPr algn="ctr"/>
                      <a:r>
                        <a:rPr lang="ru-RU" sz="1000">
                          <a:effectLst/>
                        </a:rPr>
                        <a:t>69</a:t>
                      </a:r>
                      <a:endParaRPr lang="ru-RU" sz="1000">
                        <a:effectLst/>
                        <a:latin typeface="Calibri" panose="020F0502020204030204" pitchFamily="34" charset="0"/>
                      </a:endParaRPr>
                    </a:p>
                  </a:txBody>
                  <a:tcPr marL="68580" marR="68580" marT="0" marB="0"/>
                </a:tc>
                <a:tc>
                  <a:txBody>
                    <a:bodyPr/>
                    <a:lstStyle/>
                    <a:p>
                      <a:pPr algn="ctr"/>
                      <a:r>
                        <a:rPr lang="ru-RU" sz="1000" dirty="0">
                          <a:effectLst/>
                        </a:rPr>
                        <a:t>63</a:t>
                      </a:r>
                      <a:endParaRPr lang="ru-RU" sz="1000" dirty="0">
                        <a:effectLst/>
                        <a:latin typeface="Calibri" panose="020F0502020204030204" pitchFamily="34" charset="0"/>
                      </a:endParaRPr>
                    </a:p>
                  </a:txBody>
                  <a:tcPr marL="68580" marR="68580" marT="0" marB="0" anchor="ctr"/>
                </a:tc>
                <a:extLst>
                  <a:ext uri="{0D108BD9-81ED-4DB2-BD59-A6C34878D82A}">
                    <a16:rowId xmlns:a16="http://schemas.microsoft.com/office/drawing/2014/main" val="2440109651"/>
                  </a:ext>
                </a:extLst>
              </a:tr>
            </a:tbl>
          </a:graphicData>
        </a:graphic>
      </p:graphicFrame>
      <p:sp>
        <p:nvSpPr>
          <p:cNvPr id="4" name="Rectangle 1"/>
          <p:cNvSpPr>
            <a:spLocks noChangeArrowheads="1"/>
          </p:cNvSpPr>
          <p:nvPr/>
        </p:nvSpPr>
        <p:spPr bwMode="auto">
          <a:xfrm>
            <a:off x="846138" y="32924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800" b="0" i="0" u="none" strike="noStrike" cap="none" normalizeH="0" baseline="0" smtClean="0">
                <a:ln>
                  <a:noFill/>
                </a:ln>
                <a:solidFill>
                  <a:schemeClr val="tx1"/>
                </a:solidFill>
                <a:effectLst/>
                <a:latin typeface="Arial" panose="020B0604020202020204" pitchFamily="34" charset="0"/>
              </a:rPr>
              <a:t/>
            </a:r>
            <a:br>
              <a:rPr kumimoji="0" lang="ru-RU" altLang="ru-RU" sz="1800" b="0" i="0" u="none" strike="noStrike" cap="none" normalizeH="0" baseline="0" smtClean="0">
                <a:ln>
                  <a:noFill/>
                </a:ln>
                <a:solidFill>
                  <a:schemeClr val="tx1"/>
                </a:solidFill>
                <a:effectLst/>
                <a:latin typeface="Arial" panose="020B0604020202020204" pitchFamily="34" charset="0"/>
              </a:rPr>
            </a:br>
            <a:endParaRPr kumimoji="0" lang="ru-RU" altLang="ru-RU" sz="1800" b="0" i="0" u="none" strike="noStrike" cap="none" normalizeH="0" baseline="0" smtClean="0">
              <a:ln>
                <a:noFill/>
              </a:ln>
              <a:solidFill>
                <a:schemeClr val="tx1"/>
              </a:solidFill>
              <a:effectLst/>
              <a:latin typeface="Arial" panose="020B0604020202020204" pitchFamily="34" charset="0"/>
            </a:endParaRPr>
          </a:p>
        </p:txBody>
      </p:sp>
      <p:sp>
        <p:nvSpPr>
          <p:cNvPr id="5" name="Rectangle 2"/>
          <p:cNvSpPr>
            <a:spLocks noChangeArrowheads="1"/>
          </p:cNvSpPr>
          <p:nvPr/>
        </p:nvSpPr>
        <p:spPr bwMode="auto">
          <a:xfrm>
            <a:off x="846138" y="3292475"/>
            <a:ext cx="4022725" cy="9525"/>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Tree>
    <p:extLst>
      <p:ext uri="{BB962C8B-B14F-4D97-AF65-F5344CB8AC3E}">
        <p14:creationId xmlns:p14="http://schemas.microsoft.com/office/powerpoint/2010/main" val="4070652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700" b="1" dirty="0">
                <a:latin typeface="Times New Roman" panose="02020603050405020304" pitchFamily="18" charset="0"/>
                <a:cs typeface="Times New Roman" panose="02020603050405020304" pitchFamily="18" charset="0"/>
              </a:rPr>
              <a:t>ОО, вошедшие в 15 % ОО, показавших лучшие результаты единого государственного экзамена в 2024 году</a:t>
            </a:r>
            <a:r>
              <a:rPr lang="ru-RU" i="1" dirty="0"/>
              <a:t/>
            </a:r>
            <a:br>
              <a:rPr lang="ru-RU" i="1" dirty="0"/>
            </a:br>
            <a:endParaRPr 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873940627"/>
              </p:ext>
            </p:extLst>
          </p:nvPr>
        </p:nvGraphicFramePr>
        <p:xfrm>
          <a:off x="1078547" y="1870747"/>
          <a:ext cx="9730105" cy="1330325"/>
        </p:xfrm>
        <a:graphic>
          <a:graphicData uri="http://schemas.openxmlformats.org/drawingml/2006/table">
            <a:tbl>
              <a:tblPr firstRow="1" firstCol="1" bandRow="1">
                <a:tableStyleId>{5C22544A-7EE6-4342-B048-85BDC9FD1C3A}</a:tableStyleId>
              </a:tblPr>
              <a:tblGrid>
                <a:gridCol w="810260">
                  <a:extLst>
                    <a:ext uri="{9D8B030D-6E8A-4147-A177-3AD203B41FA5}">
                      <a16:colId xmlns:a16="http://schemas.microsoft.com/office/drawing/2014/main" val="667792537"/>
                    </a:ext>
                  </a:extLst>
                </a:gridCol>
                <a:gridCol w="2696210">
                  <a:extLst>
                    <a:ext uri="{9D8B030D-6E8A-4147-A177-3AD203B41FA5}">
                      <a16:colId xmlns:a16="http://schemas.microsoft.com/office/drawing/2014/main" val="2697304258"/>
                    </a:ext>
                  </a:extLst>
                </a:gridCol>
                <a:gridCol w="810260">
                  <a:extLst>
                    <a:ext uri="{9D8B030D-6E8A-4147-A177-3AD203B41FA5}">
                      <a16:colId xmlns:a16="http://schemas.microsoft.com/office/drawing/2014/main" val="3885796323"/>
                    </a:ext>
                  </a:extLst>
                </a:gridCol>
                <a:gridCol w="810260">
                  <a:extLst>
                    <a:ext uri="{9D8B030D-6E8A-4147-A177-3AD203B41FA5}">
                      <a16:colId xmlns:a16="http://schemas.microsoft.com/office/drawing/2014/main" val="102774692"/>
                    </a:ext>
                  </a:extLst>
                </a:gridCol>
                <a:gridCol w="809625">
                  <a:extLst>
                    <a:ext uri="{9D8B030D-6E8A-4147-A177-3AD203B41FA5}">
                      <a16:colId xmlns:a16="http://schemas.microsoft.com/office/drawing/2014/main" val="29099998"/>
                    </a:ext>
                  </a:extLst>
                </a:gridCol>
                <a:gridCol w="552450">
                  <a:extLst>
                    <a:ext uri="{9D8B030D-6E8A-4147-A177-3AD203B41FA5}">
                      <a16:colId xmlns:a16="http://schemas.microsoft.com/office/drawing/2014/main" val="2628947040"/>
                    </a:ext>
                  </a:extLst>
                </a:gridCol>
                <a:gridCol w="810260">
                  <a:extLst>
                    <a:ext uri="{9D8B030D-6E8A-4147-A177-3AD203B41FA5}">
                      <a16:colId xmlns:a16="http://schemas.microsoft.com/office/drawing/2014/main" val="3550511591"/>
                    </a:ext>
                  </a:extLst>
                </a:gridCol>
                <a:gridCol w="810260">
                  <a:extLst>
                    <a:ext uri="{9D8B030D-6E8A-4147-A177-3AD203B41FA5}">
                      <a16:colId xmlns:a16="http://schemas.microsoft.com/office/drawing/2014/main" val="1442319721"/>
                    </a:ext>
                  </a:extLst>
                </a:gridCol>
                <a:gridCol w="810260">
                  <a:extLst>
                    <a:ext uri="{9D8B030D-6E8A-4147-A177-3AD203B41FA5}">
                      <a16:colId xmlns:a16="http://schemas.microsoft.com/office/drawing/2014/main" val="4082869422"/>
                    </a:ext>
                  </a:extLst>
                </a:gridCol>
                <a:gridCol w="810260">
                  <a:extLst>
                    <a:ext uri="{9D8B030D-6E8A-4147-A177-3AD203B41FA5}">
                      <a16:colId xmlns:a16="http://schemas.microsoft.com/office/drawing/2014/main" val="1550155001"/>
                    </a:ext>
                  </a:extLst>
                </a:gridCol>
              </a:tblGrid>
              <a:tr h="0">
                <a:tc rowSpan="3">
                  <a:txBody>
                    <a:bodyPr/>
                    <a:lstStyle/>
                    <a:p>
                      <a:pPr algn="ctr">
                        <a:spcAft>
                          <a:spcPts val="0"/>
                        </a:spcAft>
                      </a:pPr>
                      <a:r>
                        <a:rPr lang="ru-RU" sz="1200">
                          <a:effectLst/>
                        </a:rPr>
                        <a:t>№ п/п</a:t>
                      </a:r>
                      <a:endParaRPr lang="ru-RU" sz="1200">
                        <a:effectLst/>
                        <a:latin typeface="Times New Roman" panose="02020603050405020304" pitchFamily="18" charset="0"/>
                        <a:ea typeface="Calibri" panose="020F0502020204030204" pitchFamily="34" charset="0"/>
                      </a:endParaRPr>
                    </a:p>
                  </a:txBody>
                  <a:tcPr marL="68580" marR="68580" marT="0" marB="0" anchor="ctr"/>
                </a:tc>
                <a:tc rowSpan="3">
                  <a:txBody>
                    <a:bodyPr/>
                    <a:lstStyle/>
                    <a:p>
                      <a:pPr algn="ctr">
                        <a:spcAft>
                          <a:spcPts val="0"/>
                        </a:spcAft>
                      </a:pPr>
                      <a:r>
                        <a:rPr lang="ru-RU" sz="1200">
                          <a:effectLst/>
                        </a:rPr>
                        <a:t>Наименование ОО</a:t>
                      </a:r>
                      <a:endParaRPr lang="ru-RU" sz="1200">
                        <a:effectLst/>
                        <a:latin typeface="Times New Roman" panose="02020603050405020304" pitchFamily="18" charset="0"/>
                        <a:ea typeface="Calibri" panose="020F0502020204030204" pitchFamily="34" charset="0"/>
                      </a:endParaRPr>
                    </a:p>
                  </a:txBody>
                  <a:tcPr marL="68580" marR="68580" marT="0" marB="0" anchor="ctr"/>
                </a:tc>
                <a:tc gridSpan="8">
                  <a:txBody>
                    <a:bodyPr/>
                    <a:lstStyle/>
                    <a:p>
                      <a:pPr algn="ctr">
                        <a:spcAft>
                          <a:spcPts val="0"/>
                        </a:spcAft>
                      </a:pPr>
                      <a:r>
                        <a:rPr lang="ru-RU" sz="1200">
                          <a:effectLst/>
                        </a:rPr>
                        <a:t>ВТГ, получившие суммарно по трём предметам соответствующее количество тестовых баллов</a:t>
                      </a:r>
                      <a:endParaRPr lang="ru-RU" sz="1200">
                        <a:effectLst/>
                        <a:latin typeface="Times New Roman" panose="02020603050405020304" pitchFamily="18" charset="0"/>
                        <a:ea typeface="Calibri" panose="020F0502020204030204" pitchFamily="34" charset="0"/>
                      </a:endParaRPr>
                    </a:p>
                  </a:txBody>
                  <a:tcPr marL="68580" marR="68580" marT="0" marB="0" anchor="ct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70854396"/>
                  </a:ext>
                </a:extLst>
              </a:tr>
              <a:tr h="233045">
                <a:tc vMerge="1">
                  <a:txBody>
                    <a:bodyPr/>
                    <a:lstStyle/>
                    <a:p>
                      <a:endParaRPr lang="ru-RU"/>
                    </a:p>
                  </a:txBody>
                  <a:tcPr/>
                </a:tc>
                <a:tc vMerge="1">
                  <a:txBody>
                    <a:bodyPr/>
                    <a:lstStyle/>
                    <a:p>
                      <a:endParaRPr lang="ru-RU"/>
                    </a:p>
                  </a:txBody>
                  <a:tcPr/>
                </a:tc>
                <a:tc gridSpan="2">
                  <a:txBody>
                    <a:bodyPr/>
                    <a:lstStyle/>
                    <a:p>
                      <a:pPr algn="ctr">
                        <a:spcAft>
                          <a:spcPts val="0"/>
                        </a:spcAft>
                      </a:pPr>
                      <a:r>
                        <a:rPr lang="ru-RU" sz="1200">
                          <a:effectLst/>
                        </a:rPr>
                        <a:t>до 160</a:t>
                      </a:r>
                      <a:endParaRPr lang="ru-RU" sz="1200">
                        <a:effectLst/>
                        <a:latin typeface="Times New Roman" panose="02020603050405020304" pitchFamily="18" charset="0"/>
                        <a:ea typeface="Calibri" panose="020F0502020204030204" pitchFamily="34" charset="0"/>
                      </a:endParaRPr>
                    </a:p>
                  </a:txBody>
                  <a:tcPr marL="68580" marR="68580" marT="0" marB="0" anchor="ctr"/>
                </a:tc>
                <a:tc hMerge="1">
                  <a:txBody>
                    <a:bodyPr/>
                    <a:lstStyle/>
                    <a:p>
                      <a:endParaRPr lang="ru-RU"/>
                    </a:p>
                  </a:txBody>
                  <a:tcPr/>
                </a:tc>
                <a:tc gridSpan="2">
                  <a:txBody>
                    <a:bodyPr/>
                    <a:lstStyle/>
                    <a:p>
                      <a:pPr algn="ctr">
                        <a:spcAft>
                          <a:spcPts val="0"/>
                        </a:spcAft>
                      </a:pPr>
                      <a:r>
                        <a:rPr lang="ru-RU" sz="1200">
                          <a:effectLst/>
                        </a:rPr>
                        <a:t>от 161 до 220</a:t>
                      </a:r>
                      <a:endParaRPr lang="ru-RU" sz="1200">
                        <a:effectLst/>
                        <a:latin typeface="Times New Roman" panose="02020603050405020304" pitchFamily="18" charset="0"/>
                        <a:ea typeface="Calibri" panose="020F0502020204030204" pitchFamily="34" charset="0"/>
                      </a:endParaRPr>
                    </a:p>
                  </a:txBody>
                  <a:tcPr marL="68580" marR="68580" marT="0" marB="0" anchor="ctr"/>
                </a:tc>
                <a:tc hMerge="1">
                  <a:txBody>
                    <a:bodyPr/>
                    <a:lstStyle/>
                    <a:p>
                      <a:endParaRPr lang="ru-RU"/>
                    </a:p>
                  </a:txBody>
                  <a:tcPr/>
                </a:tc>
                <a:tc gridSpan="2">
                  <a:txBody>
                    <a:bodyPr/>
                    <a:lstStyle/>
                    <a:p>
                      <a:pPr algn="ctr">
                        <a:spcAft>
                          <a:spcPts val="0"/>
                        </a:spcAft>
                      </a:pPr>
                      <a:r>
                        <a:rPr lang="ru-RU" sz="1200">
                          <a:effectLst/>
                        </a:rPr>
                        <a:t>от 221 до 250</a:t>
                      </a:r>
                      <a:endParaRPr lang="ru-RU" sz="1200">
                        <a:effectLst/>
                        <a:latin typeface="Times New Roman" panose="02020603050405020304" pitchFamily="18" charset="0"/>
                        <a:ea typeface="Calibri" panose="020F0502020204030204" pitchFamily="34" charset="0"/>
                      </a:endParaRPr>
                    </a:p>
                  </a:txBody>
                  <a:tcPr marL="68580" marR="68580" marT="0" marB="0" anchor="ctr"/>
                </a:tc>
                <a:tc hMerge="1">
                  <a:txBody>
                    <a:bodyPr/>
                    <a:lstStyle/>
                    <a:p>
                      <a:endParaRPr lang="ru-RU"/>
                    </a:p>
                  </a:txBody>
                  <a:tcPr/>
                </a:tc>
                <a:tc gridSpan="2">
                  <a:txBody>
                    <a:bodyPr/>
                    <a:lstStyle/>
                    <a:p>
                      <a:pPr algn="ctr">
                        <a:spcAft>
                          <a:spcPts val="0"/>
                        </a:spcAft>
                      </a:pPr>
                      <a:r>
                        <a:rPr lang="ru-RU" sz="1200">
                          <a:effectLst/>
                        </a:rPr>
                        <a:t>от 251 до 300</a:t>
                      </a:r>
                      <a:endParaRPr lang="ru-RU" sz="1200">
                        <a:effectLst/>
                        <a:latin typeface="Times New Roman" panose="02020603050405020304" pitchFamily="18" charset="0"/>
                        <a:ea typeface="Calibri" panose="020F0502020204030204" pitchFamily="34" charset="0"/>
                      </a:endParaRPr>
                    </a:p>
                  </a:txBody>
                  <a:tcPr marL="68580" marR="68580" marT="0" marB="0" anchor="ctr"/>
                </a:tc>
                <a:tc hMerge="1">
                  <a:txBody>
                    <a:bodyPr/>
                    <a:lstStyle/>
                    <a:p>
                      <a:endParaRPr lang="ru-RU"/>
                    </a:p>
                  </a:txBody>
                  <a:tcPr/>
                </a:tc>
                <a:extLst>
                  <a:ext uri="{0D108BD9-81ED-4DB2-BD59-A6C34878D82A}">
                    <a16:rowId xmlns:a16="http://schemas.microsoft.com/office/drawing/2014/main" val="2138695719"/>
                  </a:ext>
                </a:extLst>
              </a:tr>
              <a:tr h="120650">
                <a:tc vMerge="1">
                  <a:txBody>
                    <a:bodyPr/>
                    <a:lstStyle/>
                    <a:p>
                      <a:endParaRPr lang="ru-RU"/>
                    </a:p>
                  </a:txBody>
                  <a:tcPr/>
                </a:tc>
                <a:tc vMerge="1">
                  <a:txBody>
                    <a:bodyPr/>
                    <a:lstStyle/>
                    <a:p>
                      <a:endParaRPr lang="ru-RU"/>
                    </a:p>
                  </a:txBody>
                  <a:tcPr/>
                </a:tc>
                <a:tc>
                  <a:txBody>
                    <a:bodyPr/>
                    <a:lstStyle/>
                    <a:p>
                      <a:pPr algn="ctr">
                        <a:spcAft>
                          <a:spcPts val="0"/>
                        </a:spcAft>
                      </a:pPr>
                      <a:r>
                        <a:rPr lang="ru-RU" sz="1200">
                          <a:effectLst/>
                        </a:rPr>
                        <a:t>чел.</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чел.</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lgn="ctr">
                        <a:spcAft>
                          <a:spcPts val="0"/>
                        </a:spcAft>
                      </a:pPr>
                      <a:r>
                        <a:rPr lang="ru-RU" sz="1200">
                          <a:effectLst/>
                        </a:rPr>
                        <a:t>%</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lgn="ctr">
                        <a:spcAft>
                          <a:spcPts val="0"/>
                        </a:spcAft>
                      </a:pPr>
                      <a:r>
                        <a:rPr lang="ru-RU" sz="1200">
                          <a:effectLst/>
                        </a:rPr>
                        <a:t>чел.</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lgn="ctr">
                        <a:spcAft>
                          <a:spcPts val="0"/>
                        </a:spcAft>
                      </a:pPr>
                      <a:r>
                        <a:rPr lang="ru-RU" sz="1200">
                          <a:effectLst/>
                        </a:rPr>
                        <a:t>%</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lgn="ctr">
                        <a:spcAft>
                          <a:spcPts val="0"/>
                        </a:spcAft>
                      </a:pPr>
                      <a:r>
                        <a:rPr lang="ru-RU" sz="1200">
                          <a:effectLst/>
                        </a:rPr>
                        <a:t>чел.</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lgn="ctr">
                        <a:spcAft>
                          <a:spcPts val="0"/>
                        </a:spcAft>
                      </a:pPr>
                      <a:r>
                        <a:rPr lang="ru-RU" sz="1200">
                          <a:effectLst/>
                        </a:rPr>
                        <a:t>%</a:t>
                      </a:r>
                      <a:endParaRPr lang="ru-RU" sz="1200">
                        <a:effectLst/>
                        <a:latin typeface="Times New Roman" panose="02020603050405020304" pitchFamily="18" charset="0"/>
                        <a:ea typeface="Calibri" panose="020F0502020204030204" pitchFamily="34" charset="0"/>
                      </a:endParaRPr>
                    </a:p>
                  </a:txBody>
                  <a:tcPr marL="68580" marR="68580" marT="0" marB="0"/>
                </a:tc>
                <a:extLst>
                  <a:ext uri="{0D108BD9-81ED-4DB2-BD59-A6C34878D82A}">
                    <a16:rowId xmlns:a16="http://schemas.microsoft.com/office/drawing/2014/main" val="3869062750"/>
                  </a:ext>
                </a:extLst>
              </a:tr>
              <a:tr h="0">
                <a:tc>
                  <a:txBody>
                    <a:bodyPr/>
                    <a:lstStyle/>
                    <a:p>
                      <a:pPr>
                        <a:spcAft>
                          <a:spcPts val="0"/>
                        </a:spcAft>
                      </a:pPr>
                      <a:r>
                        <a:rPr lang="ru-RU" sz="1200">
                          <a:effectLst/>
                        </a:rPr>
                        <a:t>1.</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ГБОУ СОШ № 2 п.г.т. Усть-Кинельский</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lgn="ctr">
                        <a:spcAft>
                          <a:spcPts val="0"/>
                        </a:spcAft>
                      </a:pPr>
                      <a:r>
                        <a:rPr lang="ru-RU" sz="1200">
                          <a:effectLst/>
                        </a:rPr>
                        <a:t>4</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7,5</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15</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28,3</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12</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22,6</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19</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35,8</a:t>
                      </a:r>
                      <a:endParaRPr lang="ru-RU" sz="120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2981704662"/>
                  </a:ext>
                </a:extLst>
              </a:tr>
              <a:tr h="0">
                <a:tc>
                  <a:txBody>
                    <a:bodyPr/>
                    <a:lstStyle/>
                    <a:p>
                      <a:pPr>
                        <a:spcAft>
                          <a:spcPts val="0"/>
                        </a:spcAft>
                      </a:pPr>
                      <a:r>
                        <a:rPr lang="ru-RU" sz="1200">
                          <a:effectLst/>
                        </a:rPr>
                        <a:t>2.</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ГБОУ СОШ № 4 п.г.т. Алексеевка  </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lgn="ctr">
                        <a:spcAft>
                          <a:spcPts val="0"/>
                        </a:spcAft>
                      </a:pPr>
                      <a:r>
                        <a:rPr lang="ru-RU" sz="1200">
                          <a:effectLst/>
                        </a:rPr>
                        <a:t>3</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13,6</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7</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31,8</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6</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27,3</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5</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dirty="0">
                          <a:effectLst/>
                        </a:rPr>
                        <a:t>22,7</a:t>
                      </a:r>
                      <a:endParaRPr lang="ru-RU" sz="1200" dirty="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786689626"/>
                  </a:ext>
                </a:extLst>
              </a:tr>
            </a:tbl>
          </a:graphicData>
        </a:graphic>
      </p:graphicFrame>
      <p:sp>
        <p:nvSpPr>
          <p:cNvPr id="4" name="Rectangle 1"/>
          <p:cNvSpPr>
            <a:spLocks noChangeArrowheads="1"/>
          </p:cNvSpPr>
          <p:nvPr/>
        </p:nvSpPr>
        <p:spPr bwMode="auto">
          <a:xfrm>
            <a:off x="1077913" y="18699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800" b="0" i="0" u="none" strike="noStrike" cap="none" normalizeH="0" baseline="0" smtClean="0">
                <a:ln>
                  <a:noFill/>
                </a:ln>
                <a:solidFill>
                  <a:schemeClr val="tx1"/>
                </a:solidFill>
                <a:effectLst/>
                <a:latin typeface="Arial" panose="020B0604020202020204" pitchFamily="34" charset="0"/>
              </a:rPr>
              <a:t/>
            </a:r>
            <a:br>
              <a:rPr kumimoji="0" lang="ru-RU" altLang="ru-RU" sz="1800" b="0" i="0" u="none" strike="noStrike" cap="none" normalizeH="0" baseline="0" smtClean="0">
                <a:ln>
                  <a:noFill/>
                </a:ln>
                <a:solidFill>
                  <a:schemeClr val="tx1"/>
                </a:solidFill>
                <a:effectLst/>
                <a:latin typeface="Arial" panose="020B0604020202020204" pitchFamily="34" charset="0"/>
              </a:rPr>
            </a:br>
            <a:endParaRPr kumimoji="0" lang="ru-RU" altLang="ru-RU" sz="1800" b="0" i="0" u="none" strike="noStrike" cap="none" normalizeH="0" baseline="0" smtClean="0">
              <a:ln>
                <a:noFill/>
              </a:ln>
              <a:solidFill>
                <a:schemeClr val="tx1"/>
              </a:solidFill>
              <a:effectLst/>
              <a:latin typeface="Arial" panose="020B0604020202020204" pitchFamily="34" charset="0"/>
            </a:endParaRPr>
          </a:p>
        </p:txBody>
      </p:sp>
      <p:sp>
        <p:nvSpPr>
          <p:cNvPr id="5" name="Rectangle 2"/>
          <p:cNvSpPr>
            <a:spLocks noChangeArrowheads="1"/>
          </p:cNvSpPr>
          <p:nvPr/>
        </p:nvSpPr>
        <p:spPr bwMode="auto">
          <a:xfrm>
            <a:off x="1077913" y="1869954"/>
            <a:ext cx="4022725" cy="9525"/>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 name="Rectangle 3">
            <a:hlinkClick r:id="rId2"/>
          </p:cNvPr>
          <p:cNvSpPr>
            <a:spLocks noChangeArrowheads="1"/>
          </p:cNvSpPr>
          <p:nvPr/>
        </p:nvSpPr>
        <p:spPr bwMode="auto">
          <a:xfrm>
            <a:off x="1077913" y="1879479"/>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1" name="Прямоугольник 10"/>
          <p:cNvSpPr/>
          <p:nvPr/>
        </p:nvSpPr>
        <p:spPr>
          <a:xfrm>
            <a:off x="1301273" y="3354196"/>
            <a:ext cx="9284652" cy="646331"/>
          </a:xfrm>
          <a:prstGeom prst="rect">
            <a:avLst/>
          </a:prstGeom>
        </p:spPr>
        <p:txBody>
          <a:bodyPr wrap="square">
            <a:spAutoFit/>
          </a:bodyPr>
          <a:lstStyle/>
          <a:p>
            <a:pPr algn="ctr">
              <a:spcAft>
                <a:spcPts val="1000"/>
              </a:spcAft>
            </a:pPr>
            <a:r>
              <a:rPr lang="ru-RU" b="1" dirty="0">
                <a:latin typeface="Times New Roman" panose="02020603050405020304" pitchFamily="18" charset="0"/>
                <a:ea typeface="Calibri" panose="020F0502020204030204" pitchFamily="34" charset="0"/>
              </a:rPr>
              <a:t>ОО, вошедшие в 15 % ОО, показавших худшие результаты единого государственного экзамена в 2024 году</a:t>
            </a:r>
            <a:endParaRPr lang="ru-RU" sz="1100" i="1" dirty="0">
              <a:effectLst/>
              <a:latin typeface="Times New Roman" panose="02020603050405020304" pitchFamily="18" charset="0"/>
              <a:ea typeface="Calibri" panose="020F0502020204030204" pitchFamily="34" charset="0"/>
            </a:endParaRPr>
          </a:p>
        </p:txBody>
      </p:sp>
      <p:graphicFrame>
        <p:nvGraphicFramePr>
          <p:cNvPr id="12" name="Таблица 11"/>
          <p:cNvGraphicFramePr>
            <a:graphicFrameLocks noGrp="1"/>
          </p:cNvGraphicFramePr>
          <p:nvPr>
            <p:extLst>
              <p:ext uri="{D42A27DB-BD31-4B8C-83A1-F6EECF244321}">
                <p14:modId xmlns:p14="http://schemas.microsoft.com/office/powerpoint/2010/main" val="784647819"/>
              </p:ext>
            </p:extLst>
          </p:nvPr>
        </p:nvGraphicFramePr>
        <p:xfrm>
          <a:off x="1077915" y="4098247"/>
          <a:ext cx="9730736" cy="1927416"/>
        </p:xfrm>
        <a:graphic>
          <a:graphicData uri="http://schemas.openxmlformats.org/drawingml/2006/table">
            <a:tbl>
              <a:tblPr firstRow="1" firstCol="1" bandRow="1">
                <a:tableStyleId>{5C22544A-7EE6-4342-B048-85BDC9FD1C3A}</a:tableStyleId>
              </a:tblPr>
              <a:tblGrid>
                <a:gridCol w="1014323">
                  <a:extLst>
                    <a:ext uri="{9D8B030D-6E8A-4147-A177-3AD203B41FA5}">
                      <a16:colId xmlns:a16="http://schemas.microsoft.com/office/drawing/2014/main" val="3479902853"/>
                    </a:ext>
                  </a:extLst>
                </a:gridCol>
                <a:gridCol w="2762551">
                  <a:extLst>
                    <a:ext uri="{9D8B030D-6E8A-4147-A177-3AD203B41FA5}">
                      <a16:colId xmlns:a16="http://schemas.microsoft.com/office/drawing/2014/main" val="4252434318"/>
                    </a:ext>
                  </a:extLst>
                </a:gridCol>
                <a:gridCol w="1014323">
                  <a:extLst>
                    <a:ext uri="{9D8B030D-6E8A-4147-A177-3AD203B41FA5}">
                      <a16:colId xmlns:a16="http://schemas.microsoft.com/office/drawing/2014/main" val="2559580521"/>
                    </a:ext>
                  </a:extLst>
                </a:gridCol>
                <a:gridCol w="830197">
                  <a:extLst>
                    <a:ext uri="{9D8B030D-6E8A-4147-A177-3AD203B41FA5}">
                      <a16:colId xmlns:a16="http://schemas.microsoft.com/office/drawing/2014/main" val="1104752301"/>
                    </a:ext>
                  </a:extLst>
                </a:gridCol>
                <a:gridCol w="922585">
                  <a:extLst>
                    <a:ext uri="{9D8B030D-6E8A-4147-A177-3AD203B41FA5}">
                      <a16:colId xmlns:a16="http://schemas.microsoft.com/office/drawing/2014/main" val="878778142"/>
                    </a:ext>
                  </a:extLst>
                </a:gridCol>
                <a:gridCol w="922585">
                  <a:extLst>
                    <a:ext uri="{9D8B030D-6E8A-4147-A177-3AD203B41FA5}">
                      <a16:colId xmlns:a16="http://schemas.microsoft.com/office/drawing/2014/main" val="752899053"/>
                    </a:ext>
                  </a:extLst>
                </a:gridCol>
                <a:gridCol w="566043">
                  <a:extLst>
                    <a:ext uri="{9D8B030D-6E8A-4147-A177-3AD203B41FA5}">
                      <a16:colId xmlns:a16="http://schemas.microsoft.com/office/drawing/2014/main" val="3430253181"/>
                    </a:ext>
                  </a:extLst>
                </a:gridCol>
                <a:gridCol w="566043">
                  <a:extLst>
                    <a:ext uri="{9D8B030D-6E8A-4147-A177-3AD203B41FA5}">
                      <a16:colId xmlns:a16="http://schemas.microsoft.com/office/drawing/2014/main" val="1373114740"/>
                    </a:ext>
                  </a:extLst>
                </a:gridCol>
                <a:gridCol w="566043">
                  <a:extLst>
                    <a:ext uri="{9D8B030D-6E8A-4147-A177-3AD203B41FA5}">
                      <a16:colId xmlns:a16="http://schemas.microsoft.com/office/drawing/2014/main" val="4012492294"/>
                    </a:ext>
                  </a:extLst>
                </a:gridCol>
                <a:gridCol w="566043">
                  <a:extLst>
                    <a:ext uri="{9D8B030D-6E8A-4147-A177-3AD203B41FA5}">
                      <a16:colId xmlns:a16="http://schemas.microsoft.com/office/drawing/2014/main" val="141653633"/>
                    </a:ext>
                  </a:extLst>
                </a:gridCol>
              </a:tblGrid>
              <a:tr h="465880">
                <a:tc rowSpan="3">
                  <a:txBody>
                    <a:bodyPr/>
                    <a:lstStyle/>
                    <a:p>
                      <a:pPr algn="ctr">
                        <a:spcAft>
                          <a:spcPts val="0"/>
                        </a:spcAft>
                      </a:pPr>
                      <a:r>
                        <a:rPr lang="ru-RU" sz="1200">
                          <a:effectLst/>
                        </a:rPr>
                        <a:t>№ п/п</a:t>
                      </a:r>
                      <a:endParaRPr lang="ru-RU" sz="1200">
                        <a:effectLst/>
                        <a:latin typeface="Times New Roman" panose="02020603050405020304" pitchFamily="18" charset="0"/>
                        <a:ea typeface="Calibri" panose="020F0502020204030204" pitchFamily="34" charset="0"/>
                      </a:endParaRPr>
                    </a:p>
                  </a:txBody>
                  <a:tcPr marL="68580" marR="68580" marT="0" marB="0" anchor="ctr"/>
                </a:tc>
                <a:tc rowSpan="3">
                  <a:txBody>
                    <a:bodyPr/>
                    <a:lstStyle/>
                    <a:p>
                      <a:pPr algn="ctr">
                        <a:spcAft>
                          <a:spcPts val="0"/>
                        </a:spcAft>
                      </a:pPr>
                      <a:r>
                        <a:rPr lang="ru-RU" sz="1200">
                          <a:effectLst/>
                        </a:rPr>
                        <a:t>Наименование ОО</a:t>
                      </a:r>
                      <a:endParaRPr lang="ru-RU" sz="1200">
                        <a:effectLst/>
                        <a:latin typeface="Times New Roman" panose="02020603050405020304" pitchFamily="18" charset="0"/>
                        <a:ea typeface="Calibri" panose="020F0502020204030204" pitchFamily="34" charset="0"/>
                      </a:endParaRPr>
                    </a:p>
                  </a:txBody>
                  <a:tcPr marL="68580" marR="68580" marT="0" marB="0" anchor="ctr"/>
                </a:tc>
                <a:tc gridSpan="8">
                  <a:txBody>
                    <a:bodyPr/>
                    <a:lstStyle/>
                    <a:p>
                      <a:pPr algn="ctr">
                        <a:spcAft>
                          <a:spcPts val="0"/>
                        </a:spcAft>
                      </a:pPr>
                      <a:r>
                        <a:rPr lang="ru-RU" sz="1200">
                          <a:effectLst/>
                        </a:rPr>
                        <a:t>ВТГ, получившие суммарно по трём предметам соответствующее количество тестовых баллов</a:t>
                      </a:r>
                      <a:endParaRPr lang="ru-RU" sz="1200">
                        <a:effectLst/>
                        <a:latin typeface="Times New Roman" panose="02020603050405020304" pitchFamily="18" charset="0"/>
                        <a:ea typeface="Calibri" panose="020F0502020204030204" pitchFamily="34" charset="0"/>
                      </a:endParaRPr>
                    </a:p>
                  </a:txBody>
                  <a:tcPr marL="68580" marR="68580" marT="0" marB="0" anchor="ct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118502940"/>
                  </a:ext>
                </a:extLst>
              </a:tr>
              <a:tr h="296836">
                <a:tc vMerge="1">
                  <a:txBody>
                    <a:bodyPr/>
                    <a:lstStyle/>
                    <a:p>
                      <a:endParaRPr lang="ru-RU"/>
                    </a:p>
                  </a:txBody>
                  <a:tcPr/>
                </a:tc>
                <a:tc vMerge="1">
                  <a:txBody>
                    <a:bodyPr/>
                    <a:lstStyle/>
                    <a:p>
                      <a:endParaRPr lang="ru-RU"/>
                    </a:p>
                  </a:txBody>
                  <a:tcPr/>
                </a:tc>
                <a:tc gridSpan="2">
                  <a:txBody>
                    <a:bodyPr/>
                    <a:lstStyle/>
                    <a:p>
                      <a:pPr algn="ctr">
                        <a:spcAft>
                          <a:spcPts val="0"/>
                        </a:spcAft>
                      </a:pPr>
                      <a:r>
                        <a:rPr lang="ru-RU" sz="1200">
                          <a:effectLst/>
                        </a:rPr>
                        <a:t>до 160</a:t>
                      </a:r>
                      <a:endParaRPr lang="ru-RU" sz="1200">
                        <a:effectLst/>
                        <a:latin typeface="Times New Roman" panose="02020603050405020304" pitchFamily="18" charset="0"/>
                        <a:ea typeface="Calibri" panose="020F0502020204030204" pitchFamily="34" charset="0"/>
                      </a:endParaRPr>
                    </a:p>
                  </a:txBody>
                  <a:tcPr marL="68580" marR="68580" marT="0" marB="0" anchor="ctr"/>
                </a:tc>
                <a:tc hMerge="1">
                  <a:txBody>
                    <a:bodyPr/>
                    <a:lstStyle/>
                    <a:p>
                      <a:endParaRPr lang="ru-RU"/>
                    </a:p>
                  </a:txBody>
                  <a:tcPr/>
                </a:tc>
                <a:tc gridSpan="2">
                  <a:txBody>
                    <a:bodyPr/>
                    <a:lstStyle/>
                    <a:p>
                      <a:pPr algn="ctr">
                        <a:spcAft>
                          <a:spcPts val="0"/>
                        </a:spcAft>
                      </a:pPr>
                      <a:r>
                        <a:rPr lang="ru-RU" sz="1200">
                          <a:effectLst/>
                        </a:rPr>
                        <a:t>от 161 до 220</a:t>
                      </a:r>
                      <a:endParaRPr lang="ru-RU" sz="1200">
                        <a:effectLst/>
                        <a:latin typeface="Times New Roman" panose="02020603050405020304" pitchFamily="18" charset="0"/>
                        <a:ea typeface="Calibri" panose="020F0502020204030204" pitchFamily="34" charset="0"/>
                      </a:endParaRPr>
                    </a:p>
                  </a:txBody>
                  <a:tcPr marL="68580" marR="68580" marT="0" marB="0" anchor="ctr"/>
                </a:tc>
                <a:tc hMerge="1">
                  <a:txBody>
                    <a:bodyPr/>
                    <a:lstStyle/>
                    <a:p>
                      <a:endParaRPr lang="ru-RU"/>
                    </a:p>
                  </a:txBody>
                  <a:tcPr/>
                </a:tc>
                <a:tc gridSpan="2">
                  <a:txBody>
                    <a:bodyPr/>
                    <a:lstStyle/>
                    <a:p>
                      <a:pPr algn="ctr">
                        <a:spcAft>
                          <a:spcPts val="0"/>
                        </a:spcAft>
                      </a:pPr>
                      <a:r>
                        <a:rPr lang="ru-RU" sz="1200">
                          <a:effectLst/>
                        </a:rPr>
                        <a:t>от 221 до 250</a:t>
                      </a:r>
                      <a:endParaRPr lang="ru-RU" sz="1200">
                        <a:effectLst/>
                        <a:latin typeface="Times New Roman" panose="02020603050405020304" pitchFamily="18" charset="0"/>
                        <a:ea typeface="Calibri" panose="020F0502020204030204" pitchFamily="34" charset="0"/>
                      </a:endParaRPr>
                    </a:p>
                  </a:txBody>
                  <a:tcPr marL="68580" marR="68580" marT="0" marB="0" anchor="ctr"/>
                </a:tc>
                <a:tc hMerge="1">
                  <a:txBody>
                    <a:bodyPr/>
                    <a:lstStyle/>
                    <a:p>
                      <a:endParaRPr lang="ru-RU"/>
                    </a:p>
                  </a:txBody>
                  <a:tcPr/>
                </a:tc>
                <a:tc gridSpan="2">
                  <a:txBody>
                    <a:bodyPr/>
                    <a:lstStyle/>
                    <a:p>
                      <a:pPr algn="ctr">
                        <a:spcAft>
                          <a:spcPts val="0"/>
                        </a:spcAft>
                      </a:pPr>
                      <a:r>
                        <a:rPr lang="ru-RU" sz="1200">
                          <a:effectLst/>
                        </a:rPr>
                        <a:t>от 251 до 300</a:t>
                      </a:r>
                      <a:endParaRPr lang="ru-RU" sz="1200">
                        <a:effectLst/>
                        <a:latin typeface="Times New Roman" panose="02020603050405020304" pitchFamily="18" charset="0"/>
                        <a:ea typeface="Calibri" panose="020F0502020204030204" pitchFamily="34" charset="0"/>
                      </a:endParaRPr>
                    </a:p>
                  </a:txBody>
                  <a:tcPr marL="68580" marR="68580" marT="0" marB="0" anchor="ctr"/>
                </a:tc>
                <a:tc hMerge="1">
                  <a:txBody>
                    <a:bodyPr/>
                    <a:lstStyle/>
                    <a:p>
                      <a:endParaRPr lang="ru-RU"/>
                    </a:p>
                  </a:txBody>
                  <a:tcPr/>
                </a:tc>
                <a:extLst>
                  <a:ext uri="{0D108BD9-81ED-4DB2-BD59-A6C34878D82A}">
                    <a16:rowId xmlns:a16="http://schemas.microsoft.com/office/drawing/2014/main" val="2870177184"/>
                  </a:ext>
                </a:extLst>
              </a:tr>
              <a:tr h="232940">
                <a:tc vMerge="1">
                  <a:txBody>
                    <a:bodyPr/>
                    <a:lstStyle/>
                    <a:p>
                      <a:endParaRPr lang="ru-RU"/>
                    </a:p>
                  </a:txBody>
                  <a:tcPr/>
                </a:tc>
                <a:tc vMerge="1">
                  <a:txBody>
                    <a:bodyPr/>
                    <a:lstStyle/>
                    <a:p>
                      <a:endParaRPr lang="ru-RU"/>
                    </a:p>
                  </a:txBody>
                  <a:tcPr/>
                </a:tc>
                <a:tc>
                  <a:txBody>
                    <a:bodyPr/>
                    <a:lstStyle/>
                    <a:p>
                      <a:pPr algn="ctr">
                        <a:spcAft>
                          <a:spcPts val="0"/>
                        </a:spcAft>
                      </a:pPr>
                      <a:r>
                        <a:rPr lang="ru-RU" sz="1200">
                          <a:effectLst/>
                        </a:rPr>
                        <a:t>чел.</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чел.</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lgn="ctr">
                        <a:spcAft>
                          <a:spcPts val="0"/>
                        </a:spcAft>
                      </a:pPr>
                      <a:r>
                        <a:rPr lang="ru-RU" sz="1200">
                          <a:effectLst/>
                        </a:rPr>
                        <a:t>%</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lgn="ctr">
                        <a:spcAft>
                          <a:spcPts val="0"/>
                        </a:spcAft>
                      </a:pPr>
                      <a:r>
                        <a:rPr lang="ru-RU" sz="1200">
                          <a:effectLst/>
                        </a:rPr>
                        <a:t>чел.</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lgn="ctr">
                        <a:spcAft>
                          <a:spcPts val="0"/>
                        </a:spcAft>
                      </a:pPr>
                      <a:r>
                        <a:rPr lang="ru-RU" sz="1200">
                          <a:effectLst/>
                        </a:rPr>
                        <a:t>%</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lgn="ctr">
                        <a:spcAft>
                          <a:spcPts val="0"/>
                        </a:spcAft>
                      </a:pPr>
                      <a:r>
                        <a:rPr lang="ru-RU" sz="1200">
                          <a:effectLst/>
                        </a:rPr>
                        <a:t>чел.</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lgn="ctr">
                        <a:spcAft>
                          <a:spcPts val="0"/>
                        </a:spcAft>
                      </a:pPr>
                      <a:r>
                        <a:rPr lang="ru-RU" sz="1200">
                          <a:effectLst/>
                        </a:rPr>
                        <a:t>%</a:t>
                      </a:r>
                      <a:endParaRPr lang="ru-RU" sz="1200">
                        <a:effectLst/>
                        <a:latin typeface="Times New Roman" panose="02020603050405020304" pitchFamily="18" charset="0"/>
                        <a:ea typeface="Calibri" panose="020F0502020204030204" pitchFamily="34" charset="0"/>
                      </a:endParaRPr>
                    </a:p>
                  </a:txBody>
                  <a:tcPr marL="68580" marR="68580" marT="0" marB="0"/>
                </a:tc>
                <a:extLst>
                  <a:ext uri="{0D108BD9-81ED-4DB2-BD59-A6C34878D82A}">
                    <a16:rowId xmlns:a16="http://schemas.microsoft.com/office/drawing/2014/main" val="36980852"/>
                  </a:ext>
                </a:extLst>
              </a:tr>
              <a:tr h="232940">
                <a:tc>
                  <a:txBody>
                    <a:bodyPr/>
                    <a:lstStyle/>
                    <a:p>
                      <a:pPr>
                        <a:spcAft>
                          <a:spcPts val="0"/>
                        </a:spcAft>
                      </a:pPr>
                      <a:r>
                        <a:rPr lang="ru-RU" sz="1200">
                          <a:effectLst/>
                        </a:rPr>
                        <a:t>1.</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ГБОУ СОШ № 5 «ОЦ «Лидер»</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lgn="ctr">
                        <a:spcAft>
                          <a:spcPts val="0"/>
                        </a:spcAft>
                      </a:pPr>
                      <a:r>
                        <a:rPr lang="ru-RU" sz="1200">
                          <a:effectLst/>
                        </a:rPr>
                        <a:t>19</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28,8</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25</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37,9</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6</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9,1</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10</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15,2</a:t>
                      </a:r>
                      <a:endParaRPr lang="ru-RU" sz="120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2225012118"/>
                  </a:ext>
                </a:extLst>
              </a:tr>
              <a:tr h="232940">
                <a:tc>
                  <a:txBody>
                    <a:bodyPr/>
                    <a:lstStyle/>
                    <a:p>
                      <a:pPr>
                        <a:spcAft>
                          <a:spcPts val="0"/>
                        </a:spcAft>
                      </a:pPr>
                      <a:r>
                        <a:rPr lang="ru-RU" sz="1200">
                          <a:effectLst/>
                        </a:rPr>
                        <a:t>2.</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ГБОУ СОШ № 8 п.г.т. Алексеевка </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lgn="ctr">
                        <a:spcAft>
                          <a:spcPts val="0"/>
                        </a:spcAft>
                      </a:pPr>
                      <a:r>
                        <a:rPr lang="ru-RU" sz="1200">
                          <a:effectLst/>
                        </a:rPr>
                        <a:t>2</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33,3</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3</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50,0</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 </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0,0</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1</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16,7</a:t>
                      </a:r>
                      <a:endParaRPr lang="ru-RU" sz="120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1657674468"/>
                  </a:ext>
                </a:extLst>
              </a:tr>
              <a:tr h="232940">
                <a:tc>
                  <a:txBody>
                    <a:bodyPr/>
                    <a:lstStyle/>
                    <a:p>
                      <a:pPr>
                        <a:spcAft>
                          <a:spcPts val="0"/>
                        </a:spcAft>
                      </a:pPr>
                      <a:r>
                        <a:rPr lang="ru-RU" sz="1200">
                          <a:effectLst/>
                        </a:rPr>
                        <a:t>3.</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ГБОУ СОШ № 7 г. Кинеля</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lgn="ctr">
                        <a:spcAft>
                          <a:spcPts val="0"/>
                        </a:spcAft>
                      </a:pPr>
                      <a:r>
                        <a:rPr lang="ru-RU" sz="1200">
                          <a:effectLst/>
                        </a:rPr>
                        <a:t>2</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13,3</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9</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60,0</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3</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20,0</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 </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0,0</a:t>
                      </a:r>
                      <a:endParaRPr lang="ru-RU" sz="120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2591796583"/>
                  </a:ext>
                </a:extLst>
              </a:tr>
              <a:tr h="232940">
                <a:tc>
                  <a:txBody>
                    <a:bodyPr/>
                    <a:lstStyle/>
                    <a:p>
                      <a:pPr>
                        <a:spcAft>
                          <a:spcPts val="0"/>
                        </a:spcAft>
                      </a:pPr>
                      <a:r>
                        <a:rPr lang="ru-RU" sz="1200">
                          <a:effectLst/>
                        </a:rPr>
                        <a:t>4.</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spcAft>
                          <a:spcPts val="0"/>
                        </a:spcAft>
                      </a:pPr>
                      <a:r>
                        <a:rPr lang="ru-RU" sz="1200">
                          <a:effectLst/>
                        </a:rPr>
                        <a:t>ГБОУ СОШ №1 города Кинеля</a:t>
                      </a:r>
                      <a:endParaRPr lang="ru-RU" sz="1200">
                        <a:effectLst/>
                        <a:latin typeface="Times New Roman" panose="02020603050405020304" pitchFamily="18" charset="0"/>
                        <a:ea typeface="Calibri" panose="020F0502020204030204" pitchFamily="34" charset="0"/>
                      </a:endParaRPr>
                    </a:p>
                  </a:txBody>
                  <a:tcPr marL="68580" marR="68580" marT="0" marB="0"/>
                </a:tc>
                <a:tc>
                  <a:txBody>
                    <a:bodyPr/>
                    <a:lstStyle/>
                    <a:p>
                      <a:pPr algn="ctr">
                        <a:spcAft>
                          <a:spcPts val="0"/>
                        </a:spcAft>
                      </a:pPr>
                      <a:r>
                        <a:rPr lang="ru-RU" sz="1200">
                          <a:effectLst/>
                        </a:rPr>
                        <a:t>3</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20,0</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5</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33,3</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3</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20,0</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a:effectLst/>
                        </a:rPr>
                        <a:t> </a:t>
                      </a:r>
                      <a:endParaRPr lang="ru-RU"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ru-RU" sz="1200" dirty="0">
                          <a:effectLst/>
                        </a:rPr>
                        <a:t>0,0</a:t>
                      </a:r>
                      <a:endParaRPr lang="ru-RU" sz="1200" dirty="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2599950799"/>
                  </a:ext>
                </a:extLst>
              </a:tr>
            </a:tbl>
          </a:graphicData>
        </a:graphic>
      </p:graphicFrame>
      <p:sp>
        <p:nvSpPr>
          <p:cNvPr id="13" name="Rectangle 7"/>
          <p:cNvSpPr>
            <a:spLocks noChangeArrowheads="1"/>
          </p:cNvSpPr>
          <p:nvPr/>
        </p:nvSpPr>
        <p:spPr bwMode="auto">
          <a:xfrm>
            <a:off x="1078230" y="3775241"/>
            <a:ext cx="1249198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800" b="0" i="0" u="none" strike="noStrike" cap="none" normalizeH="0" baseline="0" smtClean="0">
                <a:ln>
                  <a:noFill/>
                </a:ln>
                <a:solidFill>
                  <a:schemeClr val="tx1"/>
                </a:solidFill>
                <a:effectLst/>
                <a:latin typeface="Arial" panose="020B0604020202020204" pitchFamily="34" charset="0"/>
              </a:rPr>
              <a:t/>
            </a:r>
            <a:br>
              <a:rPr kumimoji="0" lang="ru-RU" altLang="ru-RU" sz="1800" b="0" i="0" u="none" strike="noStrike" cap="none" normalizeH="0" baseline="0" smtClean="0">
                <a:ln>
                  <a:noFill/>
                </a:ln>
                <a:solidFill>
                  <a:schemeClr val="tx1"/>
                </a:solidFill>
                <a:effectLst/>
                <a:latin typeface="Arial" panose="020B0604020202020204" pitchFamily="34" charset="0"/>
              </a:rPr>
            </a:br>
            <a:endParaRPr kumimoji="0" lang="ru-RU" altLang="ru-RU" sz="1800" b="0" i="0" u="none" strike="noStrike" cap="none" normalizeH="0" baseline="0" smtClean="0">
              <a:ln>
                <a:noFill/>
              </a:ln>
              <a:solidFill>
                <a:schemeClr val="tx1"/>
              </a:solidFill>
              <a:effectLst/>
              <a:latin typeface="Arial" panose="020B0604020202020204" pitchFamily="34" charset="0"/>
            </a:endParaRPr>
          </a:p>
        </p:txBody>
      </p:sp>
      <p:sp>
        <p:nvSpPr>
          <p:cNvPr id="14" name="Rectangle 8"/>
          <p:cNvSpPr>
            <a:spLocks noChangeArrowheads="1"/>
          </p:cNvSpPr>
          <p:nvPr/>
        </p:nvSpPr>
        <p:spPr bwMode="auto">
          <a:xfrm>
            <a:off x="1078231" y="4098406"/>
            <a:ext cx="4121706" cy="9525"/>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sp>
        <p:nvSpPr>
          <p:cNvPr id="15" name="Rectangle 9">
            <a:hlinkClick r:id="rId2"/>
          </p:cNvPr>
          <p:cNvSpPr>
            <a:spLocks noChangeArrowheads="1"/>
          </p:cNvSpPr>
          <p:nvPr/>
        </p:nvSpPr>
        <p:spPr bwMode="auto">
          <a:xfrm>
            <a:off x="1078230" y="4107931"/>
            <a:ext cx="12491989"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spTree>
    <p:extLst>
      <p:ext uri="{BB962C8B-B14F-4D97-AF65-F5344CB8AC3E}">
        <p14:creationId xmlns:p14="http://schemas.microsoft.com/office/powerpoint/2010/main" val="3010428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x-none" sz="2700" b="1" dirty="0">
                <a:latin typeface="Times New Roman" panose="02020603050405020304" pitchFamily="18" charset="0"/>
                <a:cs typeface="Times New Roman" panose="02020603050405020304" pitchFamily="18" charset="0"/>
              </a:rPr>
              <a:t>Выделение перечня ОО, продемонстрировавших наиболее высокие и низкие результаты ЕГЭ по предмету</a:t>
            </a:r>
            <a:r>
              <a:rPr lang="ru-RU" b="1" dirty="0"/>
              <a:t/>
            </a:r>
            <a:br>
              <a:rPr lang="ru-RU" b="1" dirty="0"/>
            </a:br>
            <a:endParaRPr 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4125952279"/>
              </p:ext>
            </p:extLst>
          </p:nvPr>
        </p:nvGraphicFramePr>
        <p:xfrm>
          <a:off x="838200" y="1377522"/>
          <a:ext cx="10396855" cy="2523744"/>
        </p:xfrm>
        <a:graphic>
          <a:graphicData uri="http://schemas.openxmlformats.org/drawingml/2006/table">
            <a:tbl>
              <a:tblPr firstRow="1" firstCol="1" bandRow="1">
                <a:tableStyleId>{5C22544A-7EE6-4342-B048-85BDC9FD1C3A}</a:tableStyleId>
              </a:tblPr>
              <a:tblGrid>
                <a:gridCol w="1574800">
                  <a:extLst>
                    <a:ext uri="{9D8B030D-6E8A-4147-A177-3AD203B41FA5}">
                      <a16:colId xmlns:a16="http://schemas.microsoft.com/office/drawing/2014/main" val="3798258792"/>
                    </a:ext>
                  </a:extLst>
                </a:gridCol>
                <a:gridCol w="1530350">
                  <a:extLst>
                    <a:ext uri="{9D8B030D-6E8A-4147-A177-3AD203B41FA5}">
                      <a16:colId xmlns:a16="http://schemas.microsoft.com/office/drawing/2014/main" val="3349404743"/>
                    </a:ext>
                  </a:extLst>
                </a:gridCol>
                <a:gridCol w="989965">
                  <a:extLst>
                    <a:ext uri="{9D8B030D-6E8A-4147-A177-3AD203B41FA5}">
                      <a16:colId xmlns:a16="http://schemas.microsoft.com/office/drawing/2014/main" val="2971485337"/>
                    </a:ext>
                  </a:extLst>
                </a:gridCol>
                <a:gridCol w="1575435">
                  <a:extLst>
                    <a:ext uri="{9D8B030D-6E8A-4147-A177-3AD203B41FA5}">
                      <a16:colId xmlns:a16="http://schemas.microsoft.com/office/drawing/2014/main" val="812333851"/>
                    </a:ext>
                  </a:extLst>
                </a:gridCol>
                <a:gridCol w="1575435">
                  <a:extLst>
                    <a:ext uri="{9D8B030D-6E8A-4147-A177-3AD203B41FA5}">
                      <a16:colId xmlns:a16="http://schemas.microsoft.com/office/drawing/2014/main" val="2655917760"/>
                    </a:ext>
                  </a:extLst>
                </a:gridCol>
                <a:gridCol w="1575435">
                  <a:extLst>
                    <a:ext uri="{9D8B030D-6E8A-4147-A177-3AD203B41FA5}">
                      <a16:colId xmlns:a16="http://schemas.microsoft.com/office/drawing/2014/main" val="1503015194"/>
                    </a:ext>
                  </a:extLst>
                </a:gridCol>
                <a:gridCol w="1575435">
                  <a:extLst>
                    <a:ext uri="{9D8B030D-6E8A-4147-A177-3AD203B41FA5}">
                      <a16:colId xmlns:a16="http://schemas.microsoft.com/office/drawing/2014/main" val="691286181"/>
                    </a:ext>
                  </a:extLst>
                </a:gridCol>
              </a:tblGrid>
              <a:tr h="0">
                <a:tc rowSpan="2">
                  <a:txBody>
                    <a:bodyPr/>
                    <a:lstStyle/>
                    <a:p>
                      <a:pPr marL="457200" algn="ctr">
                        <a:lnSpc>
                          <a:spcPct val="115000"/>
                        </a:lnSpc>
                        <a:spcAft>
                          <a:spcPts val="0"/>
                        </a:spcAft>
                      </a:pPr>
                      <a:r>
                        <a:rPr lang="ru-RU" sz="1200">
                          <a:effectLst/>
                        </a:rPr>
                        <a:t>№ п/п</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marL="457200" algn="ctr">
                        <a:lnSpc>
                          <a:spcPct val="115000"/>
                        </a:lnSpc>
                        <a:spcAft>
                          <a:spcPts val="0"/>
                        </a:spcAft>
                      </a:pPr>
                      <a:r>
                        <a:rPr lang="ru-RU" sz="1200">
                          <a:effectLst/>
                        </a:rPr>
                        <a:t>Наименование ОО</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marL="457200" algn="ctr">
                        <a:lnSpc>
                          <a:spcPct val="115000"/>
                        </a:lnSpc>
                        <a:spcAft>
                          <a:spcPts val="0"/>
                        </a:spcAft>
                      </a:pPr>
                      <a:r>
                        <a:rPr lang="ru-RU" sz="1200">
                          <a:effectLst/>
                        </a:rPr>
                        <a:t>Количество ВТГ, чел.</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4">
                  <a:txBody>
                    <a:bodyPr/>
                    <a:lstStyle/>
                    <a:p>
                      <a:pPr marL="457200" algn="ctr">
                        <a:lnSpc>
                          <a:spcPct val="115000"/>
                        </a:lnSpc>
                        <a:spcAft>
                          <a:spcPts val="0"/>
                        </a:spcAft>
                      </a:pPr>
                      <a:r>
                        <a:rPr lang="ru-RU" sz="1200">
                          <a:effectLst/>
                        </a:rPr>
                        <a:t>Доля ВТГ, получивших тестовый балл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980184845"/>
                  </a:ext>
                </a:extLst>
              </a:tr>
              <a:tr h="0">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457200" algn="ctr">
                        <a:lnSpc>
                          <a:spcPct val="115000"/>
                        </a:lnSpc>
                        <a:spcAft>
                          <a:spcPts val="0"/>
                        </a:spcAft>
                      </a:pPr>
                      <a:r>
                        <a:rPr lang="ru-RU" sz="1200" dirty="0">
                          <a:effectLst/>
                        </a:rPr>
                        <a:t>от 81 до 100 баллов</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от 61 до 80 баллов</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от минимального балла до 60 баллов</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ниже минимального</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18602401"/>
                  </a:ext>
                </a:extLst>
              </a:tr>
              <a:tr h="0">
                <a:tc>
                  <a:txBody>
                    <a:bodyPr/>
                    <a:lstStyle/>
                    <a:p>
                      <a:pPr marL="457200" algn="just">
                        <a:lnSpc>
                          <a:spcPct val="115000"/>
                        </a:lnSpc>
                        <a:spcAft>
                          <a:spcPts val="0"/>
                        </a:spcAft>
                      </a:pPr>
                      <a:r>
                        <a:rPr lang="ru-RU" sz="1200">
                          <a:effectLst/>
                        </a:rPr>
                        <a:t>1</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gn="just">
                        <a:lnSpc>
                          <a:spcPct val="115000"/>
                        </a:lnSpc>
                        <a:spcAft>
                          <a:spcPts val="0"/>
                        </a:spcAft>
                      </a:pPr>
                      <a:r>
                        <a:rPr lang="ru-RU" sz="1200" dirty="0" err="1">
                          <a:effectLst/>
                        </a:rPr>
                        <a:t>Сколковская</a:t>
                      </a:r>
                      <a:r>
                        <a:rPr lang="ru-RU" sz="1200" dirty="0">
                          <a:effectLst/>
                        </a:rPr>
                        <a:t> СОШ</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gn="ctr">
                        <a:lnSpc>
                          <a:spcPct val="115000"/>
                        </a:lnSpc>
                        <a:spcAft>
                          <a:spcPts val="0"/>
                        </a:spcAft>
                      </a:pPr>
                      <a:r>
                        <a:rPr lang="ru-RU" sz="1200">
                          <a:effectLst/>
                        </a:rPr>
                        <a:t>1</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1</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02751713"/>
                  </a:ext>
                </a:extLst>
              </a:tr>
              <a:tr h="0">
                <a:tc>
                  <a:txBody>
                    <a:bodyPr/>
                    <a:lstStyle/>
                    <a:p>
                      <a:pPr marL="457200" algn="just">
                        <a:lnSpc>
                          <a:spcPct val="115000"/>
                        </a:lnSpc>
                        <a:spcAft>
                          <a:spcPts val="0"/>
                        </a:spcAft>
                      </a:pPr>
                      <a:r>
                        <a:rPr lang="ru-RU" sz="1200">
                          <a:effectLst/>
                        </a:rPr>
                        <a:t>2</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gn="just">
                        <a:lnSpc>
                          <a:spcPct val="115000"/>
                        </a:lnSpc>
                        <a:spcAft>
                          <a:spcPts val="0"/>
                        </a:spcAft>
                      </a:pPr>
                      <a:r>
                        <a:rPr lang="ru-RU" sz="1200">
                          <a:effectLst/>
                        </a:rPr>
                        <a:t>СОШ №2</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gn="ctr">
                        <a:lnSpc>
                          <a:spcPct val="115000"/>
                        </a:lnSpc>
                        <a:spcAft>
                          <a:spcPts val="0"/>
                        </a:spcAft>
                      </a:pPr>
                      <a:r>
                        <a:rPr lang="ru-RU" sz="1200">
                          <a:effectLst/>
                        </a:rPr>
                        <a:t>9</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7</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2</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4241889"/>
                  </a:ext>
                </a:extLst>
              </a:tr>
              <a:tr h="0">
                <a:tc>
                  <a:txBody>
                    <a:bodyPr/>
                    <a:lstStyle/>
                    <a:p>
                      <a:pPr marL="457200" algn="just">
                        <a:lnSpc>
                          <a:spcPct val="115000"/>
                        </a:lnSpc>
                        <a:spcAft>
                          <a:spcPts val="0"/>
                        </a:spcAft>
                      </a:pPr>
                      <a:r>
                        <a:rPr lang="ru-RU" sz="1200">
                          <a:effectLst/>
                        </a:rPr>
                        <a:t>3</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gn="just">
                        <a:lnSpc>
                          <a:spcPct val="115000"/>
                        </a:lnSpc>
                        <a:spcAft>
                          <a:spcPts val="0"/>
                        </a:spcAft>
                      </a:pPr>
                      <a:r>
                        <a:rPr lang="ru-RU" sz="1200">
                          <a:effectLst/>
                        </a:rPr>
                        <a:t>СОШ №5 ОЦ «Лидер»</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gn="ctr">
                        <a:lnSpc>
                          <a:spcPct val="115000"/>
                        </a:lnSpc>
                        <a:spcAft>
                          <a:spcPts val="0"/>
                        </a:spcAft>
                      </a:pPr>
                      <a:r>
                        <a:rPr lang="ru-RU" sz="1200">
                          <a:effectLst/>
                        </a:rPr>
                        <a:t>10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2</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5</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3</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03271736"/>
                  </a:ext>
                </a:extLst>
              </a:tr>
              <a:tr h="0">
                <a:tc>
                  <a:txBody>
                    <a:bodyPr/>
                    <a:lstStyle/>
                    <a:p>
                      <a:pPr marL="457200" algn="just">
                        <a:lnSpc>
                          <a:spcPct val="115000"/>
                        </a:lnSpc>
                        <a:spcAft>
                          <a:spcPts val="0"/>
                        </a:spcAft>
                      </a:pPr>
                      <a:r>
                        <a:rPr lang="ru-RU" sz="1200" dirty="0">
                          <a:effectLst/>
                        </a:rPr>
                        <a:t>4</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gn="just">
                        <a:lnSpc>
                          <a:spcPct val="115000"/>
                        </a:lnSpc>
                        <a:spcAft>
                          <a:spcPts val="0"/>
                        </a:spcAft>
                      </a:pPr>
                      <a:r>
                        <a:rPr lang="ru-RU" sz="1200">
                          <a:effectLst/>
                        </a:rPr>
                        <a:t>СОШ №1</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gn="ctr">
                        <a:lnSpc>
                          <a:spcPct val="115000"/>
                        </a:lnSpc>
                        <a:spcAft>
                          <a:spcPts val="0"/>
                        </a:spcAft>
                      </a:pPr>
                      <a:r>
                        <a:rPr lang="ru-RU" sz="1200">
                          <a:effectLst/>
                        </a:rPr>
                        <a:t>3</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2</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1</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dirty="0">
                          <a:effectLst/>
                        </a:rPr>
                        <a:t>0</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78631755"/>
                  </a:ext>
                </a:extLst>
              </a:tr>
            </a:tbl>
          </a:graphicData>
        </a:graphic>
      </p:graphicFrame>
      <p:sp>
        <p:nvSpPr>
          <p:cNvPr id="4" name="Прямоугольник 3"/>
          <p:cNvSpPr/>
          <p:nvPr/>
        </p:nvSpPr>
        <p:spPr>
          <a:xfrm>
            <a:off x="2065867" y="3808401"/>
            <a:ext cx="8545689" cy="369332"/>
          </a:xfrm>
          <a:prstGeom prst="rect">
            <a:avLst/>
          </a:prstGeom>
        </p:spPr>
        <p:txBody>
          <a:bodyPr wrap="square">
            <a:spAutoFit/>
          </a:bodyPr>
          <a:lstStyle/>
          <a:p>
            <a:r>
              <a:rPr lang="ru-RU" b="1" dirty="0">
                <a:latin typeface="Times New Roman" panose="02020603050405020304" pitchFamily="18" charset="0"/>
                <a:ea typeface="Calibri" panose="020F0502020204030204" pitchFamily="34" charset="0"/>
              </a:rPr>
              <a:t>Перечень ОО, продемонстрировавших низкие результаты ЕГЭ по предмету</a:t>
            </a:r>
            <a:endParaRPr lang="ru-RU" dirty="0"/>
          </a:p>
        </p:txBody>
      </p:sp>
      <p:graphicFrame>
        <p:nvGraphicFramePr>
          <p:cNvPr id="5" name="Таблица 4"/>
          <p:cNvGraphicFramePr>
            <a:graphicFrameLocks noGrp="1"/>
          </p:cNvGraphicFramePr>
          <p:nvPr>
            <p:extLst>
              <p:ext uri="{D42A27DB-BD31-4B8C-83A1-F6EECF244321}">
                <p14:modId xmlns:p14="http://schemas.microsoft.com/office/powerpoint/2010/main" val="522639642"/>
              </p:ext>
            </p:extLst>
          </p:nvPr>
        </p:nvGraphicFramePr>
        <p:xfrm>
          <a:off x="838200" y="4243412"/>
          <a:ext cx="10396856" cy="2339750"/>
        </p:xfrm>
        <a:graphic>
          <a:graphicData uri="http://schemas.openxmlformats.org/drawingml/2006/table">
            <a:tbl>
              <a:tblPr firstRow="1" firstCol="1" bandRow="1">
                <a:tableStyleId>{5C22544A-7EE6-4342-B048-85BDC9FD1C3A}</a:tableStyleId>
              </a:tblPr>
              <a:tblGrid>
                <a:gridCol w="1525732">
                  <a:extLst>
                    <a:ext uri="{9D8B030D-6E8A-4147-A177-3AD203B41FA5}">
                      <a16:colId xmlns:a16="http://schemas.microsoft.com/office/drawing/2014/main" val="4112478276"/>
                    </a:ext>
                  </a:extLst>
                </a:gridCol>
                <a:gridCol w="1536802">
                  <a:extLst>
                    <a:ext uri="{9D8B030D-6E8A-4147-A177-3AD203B41FA5}">
                      <a16:colId xmlns:a16="http://schemas.microsoft.com/office/drawing/2014/main" val="3472612312"/>
                    </a:ext>
                  </a:extLst>
                </a:gridCol>
                <a:gridCol w="1228790">
                  <a:extLst>
                    <a:ext uri="{9D8B030D-6E8A-4147-A177-3AD203B41FA5}">
                      <a16:colId xmlns:a16="http://schemas.microsoft.com/office/drawing/2014/main" val="832791023"/>
                    </a:ext>
                  </a:extLst>
                </a:gridCol>
                <a:gridCol w="1526383">
                  <a:extLst>
                    <a:ext uri="{9D8B030D-6E8A-4147-A177-3AD203B41FA5}">
                      <a16:colId xmlns:a16="http://schemas.microsoft.com/office/drawing/2014/main" val="1248986589"/>
                    </a:ext>
                  </a:extLst>
                </a:gridCol>
                <a:gridCol w="1526383">
                  <a:extLst>
                    <a:ext uri="{9D8B030D-6E8A-4147-A177-3AD203B41FA5}">
                      <a16:colId xmlns:a16="http://schemas.microsoft.com/office/drawing/2014/main" val="1984237144"/>
                    </a:ext>
                  </a:extLst>
                </a:gridCol>
                <a:gridCol w="1526383">
                  <a:extLst>
                    <a:ext uri="{9D8B030D-6E8A-4147-A177-3AD203B41FA5}">
                      <a16:colId xmlns:a16="http://schemas.microsoft.com/office/drawing/2014/main" val="175491032"/>
                    </a:ext>
                  </a:extLst>
                </a:gridCol>
                <a:gridCol w="1526383">
                  <a:extLst>
                    <a:ext uri="{9D8B030D-6E8A-4147-A177-3AD203B41FA5}">
                      <a16:colId xmlns:a16="http://schemas.microsoft.com/office/drawing/2014/main" val="2032468095"/>
                    </a:ext>
                  </a:extLst>
                </a:gridCol>
              </a:tblGrid>
              <a:tr h="257638">
                <a:tc rowSpan="2">
                  <a:txBody>
                    <a:bodyPr/>
                    <a:lstStyle/>
                    <a:p>
                      <a:pPr marL="457200" algn="ctr">
                        <a:lnSpc>
                          <a:spcPct val="115000"/>
                        </a:lnSpc>
                        <a:spcAft>
                          <a:spcPts val="0"/>
                        </a:spcAft>
                      </a:pPr>
                      <a:r>
                        <a:rPr lang="ru-RU" sz="1200">
                          <a:effectLst/>
                        </a:rPr>
                        <a:t>№ п/п</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marL="457200" algn="ctr">
                        <a:lnSpc>
                          <a:spcPct val="115000"/>
                        </a:lnSpc>
                        <a:spcAft>
                          <a:spcPts val="0"/>
                        </a:spcAft>
                      </a:pPr>
                      <a:r>
                        <a:rPr lang="ru-RU" sz="1200" dirty="0">
                          <a:effectLst/>
                        </a:rPr>
                        <a:t>Наименование ОО</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marL="457200" algn="ctr">
                        <a:lnSpc>
                          <a:spcPct val="115000"/>
                        </a:lnSpc>
                        <a:spcAft>
                          <a:spcPts val="0"/>
                        </a:spcAft>
                      </a:pPr>
                      <a:r>
                        <a:rPr lang="ru-RU" sz="1200">
                          <a:effectLst/>
                        </a:rPr>
                        <a:t>Количество ВТГ, чел.</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4">
                  <a:txBody>
                    <a:bodyPr/>
                    <a:lstStyle/>
                    <a:p>
                      <a:pPr marL="457200" algn="ctr">
                        <a:lnSpc>
                          <a:spcPct val="115000"/>
                        </a:lnSpc>
                        <a:spcAft>
                          <a:spcPts val="0"/>
                        </a:spcAft>
                      </a:pPr>
                      <a:r>
                        <a:rPr lang="ru-RU" sz="1200">
                          <a:effectLst/>
                        </a:rPr>
                        <a:t>Доля ВТГ, получивших тестовый балл</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3013366752"/>
                  </a:ext>
                </a:extLst>
              </a:tr>
              <a:tr h="1030551">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457200" algn="ctr">
                        <a:lnSpc>
                          <a:spcPct val="115000"/>
                        </a:lnSpc>
                        <a:spcAft>
                          <a:spcPts val="0"/>
                        </a:spcAft>
                      </a:pPr>
                      <a:r>
                        <a:rPr lang="ru-RU" sz="1200">
                          <a:effectLst/>
                        </a:rPr>
                        <a:t>ниже минимального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от минимального балла до 60 баллов</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от 61 до 80 баллов</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от 81 до 100 баллов</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38879643"/>
                  </a:ext>
                </a:extLst>
              </a:tr>
              <a:tr h="515276">
                <a:tc>
                  <a:txBody>
                    <a:bodyPr/>
                    <a:lstStyle/>
                    <a:p>
                      <a:pPr marL="457200" algn="ctr">
                        <a:lnSpc>
                          <a:spcPct val="115000"/>
                        </a:lnSpc>
                        <a:spcAft>
                          <a:spcPts val="0"/>
                        </a:spcAft>
                      </a:pPr>
                      <a:r>
                        <a:rPr lang="ru-RU" sz="1200">
                          <a:effectLst/>
                        </a:rPr>
                        <a:t>1.</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gn="just">
                        <a:lnSpc>
                          <a:spcPct val="115000"/>
                        </a:lnSpc>
                        <a:spcAft>
                          <a:spcPts val="0"/>
                        </a:spcAft>
                      </a:pPr>
                      <a:r>
                        <a:rPr lang="ru-RU" sz="1200">
                          <a:effectLst/>
                        </a:rPr>
                        <a:t>Георгиевская СОШ</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gn="ctr">
                        <a:lnSpc>
                          <a:spcPct val="115000"/>
                        </a:lnSpc>
                        <a:spcAft>
                          <a:spcPts val="0"/>
                        </a:spcAft>
                      </a:pPr>
                      <a:r>
                        <a:rPr lang="ru-RU" sz="1200">
                          <a:effectLst/>
                        </a:rPr>
                        <a:t>2</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2</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65029399"/>
                  </a:ext>
                </a:extLst>
              </a:tr>
              <a:tr h="257638">
                <a:tc>
                  <a:txBody>
                    <a:bodyPr/>
                    <a:lstStyle/>
                    <a:p>
                      <a:pPr marL="457200" algn="ctr">
                        <a:lnSpc>
                          <a:spcPct val="115000"/>
                        </a:lnSpc>
                        <a:spcAft>
                          <a:spcPts val="0"/>
                        </a:spcAft>
                      </a:pPr>
                      <a:r>
                        <a:rPr lang="ru-RU" sz="1200">
                          <a:effectLst/>
                        </a:rPr>
                        <a:t>2</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gn="just">
                        <a:lnSpc>
                          <a:spcPct val="115000"/>
                        </a:lnSpc>
                        <a:spcAft>
                          <a:spcPts val="0"/>
                        </a:spcAft>
                      </a:pPr>
                      <a:r>
                        <a:rPr lang="ru-RU" sz="1200">
                          <a:effectLst/>
                        </a:rPr>
                        <a:t>СОШ №9</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gn="ctr">
                        <a:lnSpc>
                          <a:spcPct val="115000"/>
                        </a:lnSpc>
                        <a:spcAft>
                          <a:spcPts val="0"/>
                        </a:spcAft>
                      </a:pPr>
                      <a:r>
                        <a:rPr lang="ru-RU" sz="1200">
                          <a:effectLst/>
                        </a:rPr>
                        <a:t>2</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2</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45807724"/>
                  </a:ext>
                </a:extLst>
              </a:tr>
              <a:tr h="257638">
                <a:tc>
                  <a:txBody>
                    <a:bodyPr/>
                    <a:lstStyle/>
                    <a:p>
                      <a:pPr marL="457200" algn="ctr">
                        <a:lnSpc>
                          <a:spcPct val="115000"/>
                        </a:lnSpc>
                        <a:spcAft>
                          <a:spcPts val="0"/>
                        </a:spcAft>
                      </a:pPr>
                      <a:r>
                        <a:rPr lang="ru-RU" sz="1200">
                          <a:effectLst/>
                        </a:rPr>
                        <a:t>3</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gn="just">
                        <a:lnSpc>
                          <a:spcPct val="115000"/>
                        </a:lnSpc>
                        <a:spcAft>
                          <a:spcPts val="0"/>
                        </a:spcAft>
                      </a:pPr>
                      <a:r>
                        <a:rPr lang="ru-RU" sz="1200">
                          <a:effectLst/>
                        </a:rPr>
                        <a:t>СОШ №7</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gn="ctr">
                        <a:lnSpc>
                          <a:spcPct val="115000"/>
                        </a:lnSpc>
                        <a:spcAft>
                          <a:spcPts val="0"/>
                        </a:spcAft>
                      </a:pPr>
                      <a:r>
                        <a:rPr lang="ru-RU" sz="1200">
                          <a:effectLst/>
                        </a:rPr>
                        <a:t>1</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1</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dirty="0">
                          <a:effectLst/>
                        </a:rPr>
                        <a:t>0</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22754000"/>
                  </a:ext>
                </a:extLst>
              </a:tr>
            </a:tbl>
          </a:graphicData>
        </a:graphic>
      </p:graphicFrame>
    </p:spTree>
    <p:extLst>
      <p:ext uri="{BB962C8B-B14F-4D97-AF65-F5344CB8AC3E}">
        <p14:creationId xmlns:p14="http://schemas.microsoft.com/office/powerpoint/2010/main" val="34183929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700" b="1" dirty="0">
                <a:latin typeface="Times New Roman" panose="02020603050405020304" pitchFamily="18" charset="0"/>
                <a:cs typeface="Times New Roman" panose="02020603050405020304" pitchFamily="18" charset="0"/>
              </a:rPr>
              <a:t>Основные статистические характеристики выполнения заданий КИМ в 2024 году</a:t>
            </a:r>
            <a:r>
              <a:rPr lang="ru-RU" dirty="0" smtClean="0">
                <a:effectLst/>
              </a:rPr>
              <a:t/>
            </a:r>
            <a:br>
              <a:rPr lang="ru-RU" dirty="0" smtClean="0">
                <a:effectLst/>
              </a:rPr>
            </a:br>
            <a:endParaRPr 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2984722538"/>
              </p:ext>
            </p:extLst>
          </p:nvPr>
        </p:nvGraphicFramePr>
        <p:xfrm>
          <a:off x="1840088" y="1106311"/>
          <a:ext cx="8240890" cy="5260621"/>
        </p:xfrm>
        <a:graphic>
          <a:graphicData uri="http://schemas.openxmlformats.org/drawingml/2006/table">
            <a:tbl>
              <a:tblPr lastCol="1" bandRow="1" bandCol="1">
                <a:tableStyleId>{5C22544A-7EE6-4342-B048-85BDC9FD1C3A}</a:tableStyleId>
              </a:tblPr>
              <a:tblGrid>
                <a:gridCol w="916458">
                  <a:extLst>
                    <a:ext uri="{9D8B030D-6E8A-4147-A177-3AD203B41FA5}">
                      <a16:colId xmlns:a16="http://schemas.microsoft.com/office/drawing/2014/main" val="347432186"/>
                    </a:ext>
                  </a:extLst>
                </a:gridCol>
                <a:gridCol w="1349767">
                  <a:extLst>
                    <a:ext uri="{9D8B030D-6E8A-4147-A177-3AD203B41FA5}">
                      <a16:colId xmlns:a16="http://schemas.microsoft.com/office/drawing/2014/main" val="3210182885"/>
                    </a:ext>
                  </a:extLst>
                </a:gridCol>
                <a:gridCol w="1025791">
                  <a:extLst>
                    <a:ext uri="{9D8B030D-6E8A-4147-A177-3AD203B41FA5}">
                      <a16:colId xmlns:a16="http://schemas.microsoft.com/office/drawing/2014/main" val="2615186148"/>
                    </a:ext>
                  </a:extLst>
                </a:gridCol>
                <a:gridCol w="1022575">
                  <a:extLst>
                    <a:ext uri="{9D8B030D-6E8A-4147-A177-3AD203B41FA5}">
                      <a16:colId xmlns:a16="http://schemas.microsoft.com/office/drawing/2014/main" val="4062907373"/>
                    </a:ext>
                  </a:extLst>
                </a:gridCol>
                <a:gridCol w="1022575">
                  <a:extLst>
                    <a:ext uri="{9D8B030D-6E8A-4147-A177-3AD203B41FA5}">
                      <a16:colId xmlns:a16="http://schemas.microsoft.com/office/drawing/2014/main" val="2140005151"/>
                    </a:ext>
                  </a:extLst>
                </a:gridCol>
                <a:gridCol w="967908">
                  <a:extLst>
                    <a:ext uri="{9D8B030D-6E8A-4147-A177-3AD203B41FA5}">
                      <a16:colId xmlns:a16="http://schemas.microsoft.com/office/drawing/2014/main" val="1662556366"/>
                    </a:ext>
                  </a:extLst>
                </a:gridCol>
                <a:gridCol w="967908">
                  <a:extLst>
                    <a:ext uri="{9D8B030D-6E8A-4147-A177-3AD203B41FA5}">
                      <a16:colId xmlns:a16="http://schemas.microsoft.com/office/drawing/2014/main" val="4064432460"/>
                    </a:ext>
                  </a:extLst>
                </a:gridCol>
                <a:gridCol w="967908">
                  <a:extLst>
                    <a:ext uri="{9D8B030D-6E8A-4147-A177-3AD203B41FA5}">
                      <a16:colId xmlns:a16="http://schemas.microsoft.com/office/drawing/2014/main" val="3807907067"/>
                    </a:ext>
                  </a:extLst>
                </a:gridCol>
              </a:tblGrid>
              <a:tr h="294577">
                <a:tc rowSpan="2">
                  <a:txBody>
                    <a:bodyPr/>
                    <a:lstStyle/>
                    <a:p>
                      <a:pPr algn="ctr">
                        <a:spcAft>
                          <a:spcPts val="0"/>
                        </a:spcAft>
                      </a:pPr>
                      <a:r>
                        <a:rPr lang="ru-RU" sz="800">
                          <a:effectLst/>
                        </a:rPr>
                        <a:t>Номер</a:t>
                      </a:r>
                    </a:p>
                    <a:p>
                      <a:pPr algn="ctr">
                        <a:spcAft>
                          <a:spcPts val="0"/>
                        </a:spcAft>
                      </a:pPr>
                      <a:r>
                        <a:rPr lang="ru-RU" sz="800">
                          <a:effectLst/>
                        </a:rPr>
                        <a:t>задания в КИМ</a:t>
                      </a:r>
                      <a:endParaRPr lang="ru-RU" sz="800">
                        <a:effectLst/>
                        <a:latin typeface="Times New Roman" panose="02020603050405020304" pitchFamily="18" charset="0"/>
                        <a:ea typeface="Calibri" panose="020F0502020204030204" pitchFamily="34" charset="0"/>
                      </a:endParaRPr>
                    </a:p>
                  </a:txBody>
                  <a:tcPr marL="23812" marR="23812" marT="0" marB="0" anchor="ctr"/>
                </a:tc>
                <a:tc rowSpan="2">
                  <a:txBody>
                    <a:bodyPr/>
                    <a:lstStyle/>
                    <a:p>
                      <a:pPr algn="ctr">
                        <a:spcAft>
                          <a:spcPts val="0"/>
                        </a:spcAft>
                      </a:pPr>
                      <a:r>
                        <a:rPr lang="ru-RU" sz="800">
                          <a:effectLst/>
                        </a:rPr>
                        <a:t>Проверяемые элементы содержания / умения</a:t>
                      </a:r>
                      <a:endParaRPr lang="ru-RU" sz="800">
                        <a:effectLst/>
                        <a:latin typeface="Times New Roman" panose="02020603050405020304" pitchFamily="18" charset="0"/>
                        <a:ea typeface="Calibri" panose="020F0502020204030204" pitchFamily="34" charset="0"/>
                      </a:endParaRPr>
                    </a:p>
                  </a:txBody>
                  <a:tcPr marL="23812" marR="23812" marT="0" marB="0" anchor="ctr"/>
                </a:tc>
                <a:tc rowSpan="2">
                  <a:txBody>
                    <a:bodyPr/>
                    <a:lstStyle/>
                    <a:p>
                      <a:pPr algn="ctr">
                        <a:spcAft>
                          <a:spcPts val="0"/>
                        </a:spcAft>
                      </a:pPr>
                      <a:r>
                        <a:rPr lang="ru-RU" sz="800">
                          <a:effectLst/>
                        </a:rPr>
                        <a:t>Уровень сложности задания</a:t>
                      </a:r>
                    </a:p>
                    <a:p>
                      <a:pPr algn="ctr">
                        <a:spcAft>
                          <a:spcPts val="0"/>
                        </a:spcAft>
                      </a:pPr>
                      <a:r>
                        <a:rPr lang="ru-RU" sz="800">
                          <a:effectLst/>
                        </a:rPr>
                        <a:t> </a:t>
                      </a:r>
                      <a:endParaRPr lang="ru-RU" sz="800">
                        <a:effectLst/>
                        <a:latin typeface="Times New Roman" panose="02020603050405020304" pitchFamily="18" charset="0"/>
                        <a:ea typeface="Calibri" panose="020F0502020204030204" pitchFamily="34" charset="0"/>
                      </a:endParaRPr>
                    </a:p>
                  </a:txBody>
                  <a:tcPr marL="23812" marR="23812" marT="0" marB="0" anchor="ctr"/>
                </a:tc>
                <a:tc gridSpan="5">
                  <a:txBody>
                    <a:bodyPr/>
                    <a:lstStyle/>
                    <a:p>
                      <a:pPr algn="ctr">
                        <a:spcAft>
                          <a:spcPts val="0"/>
                        </a:spcAft>
                      </a:pPr>
                      <a:r>
                        <a:rPr lang="ru-RU" sz="800">
                          <a:effectLst/>
                        </a:rPr>
                        <a:t>Процент выполнения задания </a:t>
                      </a:r>
                      <a:br>
                        <a:rPr lang="ru-RU" sz="800">
                          <a:effectLst/>
                        </a:rPr>
                      </a:br>
                      <a:r>
                        <a:rPr lang="ru-RU" sz="800">
                          <a:effectLst/>
                        </a:rPr>
                        <a:t>в субъекте Российской Федерации</a:t>
                      </a:r>
                      <a:endParaRPr lang="ru-RU" sz="800">
                        <a:effectLst/>
                        <a:latin typeface="Times New Roman" panose="02020603050405020304" pitchFamily="18" charset="0"/>
                        <a:ea typeface="Calibri" panose="020F0502020204030204" pitchFamily="34" charset="0"/>
                      </a:endParaRPr>
                    </a:p>
                  </a:txBody>
                  <a:tcPr marL="23812" marR="23812"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237752554"/>
                  </a:ext>
                </a:extLst>
              </a:tr>
              <a:tr h="436043">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spcAft>
                          <a:spcPts val="0"/>
                        </a:spcAft>
                      </a:pPr>
                      <a:r>
                        <a:rPr lang="ru-RU" sz="600">
                          <a:effectLst/>
                        </a:rPr>
                        <a:t>средний</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lgn="ctr">
                        <a:spcAft>
                          <a:spcPts val="0"/>
                        </a:spcAft>
                      </a:pPr>
                      <a:r>
                        <a:rPr lang="ru-RU" sz="600">
                          <a:effectLst/>
                        </a:rPr>
                        <a:t>в группе не преодолевших минимальный балл</a:t>
                      </a:r>
                      <a:endParaRPr lang="ru-RU" sz="800">
                        <a:effectLst/>
                        <a:latin typeface="Times New Roman" panose="02020603050405020304" pitchFamily="18" charset="0"/>
                        <a:ea typeface="Calibri" panose="020F0502020204030204" pitchFamily="34" charset="0"/>
                      </a:endParaRPr>
                    </a:p>
                  </a:txBody>
                  <a:tcPr marL="23812" marR="23812" marT="0" marB="0"/>
                </a:tc>
                <a:tc>
                  <a:txBody>
                    <a:bodyPr/>
                    <a:lstStyle/>
                    <a:p>
                      <a:pPr algn="ctr">
                        <a:spcAft>
                          <a:spcPts val="0"/>
                        </a:spcAft>
                      </a:pPr>
                      <a:r>
                        <a:rPr lang="ru-RU" sz="600">
                          <a:effectLst/>
                        </a:rPr>
                        <a:t>в группе от минимального до 60 т.б.</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lgn="ctr">
                        <a:spcAft>
                          <a:spcPts val="0"/>
                        </a:spcAft>
                      </a:pPr>
                      <a:r>
                        <a:rPr lang="ru-RU" sz="600">
                          <a:effectLst/>
                        </a:rPr>
                        <a:t>в группе от 61 до 80 т.б.</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lgn="ctr">
                        <a:spcAft>
                          <a:spcPts val="0"/>
                        </a:spcAft>
                      </a:pPr>
                      <a:r>
                        <a:rPr lang="ru-RU" sz="600">
                          <a:effectLst/>
                        </a:rPr>
                        <a:t>в группе от 81 до 100 т.б.</a:t>
                      </a:r>
                      <a:endParaRPr lang="ru-RU" sz="800">
                        <a:effectLst/>
                        <a:latin typeface="Times New Roman" panose="02020603050405020304" pitchFamily="18" charset="0"/>
                        <a:ea typeface="Calibri" panose="020F0502020204030204" pitchFamily="34" charset="0"/>
                      </a:endParaRPr>
                    </a:p>
                  </a:txBody>
                  <a:tcPr marL="23812" marR="23812" marT="0" marB="0" anchor="ctr"/>
                </a:tc>
                <a:extLst>
                  <a:ext uri="{0D108BD9-81ED-4DB2-BD59-A6C34878D82A}">
                    <a16:rowId xmlns:a16="http://schemas.microsoft.com/office/drawing/2014/main" val="3750766521"/>
                  </a:ext>
                </a:extLst>
              </a:tr>
              <a:tr h="666177">
                <a:tc>
                  <a:txBody>
                    <a:bodyPr/>
                    <a:lstStyle/>
                    <a:p>
                      <a:pPr indent="42545" algn="ctr">
                        <a:spcAft>
                          <a:spcPts val="0"/>
                        </a:spcAft>
                      </a:pPr>
                      <a:r>
                        <a:rPr lang="en-US" sz="700">
                          <a:effectLst/>
                        </a:rPr>
                        <a:t>1</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42545" algn="ctr">
                        <a:spcAft>
                          <a:spcPts val="0"/>
                        </a:spcAft>
                      </a:pPr>
                      <a:r>
                        <a:rPr lang="ru-RU" sz="700">
                          <a:effectLst/>
                        </a:rPr>
                        <a:t>Понимание основного содержания прослушанного текста</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71120" algn="ctr">
                        <a:spcAft>
                          <a:spcPts val="0"/>
                        </a:spcAft>
                      </a:pPr>
                      <a:r>
                        <a:rPr lang="ru-RU" sz="700">
                          <a:effectLst/>
                        </a:rPr>
                        <a:t>Б</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42545" algn="ctr">
                        <a:spcAft>
                          <a:spcPts val="0"/>
                        </a:spcAft>
                      </a:pPr>
                      <a:r>
                        <a:rPr lang="ru-RU" sz="700">
                          <a:effectLst/>
                        </a:rPr>
                        <a:t>85,7</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spcAft>
                          <a:spcPts val="0"/>
                        </a:spcAft>
                      </a:pPr>
                      <a:r>
                        <a:rPr lang="ru-RU" sz="700">
                          <a:effectLst/>
                        </a:rPr>
                        <a:t> </a:t>
                      </a:r>
                      <a:endParaRPr lang="ru-RU" sz="800">
                        <a:effectLst/>
                      </a:endParaRPr>
                    </a:p>
                    <a:p>
                      <a:pPr>
                        <a:spcAft>
                          <a:spcPts val="0"/>
                        </a:spcAft>
                      </a:pPr>
                      <a:r>
                        <a:rPr lang="ru-RU" sz="700">
                          <a:effectLst/>
                        </a:rPr>
                        <a:t> </a:t>
                      </a:r>
                      <a:endParaRPr lang="ru-RU" sz="800">
                        <a:effectLst/>
                      </a:endParaRPr>
                    </a:p>
                    <a:p>
                      <a:pPr algn="ctr">
                        <a:spcAft>
                          <a:spcPts val="0"/>
                        </a:spcAft>
                      </a:pPr>
                      <a:r>
                        <a:rPr lang="ru-RU" sz="700">
                          <a:effectLst/>
                        </a:rPr>
                        <a:t>0</a:t>
                      </a:r>
                      <a:endParaRPr lang="ru-RU" sz="800">
                        <a:effectLst/>
                        <a:latin typeface="Times New Roman" panose="02020603050405020304" pitchFamily="18" charset="0"/>
                        <a:ea typeface="Calibri" panose="020F0502020204030204" pitchFamily="34" charset="0"/>
                      </a:endParaRPr>
                    </a:p>
                  </a:txBody>
                  <a:tcPr marL="23812" marR="23812" marT="0" marB="0"/>
                </a:tc>
                <a:tc>
                  <a:txBody>
                    <a:bodyPr/>
                    <a:lstStyle/>
                    <a:p>
                      <a:pPr>
                        <a:spcAft>
                          <a:spcPts val="0"/>
                        </a:spcAft>
                      </a:pPr>
                      <a:r>
                        <a:rPr lang="ru-RU" sz="700">
                          <a:effectLst/>
                        </a:rPr>
                        <a:t>        60</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lgn="ctr">
                        <a:spcAft>
                          <a:spcPts val="0"/>
                        </a:spcAft>
                      </a:pPr>
                      <a:r>
                        <a:rPr lang="ru-RU" sz="700">
                          <a:effectLst/>
                        </a:rPr>
                        <a:t> </a:t>
                      </a:r>
                      <a:endParaRPr lang="ru-RU" sz="800">
                        <a:effectLst/>
                      </a:endParaRPr>
                    </a:p>
                    <a:p>
                      <a:pPr algn="ctr">
                        <a:spcAft>
                          <a:spcPts val="0"/>
                        </a:spcAft>
                      </a:pPr>
                      <a:r>
                        <a:rPr lang="ru-RU" sz="700">
                          <a:effectLst/>
                        </a:rPr>
                        <a:t> </a:t>
                      </a:r>
                      <a:endParaRPr lang="ru-RU" sz="800">
                        <a:effectLst/>
                      </a:endParaRPr>
                    </a:p>
                    <a:p>
                      <a:pPr algn="ctr">
                        <a:spcAft>
                          <a:spcPts val="0"/>
                        </a:spcAft>
                      </a:pPr>
                      <a:r>
                        <a:rPr lang="ru-RU" sz="700">
                          <a:effectLst/>
                        </a:rPr>
                        <a:t>100</a:t>
                      </a:r>
                      <a:endParaRPr lang="ru-RU" sz="800">
                        <a:effectLst/>
                        <a:latin typeface="Times New Roman" panose="02020603050405020304" pitchFamily="18" charset="0"/>
                        <a:ea typeface="Calibri" panose="020F0502020204030204" pitchFamily="34" charset="0"/>
                      </a:endParaRPr>
                    </a:p>
                  </a:txBody>
                  <a:tcPr marL="23812" marR="23812" marT="0" marB="0"/>
                </a:tc>
                <a:tc>
                  <a:txBody>
                    <a:bodyPr/>
                    <a:lstStyle/>
                    <a:p>
                      <a:pPr>
                        <a:spcAft>
                          <a:spcPts val="0"/>
                        </a:spcAft>
                      </a:pPr>
                      <a:r>
                        <a:rPr lang="ru-RU" sz="700">
                          <a:effectLst/>
                        </a:rPr>
                        <a:t> </a:t>
                      </a:r>
                      <a:endParaRPr lang="ru-RU" sz="800">
                        <a:effectLst/>
                      </a:endParaRPr>
                    </a:p>
                    <a:p>
                      <a:pPr>
                        <a:spcAft>
                          <a:spcPts val="0"/>
                        </a:spcAft>
                      </a:pPr>
                      <a:r>
                        <a:rPr lang="ru-RU" sz="700">
                          <a:effectLst/>
                        </a:rPr>
                        <a:t> </a:t>
                      </a:r>
                      <a:endParaRPr lang="ru-RU" sz="800">
                        <a:effectLst/>
                      </a:endParaRPr>
                    </a:p>
                    <a:p>
                      <a:pPr>
                        <a:spcAft>
                          <a:spcPts val="0"/>
                        </a:spcAft>
                      </a:pPr>
                      <a:r>
                        <a:rPr lang="ru-RU" sz="700">
                          <a:effectLst/>
                        </a:rPr>
                        <a:t>      100</a:t>
                      </a:r>
                      <a:endParaRPr lang="ru-RU" sz="800">
                        <a:effectLst/>
                        <a:latin typeface="Times New Roman" panose="02020603050405020304" pitchFamily="18" charset="0"/>
                        <a:ea typeface="Calibri" panose="020F0502020204030204" pitchFamily="34" charset="0"/>
                      </a:endParaRPr>
                    </a:p>
                  </a:txBody>
                  <a:tcPr marL="23812" marR="23812" marT="0" marB="0"/>
                </a:tc>
                <a:extLst>
                  <a:ext uri="{0D108BD9-81ED-4DB2-BD59-A6C34878D82A}">
                    <a16:rowId xmlns:a16="http://schemas.microsoft.com/office/drawing/2014/main" val="620079594"/>
                  </a:ext>
                </a:extLst>
              </a:tr>
              <a:tr h="666177">
                <a:tc>
                  <a:txBody>
                    <a:bodyPr/>
                    <a:lstStyle/>
                    <a:p>
                      <a:pPr indent="42545" algn="ctr">
                        <a:spcAft>
                          <a:spcPts val="0"/>
                        </a:spcAft>
                      </a:pPr>
                      <a:r>
                        <a:rPr lang="ru-RU" sz="700">
                          <a:effectLst/>
                        </a:rPr>
                        <a:t>2</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42545" algn="ctr">
                        <a:spcAft>
                          <a:spcPts val="0"/>
                        </a:spcAft>
                      </a:pPr>
                      <a:r>
                        <a:rPr lang="ru-RU" sz="700">
                          <a:effectLst/>
                        </a:rPr>
                        <a:t>Понимание в прослушанном тексте запрашиваемой информации</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71120" algn="ctr">
                        <a:spcAft>
                          <a:spcPts val="0"/>
                        </a:spcAft>
                      </a:pPr>
                      <a:r>
                        <a:rPr lang="ru-RU" sz="700">
                          <a:effectLst/>
                        </a:rPr>
                        <a:t>Б</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42545">
                        <a:spcAft>
                          <a:spcPts val="0"/>
                        </a:spcAft>
                      </a:pPr>
                      <a:r>
                        <a:rPr lang="ru-RU" sz="700">
                          <a:effectLst/>
                        </a:rPr>
                        <a:t>    64,2</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lgn="ctr">
                        <a:spcAft>
                          <a:spcPts val="0"/>
                        </a:spcAft>
                      </a:pPr>
                      <a:r>
                        <a:rPr lang="ru-RU" sz="800">
                          <a:effectLst/>
                        </a:rPr>
                        <a:t> </a:t>
                      </a:r>
                    </a:p>
                    <a:p>
                      <a:pPr>
                        <a:spcAft>
                          <a:spcPts val="0"/>
                        </a:spcAft>
                      </a:pPr>
                      <a:r>
                        <a:rPr lang="ru-RU" sz="800">
                          <a:effectLst/>
                        </a:rPr>
                        <a:t> </a:t>
                      </a:r>
                    </a:p>
                    <a:p>
                      <a:pPr algn="ctr">
                        <a:spcAft>
                          <a:spcPts val="0"/>
                        </a:spcAft>
                      </a:pPr>
                      <a:r>
                        <a:rPr lang="ru-RU" sz="800">
                          <a:effectLst/>
                        </a:rPr>
                        <a:t>0</a:t>
                      </a:r>
                      <a:endParaRPr lang="ru-RU" sz="800">
                        <a:effectLst/>
                        <a:latin typeface="Times New Roman" panose="02020603050405020304" pitchFamily="18" charset="0"/>
                        <a:ea typeface="Calibri" panose="020F0502020204030204" pitchFamily="34" charset="0"/>
                      </a:endParaRPr>
                    </a:p>
                  </a:txBody>
                  <a:tcPr marL="23812" marR="23812" marT="0" marB="0"/>
                </a:tc>
                <a:tc>
                  <a:txBody>
                    <a:bodyPr/>
                    <a:lstStyle/>
                    <a:p>
                      <a:pPr>
                        <a:spcAft>
                          <a:spcPts val="0"/>
                        </a:spcAft>
                      </a:pPr>
                      <a:r>
                        <a:rPr lang="ru-RU" sz="700">
                          <a:effectLst/>
                        </a:rPr>
                        <a:t>        50</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lgn="ctr">
                        <a:spcAft>
                          <a:spcPts val="0"/>
                        </a:spcAft>
                      </a:pPr>
                      <a:r>
                        <a:rPr lang="ru-RU" sz="700">
                          <a:effectLst/>
                        </a:rPr>
                        <a:t> </a:t>
                      </a:r>
                      <a:endParaRPr lang="ru-RU" sz="800">
                        <a:effectLst/>
                      </a:endParaRPr>
                    </a:p>
                    <a:p>
                      <a:pPr algn="ctr">
                        <a:spcAft>
                          <a:spcPts val="0"/>
                        </a:spcAft>
                      </a:pPr>
                      <a:r>
                        <a:rPr lang="ru-RU" sz="700">
                          <a:effectLst/>
                        </a:rPr>
                        <a:t> </a:t>
                      </a:r>
                      <a:endParaRPr lang="ru-RU" sz="800">
                        <a:effectLst/>
                      </a:endParaRPr>
                    </a:p>
                    <a:p>
                      <a:pPr algn="ctr">
                        <a:spcAft>
                          <a:spcPts val="0"/>
                        </a:spcAft>
                      </a:pPr>
                      <a:r>
                        <a:rPr lang="ru-RU" sz="700">
                          <a:effectLst/>
                        </a:rPr>
                        <a:t>87</a:t>
                      </a:r>
                      <a:endParaRPr lang="ru-RU" sz="800">
                        <a:effectLst/>
                        <a:latin typeface="Times New Roman" panose="02020603050405020304" pitchFamily="18" charset="0"/>
                        <a:ea typeface="Calibri" panose="020F0502020204030204" pitchFamily="34" charset="0"/>
                      </a:endParaRPr>
                    </a:p>
                  </a:txBody>
                  <a:tcPr marL="23812" marR="23812" marT="0" marB="0"/>
                </a:tc>
                <a:tc>
                  <a:txBody>
                    <a:bodyPr/>
                    <a:lstStyle/>
                    <a:p>
                      <a:pPr algn="ctr">
                        <a:spcAft>
                          <a:spcPts val="0"/>
                        </a:spcAft>
                      </a:pPr>
                      <a:r>
                        <a:rPr lang="ru-RU" sz="700">
                          <a:effectLst/>
                        </a:rPr>
                        <a:t> </a:t>
                      </a:r>
                      <a:endParaRPr lang="ru-RU" sz="800">
                        <a:effectLst/>
                      </a:endParaRPr>
                    </a:p>
                    <a:p>
                      <a:pPr algn="ctr">
                        <a:spcAft>
                          <a:spcPts val="0"/>
                        </a:spcAft>
                      </a:pPr>
                      <a:r>
                        <a:rPr lang="ru-RU" sz="700">
                          <a:effectLst/>
                        </a:rPr>
                        <a:t> </a:t>
                      </a:r>
                      <a:endParaRPr lang="ru-RU" sz="800">
                        <a:effectLst/>
                      </a:endParaRPr>
                    </a:p>
                    <a:p>
                      <a:pPr algn="ctr">
                        <a:spcAft>
                          <a:spcPts val="0"/>
                        </a:spcAft>
                      </a:pPr>
                      <a:r>
                        <a:rPr lang="ru-RU" sz="700">
                          <a:effectLst/>
                        </a:rPr>
                        <a:t>100</a:t>
                      </a:r>
                      <a:endParaRPr lang="ru-RU" sz="800">
                        <a:effectLst/>
                        <a:latin typeface="Times New Roman" panose="02020603050405020304" pitchFamily="18" charset="0"/>
                        <a:ea typeface="Calibri" panose="020F0502020204030204" pitchFamily="34" charset="0"/>
                      </a:endParaRPr>
                    </a:p>
                  </a:txBody>
                  <a:tcPr marL="23812" marR="23812" marT="0" marB="0"/>
                </a:tc>
                <a:extLst>
                  <a:ext uri="{0D108BD9-81ED-4DB2-BD59-A6C34878D82A}">
                    <a16:rowId xmlns:a16="http://schemas.microsoft.com/office/drawing/2014/main" val="3787001549"/>
                  </a:ext>
                </a:extLst>
              </a:tr>
              <a:tr h="532941">
                <a:tc>
                  <a:txBody>
                    <a:bodyPr/>
                    <a:lstStyle/>
                    <a:p>
                      <a:pPr indent="42545" algn="ctr">
                        <a:spcAft>
                          <a:spcPts val="0"/>
                        </a:spcAft>
                      </a:pPr>
                      <a:r>
                        <a:rPr lang="ru-RU" sz="700">
                          <a:effectLst/>
                        </a:rPr>
                        <a:t>3-9</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42545" algn="ctr">
                        <a:spcAft>
                          <a:spcPts val="0"/>
                        </a:spcAft>
                      </a:pPr>
                      <a:r>
                        <a:rPr lang="ru-RU" sz="700">
                          <a:effectLst/>
                        </a:rPr>
                        <a:t>Полное понимание прослушанного текста</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71120" algn="ctr">
                        <a:spcAft>
                          <a:spcPts val="0"/>
                        </a:spcAft>
                      </a:pPr>
                      <a:r>
                        <a:rPr lang="ru-RU" sz="700">
                          <a:effectLst/>
                        </a:rPr>
                        <a:t>  В</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42545" algn="ctr">
                        <a:spcAft>
                          <a:spcPts val="0"/>
                        </a:spcAft>
                      </a:pPr>
                      <a:r>
                        <a:rPr lang="ru-RU" sz="700">
                          <a:effectLst/>
                        </a:rPr>
                        <a:t>57,1</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lgn="ctr">
                        <a:spcAft>
                          <a:spcPts val="0"/>
                        </a:spcAft>
                      </a:pPr>
                      <a:r>
                        <a:rPr lang="ru-RU" sz="800">
                          <a:effectLst/>
                        </a:rPr>
                        <a:t> </a:t>
                      </a:r>
                    </a:p>
                    <a:p>
                      <a:pPr>
                        <a:spcAft>
                          <a:spcPts val="0"/>
                        </a:spcAft>
                      </a:pPr>
                      <a:r>
                        <a:rPr lang="ru-RU" sz="800">
                          <a:effectLst/>
                        </a:rPr>
                        <a:t>        0</a:t>
                      </a:r>
                      <a:endParaRPr lang="ru-RU" sz="800">
                        <a:effectLst/>
                        <a:latin typeface="Times New Roman" panose="02020603050405020304" pitchFamily="18" charset="0"/>
                        <a:ea typeface="Calibri" panose="020F0502020204030204" pitchFamily="34" charset="0"/>
                      </a:endParaRPr>
                    </a:p>
                  </a:txBody>
                  <a:tcPr marL="23812" marR="23812" marT="0" marB="0"/>
                </a:tc>
                <a:tc>
                  <a:txBody>
                    <a:bodyPr/>
                    <a:lstStyle/>
                    <a:p>
                      <a:pPr algn="ctr">
                        <a:spcAft>
                          <a:spcPts val="0"/>
                        </a:spcAft>
                      </a:pPr>
                      <a:r>
                        <a:rPr lang="en-US" sz="700">
                          <a:effectLst/>
                        </a:rPr>
                        <a:t>20</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lgn="ctr">
                        <a:spcAft>
                          <a:spcPts val="0"/>
                        </a:spcAft>
                      </a:pPr>
                      <a:r>
                        <a:rPr lang="ru-RU" sz="700">
                          <a:effectLst/>
                        </a:rPr>
                        <a:t> </a:t>
                      </a:r>
                      <a:endParaRPr lang="ru-RU" sz="800">
                        <a:effectLst/>
                      </a:endParaRPr>
                    </a:p>
                    <a:p>
                      <a:pPr algn="ctr">
                        <a:spcAft>
                          <a:spcPts val="0"/>
                        </a:spcAft>
                      </a:pPr>
                      <a:r>
                        <a:rPr lang="ru-RU" sz="700">
                          <a:effectLst/>
                        </a:rPr>
                        <a:t>60</a:t>
                      </a:r>
                      <a:endParaRPr lang="ru-RU" sz="800">
                        <a:effectLst/>
                        <a:latin typeface="Times New Roman" panose="02020603050405020304" pitchFamily="18" charset="0"/>
                        <a:ea typeface="Calibri" panose="020F0502020204030204" pitchFamily="34" charset="0"/>
                      </a:endParaRPr>
                    </a:p>
                  </a:txBody>
                  <a:tcPr marL="23812" marR="23812" marT="0" marB="0"/>
                </a:tc>
                <a:tc>
                  <a:txBody>
                    <a:bodyPr/>
                    <a:lstStyle/>
                    <a:p>
                      <a:pPr algn="ctr">
                        <a:spcAft>
                          <a:spcPts val="0"/>
                        </a:spcAft>
                      </a:pPr>
                      <a:r>
                        <a:rPr lang="ru-RU" sz="700">
                          <a:effectLst/>
                        </a:rPr>
                        <a:t> </a:t>
                      </a:r>
                      <a:endParaRPr lang="ru-RU" sz="800">
                        <a:effectLst/>
                      </a:endParaRPr>
                    </a:p>
                    <a:p>
                      <a:pPr algn="ctr">
                        <a:spcAft>
                          <a:spcPts val="0"/>
                        </a:spcAft>
                      </a:pPr>
                      <a:r>
                        <a:rPr lang="ru-RU" sz="700">
                          <a:effectLst/>
                        </a:rPr>
                        <a:t>100</a:t>
                      </a:r>
                      <a:endParaRPr lang="ru-RU" sz="800">
                        <a:effectLst/>
                        <a:latin typeface="Times New Roman" panose="02020603050405020304" pitchFamily="18" charset="0"/>
                        <a:ea typeface="Calibri" panose="020F0502020204030204" pitchFamily="34" charset="0"/>
                      </a:endParaRPr>
                    </a:p>
                  </a:txBody>
                  <a:tcPr marL="23812" marR="23812" marT="0" marB="0"/>
                </a:tc>
                <a:extLst>
                  <a:ext uri="{0D108BD9-81ED-4DB2-BD59-A6C34878D82A}">
                    <a16:rowId xmlns:a16="http://schemas.microsoft.com/office/drawing/2014/main" val="2543979059"/>
                  </a:ext>
                </a:extLst>
              </a:tr>
              <a:tr h="532941">
                <a:tc>
                  <a:txBody>
                    <a:bodyPr/>
                    <a:lstStyle/>
                    <a:p>
                      <a:pPr algn="ctr">
                        <a:spcAft>
                          <a:spcPts val="0"/>
                        </a:spcAft>
                      </a:pPr>
                      <a:r>
                        <a:rPr lang="ru-RU" sz="700">
                          <a:effectLst/>
                        </a:rPr>
                        <a:t>10</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42545" algn="ctr">
                        <a:spcAft>
                          <a:spcPts val="0"/>
                        </a:spcAft>
                      </a:pPr>
                      <a:r>
                        <a:rPr lang="ru-RU" sz="700">
                          <a:effectLst/>
                        </a:rPr>
                        <a:t>Понимание основного содержания текста</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71120" algn="ctr">
                        <a:spcAft>
                          <a:spcPts val="0"/>
                        </a:spcAft>
                      </a:pPr>
                      <a:r>
                        <a:rPr lang="ru-RU" sz="700">
                          <a:effectLst/>
                        </a:rPr>
                        <a:t>Б</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42545" algn="ctr">
                        <a:spcAft>
                          <a:spcPts val="0"/>
                        </a:spcAft>
                      </a:pPr>
                      <a:r>
                        <a:rPr lang="ru-RU" sz="700">
                          <a:effectLst/>
                        </a:rPr>
                        <a:t>14,2</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lgn="ctr">
                        <a:spcAft>
                          <a:spcPts val="0"/>
                        </a:spcAft>
                      </a:pPr>
                      <a:r>
                        <a:rPr lang="ru-RU" sz="800">
                          <a:effectLst/>
                        </a:rPr>
                        <a:t> </a:t>
                      </a:r>
                    </a:p>
                    <a:p>
                      <a:pPr algn="ctr">
                        <a:spcAft>
                          <a:spcPts val="0"/>
                        </a:spcAft>
                      </a:pPr>
                      <a:r>
                        <a:rPr lang="ru-RU" sz="800">
                          <a:effectLst/>
                        </a:rPr>
                        <a:t>0</a:t>
                      </a:r>
                      <a:endParaRPr lang="ru-RU" sz="800">
                        <a:effectLst/>
                        <a:latin typeface="Times New Roman" panose="02020603050405020304" pitchFamily="18" charset="0"/>
                        <a:ea typeface="Calibri" panose="020F0502020204030204" pitchFamily="34" charset="0"/>
                      </a:endParaRPr>
                    </a:p>
                  </a:txBody>
                  <a:tcPr marL="23812" marR="23812" marT="0" marB="0"/>
                </a:tc>
                <a:tc>
                  <a:txBody>
                    <a:bodyPr/>
                    <a:lstStyle/>
                    <a:p>
                      <a:pPr algn="ctr">
                        <a:spcAft>
                          <a:spcPts val="0"/>
                        </a:spcAft>
                      </a:pPr>
                      <a:r>
                        <a:rPr lang="ru-RU" sz="700">
                          <a:effectLst/>
                        </a:rPr>
                        <a:t>0</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lgn="ctr">
                        <a:spcAft>
                          <a:spcPts val="0"/>
                        </a:spcAft>
                      </a:pPr>
                      <a:r>
                        <a:rPr lang="ru-RU" sz="700">
                          <a:effectLst/>
                        </a:rPr>
                        <a:t> </a:t>
                      </a:r>
                      <a:endParaRPr lang="ru-RU" sz="800">
                        <a:effectLst/>
                      </a:endParaRPr>
                    </a:p>
                    <a:p>
                      <a:pPr algn="ctr">
                        <a:spcAft>
                          <a:spcPts val="0"/>
                        </a:spcAft>
                      </a:pPr>
                      <a:r>
                        <a:rPr lang="ru-RU" sz="700">
                          <a:effectLst/>
                        </a:rPr>
                        <a:t>27</a:t>
                      </a:r>
                      <a:endParaRPr lang="ru-RU" sz="800">
                        <a:effectLst/>
                        <a:latin typeface="Times New Roman" panose="02020603050405020304" pitchFamily="18" charset="0"/>
                        <a:ea typeface="Calibri" panose="020F0502020204030204" pitchFamily="34" charset="0"/>
                      </a:endParaRPr>
                    </a:p>
                  </a:txBody>
                  <a:tcPr marL="23812" marR="23812" marT="0" marB="0"/>
                </a:tc>
                <a:tc>
                  <a:txBody>
                    <a:bodyPr/>
                    <a:lstStyle/>
                    <a:p>
                      <a:pPr algn="ctr">
                        <a:spcAft>
                          <a:spcPts val="0"/>
                        </a:spcAft>
                      </a:pPr>
                      <a:r>
                        <a:rPr lang="ru-RU" sz="700">
                          <a:effectLst/>
                        </a:rPr>
                        <a:t> </a:t>
                      </a:r>
                      <a:endParaRPr lang="ru-RU" sz="800">
                        <a:effectLst/>
                      </a:endParaRPr>
                    </a:p>
                    <a:p>
                      <a:pPr algn="ctr">
                        <a:spcAft>
                          <a:spcPts val="0"/>
                        </a:spcAft>
                      </a:pPr>
                      <a:r>
                        <a:rPr lang="en-US" sz="700">
                          <a:effectLst/>
                        </a:rPr>
                        <a:t>67</a:t>
                      </a:r>
                      <a:endParaRPr lang="ru-RU" sz="800">
                        <a:effectLst/>
                        <a:latin typeface="Times New Roman" panose="02020603050405020304" pitchFamily="18" charset="0"/>
                        <a:ea typeface="Calibri" panose="020F0502020204030204" pitchFamily="34" charset="0"/>
                      </a:endParaRPr>
                    </a:p>
                  </a:txBody>
                  <a:tcPr marL="23812" marR="23812" marT="0" marB="0"/>
                </a:tc>
                <a:extLst>
                  <a:ext uri="{0D108BD9-81ED-4DB2-BD59-A6C34878D82A}">
                    <a16:rowId xmlns:a16="http://schemas.microsoft.com/office/drawing/2014/main" val="185496275"/>
                  </a:ext>
                </a:extLst>
              </a:tr>
              <a:tr h="532941">
                <a:tc>
                  <a:txBody>
                    <a:bodyPr/>
                    <a:lstStyle/>
                    <a:p>
                      <a:pPr algn="ctr">
                        <a:spcAft>
                          <a:spcPts val="0"/>
                        </a:spcAft>
                      </a:pPr>
                      <a:r>
                        <a:rPr lang="ru-RU" sz="700">
                          <a:effectLst/>
                        </a:rPr>
                        <a:t>11</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42545" algn="ctr">
                        <a:spcAft>
                          <a:spcPts val="0"/>
                        </a:spcAft>
                      </a:pPr>
                      <a:r>
                        <a:rPr lang="ru-RU" sz="700">
                          <a:effectLst/>
                        </a:rPr>
                        <a:t>Понимание структурно-смысловых связей в тексте</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71120" algn="ctr">
                        <a:spcAft>
                          <a:spcPts val="0"/>
                        </a:spcAft>
                      </a:pPr>
                      <a:r>
                        <a:rPr lang="ru-RU" sz="700">
                          <a:effectLst/>
                        </a:rPr>
                        <a:t>Б</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42545" algn="ctr">
                        <a:spcAft>
                          <a:spcPts val="0"/>
                        </a:spcAft>
                      </a:pPr>
                      <a:r>
                        <a:rPr lang="ru-RU" sz="700">
                          <a:effectLst/>
                        </a:rPr>
                        <a:t>53,5</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lgn="ctr">
                        <a:spcAft>
                          <a:spcPts val="0"/>
                        </a:spcAft>
                      </a:pPr>
                      <a:r>
                        <a:rPr lang="ru-RU" sz="800">
                          <a:effectLst/>
                        </a:rPr>
                        <a:t> </a:t>
                      </a:r>
                    </a:p>
                    <a:p>
                      <a:pPr algn="ctr">
                        <a:spcAft>
                          <a:spcPts val="0"/>
                        </a:spcAft>
                      </a:pPr>
                      <a:r>
                        <a:rPr lang="ru-RU" sz="800">
                          <a:effectLst/>
                        </a:rPr>
                        <a:t>0</a:t>
                      </a:r>
                      <a:endParaRPr lang="ru-RU" sz="800">
                        <a:effectLst/>
                        <a:latin typeface="Times New Roman" panose="02020603050405020304" pitchFamily="18" charset="0"/>
                        <a:ea typeface="Calibri" panose="020F0502020204030204" pitchFamily="34" charset="0"/>
                      </a:endParaRPr>
                    </a:p>
                  </a:txBody>
                  <a:tcPr marL="23812" marR="23812" marT="0" marB="0"/>
                </a:tc>
                <a:tc>
                  <a:txBody>
                    <a:bodyPr/>
                    <a:lstStyle/>
                    <a:p>
                      <a:pPr algn="ctr">
                        <a:spcAft>
                          <a:spcPts val="0"/>
                        </a:spcAft>
                      </a:pPr>
                      <a:r>
                        <a:rPr lang="ru-RU" sz="700">
                          <a:effectLst/>
                        </a:rPr>
                        <a:t>10</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lgn="ctr">
                        <a:spcAft>
                          <a:spcPts val="0"/>
                        </a:spcAft>
                      </a:pPr>
                      <a:r>
                        <a:rPr lang="ru-RU" sz="700">
                          <a:effectLst/>
                        </a:rPr>
                        <a:t> </a:t>
                      </a:r>
                      <a:endParaRPr lang="ru-RU" sz="800">
                        <a:effectLst/>
                      </a:endParaRPr>
                    </a:p>
                    <a:p>
                      <a:pPr algn="ctr">
                        <a:spcAft>
                          <a:spcPts val="0"/>
                        </a:spcAft>
                      </a:pPr>
                      <a:r>
                        <a:rPr lang="en-US" sz="700">
                          <a:effectLst/>
                        </a:rPr>
                        <a:t>14</a:t>
                      </a:r>
                      <a:endParaRPr lang="ru-RU" sz="800">
                        <a:effectLst/>
                      </a:endParaRPr>
                    </a:p>
                    <a:p>
                      <a:pPr>
                        <a:spcAft>
                          <a:spcPts val="0"/>
                        </a:spcAft>
                      </a:pPr>
                      <a:r>
                        <a:rPr lang="ru-RU" sz="700">
                          <a:effectLst/>
                        </a:rPr>
                        <a:t> </a:t>
                      </a:r>
                      <a:endParaRPr lang="ru-RU" sz="800">
                        <a:effectLst/>
                        <a:latin typeface="Times New Roman" panose="02020603050405020304" pitchFamily="18" charset="0"/>
                        <a:ea typeface="Calibri" panose="020F0502020204030204" pitchFamily="34" charset="0"/>
                      </a:endParaRPr>
                    </a:p>
                  </a:txBody>
                  <a:tcPr marL="23812" marR="23812" marT="0" marB="0"/>
                </a:tc>
                <a:tc>
                  <a:txBody>
                    <a:bodyPr/>
                    <a:lstStyle/>
                    <a:p>
                      <a:pPr algn="ctr">
                        <a:spcAft>
                          <a:spcPts val="0"/>
                        </a:spcAft>
                      </a:pPr>
                      <a:r>
                        <a:rPr lang="ru-RU" sz="700">
                          <a:effectLst/>
                        </a:rPr>
                        <a:t> </a:t>
                      </a:r>
                      <a:endParaRPr lang="ru-RU" sz="800">
                        <a:effectLst/>
                      </a:endParaRPr>
                    </a:p>
                    <a:p>
                      <a:pPr algn="ctr">
                        <a:spcAft>
                          <a:spcPts val="0"/>
                        </a:spcAft>
                      </a:pPr>
                      <a:r>
                        <a:rPr lang="ru-RU" sz="700">
                          <a:effectLst/>
                        </a:rPr>
                        <a:t>100</a:t>
                      </a:r>
                      <a:endParaRPr lang="ru-RU" sz="800">
                        <a:effectLst/>
                        <a:latin typeface="Times New Roman" panose="02020603050405020304" pitchFamily="18" charset="0"/>
                        <a:ea typeface="Calibri" panose="020F0502020204030204" pitchFamily="34" charset="0"/>
                      </a:endParaRPr>
                    </a:p>
                  </a:txBody>
                  <a:tcPr marL="23812" marR="23812" marT="0" marB="0"/>
                </a:tc>
                <a:extLst>
                  <a:ext uri="{0D108BD9-81ED-4DB2-BD59-A6C34878D82A}">
                    <a16:rowId xmlns:a16="http://schemas.microsoft.com/office/drawing/2014/main" val="1539113228"/>
                  </a:ext>
                </a:extLst>
              </a:tr>
              <a:tr h="532941">
                <a:tc>
                  <a:txBody>
                    <a:bodyPr/>
                    <a:lstStyle/>
                    <a:p>
                      <a:pPr algn="ctr">
                        <a:spcAft>
                          <a:spcPts val="0"/>
                        </a:spcAft>
                      </a:pPr>
                      <a:r>
                        <a:rPr lang="ru-RU" sz="700">
                          <a:effectLst/>
                        </a:rPr>
                        <a:t>12-18</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42545" algn="ctr">
                        <a:spcAft>
                          <a:spcPts val="0"/>
                        </a:spcAft>
                      </a:pPr>
                      <a:r>
                        <a:rPr lang="ru-RU" sz="700">
                          <a:effectLst/>
                        </a:rPr>
                        <a:t>Полное понимание информации в тексте</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71120" algn="ctr">
                        <a:spcAft>
                          <a:spcPts val="0"/>
                        </a:spcAft>
                      </a:pPr>
                      <a:r>
                        <a:rPr lang="ru-RU" sz="700">
                          <a:effectLst/>
                        </a:rPr>
                        <a:t>  В</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42545" algn="ctr">
                        <a:spcAft>
                          <a:spcPts val="0"/>
                        </a:spcAft>
                      </a:pPr>
                      <a:r>
                        <a:rPr lang="ru-RU" sz="700">
                          <a:effectLst/>
                        </a:rPr>
                        <a:t>75</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lgn="ctr">
                        <a:spcAft>
                          <a:spcPts val="0"/>
                        </a:spcAft>
                      </a:pPr>
                      <a:r>
                        <a:rPr lang="ru-RU" sz="800">
                          <a:effectLst/>
                        </a:rPr>
                        <a:t> </a:t>
                      </a:r>
                    </a:p>
                    <a:p>
                      <a:pPr algn="ctr">
                        <a:spcAft>
                          <a:spcPts val="0"/>
                        </a:spcAft>
                      </a:pPr>
                      <a:r>
                        <a:rPr lang="ru-RU" sz="800">
                          <a:effectLst/>
                        </a:rPr>
                        <a:t>0</a:t>
                      </a:r>
                      <a:endParaRPr lang="ru-RU" sz="800">
                        <a:effectLst/>
                        <a:latin typeface="Times New Roman" panose="02020603050405020304" pitchFamily="18" charset="0"/>
                        <a:ea typeface="Calibri" panose="020F0502020204030204" pitchFamily="34" charset="0"/>
                      </a:endParaRPr>
                    </a:p>
                  </a:txBody>
                  <a:tcPr marL="23812" marR="23812" marT="0" marB="0"/>
                </a:tc>
                <a:tc>
                  <a:txBody>
                    <a:bodyPr/>
                    <a:lstStyle/>
                    <a:p>
                      <a:pPr algn="ctr">
                        <a:spcAft>
                          <a:spcPts val="0"/>
                        </a:spcAft>
                      </a:pPr>
                      <a:r>
                        <a:rPr lang="ru-RU" sz="700">
                          <a:effectLst/>
                        </a:rPr>
                        <a:t>40</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spcAft>
                          <a:spcPts val="0"/>
                        </a:spcAft>
                      </a:pPr>
                      <a:r>
                        <a:rPr lang="en-US" sz="700">
                          <a:effectLst/>
                        </a:rPr>
                        <a:t>   </a:t>
                      </a:r>
                      <a:endParaRPr lang="ru-RU" sz="800">
                        <a:effectLst/>
                      </a:endParaRPr>
                    </a:p>
                    <a:p>
                      <a:pPr>
                        <a:spcAft>
                          <a:spcPts val="0"/>
                        </a:spcAft>
                      </a:pPr>
                      <a:r>
                        <a:rPr lang="en-US" sz="700">
                          <a:effectLst/>
                        </a:rPr>
                        <a:t>       100</a:t>
                      </a:r>
                      <a:endParaRPr lang="ru-RU" sz="800">
                        <a:effectLst/>
                        <a:latin typeface="Times New Roman" panose="02020603050405020304" pitchFamily="18" charset="0"/>
                        <a:ea typeface="Calibri" panose="020F0502020204030204" pitchFamily="34" charset="0"/>
                      </a:endParaRPr>
                    </a:p>
                  </a:txBody>
                  <a:tcPr marL="23812" marR="23812" marT="0" marB="0"/>
                </a:tc>
                <a:tc>
                  <a:txBody>
                    <a:bodyPr/>
                    <a:lstStyle/>
                    <a:p>
                      <a:pPr algn="ctr">
                        <a:spcAft>
                          <a:spcPts val="0"/>
                        </a:spcAft>
                      </a:pPr>
                      <a:r>
                        <a:rPr lang="ru-RU" sz="700">
                          <a:effectLst/>
                        </a:rPr>
                        <a:t> </a:t>
                      </a:r>
                      <a:endParaRPr lang="ru-RU" sz="800">
                        <a:effectLst/>
                      </a:endParaRPr>
                    </a:p>
                    <a:p>
                      <a:pPr algn="ctr">
                        <a:spcAft>
                          <a:spcPts val="0"/>
                        </a:spcAft>
                      </a:pPr>
                      <a:r>
                        <a:rPr lang="ru-RU" sz="700">
                          <a:effectLst/>
                        </a:rPr>
                        <a:t>100</a:t>
                      </a:r>
                      <a:endParaRPr lang="ru-RU" sz="800">
                        <a:effectLst/>
                        <a:latin typeface="Times New Roman" panose="02020603050405020304" pitchFamily="18" charset="0"/>
                        <a:ea typeface="Calibri" panose="020F0502020204030204" pitchFamily="34" charset="0"/>
                      </a:endParaRPr>
                    </a:p>
                  </a:txBody>
                  <a:tcPr marL="23812" marR="23812" marT="0" marB="0"/>
                </a:tc>
                <a:extLst>
                  <a:ext uri="{0D108BD9-81ED-4DB2-BD59-A6C34878D82A}">
                    <a16:rowId xmlns:a16="http://schemas.microsoft.com/office/drawing/2014/main" val="3876760106"/>
                  </a:ext>
                </a:extLst>
              </a:tr>
              <a:tr h="266471">
                <a:tc>
                  <a:txBody>
                    <a:bodyPr/>
                    <a:lstStyle/>
                    <a:p>
                      <a:pPr algn="ctr">
                        <a:spcAft>
                          <a:spcPts val="0"/>
                        </a:spcAft>
                      </a:pPr>
                      <a:r>
                        <a:rPr lang="ru-RU" sz="700">
                          <a:effectLst/>
                        </a:rPr>
                        <a:t>19-24</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42545" algn="ctr">
                        <a:spcAft>
                          <a:spcPts val="0"/>
                        </a:spcAft>
                      </a:pPr>
                      <a:r>
                        <a:rPr lang="ru-RU" sz="700">
                          <a:effectLst/>
                        </a:rPr>
                        <a:t>Грамматические навыки</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lgn="ctr">
                        <a:spcAft>
                          <a:spcPts val="0"/>
                        </a:spcAft>
                      </a:pPr>
                      <a:r>
                        <a:rPr lang="ru-RU" sz="700">
                          <a:effectLst/>
                        </a:rPr>
                        <a:t>Б</a:t>
                      </a:r>
                      <a:endParaRPr lang="ru-RU" sz="800">
                        <a:effectLst/>
                        <a:latin typeface="Times New Roman" panose="02020603050405020304" pitchFamily="18" charset="0"/>
                        <a:ea typeface="Calibri" panose="020F0502020204030204" pitchFamily="34" charset="0"/>
                      </a:endParaRPr>
                    </a:p>
                  </a:txBody>
                  <a:tcPr marL="23812" marR="23812" marT="0" marB="0"/>
                </a:tc>
                <a:tc>
                  <a:txBody>
                    <a:bodyPr/>
                    <a:lstStyle/>
                    <a:p>
                      <a:pPr indent="42545" algn="ctr">
                        <a:spcAft>
                          <a:spcPts val="0"/>
                        </a:spcAft>
                      </a:pPr>
                      <a:r>
                        <a:rPr lang="ru-RU" sz="700">
                          <a:effectLst/>
                        </a:rPr>
                        <a:t>96,4</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lgn="ctr">
                        <a:spcAft>
                          <a:spcPts val="0"/>
                        </a:spcAft>
                      </a:pPr>
                      <a:r>
                        <a:rPr lang="ru-RU" sz="800">
                          <a:effectLst/>
                        </a:rPr>
                        <a:t>0</a:t>
                      </a:r>
                      <a:endParaRPr lang="ru-RU" sz="800">
                        <a:effectLst/>
                        <a:latin typeface="Times New Roman" panose="02020603050405020304" pitchFamily="18" charset="0"/>
                        <a:ea typeface="Calibri" panose="020F0502020204030204" pitchFamily="34" charset="0"/>
                      </a:endParaRPr>
                    </a:p>
                  </a:txBody>
                  <a:tcPr marL="23812" marR="23812" marT="0" marB="0"/>
                </a:tc>
                <a:tc>
                  <a:txBody>
                    <a:bodyPr/>
                    <a:lstStyle/>
                    <a:p>
                      <a:pPr algn="ctr">
                        <a:spcAft>
                          <a:spcPts val="0"/>
                        </a:spcAft>
                      </a:pPr>
                      <a:r>
                        <a:rPr lang="ru-RU" sz="700">
                          <a:effectLst/>
                        </a:rPr>
                        <a:t>100</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lgn="ctr">
                        <a:spcAft>
                          <a:spcPts val="0"/>
                        </a:spcAft>
                      </a:pPr>
                      <a:r>
                        <a:rPr lang="en-US" sz="700">
                          <a:effectLst/>
                        </a:rPr>
                        <a:t>93</a:t>
                      </a:r>
                      <a:endParaRPr lang="ru-RU" sz="800">
                        <a:effectLst/>
                        <a:latin typeface="Times New Roman" panose="02020603050405020304" pitchFamily="18" charset="0"/>
                        <a:ea typeface="Calibri" panose="020F0502020204030204" pitchFamily="34" charset="0"/>
                      </a:endParaRPr>
                    </a:p>
                  </a:txBody>
                  <a:tcPr marL="23812" marR="23812" marT="0" marB="0"/>
                </a:tc>
                <a:tc>
                  <a:txBody>
                    <a:bodyPr/>
                    <a:lstStyle/>
                    <a:p>
                      <a:pPr algn="ctr">
                        <a:spcAft>
                          <a:spcPts val="0"/>
                        </a:spcAft>
                      </a:pPr>
                      <a:r>
                        <a:rPr lang="ru-RU" sz="700">
                          <a:effectLst/>
                        </a:rPr>
                        <a:t>100</a:t>
                      </a:r>
                      <a:endParaRPr lang="ru-RU" sz="800">
                        <a:effectLst/>
                        <a:latin typeface="Times New Roman" panose="02020603050405020304" pitchFamily="18" charset="0"/>
                        <a:ea typeface="Calibri" panose="020F0502020204030204" pitchFamily="34" charset="0"/>
                      </a:endParaRPr>
                    </a:p>
                  </a:txBody>
                  <a:tcPr marL="23812" marR="23812" marT="0" marB="0"/>
                </a:tc>
                <a:extLst>
                  <a:ext uri="{0D108BD9-81ED-4DB2-BD59-A6C34878D82A}">
                    <a16:rowId xmlns:a16="http://schemas.microsoft.com/office/drawing/2014/main" val="1280277680"/>
                  </a:ext>
                </a:extLst>
              </a:tr>
              <a:tr h="399706">
                <a:tc>
                  <a:txBody>
                    <a:bodyPr/>
                    <a:lstStyle/>
                    <a:p>
                      <a:pPr algn="ctr">
                        <a:spcAft>
                          <a:spcPts val="0"/>
                        </a:spcAft>
                      </a:pPr>
                      <a:r>
                        <a:rPr lang="ru-RU" sz="700">
                          <a:effectLst/>
                        </a:rPr>
                        <a:t>25-29</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42545" algn="ctr">
                        <a:spcAft>
                          <a:spcPts val="0"/>
                        </a:spcAft>
                      </a:pPr>
                      <a:r>
                        <a:rPr lang="ru-RU" sz="700">
                          <a:effectLst/>
                        </a:rPr>
                        <a:t>Лексико-грамматические навыки</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lgn="ctr">
                        <a:spcAft>
                          <a:spcPts val="0"/>
                        </a:spcAft>
                      </a:pPr>
                      <a:r>
                        <a:rPr lang="ru-RU" sz="700">
                          <a:effectLst/>
                        </a:rPr>
                        <a:t> </a:t>
                      </a:r>
                      <a:endParaRPr lang="ru-RU" sz="800">
                        <a:effectLst/>
                      </a:endParaRPr>
                    </a:p>
                    <a:p>
                      <a:pPr algn="ctr">
                        <a:spcAft>
                          <a:spcPts val="0"/>
                        </a:spcAft>
                      </a:pPr>
                      <a:r>
                        <a:rPr lang="ru-RU" sz="700">
                          <a:effectLst/>
                        </a:rPr>
                        <a:t>Б</a:t>
                      </a:r>
                      <a:endParaRPr lang="ru-RU" sz="800">
                        <a:effectLst/>
                        <a:latin typeface="Times New Roman" panose="02020603050405020304" pitchFamily="18" charset="0"/>
                        <a:ea typeface="Calibri" panose="020F0502020204030204" pitchFamily="34" charset="0"/>
                      </a:endParaRPr>
                    </a:p>
                  </a:txBody>
                  <a:tcPr marL="23812" marR="23812" marT="0" marB="0"/>
                </a:tc>
                <a:tc>
                  <a:txBody>
                    <a:bodyPr/>
                    <a:lstStyle/>
                    <a:p>
                      <a:pPr indent="42545" algn="ctr">
                        <a:spcAft>
                          <a:spcPts val="0"/>
                        </a:spcAft>
                      </a:pPr>
                      <a:r>
                        <a:rPr lang="ru-RU" sz="700">
                          <a:effectLst/>
                        </a:rPr>
                        <a:t>78,5</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lgn="ctr">
                        <a:spcAft>
                          <a:spcPts val="0"/>
                        </a:spcAft>
                      </a:pPr>
                      <a:r>
                        <a:rPr lang="ru-RU" sz="800">
                          <a:effectLst/>
                        </a:rPr>
                        <a:t> </a:t>
                      </a:r>
                    </a:p>
                    <a:p>
                      <a:pPr algn="ctr">
                        <a:spcAft>
                          <a:spcPts val="0"/>
                        </a:spcAft>
                      </a:pPr>
                      <a:r>
                        <a:rPr lang="ru-RU" sz="800">
                          <a:effectLst/>
                        </a:rPr>
                        <a:t>0</a:t>
                      </a:r>
                      <a:endParaRPr lang="ru-RU" sz="800">
                        <a:effectLst/>
                        <a:latin typeface="Times New Roman" panose="02020603050405020304" pitchFamily="18" charset="0"/>
                        <a:ea typeface="Calibri" panose="020F0502020204030204" pitchFamily="34" charset="0"/>
                      </a:endParaRPr>
                    </a:p>
                  </a:txBody>
                  <a:tcPr marL="23812" marR="23812" marT="0" marB="0"/>
                </a:tc>
                <a:tc>
                  <a:txBody>
                    <a:bodyPr/>
                    <a:lstStyle/>
                    <a:p>
                      <a:pPr algn="ctr">
                        <a:spcAft>
                          <a:spcPts val="0"/>
                        </a:spcAft>
                      </a:pPr>
                      <a:r>
                        <a:rPr lang="ru-RU" sz="700">
                          <a:effectLst/>
                        </a:rPr>
                        <a:t>40</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lgn="ctr">
                        <a:spcAft>
                          <a:spcPts val="0"/>
                        </a:spcAft>
                      </a:pPr>
                      <a:r>
                        <a:rPr lang="ru-RU" sz="700">
                          <a:effectLst/>
                        </a:rPr>
                        <a:t> </a:t>
                      </a:r>
                      <a:endParaRPr lang="ru-RU" sz="800">
                        <a:effectLst/>
                      </a:endParaRPr>
                    </a:p>
                    <a:p>
                      <a:pPr algn="ctr">
                        <a:spcAft>
                          <a:spcPts val="0"/>
                        </a:spcAft>
                      </a:pPr>
                      <a:r>
                        <a:rPr lang="en-US" sz="700">
                          <a:effectLst/>
                        </a:rPr>
                        <a:t>100</a:t>
                      </a:r>
                      <a:endParaRPr lang="ru-RU" sz="800">
                        <a:effectLst/>
                        <a:latin typeface="Times New Roman" panose="02020603050405020304" pitchFamily="18" charset="0"/>
                        <a:ea typeface="Calibri" panose="020F0502020204030204" pitchFamily="34" charset="0"/>
                      </a:endParaRPr>
                    </a:p>
                  </a:txBody>
                  <a:tcPr marL="23812" marR="23812" marT="0" marB="0"/>
                </a:tc>
                <a:tc>
                  <a:txBody>
                    <a:bodyPr/>
                    <a:lstStyle/>
                    <a:p>
                      <a:pPr algn="ctr">
                        <a:spcAft>
                          <a:spcPts val="0"/>
                        </a:spcAft>
                      </a:pPr>
                      <a:r>
                        <a:rPr lang="ru-RU" sz="700">
                          <a:effectLst/>
                        </a:rPr>
                        <a:t> </a:t>
                      </a:r>
                      <a:endParaRPr lang="ru-RU" sz="800">
                        <a:effectLst/>
                      </a:endParaRPr>
                    </a:p>
                    <a:p>
                      <a:pPr algn="ctr">
                        <a:spcAft>
                          <a:spcPts val="0"/>
                        </a:spcAft>
                      </a:pPr>
                      <a:r>
                        <a:rPr lang="ru-RU" sz="700">
                          <a:effectLst/>
                        </a:rPr>
                        <a:t>100</a:t>
                      </a:r>
                      <a:endParaRPr lang="ru-RU" sz="800">
                        <a:effectLst/>
                        <a:latin typeface="Times New Roman" panose="02020603050405020304" pitchFamily="18" charset="0"/>
                        <a:ea typeface="Calibri" panose="020F0502020204030204" pitchFamily="34" charset="0"/>
                      </a:endParaRPr>
                    </a:p>
                  </a:txBody>
                  <a:tcPr marL="23812" marR="23812" marT="0" marB="0"/>
                </a:tc>
                <a:extLst>
                  <a:ext uri="{0D108BD9-81ED-4DB2-BD59-A6C34878D82A}">
                    <a16:rowId xmlns:a16="http://schemas.microsoft.com/office/drawing/2014/main" val="870768659"/>
                  </a:ext>
                </a:extLst>
              </a:tr>
              <a:tr h="399706">
                <a:tc>
                  <a:txBody>
                    <a:bodyPr/>
                    <a:lstStyle/>
                    <a:p>
                      <a:pPr algn="ctr">
                        <a:spcAft>
                          <a:spcPts val="0"/>
                        </a:spcAft>
                      </a:pPr>
                      <a:r>
                        <a:rPr lang="ru-RU" sz="700">
                          <a:effectLst/>
                        </a:rPr>
                        <a:t>30-36</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42545" algn="ctr">
                        <a:spcAft>
                          <a:spcPts val="0"/>
                        </a:spcAft>
                      </a:pPr>
                      <a:r>
                        <a:rPr lang="ru-RU" sz="700">
                          <a:effectLst/>
                        </a:rPr>
                        <a:t>Лексико-грамматические навыки</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71120" algn="ctr">
                        <a:spcAft>
                          <a:spcPts val="0"/>
                        </a:spcAft>
                      </a:pPr>
                      <a:r>
                        <a:rPr lang="ru-RU" sz="700">
                          <a:effectLst/>
                        </a:rPr>
                        <a:t> В</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indent="42545" algn="ctr">
                        <a:spcAft>
                          <a:spcPts val="0"/>
                        </a:spcAft>
                      </a:pPr>
                      <a:r>
                        <a:rPr lang="ru-RU" sz="700">
                          <a:effectLst/>
                        </a:rPr>
                        <a:t>67,8</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lgn="ctr">
                        <a:spcAft>
                          <a:spcPts val="0"/>
                        </a:spcAft>
                      </a:pPr>
                      <a:r>
                        <a:rPr lang="ru-RU" sz="800">
                          <a:effectLst/>
                        </a:rPr>
                        <a:t> </a:t>
                      </a:r>
                    </a:p>
                    <a:p>
                      <a:pPr algn="ctr">
                        <a:spcAft>
                          <a:spcPts val="0"/>
                        </a:spcAft>
                      </a:pPr>
                      <a:r>
                        <a:rPr lang="ru-RU" sz="800">
                          <a:effectLst/>
                        </a:rPr>
                        <a:t>0</a:t>
                      </a:r>
                      <a:endParaRPr lang="ru-RU" sz="800">
                        <a:effectLst/>
                        <a:latin typeface="Times New Roman" panose="02020603050405020304" pitchFamily="18" charset="0"/>
                        <a:ea typeface="Calibri" panose="020F0502020204030204" pitchFamily="34" charset="0"/>
                      </a:endParaRPr>
                    </a:p>
                  </a:txBody>
                  <a:tcPr marL="23812" marR="23812" marT="0" marB="0"/>
                </a:tc>
                <a:tc>
                  <a:txBody>
                    <a:bodyPr/>
                    <a:lstStyle/>
                    <a:p>
                      <a:pPr algn="ctr">
                        <a:spcAft>
                          <a:spcPts val="0"/>
                        </a:spcAft>
                      </a:pPr>
                      <a:r>
                        <a:rPr lang="ru-RU" sz="700">
                          <a:effectLst/>
                        </a:rPr>
                        <a:t>20</a:t>
                      </a:r>
                      <a:endParaRPr lang="ru-RU" sz="800">
                        <a:effectLst/>
                        <a:latin typeface="Times New Roman" panose="02020603050405020304" pitchFamily="18" charset="0"/>
                        <a:ea typeface="Calibri" panose="020F0502020204030204" pitchFamily="34" charset="0"/>
                      </a:endParaRPr>
                    </a:p>
                  </a:txBody>
                  <a:tcPr marL="23812" marR="23812" marT="0" marB="0" anchor="ctr"/>
                </a:tc>
                <a:tc>
                  <a:txBody>
                    <a:bodyPr/>
                    <a:lstStyle/>
                    <a:p>
                      <a:pPr algn="ctr">
                        <a:spcAft>
                          <a:spcPts val="0"/>
                        </a:spcAft>
                      </a:pPr>
                      <a:r>
                        <a:rPr lang="ru-RU" sz="700">
                          <a:effectLst/>
                        </a:rPr>
                        <a:t> </a:t>
                      </a:r>
                      <a:endParaRPr lang="ru-RU" sz="800">
                        <a:effectLst/>
                      </a:endParaRPr>
                    </a:p>
                    <a:p>
                      <a:pPr algn="ctr">
                        <a:spcAft>
                          <a:spcPts val="0"/>
                        </a:spcAft>
                      </a:pPr>
                      <a:r>
                        <a:rPr lang="en-US" sz="700">
                          <a:effectLst/>
                        </a:rPr>
                        <a:t>93</a:t>
                      </a:r>
                      <a:endParaRPr lang="ru-RU" sz="800">
                        <a:effectLst/>
                        <a:latin typeface="Times New Roman" panose="02020603050405020304" pitchFamily="18" charset="0"/>
                        <a:ea typeface="Calibri" panose="020F0502020204030204" pitchFamily="34" charset="0"/>
                      </a:endParaRPr>
                    </a:p>
                  </a:txBody>
                  <a:tcPr marL="23812" marR="23812" marT="0" marB="0"/>
                </a:tc>
                <a:tc>
                  <a:txBody>
                    <a:bodyPr/>
                    <a:lstStyle/>
                    <a:p>
                      <a:pPr algn="ctr">
                        <a:spcAft>
                          <a:spcPts val="0"/>
                        </a:spcAft>
                      </a:pPr>
                      <a:r>
                        <a:rPr lang="ru-RU" sz="700" dirty="0">
                          <a:effectLst/>
                        </a:rPr>
                        <a:t> </a:t>
                      </a:r>
                      <a:endParaRPr lang="ru-RU" sz="800" dirty="0">
                        <a:effectLst/>
                      </a:endParaRPr>
                    </a:p>
                    <a:p>
                      <a:pPr algn="ctr">
                        <a:spcAft>
                          <a:spcPts val="0"/>
                        </a:spcAft>
                      </a:pPr>
                      <a:r>
                        <a:rPr lang="ru-RU" sz="700" dirty="0">
                          <a:effectLst/>
                        </a:rPr>
                        <a:t>100</a:t>
                      </a:r>
                      <a:endParaRPr lang="ru-RU" sz="800" dirty="0">
                        <a:effectLst/>
                        <a:latin typeface="Times New Roman" panose="02020603050405020304" pitchFamily="18" charset="0"/>
                        <a:ea typeface="Calibri" panose="020F0502020204030204" pitchFamily="34" charset="0"/>
                      </a:endParaRPr>
                    </a:p>
                  </a:txBody>
                  <a:tcPr marL="23812" marR="23812" marT="0" marB="0"/>
                </a:tc>
                <a:extLst>
                  <a:ext uri="{0D108BD9-81ED-4DB2-BD59-A6C34878D82A}">
                    <a16:rowId xmlns:a16="http://schemas.microsoft.com/office/drawing/2014/main" val="942957618"/>
                  </a:ext>
                </a:extLst>
              </a:tr>
            </a:tbl>
          </a:graphicData>
        </a:graphic>
      </p:graphicFrame>
    </p:spTree>
    <p:extLst>
      <p:ext uri="{BB962C8B-B14F-4D97-AF65-F5344CB8AC3E}">
        <p14:creationId xmlns:p14="http://schemas.microsoft.com/office/powerpoint/2010/main" val="26828224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Times New Roman" panose="02020603050405020304" pitchFamily="18" charset="0"/>
                <a:cs typeface="Times New Roman" panose="02020603050405020304" pitchFamily="18" charset="0"/>
              </a:rPr>
              <a:t>ОГЭ 2024</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645515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1077012921"/>
              </p:ext>
            </p:extLst>
          </p:nvPr>
        </p:nvGraphicFramePr>
        <p:xfrm>
          <a:off x="1828798" y="457712"/>
          <a:ext cx="8274757" cy="5638286"/>
        </p:xfrm>
        <a:graphic>
          <a:graphicData uri="http://schemas.openxmlformats.org/drawingml/2006/table">
            <a:tbl>
              <a:tblPr lastCol="1" bandRow="1" bandCol="1">
                <a:tableStyleId>{5C22544A-7EE6-4342-B048-85BDC9FD1C3A}</a:tableStyleId>
              </a:tblPr>
              <a:tblGrid>
                <a:gridCol w="802341">
                  <a:extLst>
                    <a:ext uri="{9D8B030D-6E8A-4147-A177-3AD203B41FA5}">
                      <a16:colId xmlns:a16="http://schemas.microsoft.com/office/drawing/2014/main" val="1347127920"/>
                    </a:ext>
                  </a:extLst>
                </a:gridCol>
                <a:gridCol w="1397437">
                  <a:extLst>
                    <a:ext uri="{9D8B030D-6E8A-4147-A177-3AD203B41FA5}">
                      <a16:colId xmlns:a16="http://schemas.microsoft.com/office/drawing/2014/main" val="2881494651"/>
                    </a:ext>
                  </a:extLst>
                </a:gridCol>
                <a:gridCol w="1062018">
                  <a:extLst>
                    <a:ext uri="{9D8B030D-6E8A-4147-A177-3AD203B41FA5}">
                      <a16:colId xmlns:a16="http://schemas.microsoft.com/office/drawing/2014/main" val="1436951065"/>
                    </a:ext>
                  </a:extLst>
                </a:gridCol>
                <a:gridCol w="948825">
                  <a:extLst>
                    <a:ext uri="{9D8B030D-6E8A-4147-A177-3AD203B41FA5}">
                      <a16:colId xmlns:a16="http://schemas.microsoft.com/office/drawing/2014/main" val="3242230464"/>
                    </a:ext>
                  </a:extLst>
                </a:gridCol>
                <a:gridCol w="1058690">
                  <a:extLst>
                    <a:ext uri="{9D8B030D-6E8A-4147-A177-3AD203B41FA5}">
                      <a16:colId xmlns:a16="http://schemas.microsoft.com/office/drawing/2014/main" val="2938607540"/>
                    </a:ext>
                  </a:extLst>
                </a:gridCol>
                <a:gridCol w="1002093">
                  <a:extLst>
                    <a:ext uri="{9D8B030D-6E8A-4147-A177-3AD203B41FA5}">
                      <a16:colId xmlns:a16="http://schemas.microsoft.com/office/drawing/2014/main" val="2718594149"/>
                    </a:ext>
                  </a:extLst>
                </a:gridCol>
                <a:gridCol w="1001260">
                  <a:extLst>
                    <a:ext uri="{9D8B030D-6E8A-4147-A177-3AD203B41FA5}">
                      <a16:colId xmlns:a16="http://schemas.microsoft.com/office/drawing/2014/main" val="2085947112"/>
                    </a:ext>
                  </a:extLst>
                </a:gridCol>
                <a:gridCol w="1002093">
                  <a:extLst>
                    <a:ext uri="{9D8B030D-6E8A-4147-A177-3AD203B41FA5}">
                      <a16:colId xmlns:a16="http://schemas.microsoft.com/office/drawing/2014/main" val="2913142396"/>
                    </a:ext>
                  </a:extLst>
                </a:gridCol>
              </a:tblGrid>
              <a:tr h="682621">
                <a:tc>
                  <a:txBody>
                    <a:bodyPr/>
                    <a:lstStyle/>
                    <a:p>
                      <a:pPr algn="ctr">
                        <a:spcAft>
                          <a:spcPts val="0"/>
                        </a:spcAft>
                      </a:pPr>
                      <a:r>
                        <a:rPr lang="ru-RU" sz="700">
                          <a:effectLst/>
                        </a:rPr>
                        <a:t>37</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indent="42545" algn="ctr">
                        <a:spcAft>
                          <a:spcPts val="0"/>
                        </a:spcAft>
                      </a:pPr>
                      <a:r>
                        <a:rPr lang="ru-RU" sz="700">
                          <a:effectLst/>
                        </a:rPr>
                        <a:t>Электронное письмо личного характера</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indent="-71120" algn="ctr">
                        <a:spcAft>
                          <a:spcPts val="0"/>
                        </a:spcAft>
                      </a:pPr>
                      <a:r>
                        <a:rPr lang="ru-RU" sz="700">
                          <a:effectLst/>
                        </a:rPr>
                        <a:t> Б</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indent="42545">
                        <a:spcAft>
                          <a:spcPts val="0"/>
                        </a:spcAft>
                      </a:pPr>
                      <a:r>
                        <a:rPr lang="ru-RU" sz="700">
                          <a:effectLst/>
                        </a:rPr>
                        <a:t> </a:t>
                      </a:r>
                    </a:p>
                    <a:p>
                      <a:pPr indent="42545" algn="ctr">
                        <a:spcAft>
                          <a:spcPts val="0"/>
                        </a:spcAft>
                      </a:pPr>
                      <a:r>
                        <a:rPr lang="ru-RU" sz="700">
                          <a:effectLst/>
                        </a:rPr>
                        <a:t>91,6</a:t>
                      </a:r>
                    </a:p>
                    <a:p>
                      <a:pPr indent="42545" algn="ctr">
                        <a:spcAft>
                          <a:spcPts val="0"/>
                        </a:spcAft>
                      </a:pPr>
                      <a:r>
                        <a:rPr lang="ru-RU" sz="700">
                          <a:effectLst/>
                        </a:rPr>
                        <a:t>К1-96,4</a:t>
                      </a:r>
                    </a:p>
                    <a:p>
                      <a:pPr indent="42545" algn="ctr">
                        <a:spcAft>
                          <a:spcPts val="0"/>
                        </a:spcAft>
                      </a:pPr>
                      <a:r>
                        <a:rPr lang="ru-RU" sz="700">
                          <a:effectLst/>
                        </a:rPr>
                        <a:t>К2-96,4</a:t>
                      </a:r>
                    </a:p>
                    <a:p>
                      <a:pPr indent="42545" algn="ctr">
                        <a:spcAft>
                          <a:spcPts val="0"/>
                        </a:spcAft>
                      </a:pPr>
                      <a:r>
                        <a:rPr lang="ru-RU" sz="700">
                          <a:effectLst/>
                        </a:rPr>
                        <a:t>К3-82,1</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algn="ctr">
                        <a:spcAft>
                          <a:spcPts val="0"/>
                        </a:spcAft>
                      </a:pPr>
                      <a:r>
                        <a:rPr lang="ru-RU" sz="700">
                          <a:effectLst/>
                        </a:rPr>
                        <a:t> </a:t>
                      </a:r>
                    </a:p>
                    <a:p>
                      <a:pPr algn="ctr">
                        <a:spcAft>
                          <a:spcPts val="0"/>
                        </a:spcAft>
                      </a:pPr>
                      <a:r>
                        <a:rPr lang="ru-RU" sz="700">
                          <a:effectLst/>
                        </a:rPr>
                        <a:t>0</a:t>
                      </a:r>
                      <a:endParaRPr lang="ru-RU" sz="700">
                        <a:effectLst/>
                        <a:latin typeface="Times New Roman" panose="02020603050405020304" pitchFamily="18" charset="0"/>
                        <a:ea typeface="Calibri" panose="020F0502020204030204" pitchFamily="34" charset="0"/>
                      </a:endParaRPr>
                    </a:p>
                  </a:txBody>
                  <a:tcPr marL="22129" marR="22129" marT="0" marB="0"/>
                </a:tc>
                <a:tc>
                  <a:txBody>
                    <a:bodyPr/>
                    <a:lstStyle/>
                    <a:p>
                      <a:pPr algn="ctr">
                        <a:spcAft>
                          <a:spcPts val="0"/>
                        </a:spcAft>
                      </a:pPr>
                      <a:r>
                        <a:rPr lang="ru-RU" sz="700">
                          <a:effectLst/>
                        </a:rPr>
                        <a:t>90</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algn="ctr">
                        <a:spcAft>
                          <a:spcPts val="0"/>
                        </a:spcAft>
                      </a:pPr>
                      <a:r>
                        <a:rPr lang="ru-RU" sz="700">
                          <a:effectLst/>
                        </a:rPr>
                        <a:t> </a:t>
                      </a:r>
                    </a:p>
                    <a:p>
                      <a:pPr algn="ctr">
                        <a:spcAft>
                          <a:spcPts val="0"/>
                        </a:spcAft>
                      </a:pPr>
                      <a:r>
                        <a:rPr lang="ru-RU" sz="700">
                          <a:effectLst/>
                        </a:rPr>
                        <a:t> </a:t>
                      </a:r>
                    </a:p>
                    <a:p>
                      <a:pPr algn="ctr">
                        <a:spcAft>
                          <a:spcPts val="0"/>
                        </a:spcAft>
                      </a:pPr>
                      <a:r>
                        <a:rPr lang="ru-RU" sz="700">
                          <a:effectLst/>
                        </a:rPr>
                        <a:t>100</a:t>
                      </a:r>
                      <a:endParaRPr lang="ru-RU" sz="700">
                        <a:effectLst/>
                        <a:latin typeface="Times New Roman" panose="02020603050405020304" pitchFamily="18" charset="0"/>
                        <a:ea typeface="Calibri" panose="020F0502020204030204" pitchFamily="34" charset="0"/>
                      </a:endParaRPr>
                    </a:p>
                  </a:txBody>
                  <a:tcPr marL="22129" marR="22129" marT="0" marB="0"/>
                </a:tc>
                <a:tc>
                  <a:txBody>
                    <a:bodyPr/>
                    <a:lstStyle/>
                    <a:p>
                      <a:pPr algn="ctr">
                        <a:spcAft>
                          <a:spcPts val="0"/>
                        </a:spcAft>
                      </a:pPr>
                      <a:r>
                        <a:rPr lang="ru-RU" sz="700">
                          <a:effectLst/>
                        </a:rPr>
                        <a:t> </a:t>
                      </a:r>
                    </a:p>
                    <a:p>
                      <a:pPr algn="ctr">
                        <a:spcAft>
                          <a:spcPts val="0"/>
                        </a:spcAft>
                      </a:pPr>
                      <a:r>
                        <a:rPr lang="ru-RU" sz="700">
                          <a:effectLst/>
                        </a:rPr>
                        <a:t> </a:t>
                      </a:r>
                    </a:p>
                    <a:p>
                      <a:pPr algn="ctr">
                        <a:spcAft>
                          <a:spcPts val="0"/>
                        </a:spcAft>
                      </a:pPr>
                      <a:r>
                        <a:rPr lang="en-US" sz="700">
                          <a:effectLst/>
                        </a:rPr>
                        <a:t>100</a:t>
                      </a:r>
                      <a:endParaRPr lang="ru-RU" sz="700">
                        <a:effectLst/>
                        <a:latin typeface="Times New Roman" panose="02020603050405020304" pitchFamily="18" charset="0"/>
                        <a:ea typeface="Calibri" panose="020F0502020204030204" pitchFamily="34" charset="0"/>
                      </a:endParaRPr>
                    </a:p>
                  </a:txBody>
                  <a:tcPr marL="22129" marR="22129" marT="0" marB="0"/>
                </a:tc>
                <a:extLst>
                  <a:ext uri="{0D108BD9-81ED-4DB2-BD59-A6C34878D82A}">
                    <a16:rowId xmlns:a16="http://schemas.microsoft.com/office/drawing/2014/main" val="3912947047"/>
                  </a:ext>
                </a:extLst>
              </a:tr>
              <a:tr h="1092194">
                <a:tc>
                  <a:txBody>
                    <a:bodyPr/>
                    <a:lstStyle/>
                    <a:p>
                      <a:pPr algn="ctr">
                        <a:spcAft>
                          <a:spcPts val="0"/>
                        </a:spcAft>
                      </a:pPr>
                      <a:r>
                        <a:rPr lang="ru-RU" sz="700">
                          <a:effectLst/>
                        </a:rPr>
                        <a:t>38</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indent="42545" algn="ctr">
                        <a:spcAft>
                          <a:spcPts val="0"/>
                        </a:spcAft>
                      </a:pPr>
                      <a:r>
                        <a:rPr lang="ru-RU" sz="700">
                          <a:effectLst/>
                        </a:rPr>
                        <a:t>Письменное высказывание</a:t>
                      </a:r>
                    </a:p>
                    <a:p>
                      <a:pPr indent="42545" algn="ctr">
                        <a:spcAft>
                          <a:spcPts val="0"/>
                        </a:spcAft>
                      </a:pPr>
                      <a:r>
                        <a:rPr lang="ru-RU" sz="700">
                          <a:effectLst/>
                        </a:rPr>
                        <a:t>с элементами рассуждения</a:t>
                      </a:r>
                    </a:p>
                    <a:p>
                      <a:pPr indent="42545" algn="ctr">
                        <a:spcAft>
                          <a:spcPts val="0"/>
                        </a:spcAft>
                      </a:pPr>
                      <a:r>
                        <a:rPr lang="ru-RU" sz="700">
                          <a:effectLst/>
                        </a:rPr>
                        <a:t>на основе таблицы/диа-</a:t>
                      </a:r>
                    </a:p>
                    <a:p>
                      <a:pPr indent="42545" algn="ctr">
                        <a:spcAft>
                          <a:spcPts val="0"/>
                        </a:spcAft>
                      </a:pPr>
                      <a:r>
                        <a:rPr lang="ru-RU" sz="700">
                          <a:effectLst/>
                        </a:rPr>
                        <a:t>граммы</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algn="ctr">
                        <a:spcAft>
                          <a:spcPts val="0"/>
                        </a:spcAft>
                      </a:pPr>
                      <a:r>
                        <a:rPr lang="ru-RU" sz="700">
                          <a:effectLst/>
                        </a:rPr>
                        <a:t> </a:t>
                      </a:r>
                    </a:p>
                    <a:p>
                      <a:pPr algn="ctr">
                        <a:spcAft>
                          <a:spcPts val="0"/>
                        </a:spcAft>
                      </a:pPr>
                      <a:r>
                        <a:rPr lang="ru-RU" sz="700">
                          <a:effectLst/>
                        </a:rPr>
                        <a:t> </a:t>
                      </a:r>
                    </a:p>
                    <a:p>
                      <a:pPr algn="ctr">
                        <a:spcAft>
                          <a:spcPts val="0"/>
                        </a:spcAft>
                      </a:pPr>
                      <a:r>
                        <a:rPr lang="ru-RU" sz="700">
                          <a:effectLst/>
                        </a:rPr>
                        <a:t> </a:t>
                      </a:r>
                    </a:p>
                    <a:p>
                      <a:pPr algn="ctr">
                        <a:spcAft>
                          <a:spcPts val="0"/>
                        </a:spcAft>
                      </a:pPr>
                      <a:r>
                        <a:rPr lang="ru-RU" sz="700">
                          <a:effectLst/>
                        </a:rPr>
                        <a:t> </a:t>
                      </a:r>
                    </a:p>
                    <a:p>
                      <a:pPr algn="ctr">
                        <a:spcAft>
                          <a:spcPts val="0"/>
                        </a:spcAft>
                      </a:pPr>
                      <a:r>
                        <a:rPr lang="ru-RU" sz="700">
                          <a:effectLst/>
                        </a:rPr>
                        <a:t>В</a:t>
                      </a:r>
                      <a:endParaRPr lang="ru-RU" sz="700">
                        <a:effectLst/>
                        <a:latin typeface="Times New Roman" panose="02020603050405020304" pitchFamily="18" charset="0"/>
                        <a:ea typeface="Calibri" panose="020F0502020204030204" pitchFamily="34" charset="0"/>
                      </a:endParaRPr>
                    </a:p>
                  </a:txBody>
                  <a:tcPr marL="22129" marR="22129" marT="0" marB="0"/>
                </a:tc>
                <a:tc>
                  <a:txBody>
                    <a:bodyPr/>
                    <a:lstStyle/>
                    <a:p>
                      <a:pPr indent="42545" algn="ctr">
                        <a:spcAft>
                          <a:spcPts val="0"/>
                        </a:spcAft>
                      </a:pPr>
                      <a:r>
                        <a:rPr lang="ru-RU" sz="700">
                          <a:effectLst/>
                        </a:rPr>
                        <a:t>84</a:t>
                      </a:r>
                    </a:p>
                    <a:p>
                      <a:pPr indent="42545" algn="ctr">
                        <a:spcAft>
                          <a:spcPts val="0"/>
                        </a:spcAft>
                      </a:pPr>
                      <a:r>
                        <a:rPr lang="ru-RU" sz="700">
                          <a:effectLst/>
                        </a:rPr>
                        <a:t> </a:t>
                      </a:r>
                    </a:p>
                    <a:p>
                      <a:pPr indent="42545" algn="ctr">
                        <a:spcAft>
                          <a:spcPts val="0"/>
                        </a:spcAft>
                      </a:pPr>
                      <a:r>
                        <a:rPr lang="ru-RU" sz="700">
                          <a:effectLst/>
                        </a:rPr>
                        <a:t>К1-82,1</a:t>
                      </a:r>
                    </a:p>
                    <a:p>
                      <a:pPr indent="42545" algn="ctr">
                        <a:spcAft>
                          <a:spcPts val="0"/>
                        </a:spcAft>
                      </a:pPr>
                      <a:r>
                        <a:rPr lang="ru-RU" sz="700">
                          <a:effectLst/>
                        </a:rPr>
                        <a:t>К2-89,2</a:t>
                      </a:r>
                    </a:p>
                    <a:p>
                      <a:pPr indent="42545" algn="ctr">
                        <a:spcAft>
                          <a:spcPts val="0"/>
                        </a:spcAft>
                      </a:pPr>
                      <a:r>
                        <a:rPr lang="ru-RU" sz="700">
                          <a:effectLst/>
                        </a:rPr>
                        <a:t>К3-92,8</a:t>
                      </a:r>
                    </a:p>
                    <a:p>
                      <a:pPr indent="42545" algn="ctr">
                        <a:spcAft>
                          <a:spcPts val="0"/>
                        </a:spcAft>
                      </a:pPr>
                      <a:r>
                        <a:rPr lang="ru-RU" sz="700">
                          <a:effectLst/>
                        </a:rPr>
                        <a:t>К4-60,7</a:t>
                      </a:r>
                    </a:p>
                    <a:p>
                      <a:pPr indent="42545" algn="ctr">
                        <a:spcAft>
                          <a:spcPts val="0"/>
                        </a:spcAft>
                      </a:pPr>
                      <a:r>
                        <a:rPr lang="ru-RU" sz="700">
                          <a:effectLst/>
                        </a:rPr>
                        <a:t>К5-92,8</a:t>
                      </a:r>
                    </a:p>
                    <a:p>
                      <a:pPr indent="42545" algn="ctr">
                        <a:spcAft>
                          <a:spcPts val="0"/>
                        </a:spcAft>
                      </a:pPr>
                      <a:r>
                        <a:rPr lang="ru-RU" sz="700">
                          <a:effectLst/>
                        </a:rPr>
                        <a:t> </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algn="ctr">
                        <a:spcAft>
                          <a:spcPts val="0"/>
                        </a:spcAft>
                      </a:pPr>
                      <a:r>
                        <a:rPr lang="ru-RU" sz="700">
                          <a:effectLst/>
                        </a:rPr>
                        <a:t> </a:t>
                      </a:r>
                    </a:p>
                    <a:p>
                      <a:pPr algn="ctr">
                        <a:spcAft>
                          <a:spcPts val="0"/>
                        </a:spcAft>
                      </a:pPr>
                      <a:r>
                        <a:rPr lang="ru-RU" sz="700">
                          <a:effectLst/>
                        </a:rPr>
                        <a:t> </a:t>
                      </a:r>
                    </a:p>
                    <a:p>
                      <a:pPr algn="ctr">
                        <a:spcAft>
                          <a:spcPts val="0"/>
                        </a:spcAft>
                      </a:pPr>
                      <a:r>
                        <a:rPr lang="ru-RU" sz="700">
                          <a:effectLst/>
                        </a:rPr>
                        <a:t>0</a:t>
                      </a:r>
                      <a:endParaRPr lang="ru-RU" sz="700">
                        <a:effectLst/>
                        <a:latin typeface="Times New Roman" panose="02020603050405020304" pitchFamily="18" charset="0"/>
                        <a:ea typeface="Calibri" panose="020F0502020204030204" pitchFamily="34" charset="0"/>
                      </a:endParaRPr>
                    </a:p>
                  </a:txBody>
                  <a:tcPr marL="22129" marR="22129" marT="0" marB="0"/>
                </a:tc>
                <a:tc>
                  <a:txBody>
                    <a:bodyPr/>
                    <a:lstStyle/>
                    <a:p>
                      <a:pPr algn="ctr">
                        <a:spcAft>
                          <a:spcPts val="0"/>
                        </a:spcAft>
                      </a:pPr>
                      <a:r>
                        <a:rPr lang="ru-RU" sz="700">
                          <a:effectLst/>
                        </a:rPr>
                        <a:t>70</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algn="ctr">
                        <a:spcAft>
                          <a:spcPts val="0"/>
                        </a:spcAft>
                      </a:pPr>
                      <a:r>
                        <a:rPr lang="ru-RU" sz="700">
                          <a:effectLst/>
                        </a:rPr>
                        <a:t> </a:t>
                      </a:r>
                    </a:p>
                    <a:p>
                      <a:pPr algn="ctr">
                        <a:spcAft>
                          <a:spcPts val="0"/>
                        </a:spcAft>
                      </a:pPr>
                      <a:r>
                        <a:rPr lang="ru-RU" sz="700">
                          <a:effectLst/>
                        </a:rPr>
                        <a:t> </a:t>
                      </a:r>
                    </a:p>
                    <a:p>
                      <a:pPr algn="ctr">
                        <a:spcAft>
                          <a:spcPts val="0"/>
                        </a:spcAft>
                      </a:pPr>
                      <a:r>
                        <a:rPr lang="ru-RU" sz="700">
                          <a:effectLst/>
                        </a:rPr>
                        <a:t> </a:t>
                      </a:r>
                    </a:p>
                    <a:p>
                      <a:pPr algn="ctr">
                        <a:spcAft>
                          <a:spcPts val="0"/>
                        </a:spcAft>
                      </a:pPr>
                      <a:r>
                        <a:rPr lang="en-US" sz="700">
                          <a:effectLst/>
                        </a:rPr>
                        <a:t>100</a:t>
                      </a:r>
                      <a:endParaRPr lang="ru-RU" sz="700">
                        <a:effectLst/>
                        <a:latin typeface="Times New Roman" panose="02020603050405020304" pitchFamily="18" charset="0"/>
                        <a:ea typeface="Calibri" panose="020F0502020204030204" pitchFamily="34" charset="0"/>
                      </a:endParaRPr>
                    </a:p>
                  </a:txBody>
                  <a:tcPr marL="22129" marR="22129" marT="0" marB="0"/>
                </a:tc>
                <a:tc>
                  <a:txBody>
                    <a:bodyPr/>
                    <a:lstStyle/>
                    <a:p>
                      <a:pPr algn="ctr">
                        <a:spcAft>
                          <a:spcPts val="0"/>
                        </a:spcAft>
                      </a:pPr>
                      <a:r>
                        <a:rPr lang="ru-RU" sz="700">
                          <a:effectLst/>
                        </a:rPr>
                        <a:t> </a:t>
                      </a:r>
                    </a:p>
                    <a:p>
                      <a:pPr algn="ctr">
                        <a:spcAft>
                          <a:spcPts val="0"/>
                        </a:spcAft>
                      </a:pPr>
                      <a:r>
                        <a:rPr lang="ru-RU" sz="700">
                          <a:effectLst/>
                        </a:rPr>
                        <a:t> </a:t>
                      </a:r>
                    </a:p>
                    <a:p>
                      <a:pPr algn="ctr">
                        <a:spcAft>
                          <a:spcPts val="0"/>
                        </a:spcAft>
                      </a:pPr>
                      <a:r>
                        <a:rPr lang="ru-RU" sz="700">
                          <a:effectLst/>
                        </a:rPr>
                        <a:t> </a:t>
                      </a:r>
                    </a:p>
                    <a:p>
                      <a:pPr algn="ctr">
                        <a:spcAft>
                          <a:spcPts val="0"/>
                        </a:spcAft>
                      </a:pPr>
                      <a:r>
                        <a:rPr lang="ru-RU" sz="700">
                          <a:effectLst/>
                        </a:rPr>
                        <a:t>100</a:t>
                      </a:r>
                      <a:endParaRPr lang="ru-RU" sz="700">
                        <a:effectLst/>
                        <a:latin typeface="Times New Roman" panose="02020603050405020304" pitchFamily="18" charset="0"/>
                        <a:ea typeface="Calibri" panose="020F0502020204030204" pitchFamily="34" charset="0"/>
                      </a:endParaRPr>
                    </a:p>
                  </a:txBody>
                  <a:tcPr marL="22129" marR="22129" marT="0" marB="0"/>
                </a:tc>
                <a:extLst>
                  <a:ext uri="{0D108BD9-81ED-4DB2-BD59-A6C34878D82A}">
                    <a16:rowId xmlns:a16="http://schemas.microsoft.com/office/drawing/2014/main" val="3010508703"/>
                  </a:ext>
                </a:extLst>
              </a:tr>
              <a:tr h="262334">
                <a:tc>
                  <a:txBody>
                    <a:bodyPr/>
                    <a:lstStyle/>
                    <a:p>
                      <a:pPr algn="ctr">
                        <a:spcAft>
                          <a:spcPts val="0"/>
                        </a:spcAft>
                      </a:pPr>
                      <a:r>
                        <a:rPr lang="ru-RU" sz="700">
                          <a:effectLst/>
                        </a:rPr>
                        <a:t>39</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indent="42545" algn="ctr">
                        <a:spcAft>
                          <a:spcPts val="0"/>
                        </a:spcAft>
                      </a:pPr>
                      <a:r>
                        <a:rPr lang="ru-RU" sz="700">
                          <a:effectLst/>
                        </a:rPr>
                        <a:t>Чтение текста вслух</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indent="-71120" algn="ctr">
                        <a:spcAft>
                          <a:spcPts val="0"/>
                        </a:spcAft>
                      </a:pPr>
                      <a:r>
                        <a:rPr lang="ru-RU" sz="700">
                          <a:effectLst/>
                        </a:rPr>
                        <a:t>  Б</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indent="42545" algn="ctr">
                        <a:spcAft>
                          <a:spcPts val="0"/>
                        </a:spcAft>
                      </a:pPr>
                      <a:r>
                        <a:rPr lang="ru-RU" sz="700">
                          <a:effectLst/>
                        </a:rPr>
                        <a:t>82,1</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a:spcAft>
                          <a:spcPts val="0"/>
                        </a:spcAft>
                      </a:pPr>
                      <a:r>
                        <a:rPr lang="ru-RU" sz="700">
                          <a:effectLst/>
                        </a:rPr>
                        <a:t>        0</a:t>
                      </a:r>
                      <a:endParaRPr lang="ru-RU" sz="700">
                        <a:effectLst/>
                        <a:latin typeface="Times New Roman" panose="02020603050405020304" pitchFamily="18" charset="0"/>
                        <a:ea typeface="Calibri" panose="020F0502020204030204" pitchFamily="34" charset="0"/>
                      </a:endParaRPr>
                    </a:p>
                  </a:txBody>
                  <a:tcPr marL="22129" marR="22129" marT="0" marB="0"/>
                </a:tc>
                <a:tc>
                  <a:txBody>
                    <a:bodyPr/>
                    <a:lstStyle/>
                    <a:p>
                      <a:pPr algn="ctr">
                        <a:spcAft>
                          <a:spcPts val="0"/>
                        </a:spcAft>
                      </a:pPr>
                      <a:r>
                        <a:rPr lang="ru-RU" sz="700">
                          <a:effectLst/>
                        </a:rPr>
                        <a:t>60</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algn="ctr">
                        <a:spcAft>
                          <a:spcPts val="0"/>
                        </a:spcAft>
                      </a:pPr>
                      <a:r>
                        <a:rPr lang="en-US" sz="700">
                          <a:effectLst/>
                        </a:rPr>
                        <a:t>87</a:t>
                      </a:r>
                      <a:endParaRPr lang="ru-RU" sz="700">
                        <a:effectLst/>
                        <a:latin typeface="Times New Roman" panose="02020603050405020304" pitchFamily="18" charset="0"/>
                        <a:ea typeface="Calibri" panose="020F0502020204030204" pitchFamily="34" charset="0"/>
                      </a:endParaRPr>
                    </a:p>
                  </a:txBody>
                  <a:tcPr marL="22129" marR="22129" marT="0" marB="0"/>
                </a:tc>
                <a:tc>
                  <a:txBody>
                    <a:bodyPr/>
                    <a:lstStyle/>
                    <a:p>
                      <a:pPr algn="ctr">
                        <a:spcAft>
                          <a:spcPts val="0"/>
                        </a:spcAft>
                      </a:pPr>
                      <a:r>
                        <a:rPr lang="ru-RU" sz="700">
                          <a:effectLst/>
                        </a:rPr>
                        <a:t>100</a:t>
                      </a:r>
                      <a:endParaRPr lang="ru-RU" sz="700">
                        <a:effectLst/>
                        <a:latin typeface="Times New Roman" panose="02020603050405020304" pitchFamily="18" charset="0"/>
                        <a:ea typeface="Calibri" panose="020F0502020204030204" pitchFamily="34" charset="0"/>
                      </a:endParaRPr>
                    </a:p>
                  </a:txBody>
                  <a:tcPr marL="22129" marR="22129" marT="0" marB="0"/>
                </a:tc>
                <a:extLst>
                  <a:ext uri="{0D108BD9-81ED-4DB2-BD59-A6C34878D82A}">
                    <a16:rowId xmlns:a16="http://schemas.microsoft.com/office/drawing/2014/main" val="2666980837"/>
                  </a:ext>
                </a:extLst>
              </a:tr>
              <a:tr h="524669">
                <a:tc>
                  <a:txBody>
                    <a:bodyPr/>
                    <a:lstStyle/>
                    <a:p>
                      <a:pPr algn="ctr">
                        <a:spcAft>
                          <a:spcPts val="0"/>
                        </a:spcAft>
                      </a:pPr>
                      <a:r>
                        <a:rPr lang="ru-RU" sz="700">
                          <a:effectLst/>
                        </a:rPr>
                        <a:t>40</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indent="42545" algn="ctr">
                        <a:spcAft>
                          <a:spcPts val="0"/>
                        </a:spcAft>
                      </a:pPr>
                      <a:r>
                        <a:rPr lang="ru-RU" sz="700">
                          <a:effectLst/>
                        </a:rPr>
                        <a:t>Условный диалог-расспрос (экзаменуемый задает вопросы)</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indent="-71120" algn="ctr">
                        <a:spcAft>
                          <a:spcPts val="0"/>
                        </a:spcAft>
                      </a:pPr>
                      <a:r>
                        <a:rPr lang="ru-RU" sz="700">
                          <a:effectLst/>
                        </a:rPr>
                        <a:t>  Б</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indent="42545" algn="ctr">
                        <a:spcAft>
                          <a:spcPts val="0"/>
                        </a:spcAft>
                      </a:pPr>
                      <a:r>
                        <a:rPr lang="ru-RU" sz="700">
                          <a:effectLst/>
                        </a:rPr>
                        <a:t>100</a:t>
                      </a:r>
                    </a:p>
                    <a:p>
                      <a:pPr indent="42545" algn="ctr">
                        <a:spcAft>
                          <a:spcPts val="0"/>
                        </a:spcAft>
                      </a:pPr>
                      <a:r>
                        <a:rPr lang="ru-RU" sz="700">
                          <a:effectLst/>
                        </a:rPr>
                        <a:t> </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algn="ctr">
                        <a:spcAft>
                          <a:spcPts val="0"/>
                        </a:spcAft>
                      </a:pPr>
                      <a:r>
                        <a:rPr lang="ru-RU" sz="700">
                          <a:effectLst/>
                        </a:rPr>
                        <a:t> </a:t>
                      </a:r>
                    </a:p>
                    <a:p>
                      <a:pPr algn="ctr">
                        <a:spcAft>
                          <a:spcPts val="0"/>
                        </a:spcAft>
                      </a:pPr>
                      <a:r>
                        <a:rPr lang="ru-RU" sz="700">
                          <a:effectLst/>
                        </a:rPr>
                        <a:t>0</a:t>
                      </a:r>
                      <a:endParaRPr lang="ru-RU" sz="700">
                        <a:effectLst/>
                        <a:latin typeface="Times New Roman" panose="02020603050405020304" pitchFamily="18" charset="0"/>
                        <a:ea typeface="Calibri" panose="020F0502020204030204" pitchFamily="34" charset="0"/>
                      </a:endParaRPr>
                    </a:p>
                  </a:txBody>
                  <a:tcPr marL="22129" marR="22129" marT="0" marB="0"/>
                </a:tc>
                <a:tc>
                  <a:txBody>
                    <a:bodyPr/>
                    <a:lstStyle/>
                    <a:p>
                      <a:pPr algn="ctr">
                        <a:spcAft>
                          <a:spcPts val="0"/>
                        </a:spcAft>
                      </a:pPr>
                      <a:r>
                        <a:rPr lang="ru-RU" sz="700">
                          <a:effectLst/>
                        </a:rPr>
                        <a:t>100</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algn="ctr">
                        <a:spcAft>
                          <a:spcPts val="0"/>
                        </a:spcAft>
                      </a:pPr>
                      <a:r>
                        <a:rPr lang="ru-RU" sz="700">
                          <a:effectLst/>
                        </a:rPr>
                        <a:t> </a:t>
                      </a:r>
                    </a:p>
                    <a:p>
                      <a:pPr algn="ctr">
                        <a:spcAft>
                          <a:spcPts val="0"/>
                        </a:spcAft>
                      </a:pPr>
                      <a:r>
                        <a:rPr lang="ru-RU" sz="700">
                          <a:effectLst/>
                        </a:rPr>
                        <a:t>100</a:t>
                      </a:r>
                      <a:endParaRPr lang="ru-RU" sz="700">
                        <a:effectLst/>
                        <a:latin typeface="Times New Roman" panose="02020603050405020304" pitchFamily="18" charset="0"/>
                        <a:ea typeface="Calibri" panose="020F0502020204030204" pitchFamily="34" charset="0"/>
                      </a:endParaRPr>
                    </a:p>
                  </a:txBody>
                  <a:tcPr marL="22129" marR="22129" marT="0" marB="0"/>
                </a:tc>
                <a:tc>
                  <a:txBody>
                    <a:bodyPr/>
                    <a:lstStyle/>
                    <a:p>
                      <a:pPr algn="ctr">
                        <a:spcAft>
                          <a:spcPts val="0"/>
                        </a:spcAft>
                      </a:pPr>
                      <a:r>
                        <a:rPr lang="en-US" sz="700">
                          <a:effectLst/>
                        </a:rPr>
                        <a:t> </a:t>
                      </a:r>
                      <a:endParaRPr lang="ru-RU" sz="700">
                        <a:effectLst/>
                      </a:endParaRPr>
                    </a:p>
                    <a:p>
                      <a:pPr>
                        <a:spcAft>
                          <a:spcPts val="0"/>
                        </a:spcAft>
                      </a:pPr>
                      <a:r>
                        <a:rPr lang="en-US" sz="700">
                          <a:effectLst/>
                        </a:rPr>
                        <a:t>       100</a:t>
                      </a:r>
                      <a:endParaRPr lang="ru-RU" sz="700">
                        <a:effectLst/>
                        <a:latin typeface="Times New Roman" panose="02020603050405020304" pitchFamily="18" charset="0"/>
                        <a:ea typeface="Calibri" panose="020F0502020204030204" pitchFamily="34" charset="0"/>
                      </a:endParaRPr>
                    </a:p>
                  </a:txBody>
                  <a:tcPr marL="22129" marR="22129" marT="0" marB="0"/>
                </a:tc>
                <a:extLst>
                  <a:ext uri="{0D108BD9-81ED-4DB2-BD59-A6C34878D82A}">
                    <a16:rowId xmlns:a16="http://schemas.microsoft.com/office/drawing/2014/main" val="21206341"/>
                  </a:ext>
                </a:extLst>
              </a:tr>
              <a:tr h="787003">
                <a:tc>
                  <a:txBody>
                    <a:bodyPr/>
                    <a:lstStyle/>
                    <a:p>
                      <a:pPr algn="ctr">
                        <a:spcAft>
                          <a:spcPts val="0"/>
                        </a:spcAft>
                      </a:pPr>
                      <a:r>
                        <a:rPr lang="ru-RU" sz="700">
                          <a:effectLst/>
                        </a:rPr>
                        <a:t>41</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indent="42545">
                        <a:spcAft>
                          <a:spcPts val="0"/>
                        </a:spcAft>
                      </a:pPr>
                      <a:r>
                        <a:rPr lang="ru-RU" sz="700">
                          <a:effectLst/>
                        </a:rPr>
                        <a:t>Условный диалог-интервью</a:t>
                      </a:r>
                    </a:p>
                    <a:p>
                      <a:pPr indent="42545">
                        <a:spcAft>
                          <a:spcPts val="0"/>
                        </a:spcAft>
                      </a:pPr>
                      <a:r>
                        <a:rPr lang="ru-RU" sz="700">
                          <a:effectLst/>
                        </a:rPr>
                        <a:t>(экзаменуемый отвечает</a:t>
                      </a:r>
                    </a:p>
                    <a:p>
                      <a:pPr indent="42545">
                        <a:spcAft>
                          <a:spcPts val="0"/>
                        </a:spcAft>
                      </a:pPr>
                      <a:r>
                        <a:rPr lang="ru-RU" sz="700">
                          <a:effectLst/>
                        </a:rPr>
                        <a:t>на вопросы)</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indent="-71120" algn="ctr">
                        <a:spcAft>
                          <a:spcPts val="0"/>
                        </a:spcAft>
                      </a:pPr>
                      <a:r>
                        <a:rPr lang="ru-RU" sz="700">
                          <a:effectLst/>
                        </a:rPr>
                        <a:t>  В</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indent="42545" algn="ctr">
                        <a:spcAft>
                          <a:spcPts val="0"/>
                        </a:spcAft>
                      </a:pPr>
                      <a:r>
                        <a:rPr lang="ru-RU" sz="700">
                          <a:effectLst/>
                        </a:rPr>
                        <a:t>60,7</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algn="ctr">
                        <a:spcAft>
                          <a:spcPts val="0"/>
                        </a:spcAft>
                      </a:pPr>
                      <a:r>
                        <a:rPr lang="ru-RU" sz="700">
                          <a:effectLst/>
                        </a:rPr>
                        <a:t> </a:t>
                      </a:r>
                    </a:p>
                    <a:p>
                      <a:pPr algn="ctr">
                        <a:spcAft>
                          <a:spcPts val="0"/>
                        </a:spcAft>
                      </a:pPr>
                      <a:r>
                        <a:rPr lang="ru-RU" sz="700">
                          <a:effectLst/>
                        </a:rPr>
                        <a:t> </a:t>
                      </a:r>
                    </a:p>
                    <a:p>
                      <a:pPr algn="ctr">
                        <a:spcAft>
                          <a:spcPts val="0"/>
                        </a:spcAft>
                      </a:pPr>
                      <a:r>
                        <a:rPr lang="ru-RU" sz="700">
                          <a:effectLst/>
                        </a:rPr>
                        <a:t>0</a:t>
                      </a:r>
                      <a:endParaRPr lang="ru-RU" sz="700">
                        <a:effectLst/>
                        <a:latin typeface="Times New Roman" panose="02020603050405020304" pitchFamily="18" charset="0"/>
                        <a:ea typeface="Calibri" panose="020F0502020204030204" pitchFamily="34" charset="0"/>
                      </a:endParaRPr>
                    </a:p>
                  </a:txBody>
                  <a:tcPr marL="22129" marR="22129" marT="0" marB="0"/>
                </a:tc>
                <a:tc>
                  <a:txBody>
                    <a:bodyPr/>
                    <a:lstStyle/>
                    <a:p>
                      <a:pPr algn="ctr">
                        <a:spcAft>
                          <a:spcPts val="0"/>
                        </a:spcAft>
                      </a:pPr>
                      <a:r>
                        <a:rPr lang="ru-RU" sz="700">
                          <a:effectLst/>
                        </a:rPr>
                        <a:t>20</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algn="ctr">
                        <a:spcAft>
                          <a:spcPts val="0"/>
                        </a:spcAft>
                      </a:pPr>
                      <a:r>
                        <a:rPr lang="ru-RU" sz="700">
                          <a:effectLst/>
                        </a:rPr>
                        <a:t> </a:t>
                      </a:r>
                    </a:p>
                    <a:p>
                      <a:pPr algn="ctr">
                        <a:spcAft>
                          <a:spcPts val="0"/>
                        </a:spcAft>
                      </a:pPr>
                      <a:r>
                        <a:rPr lang="ru-RU" sz="700">
                          <a:effectLst/>
                        </a:rPr>
                        <a:t> </a:t>
                      </a:r>
                    </a:p>
                    <a:p>
                      <a:pPr algn="ctr">
                        <a:spcAft>
                          <a:spcPts val="0"/>
                        </a:spcAft>
                      </a:pPr>
                      <a:r>
                        <a:rPr lang="en-US" sz="700">
                          <a:effectLst/>
                        </a:rPr>
                        <a:t>80</a:t>
                      </a:r>
                      <a:endParaRPr lang="ru-RU" sz="700">
                        <a:effectLst/>
                        <a:latin typeface="Times New Roman" panose="02020603050405020304" pitchFamily="18" charset="0"/>
                        <a:ea typeface="Calibri" panose="020F0502020204030204" pitchFamily="34" charset="0"/>
                      </a:endParaRPr>
                    </a:p>
                  </a:txBody>
                  <a:tcPr marL="22129" marR="22129" marT="0" marB="0"/>
                </a:tc>
                <a:tc>
                  <a:txBody>
                    <a:bodyPr/>
                    <a:lstStyle/>
                    <a:p>
                      <a:pPr algn="ctr">
                        <a:spcAft>
                          <a:spcPts val="0"/>
                        </a:spcAft>
                      </a:pPr>
                      <a:r>
                        <a:rPr lang="ru-RU" sz="700">
                          <a:effectLst/>
                        </a:rPr>
                        <a:t> </a:t>
                      </a:r>
                    </a:p>
                    <a:p>
                      <a:pPr algn="ctr">
                        <a:spcAft>
                          <a:spcPts val="0"/>
                        </a:spcAft>
                      </a:pPr>
                      <a:r>
                        <a:rPr lang="ru-RU" sz="700">
                          <a:effectLst/>
                        </a:rPr>
                        <a:t> </a:t>
                      </a:r>
                    </a:p>
                    <a:p>
                      <a:pPr algn="ctr">
                        <a:spcAft>
                          <a:spcPts val="0"/>
                        </a:spcAft>
                      </a:pPr>
                      <a:r>
                        <a:rPr lang="ru-RU" sz="700">
                          <a:effectLst/>
                        </a:rPr>
                        <a:t>100</a:t>
                      </a:r>
                      <a:endParaRPr lang="ru-RU" sz="700">
                        <a:effectLst/>
                        <a:latin typeface="Times New Roman" panose="02020603050405020304" pitchFamily="18" charset="0"/>
                        <a:ea typeface="Calibri" panose="020F0502020204030204" pitchFamily="34" charset="0"/>
                      </a:endParaRPr>
                    </a:p>
                  </a:txBody>
                  <a:tcPr marL="22129" marR="22129" marT="0" marB="0"/>
                </a:tc>
                <a:extLst>
                  <a:ext uri="{0D108BD9-81ED-4DB2-BD59-A6C34878D82A}">
                    <a16:rowId xmlns:a16="http://schemas.microsoft.com/office/drawing/2014/main" val="3240258156"/>
                  </a:ext>
                </a:extLst>
              </a:tr>
              <a:tr h="2289465">
                <a:tc>
                  <a:txBody>
                    <a:bodyPr/>
                    <a:lstStyle/>
                    <a:p>
                      <a:pPr algn="ctr">
                        <a:spcAft>
                          <a:spcPts val="0"/>
                        </a:spcAft>
                      </a:pPr>
                      <a:r>
                        <a:rPr lang="ru-RU" sz="700">
                          <a:effectLst/>
                        </a:rPr>
                        <a:t>42</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indent="42545">
                        <a:spcAft>
                          <a:spcPts val="0"/>
                        </a:spcAft>
                      </a:pPr>
                      <a:r>
                        <a:rPr lang="ru-RU" sz="700">
                          <a:effectLst/>
                        </a:rPr>
                        <a:t>Связное тематическое монологическое высказывание</a:t>
                      </a:r>
                    </a:p>
                    <a:p>
                      <a:pPr indent="42545">
                        <a:spcAft>
                          <a:spcPts val="0"/>
                        </a:spcAft>
                      </a:pPr>
                      <a:r>
                        <a:rPr lang="ru-RU" sz="700">
                          <a:effectLst/>
                        </a:rPr>
                        <a:t>с элементами рассуждения</a:t>
                      </a:r>
                    </a:p>
                    <a:p>
                      <a:pPr indent="42545">
                        <a:spcAft>
                          <a:spcPts val="0"/>
                        </a:spcAft>
                      </a:pPr>
                      <a:r>
                        <a:rPr lang="ru-RU" sz="700">
                          <a:effectLst/>
                        </a:rPr>
                        <a:t>(обоснование выбора фото-</a:t>
                      </a:r>
                    </a:p>
                    <a:p>
                      <a:pPr>
                        <a:spcAft>
                          <a:spcPts val="0"/>
                        </a:spcAft>
                      </a:pPr>
                      <a:r>
                        <a:rPr lang="ru-RU" sz="700">
                          <a:effectLst/>
                        </a:rPr>
                        <a:t>графий-иллюстраций к предложенной теме проектной</a:t>
                      </a:r>
                    </a:p>
                    <a:p>
                      <a:pPr>
                        <a:spcAft>
                          <a:spcPts val="0"/>
                        </a:spcAft>
                      </a:pPr>
                      <a:r>
                        <a:rPr lang="ru-RU" sz="700">
                          <a:effectLst/>
                        </a:rPr>
                        <a:t>работы и выражение собственного мнения по теме</a:t>
                      </a:r>
                    </a:p>
                    <a:p>
                      <a:pPr>
                        <a:spcAft>
                          <a:spcPts val="0"/>
                        </a:spcAft>
                      </a:pPr>
                      <a:r>
                        <a:rPr lang="ru-RU" sz="700">
                          <a:effectLst/>
                        </a:rPr>
                        <a:t>проекта)</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indent="-71120" algn="ctr">
                        <a:spcAft>
                          <a:spcPts val="0"/>
                        </a:spcAft>
                      </a:pPr>
                      <a:r>
                        <a:rPr lang="ru-RU" sz="700">
                          <a:effectLst/>
                        </a:rPr>
                        <a:t> В</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indent="42545" algn="ctr">
                        <a:spcAft>
                          <a:spcPts val="0"/>
                        </a:spcAft>
                      </a:pPr>
                      <a:r>
                        <a:rPr lang="ru-RU" sz="700">
                          <a:effectLst/>
                        </a:rPr>
                        <a:t>71,4</a:t>
                      </a:r>
                    </a:p>
                    <a:p>
                      <a:pPr indent="42545" algn="ctr">
                        <a:spcAft>
                          <a:spcPts val="0"/>
                        </a:spcAft>
                      </a:pPr>
                      <a:r>
                        <a:rPr lang="ru-RU" sz="700">
                          <a:effectLst/>
                        </a:rPr>
                        <a:t> </a:t>
                      </a:r>
                    </a:p>
                    <a:p>
                      <a:pPr indent="42545" algn="ctr">
                        <a:spcAft>
                          <a:spcPts val="0"/>
                        </a:spcAft>
                      </a:pPr>
                      <a:r>
                        <a:rPr lang="ru-RU" sz="700">
                          <a:effectLst/>
                        </a:rPr>
                        <a:t>К1-85,7</a:t>
                      </a:r>
                    </a:p>
                    <a:p>
                      <a:pPr indent="42545" algn="ctr">
                        <a:spcAft>
                          <a:spcPts val="0"/>
                        </a:spcAft>
                      </a:pPr>
                      <a:r>
                        <a:rPr lang="ru-RU" sz="700">
                          <a:effectLst/>
                        </a:rPr>
                        <a:t>К2-71,4</a:t>
                      </a:r>
                    </a:p>
                    <a:p>
                      <a:pPr indent="42545" algn="ctr">
                        <a:spcAft>
                          <a:spcPts val="0"/>
                        </a:spcAft>
                      </a:pPr>
                      <a:r>
                        <a:rPr lang="ru-RU" sz="700">
                          <a:effectLst/>
                        </a:rPr>
                        <a:t>К3-57,1</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algn="ctr">
                        <a:spcAft>
                          <a:spcPts val="0"/>
                        </a:spcAft>
                      </a:pPr>
                      <a:r>
                        <a:rPr lang="ru-RU" sz="700">
                          <a:effectLst/>
                        </a:rPr>
                        <a:t> </a:t>
                      </a:r>
                    </a:p>
                    <a:p>
                      <a:pPr algn="ctr">
                        <a:spcAft>
                          <a:spcPts val="0"/>
                        </a:spcAft>
                      </a:pPr>
                      <a:r>
                        <a:rPr lang="ru-RU" sz="700">
                          <a:effectLst/>
                        </a:rPr>
                        <a:t> </a:t>
                      </a:r>
                    </a:p>
                    <a:p>
                      <a:pPr algn="ctr">
                        <a:spcAft>
                          <a:spcPts val="0"/>
                        </a:spcAft>
                      </a:pPr>
                      <a:r>
                        <a:rPr lang="ru-RU" sz="700">
                          <a:effectLst/>
                        </a:rPr>
                        <a:t> </a:t>
                      </a:r>
                    </a:p>
                    <a:p>
                      <a:pPr algn="ctr">
                        <a:spcAft>
                          <a:spcPts val="0"/>
                        </a:spcAft>
                      </a:pPr>
                      <a:r>
                        <a:rPr lang="ru-RU" sz="700">
                          <a:effectLst/>
                        </a:rPr>
                        <a:t> </a:t>
                      </a:r>
                    </a:p>
                    <a:p>
                      <a:pPr algn="ctr">
                        <a:spcAft>
                          <a:spcPts val="0"/>
                        </a:spcAft>
                      </a:pPr>
                      <a:r>
                        <a:rPr lang="ru-RU" sz="700">
                          <a:effectLst/>
                        </a:rPr>
                        <a:t> </a:t>
                      </a:r>
                    </a:p>
                    <a:p>
                      <a:pPr algn="ctr">
                        <a:spcAft>
                          <a:spcPts val="0"/>
                        </a:spcAft>
                      </a:pPr>
                      <a:r>
                        <a:rPr lang="ru-RU" sz="700">
                          <a:effectLst/>
                        </a:rPr>
                        <a:t> </a:t>
                      </a:r>
                    </a:p>
                    <a:p>
                      <a:pPr algn="ctr">
                        <a:spcAft>
                          <a:spcPts val="0"/>
                        </a:spcAft>
                      </a:pPr>
                      <a:r>
                        <a:rPr lang="ru-RU" sz="700">
                          <a:effectLst/>
                        </a:rPr>
                        <a:t>0</a:t>
                      </a:r>
                    </a:p>
                    <a:p>
                      <a:pPr algn="ctr">
                        <a:spcAft>
                          <a:spcPts val="0"/>
                        </a:spcAft>
                      </a:pPr>
                      <a:r>
                        <a:rPr lang="ru-RU" sz="700">
                          <a:effectLst/>
                        </a:rPr>
                        <a:t> </a:t>
                      </a:r>
                    </a:p>
                    <a:p>
                      <a:pPr algn="ctr">
                        <a:spcAft>
                          <a:spcPts val="0"/>
                        </a:spcAft>
                      </a:pPr>
                      <a:r>
                        <a:rPr lang="ru-RU" sz="700">
                          <a:effectLst/>
                        </a:rPr>
                        <a:t> </a:t>
                      </a:r>
                    </a:p>
                    <a:p>
                      <a:pPr algn="ctr">
                        <a:spcAft>
                          <a:spcPts val="0"/>
                        </a:spcAft>
                      </a:pPr>
                      <a:r>
                        <a:rPr lang="ru-RU" sz="700">
                          <a:effectLst/>
                        </a:rPr>
                        <a:t> </a:t>
                      </a:r>
                    </a:p>
                    <a:p>
                      <a:pPr algn="ctr">
                        <a:spcAft>
                          <a:spcPts val="0"/>
                        </a:spcAft>
                      </a:pPr>
                      <a:r>
                        <a:rPr lang="ru-RU" sz="700">
                          <a:effectLst/>
                        </a:rPr>
                        <a:t> </a:t>
                      </a:r>
                    </a:p>
                    <a:p>
                      <a:pPr>
                        <a:spcAft>
                          <a:spcPts val="0"/>
                        </a:spcAft>
                      </a:pPr>
                      <a:r>
                        <a:rPr lang="ru-RU" sz="700">
                          <a:effectLst/>
                        </a:rPr>
                        <a:t> </a:t>
                      </a:r>
                    </a:p>
                    <a:p>
                      <a:pPr algn="ctr">
                        <a:spcAft>
                          <a:spcPts val="0"/>
                        </a:spcAft>
                      </a:pPr>
                      <a:r>
                        <a:rPr lang="ru-RU" sz="700">
                          <a:effectLst/>
                        </a:rPr>
                        <a:t> </a:t>
                      </a:r>
                    </a:p>
                    <a:p>
                      <a:pPr algn="ctr">
                        <a:spcAft>
                          <a:spcPts val="0"/>
                        </a:spcAft>
                      </a:pPr>
                      <a:r>
                        <a:rPr lang="ru-RU" sz="700">
                          <a:effectLst/>
                        </a:rPr>
                        <a:t> </a:t>
                      </a:r>
                    </a:p>
                    <a:p>
                      <a:pPr algn="ctr">
                        <a:spcAft>
                          <a:spcPts val="0"/>
                        </a:spcAft>
                      </a:pPr>
                      <a:r>
                        <a:rPr lang="ru-RU" sz="700">
                          <a:effectLst/>
                        </a:rPr>
                        <a:t> </a:t>
                      </a:r>
                    </a:p>
                    <a:p>
                      <a:pPr>
                        <a:spcAft>
                          <a:spcPts val="0"/>
                        </a:spcAft>
                      </a:pPr>
                      <a:r>
                        <a:rPr lang="ru-RU" sz="700">
                          <a:effectLst/>
                        </a:rPr>
                        <a:t> </a:t>
                      </a:r>
                      <a:endParaRPr lang="ru-RU" sz="700">
                        <a:effectLst/>
                        <a:latin typeface="Times New Roman" panose="02020603050405020304" pitchFamily="18" charset="0"/>
                        <a:ea typeface="Calibri" panose="020F0502020204030204" pitchFamily="34" charset="0"/>
                      </a:endParaRPr>
                    </a:p>
                  </a:txBody>
                  <a:tcPr marL="22129" marR="22129" marT="0" marB="0"/>
                </a:tc>
                <a:tc>
                  <a:txBody>
                    <a:bodyPr/>
                    <a:lstStyle/>
                    <a:p>
                      <a:pPr>
                        <a:spcAft>
                          <a:spcPts val="0"/>
                        </a:spcAft>
                      </a:pPr>
                      <a:r>
                        <a:rPr lang="ru-RU" sz="700">
                          <a:effectLst/>
                        </a:rPr>
                        <a:t>        50</a:t>
                      </a:r>
                      <a:endParaRPr lang="ru-RU" sz="700">
                        <a:effectLst/>
                        <a:latin typeface="Times New Roman" panose="02020603050405020304" pitchFamily="18" charset="0"/>
                        <a:ea typeface="Calibri" panose="020F0502020204030204" pitchFamily="34" charset="0"/>
                      </a:endParaRPr>
                    </a:p>
                  </a:txBody>
                  <a:tcPr marL="22129" marR="22129" marT="0" marB="0" anchor="ctr"/>
                </a:tc>
                <a:tc>
                  <a:txBody>
                    <a:bodyPr/>
                    <a:lstStyle/>
                    <a:p>
                      <a:pPr algn="ctr">
                        <a:spcAft>
                          <a:spcPts val="0"/>
                        </a:spcAft>
                      </a:pPr>
                      <a:r>
                        <a:rPr lang="ru-RU" sz="700">
                          <a:effectLst/>
                        </a:rPr>
                        <a:t> </a:t>
                      </a:r>
                    </a:p>
                    <a:p>
                      <a:pPr algn="ctr">
                        <a:spcAft>
                          <a:spcPts val="0"/>
                        </a:spcAft>
                      </a:pPr>
                      <a:r>
                        <a:rPr lang="ru-RU" sz="700">
                          <a:effectLst/>
                        </a:rPr>
                        <a:t> </a:t>
                      </a:r>
                    </a:p>
                    <a:p>
                      <a:pPr algn="ctr">
                        <a:spcAft>
                          <a:spcPts val="0"/>
                        </a:spcAft>
                      </a:pPr>
                      <a:r>
                        <a:rPr lang="ru-RU" sz="700">
                          <a:effectLst/>
                        </a:rPr>
                        <a:t> </a:t>
                      </a:r>
                    </a:p>
                    <a:p>
                      <a:pPr algn="ctr">
                        <a:spcAft>
                          <a:spcPts val="0"/>
                        </a:spcAft>
                      </a:pPr>
                      <a:r>
                        <a:rPr lang="ru-RU" sz="700">
                          <a:effectLst/>
                        </a:rPr>
                        <a:t> </a:t>
                      </a:r>
                    </a:p>
                    <a:p>
                      <a:pPr algn="ctr">
                        <a:spcAft>
                          <a:spcPts val="0"/>
                        </a:spcAft>
                      </a:pPr>
                      <a:r>
                        <a:rPr lang="ru-RU" sz="700">
                          <a:effectLst/>
                        </a:rPr>
                        <a:t> </a:t>
                      </a:r>
                    </a:p>
                    <a:p>
                      <a:pPr algn="ctr">
                        <a:spcAft>
                          <a:spcPts val="0"/>
                        </a:spcAft>
                      </a:pPr>
                      <a:r>
                        <a:rPr lang="ru-RU" sz="700">
                          <a:effectLst/>
                        </a:rPr>
                        <a:t> </a:t>
                      </a:r>
                    </a:p>
                    <a:p>
                      <a:pPr algn="ctr">
                        <a:spcAft>
                          <a:spcPts val="0"/>
                        </a:spcAft>
                      </a:pPr>
                      <a:r>
                        <a:rPr lang="en-US" sz="700">
                          <a:effectLst/>
                        </a:rPr>
                        <a:t> </a:t>
                      </a:r>
                      <a:endParaRPr lang="ru-RU" sz="700">
                        <a:effectLst/>
                      </a:endParaRPr>
                    </a:p>
                    <a:p>
                      <a:pPr algn="ctr">
                        <a:spcAft>
                          <a:spcPts val="0"/>
                        </a:spcAft>
                      </a:pPr>
                      <a:r>
                        <a:rPr lang="en-US" sz="700">
                          <a:effectLst/>
                        </a:rPr>
                        <a:t> </a:t>
                      </a:r>
                      <a:endParaRPr lang="ru-RU" sz="700">
                        <a:effectLst/>
                      </a:endParaRPr>
                    </a:p>
                    <a:p>
                      <a:pPr algn="ctr">
                        <a:spcAft>
                          <a:spcPts val="0"/>
                        </a:spcAft>
                      </a:pPr>
                      <a:r>
                        <a:rPr lang="en-US" sz="700">
                          <a:effectLst/>
                        </a:rPr>
                        <a:t>87</a:t>
                      </a:r>
                      <a:endParaRPr lang="ru-RU" sz="700">
                        <a:effectLst/>
                        <a:latin typeface="Times New Roman" panose="02020603050405020304" pitchFamily="18" charset="0"/>
                        <a:ea typeface="Calibri" panose="020F0502020204030204" pitchFamily="34" charset="0"/>
                      </a:endParaRPr>
                    </a:p>
                  </a:txBody>
                  <a:tcPr marL="22129" marR="22129" marT="0" marB="0"/>
                </a:tc>
                <a:tc>
                  <a:txBody>
                    <a:bodyPr/>
                    <a:lstStyle/>
                    <a:p>
                      <a:pPr algn="ctr">
                        <a:spcAft>
                          <a:spcPts val="0"/>
                        </a:spcAft>
                      </a:pPr>
                      <a:r>
                        <a:rPr lang="ru-RU" sz="700" dirty="0">
                          <a:effectLst/>
                        </a:rPr>
                        <a:t> </a:t>
                      </a:r>
                    </a:p>
                    <a:p>
                      <a:pPr algn="ctr">
                        <a:spcAft>
                          <a:spcPts val="0"/>
                        </a:spcAft>
                      </a:pPr>
                      <a:r>
                        <a:rPr lang="ru-RU" sz="700" dirty="0">
                          <a:effectLst/>
                        </a:rPr>
                        <a:t> </a:t>
                      </a:r>
                    </a:p>
                    <a:p>
                      <a:pPr algn="ctr">
                        <a:spcAft>
                          <a:spcPts val="0"/>
                        </a:spcAft>
                      </a:pPr>
                      <a:r>
                        <a:rPr lang="ru-RU" sz="700" dirty="0">
                          <a:effectLst/>
                        </a:rPr>
                        <a:t> </a:t>
                      </a:r>
                    </a:p>
                    <a:p>
                      <a:pPr algn="ctr">
                        <a:spcAft>
                          <a:spcPts val="0"/>
                        </a:spcAft>
                      </a:pPr>
                      <a:r>
                        <a:rPr lang="ru-RU" sz="700" dirty="0">
                          <a:effectLst/>
                        </a:rPr>
                        <a:t> </a:t>
                      </a:r>
                    </a:p>
                    <a:p>
                      <a:pPr algn="ctr">
                        <a:spcAft>
                          <a:spcPts val="0"/>
                        </a:spcAft>
                      </a:pPr>
                      <a:r>
                        <a:rPr lang="ru-RU" sz="700" dirty="0">
                          <a:effectLst/>
                        </a:rPr>
                        <a:t> </a:t>
                      </a:r>
                    </a:p>
                    <a:p>
                      <a:pPr algn="ctr">
                        <a:spcAft>
                          <a:spcPts val="0"/>
                        </a:spcAft>
                      </a:pPr>
                      <a:r>
                        <a:rPr lang="ru-RU" sz="700" dirty="0">
                          <a:effectLst/>
                        </a:rPr>
                        <a:t> </a:t>
                      </a:r>
                    </a:p>
                    <a:p>
                      <a:pPr algn="ctr">
                        <a:spcAft>
                          <a:spcPts val="0"/>
                        </a:spcAft>
                      </a:pPr>
                      <a:r>
                        <a:rPr lang="ru-RU" sz="700" dirty="0">
                          <a:effectLst/>
                        </a:rPr>
                        <a:t> </a:t>
                      </a:r>
                    </a:p>
                    <a:p>
                      <a:pPr algn="ctr">
                        <a:spcAft>
                          <a:spcPts val="0"/>
                        </a:spcAft>
                      </a:pPr>
                      <a:r>
                        <a:rPr lang="ru-RU" sz="700" dirty="0">
                          <a:effectLst/>
                        </a:rPr>
                        <a:t> </a:t>
                      </a:r>
                    </a:p>
                    <a:p>
                      <a:pPr algn="ctr">
                        <a:spcAft>
                          <a:spcPts val="0"/>
                        </a:spcAft>
                      </a:pPr>
                      <a:r>
                        <a:rPr lang="ru-RU" sz="700" dirty="0">
                          <a:effectLst/>
                        </a:rPr>
                        <a:t>100</a:t>
                      </a:r>
                      <a:endParaRPr lang="ru-RU" sz="700" dirty="0">
                        <a:effectLst/>
                        <a:latin typeface="Times New Roman" panose="02020603050405020304" pitchFamily="18" charset="0"/>
                        <a:ea typeface="Calibri" panose="020F0502020204030204" pitchFamily="34" charset="0"/>
                      </a:endParaRPr>
                    </a:p>
                  </a:txBody>
                  <a:tcPr marL="22129" marR="22129" marT="0" marB="0"/>
                </a:tc>
                <a:extLst>
                  <a:ext uri="{0D108BD9-81ED-4DB2-BD59-A6C34878D82A}">
                    <a16:rowId xmlns:a16="http://schemas.microsoft.com/office/drawing/2014/main" val="852577158"/>
                  </a:ext>
                </a:extLst>
              </a:tr>
            </a:tbl>
          </a:graphicData>
        </a:graphic>
      </p:graphicFrame>
    </p:spTree>
    <p:extLst>
      <p:ext uri="{BB962C8B-B14F-4D97-AF65-F5344CB8AC3E}">
        <p14:creationId xmlns:p14="http://schemas.microsoft.com/office/powerpoint/2010/main" val="3392822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700" b="1" dirty="0">
                <a:latin typeface="Times New Roman" panose="02020603050405020304" pitchFamily="18" charset="0"/>
                <a:cs typeface="Times New Roman" panose="02020603050405020304" pitchFamily="18" charset="0"/>
              </a:rPr>
              <a:t>Выявление сложных для участников ЕГЭ заданий</a:t>
            </a:r>
            <a:r>
              <a:rPr lang="ru-RU" b="1" dirty="0"/>
              <a:t> </a:t>
            </a:r>
            <a:r>
              <a:rPr lang="ru-RU" b="1" i="1" dirty="0"/>
              <a:t> </a:t>
            </a:r>
            <a:r>
              <a:rPr lang="ru-RU" dirty="0" smtClean="0">
                <a:effectLst/>
              </a:rPr>
              <a:t/>
            </a:r>
            <a:br>
              <a:rPr lang="ru-RU" dirty="0" smtClean="0">
                <a:effectLst/>
              </a:rPr>
            </a:br>
            <a:endParaRPr lang="ru-RU" dirty="0"/>
          </a:p>
        </p:txBody>
      </p:sp>
      <p:sp>
        <p:nvSpPr>
          <p:cNvPr id="3" name="Прямоугольник 2"/>
          <p:cNvSpPr/>
          <p:nvPr/>
        </p:nvSpPr>
        <p:spPr>
          <a:xfrm>
            <a:off x="1580444" y="1784192"/>
            <a:ext cx="8703733" cy="2585323"/>
          </a:xfrm>
          <a:prstGeom prst="rect">
            <a:avLst/>
          </a:prstGeom>
        </p:spPr>
        <p:txBody>
          <a:bodyPr wrap="square">
            <a:spAutoFit/>
          </a:bodyPr>
          <a:lstStyle/>
          <a:p>
            <a:pPr marL="742950" lvl="1" indent="-285750" algn="just">
              <a:spcAft>
                <a:spcPts val="0"/>
              </a:spcAft>
              <a:buFont typeface="Courier New" panose="02070309020205020404" pitchFamily="49" charset="0"/>
              <a:buChar char="o"/>
            </a:pPr>
            <a:r>
              <a:rPr lang="ru-RU" dirty="0" smtClean="0">
                <a:effectLst/>
                <a:latin typeface="Times New Roman" panose="02020603050405020304" pitchFamily="18" charset="0"/>
                <a:ea typeface="Calibri" panose="020F0502020204030204" pitchFamily="34" charset="0"/>
              </a:rPr>
              <a:t>Задания базового уровня (с процентом выполнения ниже 50)</a:t>
            </a:r>
          </a:p>
          <a:p>
            <a:pPr marL="342900" lvl="0" indent="-342900" algn="just">
              <a:spcAft>
                <a:spcPts val="0"/>
              </a:spcAft>
              <a:buFont typeface="Symbol" panose="05050102010706020507" pitchFamily="18" charset="2"/>
              <a:buChar char=""/>
            </a:pPr>
            <a:r>
              <a:rPr lang="ru-RU" dirty="0" smtClean="0">
                <a:effectLst/>
                <a:latin typeface="Times New Roman" panose="02020603050405020304" pitchFamily="18" charset="0"/>
                <a:ea typeface="Calibri" panose="020F0502020204030204" pitchFamily="34" charset="0"/>
              </a:rPr>
              <a:t>Задание №10 «Понимание основного содержания текста» набрало средней балл 14,2%. Трудно сказать почему данное задание в этом учебном году набрало так мало %, ведь данное задание является базовым и последние несколько учебных лет не набирало так мало %. В дальнейшем будем проводить анализ. </a:t>
            </a:r>
          </a:p>
          <a:p>
            <a:pPr marL="742950" lvl="1" indent="-285750" algn="just">
              <a:spcAft>
                <a:spcPts val="0"/>
              </a:spcAft>
              <a:buFont typeface="Courier New" panose="02070309020205020404" pitchFamily="49" charset="0"/>
              <a:buChar char="o"/>
            </a:pPr>
            <a:r>
              <a:rPr lang="ru-RU" dirty="0" smtClean="0">
                <a:effectLst/>
                <a:latin typeface="Times New Roman" panose="02020603050405020304" pitchFamily="18" charset="0"/>
                <a:ea typeface="Calibri" panose="020F0502020204030204" pitchFamily="34" charset="0"/>
              </a:rPr>
              <a:t>Задания повышенного и высокого уровня (с процентом выполнения ниже 15)</a:t>
            </a:r>
          </a:p>
          <a:p>
            <a:pPr marL="342900" lvl="0" indent="-342900" algn="just">
              <a:spcAft>
                <a:spcPts val="0"/>
              </a:spcAft>
              <a:buFont typeface="Symbol" panose="05050102010706020507" pitchFamily="18" charset="2"/>
              <a:buChar char=""/>
            </a:pPr>
            <a:r>
              <a:rPr lang="ru-RU" dirty="0" smtClean="0">
                <a:effectLst/>
                <a:latin typeface="Times New Roman" panose="02020603050405020304" pitchFamily="18" charset="0"/>
                <a:ea typeface="Calibri" panose="020F0502020204030204" pitchFamily="34" charset="0"/>
              </a:rPr>
              <a:t>Заданий повышенного уровня в этом учебном году нет. Только базового и высокого уровня.</a:t>
            </a:r>
          </a:p>
          <a:p>
            <a:pPr marL="342900" lvl="0" indent="-342900" algn="just">
              <a:spcAft>
                <a:spcPts val="0"/>
              </a:spcAft>
              <a:buFont typeface="Symbol" panose="05050102010706020507" pitchFamily="18" charset="2"/>
              <a:buChar char=""/>
            </a:pPr>
            <a:r>
              <a:rPr lang="ru-RU" dirty="0" smtClean="0">
                <a:effectLst/>
                <a:latin typeface="Times New Roman" panose="02020603050405020304" pitchFamily="18" charset="0"/>
                <a:ea typeface="Calibri" panose="020F0502020204030204" pitchFamily="34" charset="0"/>
              </a:rPr>
              <a:t>В заданиях высокого уровня в средних баллах нет процента выполнения ниже 15. </a:t>
            </a:r>
            <a:endParaRPr lang="ru-RU"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37336371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b="1" dirty="0">
                <a:latin typeface="Times New Roman" panose="02020603050405020304" pitchFamily="18" charset="0"/>
                <a:cs typeface="Times New Roman" panose="02020603050405020304" pitchFamily="18" charset="0"/>
              </a:rPr>
              <a:t>Выводы об итогах анализа выполнения заданий, групп заданий:</a:t>
            </a:r>
            <a:endParaRPr lang="ru-RU" sz="2400"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1095023" y="1905000"/>
            <a:ext cx="9674577" cy="1754326"/>
          </a:xfrm>
          <a:prstGeom prst="rect">
            <a:avLst/>
          </a:prstGeom>
        </p:spPr>
        <p:txBody>
          <a:bodyPr wrap="square">
            <a:spAutoFit/>
          </a:bodyPr>
          <a:lstStyle/>
          <a:p>
            <a:pPr indent="450215" algn="just"/>
            <a:r>
              <a:rPr lang="ru-RU" dirty="0" smtClean="0">
                <a:effectLst/>
                <a:latin typeface="Times New Roman" panose="02020603050405020304" pitchFamily="18" charset="0"/>
                <a:cs typeface="Times New Roman" panose="02020603050405020304" pitchFamily="18" charset="0"/>
              </a:rPr>
              <a:t>В 2024 году выпускники образовательных организаций </a:t>
            </a:r>
            <a:r>
              <a:rPr lang="ru-RU" dirty="0" err="1" smtClean="0">
                <a:effectLst/>
                <a:latin typeface="Times New Roman" panose="02020603050405020304" pitchFamily="18" charset="0"/>
                <a:cs typeface="Times New Roman" panose="02020603050405020304" pitchFamily="18" charset="0"/>
              </a:rPr>
              <a:t>Кинельского</a:t>
            </a:r>
            <a:r>
              <a:rPr lang="ru-RU" dirty="0" smtClean="0">
                <a:effectLst/>
                <a:latin typeface="Times New Roman" panose="02020603050405020304" pitchFamily="18" charset="0"/>
                <a:cs typeface="Times New Roman" panose="02020603050405020304" pitchFamily="18" charset="0"/>
              </a:rPr>
              <a:t> округа показали достаточно высокий уровень подготовки к ЕГЭ по английскому языку, хотя по сравнению с 2023 г. учебным годом  практически осталось прежнем  количество участников экзамена (в 2022 г. - 25 чел, в 2023 г.-24 чел) и средний балл практически одинаковый    ( в 2022 г. – 68, в 2023 г. -69). Вместе с тем наблюдается повышение среднего процента выполнения заданий, особенно в группах от 61 до 80 баллов и 81 до 100 баллов, но, к сожалению, понижение по среднем баллам</a:t>
            </a:r>
            <a:r>
              <a:rPr lang="ru-RU" dirty="0" smtClean="0">
                <a:effectLst/>
              </a:rPr>
              <a:t>.</a:t>
            </a:r>
            <a:endParaRPr lang="ru-RU" dirty="0">
              <a:effectLst/>
            </a:endParaRPr>
          </a:p>
        </p:txBody>
      </p:sp>
    </p:spTree>
    <p:extLst>
      <p:ext uri="{BB962C8B-B14F-4D97-AF65-F5344CB8AC3E}">
        <p14:creationId xmlns:p14="http://schemas.microsoft.com/office/powerpoint/2010/main" val="10404878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x-none" sz="2700" b="1" dirty="0">
                <a:latin typeface="Times New Roman" panose="02020603050405020304" pitchFamily="18" charset="0"/>
                <a:cs typeface="Times New Roman" panose="02020603050405020304" pitchFamily="18" charset="0"/>
              </a:rPr>
              <a:t>Рекомендации по совершенствованию организации и методики преподавания предмета в субъекте Российской Федерации на основе выявленных типичных затруднений и ошибок</a:t>
            </a:r>
            <a:r>
              <a:rPr lang="ru-RU" b="1" dirty="0"/>
              <a:t/>
            </a:r>
            <a:br>
              <a:rPr lang="ru-RU" b="1" dirty="0"/>
            </a:br>
            <a:endParaRPr lang="ru-RU" dirty="0"/>
          </a:p>
        </p:txBody>
      </p:sp>
      <p:sp>
        <p:nvSpPr>
          <p:cNvPr id="3" name="Прямоугольник 2"/>
          <p:cNvSpPr/>
          <p:nvPr/>
        </p:nvSpPr>
        <p:spPr>
          <a:xfrm>
            <a:off x="849489" y="2232554"/>
            <a:ext cx="10157178" cy="3970318"/>
          </a:xfrm>
          <a:prstGeom prst="rect">
            <a:avLst/>
          </a:prstGeom>
        </p:spPr>
        <p:txBody>
          <a:bodyPr wrap="square">
            <a:spAutoFit/>
          </a:bodyPr>
          <a:lstStyle/>
          <a:p>
            <a:pPr indent="450215" algn="just">
              <a:spcAft>
                <a:spcPts val="0"/>
              </a:spcAft>
            </a:pPr>
            <a:r>
              <a:rPr lang="ru-RU" sz="1400" dirty="0">
                <a:latin typeface="Times New Roman" panose="02020603050405020304" pitchFamily="18" charset="0"/>
                <a:ea typeface="Calibri" panose="020F0502020204030204" pitchFamily="34" charset="0"/>
              </a:rPr>
              <a:t>Рекомендуется начинать подготовку к экзамену по английскому языку с внимательного изучения нормативных документов (спецификации, кодификатора, демонстрационного варианта КИМ), определяющих структуру и содержание экзамена, обращая внимание на возможные изменения. Преподавателям, осуществляющим подготовку к экзамену, желательно тщательно ознакомиться с системой проверки заданий с развернутым ответом как в устной, так и в письменной части экзамена, чтобы высказывание выпускника соответствовало критериям оценивания. Особенно внимательно следует подходить к выбору тренировочных пособий и методических разработок при подготовке к экзамену, так как не все предлагаемые материалы дают четкое представление о контрольных измерительных материалах экзамена. Желательно применять пособия, изданные по рекомендациям ФГБНУ “ФИПИ”. На уроках английского языка необходимо учить отбору лексических единиц в соответствии с коммуникативными задачами и совершенствовать навыки употребления учащимися лексико-грамматического материала в коммуникативно-ориентированном контексте, что также невозможно без элемента анализа; необходимо уделять большее внимание на уроках развитию умения решать коммуникативные задачи в продуктивных видах речевой деятельности (письмо и говорение) и использованию разных стратегий в зависимости от поставленной коммуникативной задачи с их последующим анализом и самоанализом; учить выпускников логически организовать письменный текст, четко следовать инструкциям к заданию, в том числе соблюдать предписанный объем высказывания; учить использованию синонимических средств и синтаксического перифраза; немаловажным является развитие навыков самоконтроля и самопроверки. Многие выпускники не видят своих ошибок, не умеют проверить свой текст даже при наличии достаточного времени. В таких случаях полезно начинать с исправления ошибок в чужом тексте, с взаимопроверки и развития в целом навыков критического мышления; использовать в процессе обучения тексты различных типов и жанров, в том числе материалы сети Интернет.</a:t>
            </a:r>
          </a:p>
        </p:txBody>
      </p:sp>
    </p:spTree>
    <p:extLst>
      <p:ext uri="{BB962C8B-B14F-4D97-AF65-F5344CB8AC3E}">
        <p14:creationId xmlns:p14="http://schemas.microsoft.com/office/powerpoint/2010/main" val="20395027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x-none" sz="2700" b="1" dirty="0">
                <a:latin typeface="Times New Roman" panose="02020603050405020304" pitchFamily="18" charset="0"/>
                <a:cs typeface="Times New Roman" panose="02020603050405020304" pitchFamily="18" charset="0"/>
              </a:rPr>
              <a:t>Рекомендации по темам для обсуждения</a:t>
            </a:r>
            <a:r>
              <a:rPr lang="ru-RU" sz="2700" b="1" dirty="0">
                <a:latin typeface="Times New Roman" panose="02020603050405020304" pitchFamily="18" charset="0"/>
                <a:cs typeface="Times New Roman" panose="02020603050405020304" pitchFamily="18" charset="0"/>
              </a:rPr>
              <a:t> / обмена опытом</a:t>
            </a:r>
            <a:r>
              <a:rPr lang="x-none" sz="2700" b="1" dirty="0">
                <a:latin typeface="Times New Roman" panose="02020603050405020304" pitchFamily="18" charset="0"/>
                <a:cs typeface="Times New Roman" panose="02020603050405020304" pitchFamily="18" charset="0"/>
              </a:rPr>
              <a:t> на методических объединениях учителей-предметников для включения в региональную дорожную карту по развитию региональной системы образования</a:t>
            </a:r>
            <a:r>
              <a:rPr lang="ru-RU" b="1" dirty="0"/>
              <a:t/>
            </a:r>
            <a:br>
              <a:rPr lang="ru-RU" b="1" dirty="0"/>
            </a:br>
            <a:endParaRPr lang="ru-RU" dirty="0"/>
          </a:p>
        </p:txBody>
      </p:sp>
      <p:sp>
        <p:nvSpPr>
          <p:cNvPr id="3" name="Прямоугольник 2"/>
          <p:cNvSpPr/>
          <p:nvPr/>
        </p:nvSpPr>
        <p:spPr>
          <a:xfrm>
            <a:off x="896761" y="2172407"/>
            <a:ext cx="10281356" cy="2031325"/>
          </a:xfrm>
          <a:prstGeom prst="rect">
            <a:avLst/>
          </a:prstGeom>
        </p:spPr>
        <p:txBody>
          <a:bodyPr wrap="square">
            <a:spAutoFit/>
          </a:bodyPr>
          <a:lstStyle/>
          <a:p>
            <a:pPr indent="450215" algn="just">
              <a:spcAft>
                <a:spcPts val="0"/>
              </a:spcAft>
            </a:pPr>
            <a:r>
              <a:rPr lang="ru-RU" dirty="0">
                <a:latin typeface="Times New Roman" panose="02020603050405020304" pitchFamily="18" charset="0"/>
                <a:ea typeface="Calibri" panose="020F0502020204030204" pitchFamily="34" charset="0"/>
              </a:rPr>
              <a:t>В </a:t>
            </a:r>
            <a:r>
              <a:rPr lang="ru-RU" dirty="0" err="1">
                <a:latin typeface="Times New Roman" panose="02020603050405020304" pitchFamily="18" charset="0"/>
                <a:ea typeface="Calibri" panose="020F0502020204030204" pitchFamily="34" charset="0"/>
              </a:rPr>
              <a:t>аудировании</a:t>
            </a:r>
            <a:r>
              <a:rPr lang="ru-RU" dirty="0">
                <a:latin typeface="Times New Roman" panose="02020603050405020304" pitchFamily="18" charset="0"/>
                <a:ea typeface="Calibri" panose="020F0502020204030204" pitchFamily="34" charset="0"/>
              </a:rPr>
              <a:t> и чтении необходимо обратить особое внимание на задания, нацеленные на извлечение точной информации. При формировании умений, обучающихся рекомендуется использовать те типы текстовых заданий, которые используются в контрольных измерительных материалах ЕГЭ. Особое внимание необходимо уделять правильному перенесению ответов в бланк ответов.</a:t>
            </a:r>
          </a:p>
          <a:p>
            <a:pPr indent="450215" algn="just">
              <a:spcAft>
                <a:spcPts val="0"/>
              </a:spcAft>
            </a:pPr>
            <a:r>
              <a:rPr lang="ru-RU" dirty="0">
                <a:latin typeface="Times New Roman" panose="02020603050405020304" pitchFamily="18" charset="0"/>
                <a:ea typeface="Calibri" panose="020F0502020204030204" pitchFamily="34" charset="0"/>
              </a:rPr>
              <a:t>Рекомендуется учителям  английского языка ГБОУ СОШ </a:t>
            </a:r>
            <a:r>
              <a:rPr lang="ru-RU" dirty="0" err="1">
                <a:latin typeface="Times New Roman" panose="02020603050405020304" pitchFamily="18" charset="0"/>
                <a:ea typeface="Calibri" panose="020F0502020204030204" pitchFamily="34" charset="0"/>
              </a:rPr>
              <a:t>Кинельского</a:t>
            </a:r>
            <a:r>
              <a:rPr lang="ru-RU" dirty="0">
                <a:latin typeface="Times New Roman" panose="02020603050405020304" pitchFamily="18" charset="0"/>
                <a:ea typeface="Calibri" panose="020F0502020204030204" pitchFamily="34" charset="0"/>
              </a:rPr>
              <a:t> округа  обсудить/обменяться опытом на МО в течение 2024-2025 учебного года по следующим темам:</a:t>
            </a:r>
          </a:p>
        </p:txBody>
      </p:sp>
      <p:sp>
        <p:nvSpPr>
          <p:cNvPr id="4" name="Прямоугольник 3"/>
          <p:cNvSpPr/>
          <p:nvPr/>
        </p:nvSpPr>
        <p:spPr>
          <a:xfrm>
            <a:off x="896761" y="4203732"/>
            <a:ext cx="10398478" cy="2585323"/>
          </a:xfrm>
          <a:prstGeom prst="rect">
            <a:avLst/>
          </a:prstGeom>
        </p:spPr>
        <p:txBody>
          <a:bodyPr wrap="square">
            <a:spAutoFit/>
          </a:bodyPr>
          <a:lstStyle/>
          <a:p>
            <a:pPr algn="just">
              <a:spcAft>
                <a:spcPts val="0"/>
              </a:spcAft>
            </a:pPr>
            <a:r>
              <a:rPr lang="ru-RU" dirty="0">
                <a:latin typeface="Times New Roman" panose="02020603050405020304" pitchFamily="18" charset="0"/>
                <a:ea typeface="Calibri" panose="020F0502020204030204" pitchFamily="34" charset="0"/>
              </a:rPr>
              <a:t>1.В разделе “Задания по грамматике и лексике” рекомендуется обратить внимание на следующие темы: видовременные формы глагола, степени сравнения прилагательных, страдательный залог, словообразовательные модели существительных и прилагательных. Учителям необходимо добиваться, чтобы при формировании грамматических навыков обучающиеся понимали структуру и смысл предложений и соблюдали порядок слов, соответствующий построению в английском языке. При оформлении бланка необходимо требовать от обучающихся четкого, разборчивого написания слов, так как возможна неправильная идентификация буквы, что влечет за собой потерю баллов. Кроме того, необходимо внимательно следить, чтобы все ответы были перенесены в итоговый бланк ответов, причем на правильной строчке.</a:t>
            </a:r>
          </a:p>
        </p:txBody>
      </p:sp>
    </p:spTree>
    <p:extLst>
      <p:ext uri="{BB962C8B-B14F-4D97-AF65-F5344CB8AC3E}">
        <p14:creationId xmlns:p14="http://schemas.microsoft.com/office/powerpoint/2010/main" val="26399829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69243" y="1173413"/>
            <a:ext cx="10272889" cy="4247317"/>
          </a:xfrm>
          <a:prstGeom prst="rect">
            <a:avLst/>
          </a:prstGeom>
        </p:spPr>
        <p:txBody>
          <a:bodyPr wrap="square">
            <a:spAutoFit/>
          </a:bodyPr>
          <a:lstStyle/>
          <a:p>
            <a:pPr algn="just">
              <a:spcAft>
                <a:spcPts val="0"/>
              </a:spcAft>
            </a:pPr>
            <a:r>
              <a:rPr lang="ru-RU" dirty="0">
                <a:latin typeface="Times New Roman" panose="02020603050405020304" pitchFamily="18" charset="0"/>
                <a:ea typeface="Calibri" panose="020F0502020204030204" pitchFamily="34" charset="0"/>
              </a:rPr>
              <a:t>2.При выполнении задания раздела “Письмо” необходимо проанализировать специфику коммуникативной задачи определенного типа и втекающие из нее способы ее решения. Непонимание коммуникативной задачи влечет за собой отклонение от темы, что в свою очередь приводит к получению “0” баллов за задание. Несоответствие объему высказывания является второй по распространенности ошибкой при выполнении заданий 37 и 38, причем речь идет как о недостаточном объеме для проверки, так и о превышении объема. Обращать внимание на изменения в заданиях 37 и 38. </a:t>
            </a:r>
          </a:p>
          <a:p>
            <a:pPr algn="just">
              <a:spcAft>
                <a:spcPts val="0"/>
              </a:spcAft>
            </a:pPr>
            <a:r>
              <a:rPr lang="ru-RU" dirty="0">
                <a:latin typeface="Times New Roman" panose="02020603050405020304" pitchFamily="18" charset="0"/>
                <a:ea typeface="Calibri" panose="020F0502020204030204" pitchFamily="34" charset="0"/>
              </a:rPr>
              <a:t>3. При подготовке к устной части экзамена необходимо обращать внимание на четкое выполнение коммуникативной задачи и лексико-грамматическое оформление высказывания. При выполнении задания 2, 3 и 4 необходимо обращать внимание на время, объем и логичность высказывания, а также на правильное лексико-грамматическое построение предложения. Важно следить за скоростью речи, так как на высказывание отводится определенное время и возможно снижение результатов из-за того, что говорящий не может уложиться в необходимый временной отрезок.  Кроме того, желательно придерживаться плана, представленного в задании, не повторять одну и ту же информацию несколько раз для создания видимости правильного объема. </a:t>
            </a:r>
          </a:p>
        </p:txBody>
      </p:sp>
    </p:spTree>
    <p:extLst>
      <p:ext uri="{BB962C8B-B14F-4D97-AF65-F5344CB8AC3E}">
        <p14:creationId xmlns:p14="http://schemas.microsoft.com/office/powerpoint/2010/main" val="16238302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2" algn="ctr"/>
            <a:r>
              <a:rPr lang="ru-RU" sz="2400" b="1" dirty="0">
                <a:latin typeface="Times New Roman" panose="02020603050405020304" pitchFamily="18" charset="0"/>
                <a:cs typeface="Times New Roman" panose="02020603050405020304" pitchFamily="18" charset="0"/>
              </a:rPr>
              <a:t>Планируемые мероприятия</a:t>
            </a:r>
            <a:r>
              <a:rPr lang="x-none" sz="2400" b="1" dirty="0">
                <a:latin typeface="Times New Roman" panose="02020603050405020304" pitchFamily="18" charset="0"/>
                <a:cs typeface="Times New Roman" panose="02020603050405020304" pitchFamily="18" charset="0"/>
              </a:rPr>
              <a:t> методической поддержки изучения учебных предметов в 202</a:t>
            </a:r>
            <a:r>
              <a:rPr lang="ru-RU" sz="2400" b="1" dirty="0">
                <a:latin typeface="Times New Roman" panose="02020603050405020304" pitchFamily="18" charset="0"/>
                <a:cs typeface="Times New Roman" panose="02020603050405020304" pitchFamily="18" charset="0"/>
              </a:rPr>
              <a:t>4</a:t>
            </a:r>
            <a:r>
              <a:rPr lang="x-none" sz="2400" b="1" dirty="0">
                <a:latin typeface="Times New Roman" panose="02020603050405020304" pitchFamily="18" charset="0"/>
                <a:cs typeface="Times New Roman" panose="02020603050405020304" pitchFamily="18" charset="0"/>
              </a:rPr>
              <a:t>-202</a:t>
            </a:r>
            <a:r>
              <a:rPr lang="ru-RU" sz="2400" b="1" dirty="0">
                <a:latin typeface="Times New Roman" panose="02020603050405020304" pitchFamily="18" charset="0"/>
                <a:cs typeface="Times New Roman" panose="02020603050405020304" pitchFamily="18" charset="0"/>
              </a:rPr>
              <a:t>5 </a:t>
            </a:r>
            <a:r>
              <a:rPr lang="x-none" sz="2400" b="1" dirty="0">
                <a:latin typeface="Times New Roman" panose="02020603050405020304" pitchFamily="18" charset="0"/>
                <a:cs typeface="Times New Roman" panose="02020603050405020304" pitchFamily="18" charset="0"/>
              </a:rPr>
              <a:t>уч.г. на региональном уровне, в том числе в ОО с аномально низкими результатами ЕГЭ 202</a:t>
            </a:r>
            <a:r>
              <a:rPr lang="ru-RU" sz="2400" b="1" dirty="0">
                <a:latin typeface="Times New Roman" panose="02020603050405020304" pitchFamily="18" charset="0"/>
                <a:cs typeface="Times New Roman" panose="02020603050405020304" pitchFamily="18" charset="0"/>
              </a:rPr>
              <a:t>4</a:t>
            </a:r>
            <a:r>
              <a:rPr lang="x-none" sz="2400" b="1" dirty="0">
                <a:latin typeface="Times New Roman" panose="02020603050405020304" pitchFamily="18" charset="0"/>
                <a:cs typeface="Times New Roman" panose="02020603050405020304" pitchFamily="18" charset="0"/>
              </a:rPr>
              <a:t> г.</a:t>
            </a: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1050" i="1" dirty="0"/>
              <a:t>	</a:t>
            </a:r>
            <a:br>
              <a:rPr lang="ru-RU" sz="1050" i="1" dirty="0"/>
            </a:br>
            <a:endParaRPr 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1641665663"/>
              </p:ext>
            </p:extLst>
          </p:nvPr>
        </p:nvGraphicFramePr>
        <p:xfrm>
          <a:off x="849489" y="1808426"/>
          <a:ext cx="10515601" cy="4854267"/>
        </p:xfrm>
        <a:graphic>
          <a:graphicData uri="http://schemas.openxmlformats.org/drawingml/2006/table">
            <a:tbl>
              <a:tblPr firstRow="1" firstCol="1" bandRow="1">
                <a:tableStyleId>{5C22544A-7EE6-4342-B048-85BDC9FD1C3A}</a:tableStyleId>
              </a:tblPr>
              <a:tblGrid>
                <a:gridCol w="422436">
                  <a:extLst>
                    <a:ext uri="{9D8B030D-6E8A-4147-A177-3AD203B41FA5}">
                      <a16:colId xmlns:a16="http://schemas.microsoft.com/office/drawing/2014/main" val="582555311"/>
                    </a:ext>
                  </a:extLst>
                </a:gridCol>
                <a:gridCol w="1459394">
                  <a:extLst>
                    <a:ext uri="{9D8B030D-6E8A-4147-A177-3AD203B41FA5}">
                      <a16:colId xmlns:a16="http://schemas.microsoft.com/office/drawing/2014/main" val="367122994"/>
                    </a:ext>
                  </a:extLst>
                </a:gridCol>
                <a:gridCol w="5202751">
                  <a:extLst>
                    <a:ext uri="{9D8B030D-6E8A-4147-A177-3AD203B41FA5}">
                      <a16:colId xmlns:a16="http://schemas.microsoft.com/office/drawing/2014/main" val="1716159252"/>
                    </a:ext>
                  </a:extLst>
                </a:gridCol>
                <a:gridCol w="3431020">
                  <a:extLst>
                    <a:ext uri="{9D8B030D-6E8A-4147-A177-3AD203B41FA5}">
                      <a16:colId xmlns:a16="http://schemas.microsoft.com/office/drawing/2014/main" val="1772666985"/>
                    </a:ext>
                  </a:extLst>
                </a:gridCol>
              </a:tblGrid>
              <a:tr h="393987">
                <a:tc>
                  <a:txBody>
                    <a:bodyPr/>
                    <a:lstStyle/>
                    <a:p>
                      <a:pPr algn="ctr"/>
                      <a:r>
                        <a:rPr lang="ru-RU" sz="1000">
                          <a:effectLst/>
                        </a:rPr>
                        <a:t>№ п/п</a:t>
                      </a:r>
                      <a:endParaRPr lang="ru-RU" sz="1000">
                        <a:effectLst/>
                        <a:latin typeface="Calibri" panose="020F0502020204030204" pitchFamily="34" charset="0"/>
                      </a:endParaRPr>
                    </a:p>
                  </a:txBody>
                  <a:tcPr marL="68580" marR="68580" marT="0" marB="0"/>
                </a:tc>
                <a:tc>
                  <a:txBody>
                    <a:bodyPr/>
                    <a:lstStyle/>
                    <a:p>
                      <a:pPr algn="ctr"/>
                      <a:r>
                        <a:rPr lang="ru-RU" sz="1000">
                          <a:effectLst/>
                        </a:rPr>
                        <a:t>Дата</a:t>
                      </a:r>
                    </a:p>
                    <a:p>
                      <a:pPr algn="ctr"/>
                      <a:r>
                        <a:rPr lang="ru-RU" sz="1000">
                          <a:effectLst/>
                        </a:rPr>
                        <a:t>(месяц)</a:t>
                      </a:r>
                      <a:endParaRPr lang="ru-RU" sz="1000">
                        <a:effectLst/>
                        <a:latin typeface="Calibri" panose="020F0502020204030204" pitchFamily="34" charset="0"/>
                      </a:endParaRPr>
                    </a:p>
                  </a:txBody>
                  <a:tcPr marL="68580" marR="68580" marT="0" marB="0"/>
                </a:tc>
                <a:tc>
                  <a:txBody>
                    <a:bodyPr/>
                    <a:lstStyle/>
                    <a:p>
                      <a:pPr algn="ctr"/>
                      <a:r>
                        <a:rPr lang="ru-RU" sz="1000" dirty="0">
                          <a:effectLst/>
                        </a:rPr>
                        <a:t>Мероприятие</a:t>
                      </a:r>
                    </a:p>
                    <a:p>
                      <a:pPr algn="ctr"/>
                      <a:r>
                        <a:rPr lang="ru-RU" sz="1000" dirty="0">
                          <a:effectLst/>
                        </a:rPr>
                        <a:t>(указать тему и организацию, которая планирует проведение мероприятия)</a:t>
                      </a:r>
                      <a:endParaRPr lang="ru-RU" sz="1000" dirty="0">
                        <a:effectLst/>
                        <a:latin typeface="Calibri" panose="020F0502020204030204" pitchFamily="34" charset="0"/>
                      </a:endParaRPr>
                    </a:p>
                  </a:txBody>
                  <a:tcPr marL="68580" marR="68580" marT="0" marB="0"/>
                </a:tc>
                <a:tc>
                  <a:txBody>
                    <a:bodyPr/>
                    <a:lstStyle/>
                    <a:p>
                      <a:pPr algn="ctr"/>
                      <a:r>
                        <a:rPr lang="ru-RU" sz="1000">
                          <a:effectLst/>
                        </a:rPr>
                        <a:t>Категория участников</a:t>
                      </a:r>
                      <a:endParaRPr lang="ru-RU" sz="1000">
                        <a:effectLst/>
                        <a:latin typeface="Calibri" panose="020F0502020204030204" pitchFamily="34" charset="0"/>
                      </a:endParaRPr>
                    </a:p>
                  </a:txBody>
                  <a:tcPr marL="68580" marR="68580" marT="0" marB="0"/>
                </a:tc>
                <a:extLst>
                  <a:ext uri="{0D108BD9-81ED-4DB2-BD59-A6C34878D82A}">
                    <a16:rowId xmlns:a16="http://schemas.microsoft.com/office/drawing/2014/main" val="2661591824"/>
                  </a:ext>
                </a:extLst>
              </a:tr>
              <a:tr h="393987">
                <a:tc>
                  <a:txBody>
                    <a:bodyPr/>
                    <a:lstStyle/>
                    <a:p>
                      <a:r>
                        <a:rPr lang="ru-RU" sz="1000">
                          <a:effectLst/>
                        </a:rPr>
                        <a:t>1</a:t>
                      </a:r>
                      <a:endParaRPr lang="ru-RU" sz="1000">
                        <a:effectLst/>
                        <a:latin typeface="Calibri" panose="020F0502020204030204" pitchFamily="34" charset="0"/>
                      </a:endParaRPr>
                    </a:p>
                  </a:txBody>
                  <a:tcPr marL="68580" marR="68580" marT="0" marB="0"/>
                </a:tc>
                <a:tc>
                  <a:txBody>
                    <a:bodyPr/>
                    <a:lstStyle/>
                    <a:p>
                      <a:r>
                        <a:rPr lang="ru-RU" sz="1000">
                          <a:effectLst/>
                        </a:rPr>
                        <a:t>Сентябрь- декабрь 2024</a:t>
                      </a:r>
                      <a:endParaRPr lang="ru-RU" sz="1000">
                        <a:effectLst/>
                        <a:latin typeface="Calibri" panose="020F0502020204030204" pitchFamily="34" charset="0"/>
                      </a:endParaRPr>
                    </a:p>
                  </a:txBody>
                  <a:tcPr marL="68580" marR="68580" marT="0" marB="0"/>
                </a:tc>
                <a:tc>
                  <a:txBody>
                    <a:bodyPr/>
                    <a:lstStyle/>
                    <a:p>
                      <a:r>
                        <a:rPr lang="ru-RU" sz="1000">
                          <a:effectLst/>
                        </a:rPr>
                        <a:t>Семинар/Вебинар по анализу типичных ошибок с целью их предупреждения с участием старшего эксперта предметной комиссии на базе ГБУ ДПО «Кинельский РЦ»</a:t>
                      </a:r>
                      <a:endParaRPr lang="ru-RU" sz="1000">
                        <a:effectLst/>
                        <a:latin typeface="Calibri" panose="020F0502020204030204" pitchFamily="34" charset="0"/>
                      </a:endParaRPr>
                    </a:p>
                  </a:txBody>
                  <a:tcPr marL="68580" marR="68580" marT="0" marB="0"/>
                </a:tc>
                <a:tc>
                  <a:txBody>
                    <a:bodyPr/>
                    <a:lstStyle/>
                    <a:p>
                      <a:r>
                        <a:rPr lang="ru-RU" sz="1000">
                          <a:effectLst/>
                        </a:rPr>
                        <a:t>Учителя английского языка ГБОУ СОШ Кинельского округа</a:t>
                      </a:r>
                      <a:endParaRPr lang="ru-RU" sz="1000">
                        <a:effectLst/>
                        <a:latin typeface="Calibri" panose="020F0502020204030204" pitchFamily="34" charset="0"/>
                      </a:endParaRPr>
                    </a:p>
                  </a:txBody>
                  <a:tcPr marL="68580" marR="68580" marT="0" marB="0"/>
                </a:tc>
                <a:extLst>
                  <a:ext uri="{0D108BD9-81ED-4DB2-BD59-A6C34878D82A}">
                    <a16:rowId xmlns:a16="http://schemas.microsoft.com/office/drawing/2014/main" val="323383415"/>
                  </a:ext>
                </a:extLst>
              </a:tr>
              <a:tr h="590980">
                <a:tc>
                  <a:txBody>
                    <a:bodyPr/>
                    <a:lstStyle/>
                    <a:p>
                      <a:r>
                        <a:rPr lang="ru-RU" sz="1000">
                          <a:effectLst/>
                        </a:rPr>
                        <a:t>2</a:t>
                      </a:r>
                      <a:endParaRPr lang="ru-RU" sz="1000">
                        <a:effectLst/>
                        <a:latin typeface="Calibri" panose="020F0502020204030204" pitchFamily="34" charset="0"/>
                      </a:endParaRPr>
                    </a:p>
                  </a:txBody>
                  <a:tcPr marL="68580" marR="68580" marT="0" marB="0"/>
                </a:tc>
                <a:tc>
                  <a:txBody>
                    <a:bodyPr/>
                    <a:lstStyle/>
                    <a:p>
                      <a:r>
                        <a:rPr lang="ru-RU" sz="1000">
                          <a:effectLst/>
                        </a:rPr>
                        <a:t>Октябрь</a:t>
                      </a:r>
                    </a:p>
                    <a:p>
                      <a:r>
                        <a:rPr lang="ru-RU" sz="1000">
                          <a:effectLst/>
                        </a:rPr>
                        <a:t>2024 г.</a:t>
                      </a:r>
                    </a:p>
                    <a:p>
                      <a:r>
                        <a:rPr lang="ru-RU" sz="1000">
                          <a:effectLst/>
                        </a:rPr>
                        <a:t> </a:t>
                      </a:r>
                      <a:endParaRPr lang="ru-RU" sz="1000">
                        <a:effectLst/>
                        <a:latin typeface="Calibri" panose="020F0502020204030204" pitchFamily="34" charset="0"/>
                      </a:endParaRPr>
                    </a:p>
                  </a:txBody>
                  <a:tcPr marL="68580" marR="68580" marT="0" marB="0"/>
                </a:tc>
                <a:tc>
                  <a:txBody>
                    <a:bodyPr/>
                    <a:lstStyle/>
                    <a:p>
                      <a:r>
                        <a:rPr lang="ru-RU" sz="1000">
                          <a:effectLst/>
                        </a:rPr>
                        <a:t>Практический семинар для учителейтанглийского языка по теме: «Разбор письменных заданий, вызывающих затруднения (задания 30,31, 34 - 37)».</a:t>
                      </a:r>
                    </a:p>
                    <a:p>
                      <a:r>
                        <a:rPr lang="ru-RU" sz="1000">
                          <a:effectLst/>
                        </a:rPr>
                        <a:t> </a:t>
                      </a:r>
                      <a:endParaRPr lang="ru-RU" sz="1000">
                        <a:effectLst/>
                        <a:latin typeface="Calibri" panose="020F0502020204030204" pitchFamily="34" charset="0"/>
                      </a:endParaRPr>
                    </a:p>
                  </a:txBody>
                  <a:tcPr marL="68580" marR="68580" marT="0" marB="0"/>
                </a:tc>
                <a:tc>
                  <a:txBody>
                    <a:bodyPr/>
                    <a:lstStyle/>
                    <a:p>
                      <a:r>
                        <a:rPr lang="ru-RU" sz="1000">
                          <a:effectLst/>
                        </a:rPr>
                        <a:t>Учителя английского языка ГБОУ СОШ Кинельского округа</a:t>
                      </a:r>
                      <a:endParaRPr lang="ru-RU" sz="1000">
                        <a:effectLst/>
                        <a:latin typeface="Calibri" panose="020F0502020204030204" pitchFamily="34" charset="0"/>
                      </a:endParaRPr>
                    </a:p>
                  </a:txBody>
                  <a:tcPr marL="68580" marR="68580" marT="0" marB="0"/>
                </a:tc>
                <a:extLst>
                  <a:ext uri="{0D108BD9-81ED-4DB2-BD59-A6C34878D82A}">
                    <a16:rowId xmlns:a16="http://schemas.microsoft.com/office/drawing/2014/main" val="1110899137"/>
                  </a:ext>
                </a:extLst>
              </a:tr>
              <a:tr h="787973">
                <a:tc>
                  <a:txBody>
                    <a:bodyPr/>
                    <a:lstStyle/>
                    <a:p>
                      <a:r>
                        <a:rPr lang="ru-RU" sz="1000">
                          <a:effectLst/>
                        </a:rPr>
                        <a:t>3</a:t>
                      </a:r>
                      <a:endParaRPr lang="ru-RU" sz="1000">
                        <a:effectLst/>
                        <a:latin typeface="Calibri" panose="020F0502020204030204" pitchFamily="34" charset="0"/>
                      </a:endParaRPr>
                    </a:p>
                  </a:txBody>
                  <a:tcPr marL="68580" marR="68580" marT="0" marB="0"/>
                </a:tc>
                <a:tc>
                  <a:txBody>
                    <a:bodyPr/>
                    <a:lstStyle/>
                    <a:p>
                      <a:r>
                        <a:rPr lang="ru-RU" sz="1000">
                          <a:effectLst/>
                        </a:rPr>
                        <a:t>Ноябрь</a:t>
                      </a:r>
                    </a:p>
                    <a:p>
                      <a:r>
                        <a:rPr lang="ru-RU" sz="1000">
                          <a:effectLst/>
                        </a:rPr>
                        <a:t>20234г.</a:t>
                      </a:r>
                    </a:p>
                    <a:p>
                      <a:r>
                        <a:rPr lang="ru-RU" sz="1000">
                          <a:effectLst/>
                        </a:rPr>
                        <a:t> </a:t>
                      </a:r>
                      <a:endParaRPr lang="ru-RU" sz="1000">
                        <a:effectLst/>
                        <a:latin typeface="Calibri" panose="020F0502020204030204" pitchFamily="34" charset="0"/>
                      </a:endParaRPr>
                    </a:p>
                  </a:txBody>
                  <a:tcPr marL="68580" marR="68580" marT="0" marB="0"/>
                </a:tc>
                <a:tc>
                  <a:txBody>
                    <a:bodyPr/>
                    <a:lstStyle/>
                    <a:p>
                      <a:r>
                        <a:rPr lang="ru-RU" sz="1000">
                          <a:effectLst/>
                        </a:rPr>
                        <a:t>Теоретический семинар для учителей английского языка по теме «Результаты ЕГЭ-2025 по английскому языку.</a:t>
                      </a:r>
                    </a:p>
                    <a:p>
                      <a:r>
                        <a:rPr lang="ru-RU" sz="1000">
                          <a:effectLst/>
                        </a:rPr>
                        <a:t>Совершенствование методики преподавания английского языка с учетом результатов итоговой аттестации выпускников</a:t>
                      </a:r>
                      <a:endParaRPr lang="ru-RU" sz="1000">
                        <a:effectLst/>
                        <a:latin typeface="Calibri" panose="020F0502020204030204" pitchFamily="34" charset="0"/>
                      </a:endParaRPr>
                    </a:p>
                  </a:txBody>
                  <a:tcPr marL="68580" marR="68580" marT="0" marB="0"/>
                </a:tc>
                <a:tc>
                  <a:txBody>
                    <a:bodyPr/>
                    <a:lstStyle/>
                    <a:p>
                      <a:r>
                        <a:rPr lang="ru-RU" sz="1000">
                          <a:effectLst/>
                        </a:rPr>
                        <a:t>Учителя английского языка ГБОУ СОШ Кинельского округа</a:t>
                      </a:r>
                      <a:endParaRPr lang="ru-RU" sz="1000">
                        <a:effectLst/>
                        <a:latin typeface="Calibri" panose="020F0502020204030204" pitchFamily="34" charset="0"/>
                      </a:endParaRPr>
                    </a:p>
                  </a:txBody>
                  <a:tcPr marL="68580" marR="68580" marT="0" marB="0"/>
                </a:tc>
                <a:extLst>
                  <a:ext uri="{0D108BD9-81ED-4DB2-BD59-A6C34878D82A}">
                    <a16:rowId xmlns:a16="http://schemas.microsoft.com/office/drawing/2014/main" val="2430145266"/>
                  </a:ext>
                </a:extLst>
              </a:tr>
              <a:tr h="590980">
                <a:tc>
                  <a:txBody>
                    <a:bodyPr/>
                    <a:lstStyle/>
                    <a:p>
                      <a:r>
                        <a:rPr lang="ru-RU" sz="1000">
                          <a:effectLst/>
                        </a:rPr>
                        <a:t>4</a:t>
                      </a:r>
                      <a:endParaRPr lang="ru-RU" sz="1000">
                        <a:effectLst/>
                        <a:latin typeface="Calibri" panose="020F0502020204030204" pitchFamily="34" charset="0"/>
                      </a:endParaRPr>
                    </a:p>
                  </a:txBody>
                  <a:tcPr marL="68580" marR="68580" marT="0" marB="0"/>
                </a:tc>
                <a:tc>
                  <a:txBody>
                    <a:bodyPr/>
                    <a:lstStyle/>
                    <a:p>
                      <a:r>
                        <a:rPr lang="ru-RU" sz="1000">
                          <a:effectLst/>
                        </a:rPr>
                        <a:t>Декабрь</a:t>
                      </a:r>
                    </a:p>
                    <a:p>
                      <a:r>
                        <a:rPr lang="ru-RU" sz="1000">
                          <a:effectLst/>
                        </a:rPr>
                        <a:t>2024 г.</a:t>
                      </a:r>
                    </a:p>
                    <a:p>
                      <a:r>
                        <a:rPr lang="ru-RU" sz="1000">
                          <a:effectLst/>
                        </a:rPr>
                        <a:t> </a:t>
                      </a:r>
                      <a:endParaRPr lang="ru-RU" sz="1000">
                        <a:effectLst/>
                        <a:latin typeface="Calibri" panose="020F0502020204030204" pitchFamily="34" charset="0"/>
                      </a:endParaRPr>
                    </a:p>
                  </a:txBody>
                  <a:tcPr marL="68580" marR="68580" marT="0" marB="0"/>
                </a:tc>
                <a:tc>
                  <a:txBody>
                    <a:bodyPr/>
                    <a:lstStyle/>
                    <a:p>
                      <a:r>
                        <a:rPr lang="ru-RU" sz="1000" dirty="0">
                          <a:effectLst/>
                        </a:rPr>
                        <a:t>Семинар - практикум для учителей английского языка по теме «Подготовка к ЕГЭ по английскому языку. Раздел «Письмо», задание </a:t>
                      </a:r>
                      <a:r>
                        <a:rPr lang="ru-RU" sz="1000" dirty="0" smtClean="0">
                          <a:effectLst/>
                        </a:rPr>
                        <a:t>38».</a:t>
                      </a:r>
                      <a:endParaRPr lang="ru-RU" sz="1000" dirty="0">
                        <a:effectLst/>
                        <a:latin typeface="Calibri" panose="020F0502020204030204" pitchFamily="34" charset="0"/>
                      </a:endParaRPr>
                    </a:p>
                  </a:txBody>
                  <a:tcPr marL="68580" marR="68580" marT="0" marB="0"/>
                </a:tc>
                <a:tc>
                  <a:txBody>
                    <a:bodyPr/>
                    <a:lstStyle/>
                    <a:p>
                      <a:r>
                        <a:rPr lang="ru-RU" sz="1000">
                          <a:effectLst/>
                        </a:rPr>
                        <a:t>Учителя английского языка ГБОУ СОШ Кинельского округа</a:t>
                      </a:r>
                      <a:endParaRPr lang="ru-RU" sz="1000">
                        <a:effectLst/>
                        <a:latin typeface="Calibri" panose="020F0502020204030204" pitchFamily="34" charset="0"/>
                      </a:endParaRPr>
                    </a:p>
                  </a:txBody>
                  <a:tcPr marL="68580" marR="68580" marT="0" marB="0"/>
                </a:tc>
                <a:extLst>
                  <a:ext uri="{0D108BD9-81ED-4DB2-BD59-A6C34878D82A}">
                    <a16:rowId xmlns:a16="http://schemas.microsoft.com/office/drawing/2014/main" val="3026834354"/>
                  </a:ext>
                </a:extLst>
              </a:tr>
              <a:tr h="393987">
                <a:tc>
                  <a:txBody>
                    <a:bodyPr/>
                    <a:lstStyle/>
                    <a:p>
                      <a:r>
                        <a:rPr lang="ru-RU" sz="1000">
                          <a:effectLst/>
                        </a:rPr>
                        <a:t>5</a:t>
                      </a:r>
                      <a:endParaRPr lang="ru-RU" sz="1000">
                        <a:effectLst/>
                        <a:latin typeface="Calibri" panose="020F0502020204030204" pitchFamily="34" charset="0"/>
                      </a:endParaRPr>
                    </a:p>
                  </a:txBody>
                  <a:tcPr marL="68580" marR="68580" marT="0" marB="0"/>
                </a:tc>
                <a:tc>
                  <a:txBody>
                    <a:bodyPr/>
                    <a:lstStyle/>
                    <a:p>
                      <a:r>
                        <a:rPr lang="ru-RU" sz="1000">
                          <a:effectLst/>
                        </a:rPr>
                        <a:t>Январь-Февраль 2025</a:t>
                      </a:r>
                      <a:endParaRPr lang="ru-RU" sz="1000">
                        <a:effectLst/>
                        <a:latin typeface="Calibri" panose="020F0502020204030204" pitchFamily="34" charset="0"/>
                      </a:endParaRPr>
                    </a:p>
                  </a:txBody>
                  <a:tcPr marL="68580" marR="68580" marT="0" marB="0"/>
                </a:tc>
                <a:tc>
                  <a:txBody>
                    <a:bodyPr/>
                    <a:lstStyle/>
                    <a:p>
                      <a:r>
                        <a:rPr lang="ru-RU" sz="1000">
                          <a:effectLst/>
                        </a:rPr>
                        <a:t>Курсы повышения квалификации по теме "Технологические основы формирования функциональной грамотности обучающихся на уроках английского языка</a:t>
                      </a:r>
                      <a:endParaRPr lang="ru-RU" sz="1000">
                        <a:effectLst/>
                        <a:latin typeface="Calibri" panose="020F0502020204030204" pitchFamily="34" charset="0"/>
                      </a:endParaRPr>
                    </a:p>
                  </a:txBody>
                  <a:tcPr marL="68580" marR="68580" marT="0" marB="0"/>
                </a:tc>
                <a:tc>
                  <a:txBody>
                    <a:bodyPr/>
                    <a:lstStyle/>
                    <a:p>
                      <a:r>
                        <a:rPr lang="ru-RU" sz="1000">
                          <a:effectLst/>
                        </a:rPr>
                        <a:t>Учителя английского языка ГБОУ СОШ Кинельского округа</a:t>
                      </a:r>
                      <a:endParaRPr lang="ru-RU" sz="1000">
                        <a:effectLst/>
                        <a:latin typeface="Calibri" panose="020F0502020204030204" pitchFamily="34" charset="0"/>
                      </a:endParaRPr>
                    </a:p>
                  </a:txBody>
                  <a:tcPr marL="68580" marR="68580" marT="0" marB="0"/>
                </a:tc>
                <a:extLst>
                  <a:ext uri="{0D108BD9-81ED-4DB2-BD59-A6C34878D82A}">
                    <a16:rowId xmlns:a16="http://schemas.microsoft.com/office/drawing/2014/main" val="3866760371"/>
                  </a:ext>
                </a:extLst>
              </a:tr>
              <a:tr h="393987">
                <a:tc>
                  <a:txBody>
                    <a:bodyPr/>
                    <a:lstStyle/>
                    <a:p>
                      <a:r>
                        <a:rPr lang="ru-RU" sz="1000">
                          <a:effectLst/>
                        </a:rPr>
                        <a:t>6</a:t>
                      </a:r>
                      <a:endParaRPr lang="ru-RU" sz="1000">
                        <a:effectLst/>
                        <a:latin typeface="Calibri" panose="020F0502020204030204" pitchFamily="34" charset="0"/>
                      </a:endParaRPr>
                    </a:p>
                  </a:txBody>
                  <a:tcPr marL="68580" marR="68580" marT="0" marB="0"/>
                </a:tc>
                <a:tc>
                  <a:txBody>
                    <a:bodyPr/>
                    <a:lstStyle/>
                    <a:p>
                      <a:r>
                        <a:rPr lang="ru-RU" sz="1000">
                          <a:effectLst/>
                        </a:rPr>
                        <a:t>Март 2025</a:t>
                      </a:r>
                      <a:endParaRPr lang="ru-RU" sz="1000">
                        <a:effectLst/>
                        <a:latin typeface="Calibri" panose="020F0502020204030204" pitchFamily="34" charset="0"/>
                      </a:endParaRPr>
                    </a:p>
                  </a:txBody>
                  <a:tcPr marL="68580" marR="68580" marT="0" marB="0"/>
                </a:tc>
                <a:tc>
                  <a:txBody>
                    <a:bodyPr/>
                    <a:lstStyle/>
                    <a:p>
                      <a:r>
                        <a:rPr lang="ru-RU" sz="1000">
                          <a:effectLst/>
                        </a:rPr>
                        <a:t>Обучающий семинар для учителей английского языка по теме «Обучение устной речи при подготовке учащихся к ЕГЭ-2025»</a:t>
                      </a:r>
                      <a:endParaRPr lang="ru-RU" sz="1000">
                        <a:effectLst/>
                        <a:latin typeface="Calibri" panose="020F0502020204030204" pitchFamily="34" charset="0"/>
                      </a:endParaRPr>
                    </a:p>
                  </a:txBody>
                  <a:tcPr marL="68580" marR="68580" marT="0" marB="0"/>
                </a:tc>
                <a:tc>
                  <a:txBody>
                    <a:bodyPr/>
                    <a:lstStyle/>
                    <a:p>
                      <a:r>
                        <a:rPr lang="ru-RU" sz="1000">
                          <a:effectLst/>
                        </a:rPr>
                        <a:t>Учителя английского языка ГБОУ СОШ Кинельского округа</a:t>
                      </a:r>
                      <a:endParaRPr lang="ru-RU" sz="1000">
                        <a:effectLst/>
                        <a:latin typeface="Calibri" panose="020F0502020204030204" pitchFamily="34" charset="0"/>
                      </a:endParaRPr>
                    </a:p>
                  </a:txBody>
                  <a:tcPr marL="68580" marR="68580" marT="0" marB="0"/>
                </a:tc>
                <a:extLst>
                  <a:ext uri="{0D108BD9-81ED-4DB2-BD59-A6C34878D82A}">
                    <a16:rowId xmlns:a16="http://schemas.microsoft.com/office/drawing/2014/main" val="3963229854"/>
                  </a:ext>
                </a:extLst>
              </a:tr>
              <a:tr h="590980">
                <a:tc>
                  <a:txBody>
                    <a:bodyPr/>
                    <a:lstStyle/>
                    <a:p>
                      <a:r>
                        <a:rPr lang="ru-RU" sz="1000">
                          <a:effectLst/>
                        </a:rPr>
                        <a:t>7</a:t>
                      </a:r>
                      <a:endParaRPr lang="ru-RU" sz="1000">
                        <a:effectLst/>
                        <a:latin typeface="Calibri" panose="020F0502020204030204" pitchFamily="34" charset="0"/>
                      </a:endParaRPr>
                    </a:p>
                  </a:txBody>
                  <a:tcPr marL="68580" marR="68580" marT="0" marB="0"/>
                </a:tc>
                <a:tc>
                  <a:txBody>
                    <a:bodyPr/>
                    <a:lstStyle/>
                    <a:p>
                      <a:r>
                        <a:rPr lang="ru-RU" sz="1000">
                          <a:effectLst/>
                        </a:rPr>
                        <a:t>В течение года</a:t>
                      </a:r>
                      <a:endParaRPr lang="ru-RU" sz="1000">
                        <a:effectLst/>
                        <a:latin typeface="Calibri" panose="020F0502020204030204" pitchFamily="34" charset="0"/>
                      </a:endParaRPr>
                    </a:p>
                  </a:txBody>
                  <a:tcPr marL="68580" marR="68580" marT="0" marB="0"/>
                </a:tc>
                <a:tc>
                  <a:txBody>
                    <a:bodyPr/>
                    <a:lstStyle/>
                    <a:p>
                      <a:r>
                        <a:rPr lang="ru-RU" sz="1000">
                          <a:effectLst/>
                        </a:rPr>
                        <a:t>Оказание адресной методической помощи школам, выпускники которых показывают стабильно низкие результаты, как с выездом на место, так и на базе Института повышения квалификации.</a:t>
                      </a:r>
                      <a:endParaRPr lang="ru-RU" sz="1000">
                        <a:effectLst/>
                        <a:latin typeface="Calibri" panose="020F0502020204030204" pitchFamily="34" charset="0"/>
                      </a:endParaRPr>
                    </a:p>
                  </a:txBody>
                  <a:tcPr marL="68580" marR="68580" marT="0" marB="0"/>
                </a:tc>
                <a:tc>
                  <a:txBody>
                    <a:bodyPr/>
                    <a:lstStyle/>
                    <a:p>
                      <a:r>
                        <a:rPr lang="ru-RU" sz="1000">
                          <a:effectLst/>
                        </a:rPr>
                        <a:t>Учителя английского языка ГБОУ СОШ Кинельского округа с низкими результатами ЕГЭ</a:t>
                      </a:r>
                      <a:endParaRPr lang="ru-RU" sz="1000">
                        <a:effectLst/>
                        <a:latin typeface="Calibri" panose="020F0502020204030204" pitchFamily="34" charset="0"/>
                      </a:endParaRPr>
                    </a:p>
                  </a:txBody>
                  <a:tcPr marL="68580" marR="68580" marT="0" marB="0"/>
                </a:tc>
                <a:extLst>
                  <a:ext uri="{0D108BD9-81ED-4DB2-BD59-A6C34878D82A}">
                    <a16:rowId xmlns:a16="http://schemas.microsoft.com/office/drawing/2014/main" val="507405281"/>
                  </a:ext>
                </a:extLst>
              </a:tr>
              <a:tr h="590980">
                <a:tc>
                  <a:txBody>
                    <a:bodyPr/>
                    <a:lstStyle/>
                    <a:p>
                      <a:r>
                        <a:rPr lang="ru-RU" sz="1000">
                          <a:effectLst/>
                        </a:rPr>
                        <a:t>8</a:t>
                      </a:r>
                      <a:endParaRPr lang="ru-RU" sz="1000">
                        <a:effectLst/>
                        <a:latin typeface="Calibri" panose="020F0502020204030204" pitchFamily="34" charset="0"/>
                      </a:endParaRPr>
                    </a:p>
                  </a:txBody>
                  <a:tcPr marL="68580" marR="68580" marT="0" marB="0"/>
                </a:tc>
                <a:tc>
                  <a:txBody>
                    <a:bodyPr/>
                    <a:lstStyle/>
                    <a:p>
                      <a:r>
                        <a:rPr lang="ru-RU" sz="1000" dirty="0">
                          <a:effectLst/>
                        </a:rPr>
                        <a:t>В течение года</a:t>
                      </a:r>
                      <a:endParaRPr lang="ru-RU" sz="1000" dirty="0">
                        <a:effectLst/>
                        <a:latin typeface="Calibri" panose="020F0502020204030204" pitchFamily="34" charset="0"/>
                      </a:endParaRPr>
                    </a:p>
                  </a:txBody>
                  <a:tcPr marL="68580" marR="68580" marT="0" marB="0"/>
                </a:tc>
                <a:tc>
                  <a:txBody>
                    <a:bodyPr/>
                    <a:lstStyle/>
                    <a:p>
                      <a:r>
                        <a:rPr lang="ru-RU" sz="1000">
                          <a:effectLst/>
                        </a:rPr>
                        <a:t>Индивидуальные консультации для учителей по английскому языку по актуальным вопросам содержания оценочных процедур качества образования (ВПР, ОГЭ, ЕГЭ), вызывающих затруднения.</a:t>
                      </a:r>
                      <a:endParaRPr lang="ru-RU" sz="1000">
                        <a:effectLst/>
                        <a:latin typeface="Calibri" panose="020F0502020204030204" pitchFamily="34" charset="0"/>
                      </a:endParaRPr>
                    </a:p>
                  </a:txBody>
                  <a:tcPr marL="68580" marR="68580" marT="0" marB="0"/>
                </a:tc>
                <a:tc>
                  <a:txBody>
                    <a:bodyPr/>
                    <a:lstStyle/>
                    <a:p>
                      <a:r>
                        <a:rPr lang="ru-RU" sz="1000" dirty="0">
                          <a:effectLst/>
                        </a:rPr>
                        <a:t>Учителя английского языка ГБОУ СОШ </a:t>
                      </a:r>
                      <a:r>
                        <a:rPr lang="ru-RU" sz="1000" dirty="0" err="1">
                          <a:effectLst/>
                        </a:rPr>
                        <a:t>Кинельского</a:t>
                      </a:r>
                      <a:r>
                        <a:rPr lang="ru-RU" sz="1000" dirty="0">
                          <a:effectLst/>
                        </a:rPr>
                        <a:t> округа</a:t>
                      </a:r>
                      <a:endParaRPr lang="ru-RU" sz="1000" dirty="0">
                        <a:effectLst/>
                        <a:latin typeface="Calibri" panose="020F0502020204030204" pitchFamily="34" charset="0"/>
                      </a:endParaRPr>
                    </a:p>
                  </a:txBody>
                  <a:tcPr marL="68580" marR="68580" marT="0" marB="0"/>
                </a:tc>
                <a:extLst>
                  <a:ext uri="{0D108BD9-81ED-4DB2-BD59-A6C34878D82A}">
                    <a16:rowId xmlns:a16="http://schemas.microsoft.com/office/drawing/2014/main" val="519136308"/>
                  </a:ext>
                </a:extLst>
              </a:tr>
            </a:tbl>
          </a:graphicData>
        </a:graphic>
      </p:graphicFrame>
    </p:spTree>
    <p:extLst>
      <p:ext uri="{BB962C8B-B14F-4D97-AF65-F5344CB8AC3E}">
        <p14:creationId xmlns:p14="http://schemas.microsoft.com/office/powerpoint/2010/main" val="18810256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x-none" sz="2700" dirty="0">
                <a:latin typeface="Times New Roman" panose="02020603050405020304" pitchFamily="18" charset="0"/>
                <a:cs typeface="Times New Roman" panose="02020603050405020304" pitchFamily="18" charset="0"/>
              </a:rPr>
              <a:t>Трансляция эффективных педагогических практик ОО с наиболее высокими результатами ЕГЭ 202</a:t>
            </a:r>
            <a:r>
              <a:rPr lang="ru-RU" sz="2700" dirty="0">
                <a:latin typeface="Times New Roman" panose="02020603050405020304" pitchFamily="18" charset="0"/>
                <a:cs typeface="Times New Roman" panose="02020603050405020304" pitchFamily="18" charset="0"/>
              </a:rPr>
              <a:t>4 </a:t>
            </a:r>
            <a:r>
              <a:rPr lang="x-none" sz="2700" dirty="0">
                <a:latin typeface="Times New Roman" panose="02020603050405020304" pitchFamily="18" charset="0"/>
                <a:cs typeface="Times New Roman" panose="02020603050405020304" pitchFamily="18" charset="0"/>
              </a:rPr>
              <a:t>г.</a:t>
            </a:r>
            <a:r>
              <a:rPr lang="ru-RU" b="1" dirty="0"/>
              <a:t/>
            </a:r>
            <a:br>
              <a:rPr lang="ru-RU" b="1" dirty="0"/>
            </a:br>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3540533121"/>
              </p:ext>
            </p:extLst>
          </p:nvPr>
        </p:nvGraphicFramePr>
        <p:xfrm>
          <a:off x="1490133" y="1690688"/>
          <a:ext cx="8782756" cy="3976334"/>
        </p:xfrm>
        <a:graphic>
          <a:graphicData uri="http://schemas.openxmlformats.org/drawingml/2006/table">
            <a:tbl>
              <a:tblPr firstRow="1" firstCol="1" bandRow="1">
                <a:tableStyleId>{5C22544A-7EE6-4342-B048-85BDC9FD1C3A}</a:tableStyleId>
              </a:tblPr>
              <a:tblGrid>
                <a:gridCol w="482084">
                  <a:extLst>
                    <a:ext uri="{9D8B030D-6E8A-4147-A177-3AD203B41FA5}">
                      <a16:colId xmlns:a16="http://schemas.microsoft.com/office/drawing/2014/main" val="323054475"/>
                    </a:ext>
                  </a:extLst>
                </a:gridCol>
                <a:gridCol w="1082142">
                  <a:extLst>
                    <a:ext uri="{9D8B030D-6E8A-4147-A177-3AD203B41FA5}">
                      <a16:colId xmlns:a16="http://schemas.microsoft.com/office/drawing/2014/main" val="2446308308"/>
                    </a:ext>
                  </a:extLst>
                </a:gridCol>
                <a:gridCol w="7218530">
                  <a:extLst>
                    <a:ext uri="{9D8B030D-6E8A-4147-A177-3AD203B41FA5}">
                      <a16:colId xmlns:a16="http://schemas.microsoft.com/office/drawing/2014/main" val="2171406319"/>
                    </a:ext>
                  </a:extLst>
                </a:gridCol>
              </a:tblGrid>
              <a:tr h="467804">
                <a:tc>
                  <a:txBody>
                    <a:bodyPr/>
                    <a:lstStyle/>
                    <a:p>
                      <a:pPr algn="ctr"/>
                      <a:r>
                        <a:rPr lang="ru-RU" sz="1000">
                          <a:effectLst/>
                        </a:rPr>
                        <a:t>№</a:t>
                      </a:r>
                      <a:endParaRPr lang="ru-RU" sz="1000">
                        <a:effectLst/>
                        <a:latin typeface="Calibri" panose="020F0502020204030204" pitchFamily="34" charset="0"/>
                      </a:endParaRPr>
                    </a:p>
                  </a:txBody>
                  <a:tcPr marL="68580" marR="68580" marT="0" marB="0"/>
                </a:tc>
                <a:tc>
                  <a:txBody>
                    <a:bodyPr/>
                    <a:lstStyle/>
                    <a:p>
                      <a:pPr algn="ctr"/>
                      <a:r>
                        <a:rPr lang="ru-RU" sz="1000">
                          <a:effectLst/>
                        </a:rPr>
                        <a:t>Дата</a:t>
                      </a:r>
                    </a:p>
                    <a:p>
                      <a:pPr algn="ctr"/>
                      <a:r>
                        <a:rPr lang="ru-RU" sz="1000">
                          <a:effectLst/>
                        </a:rPr>
                        <a:t>(месяц)</a:t>
                      </a:r>
                      <a:endParaRPr lang="ru-RU" sz="1000">
                        <a:effectLst/>
                        <a:latin typeface="Calibri" panose="020F0502020204030204" pitchFamily="34" charset="0"/>
                      </a:endParaRPr>
                    </a:p>
                  </a:txBody>
                  <a:tcPr marL="68580" marR="68580" marT="0" marB="0"/>
                </a:tc>
                <a:tc>
                  <a:txBody>
                    <a:bodyPr/>
                    <a:lstStyle/>
                    <a:p>
                      <a:pPr algn="ctr"/>
                      <a:r>
                        <a:rPr lang="ru-RU" sz="1000">
                          <a:effectLst/>
                        </a:rPr>
                        <a:t>Мероприятие</a:t>
                      </a:r>
                    </a:p>
                    <a:p>
                      <a:pPr algn="ctr"/>
                      <a:r>
                        <a:rPr lang="ru-RU" sz="1000">
                          <a:effectLst/>
                        </a:rPr>
                        <a:t>(указать тему и организацию, которая планирует проведение мероприятия)</a:t>
                      </a:r>
                      <a:endParaRPr lang="ru-RU" sz="1000">
                        <a:effectLst/>
                        <a:latin typeface="Calibri" panose="020F0502020204030204" pitchFamily="34" charset="0"/>
                      </a:endParaRPr>
                    </a:p>
                  </a:txBody>
                  <a:tcPr marL="68580" marR="68580" marT="0" marB="0"/>
                </a:tc>
                <a:extLst>
                  <a:ext uri="{0D108BD9-81ED-4DB2-BD59-A6C34878D82A}">
                    <a16:rowId xmlns:a16="http://schemas.microsoft.com/office/drawing/2014/main" val="3392644241"/>
                  </a:ext>
                </a:extLst>
              </a:tr>
              <a:tr h="701706">
                <a:tc>
                  <a:txBody>
                    <a:bodyPr/>
                    <a:lstStyle/>
                    <a:p>
                      <a:pPr algn="ctr"/>
                      <a:r>
                        <a:rPr lang="ru-RU" sz="1000">
                          <a:effectLst/>
                        </a:rPr>
                        <a:t>1</a:t>
                      </a:r>
                      <a:endParaRPr lang="ru-RU" sz="1000">
                        <a:effectLst/>
                        <a:latin typeface="Calibri" panose="020F0502020204030204" pitchFamily="34" charset="0"/>
                      </a:endParaRPr>
                    </a:p>
                  </a:txBody>
                  <a:tcPr marL="68580" marR="68580" marT="0" marB="0"/>
                </a:tc>
                <a:tc>
                  <a:txBody>
                    <a:bodyPr/>
                    <a:lstStyle/>
                    <a:p>
                      <a:pPr algn="ctr"/>
                      <a:r>
                        <a:rPr lang="ru-RU" sz="1000">
                          <a:effectLst/>
                        </a:rPr>
                        <a:t>В течение года</a:t>
                      </a:r>
                      <a:endParaRPr lang="ru-RU" sz="1000">
                        <a:effectLst/>
                        <a:latin typeface="Calibri" panose="020F0502020204030204" pitchFamily="34" charset="0"/>
                      </a:endParaRPr>
                    </a:p>
                  </a:txBody>
                  <a:tcPr marL="68580" marR="68580" marT="0" marB="0"/>
                </a:tc>
                <a:tc>
                  <a:txBody>
                    <a:bodyPr/>
                    <a:lstStyle/>
                    <a:p>
                      <a:r>
                        <a:rPr lang="ru-RU" sz="1000">
                          <a:effectLst/>
                        </a:rPr>
                        <a:t>Организация индивидуальных консультаций для учителей иностранного языка, испытывающих затруднения при подготовке обучающихся к ГИА (ГБУ ДПО «Кинельский РЦ», ГБОУ СОШ №2 пгт Усть-Кинельский, ГБОУ СОШ №5 ОЦ «Лидер»)</a:t>
                      </a:r>
                      <a:endParaRPr lang="ru-RU" sz="1000">
                        <a:effectLst/>
                        <a:latin typeface="Calibri" panose="020F0502020204030204" pitchFamily="34" charset="0"/>
                      </a:endParaRPr>
                    </a:p>
                  </a:txBody>
                  <a:tcPr marL="68580" marR="68580" marT="0" marB="0"/>
                </a:tc>
                <a:extLst>
                  <a:ext uri="{0D108BD9-81ED-4DB2-BD59-A6C34878D82A}">
                    <a16:rowId xmlns:a16="http://schemas.microsoft.com/office/drawing/2014/main" val="1803871979"/>
                  </a:ext>
                </a:extLst>
              </a:tr>
              <a:tr h="467804">
                <a:tc>
                  <a:txBody>
                    <a:bodyPr/>
                    <a:lstStyle/>
                    <a:p>
                      <a:pPr algn="ctr"/>
                      <a:r>
                        <a:rPr lang="ru-RU" sz="1000">
                          <a:effectLst/>
                        </a:rPr>
                        <a:t>2</a:t>
                      </a:r>
                      <a:endParaRPr lang="ru-RU" sz="1000">
                        <a:effectLst/>
                        <a:latin typeface="Calibri" panose="020F0502020204030204" pitchFamily="34" charset="0"/>
                      </a:endParaRPr>
                    </a:p>
                  </a:txBody>
                  <a:tcPr marL="68580" marR="68580" marT="0" marB="0"/>
                </a:tc>
                <a:tc>
                  <a:txBody>
                    <a:bodyPr/>
                    <a:lstStyle/>
                    <a:p>
                      <a:pPr algn="ctr"/>
                      <a:r>
                        <a:rPr lang="ru-RU" sz="1000">
                          <a:effectLst/>
                        </a:rPr>
                        <a:t>Август 2024 г.</a:t>
                      </a:r>
                      <a:endParaRPr lang="ru-RU" sz="1000">
                        <a:effectLst/>
                        <a:latin typeface="Calibri" panose="020F0502020204030204" pitchFamily="34" charset="0"/>
                      </a:endParaRPr>
                    </a:p>
                  </a:txBody>
                  <a:tcPr marL="68580" marR="68580" marT="0" marB="0"/>
                </a:tc>
                <a:tc>
                  <a:txBody>
                    <a:bodyPr/>
                    <a:lstStyle/>
                    <a:p>
                      <a:r>
                        <a:rPr lang="ru-RU" sz="1000">
                          <a:effectLst/>
                        </a:rPr>
                        <a:t>Аналитический отчет по результатам ГИА 2024 РЦ г.о. Кинель (ГБУ ДПО «Кинельский РЦ»)</a:t>
                      </a:r>
                      <a:endParaRPr lang="ru-RU" sz="1000">
                        <a:effectLst/>
                        <a:latin typeface="Calibri" panose="020F0502020204030204" pitchFamily="34" charset="0"/>
                      </a:endParaRPr>
                    </a:p>
                  </a:txBody>
                  <a:tcPr marL="68580" marR="68580" marT="0" marB="0"/>
                </a:tc>
                <a:extLst>
                  <a:ext uri="{0D108BD9-81ED-4DB2-BD59-A6C34878D82A}">
                    <a16:rowId xmlns:a16="http://schemas.microsoft.com/office/drawing/2014/main" val="3012224988"/>
                  </a:ext>
                </a:extLst>
              </a:tr>
              <a:tr h="701706">
                <a:tc>
                  <a:txBody>
                    <a:bodyPr/>
                    <a:lstStyle/>
                    <a:p>
                      <a:pPr algn="ctr"/>
                      <a:r>
                        <a:rPr lang="ru-RU" sz="1000">
                          <a:effectLst/>
                        </a:rPr>
                        <a:t>3</a:t>
                      </a:r>
                      <a:endParaRPr lang="ru-RU" sz="1000">
                        <a:effectLst/>
                        <a:latin typeface="Calibri" panose="020F0502020204030204" pitchFamily="34" charset="0"/>
                      </a:endParaRPr>
                    </a:p>
                  </a:txBody>
                  <a:tcPr marL="68580" marR="68580" marT="0" marB="0"/>
                </a:tc>
                <a:tc>
                  <a:txBody>
                    <a:bodyPr/>
                    <a:lstStyle/>
                    <a:p>
                      <a:pPr algn="ctr"/>
                      <a:r>
                        <a:rPr lang="ru-RU" sz="1000">
                          <a:effectLst/>
                        </a:rPr>
                        <a:t>Октябрь-Ноябрь 2024 г.</a:t>
                      </a:r>
                      <a:endParaRPr lang="ru-RU" sz="1000">
                        <a:effectLst/>
                        <a:latin typeface="Calibri" panose="020F0502020204030204" pitchFamily="34" charset="0"/>
                      </a:endParaRPr>
                    </a:p>
                  </a:txBody>
                  <a:tcPr marL="68580" marR="68580" marT="0" marB="0"/>
                </a:tc>
                <a:tc>
                  <a:txBody>
                    <a:bodyPr/>
                    <a:lstStyle/>
                    <a:p>
                      <a:pPr algn="just"/>
                      <a:r>
                        <a:rPr lang="ru-RU" sz="1000">
                          <a:effectLst/>
                        </a:rPr>
                        <a:t>Методический семинар “Применение инновационных технологий при подготовке к ОГЭ и ЕГЭ” (ГБОУ СОШ №5 ОЦ «Лидер»)</a:t>
                      </a:r>
                      <a:endParaRPr lang="ru-RU" sz="1000">
                        <a:effectLst/>
                        <a:latin typeface="Calibri" panose="020F0502020204030204" pitchFamily="34" charset="0"/>
                      </a:endParaRPr>
                    </a:p>
                  </a:txBody>
                  <a:tcPr marL="68580" marR="68580" marT="0" marB="0"/>
                </a:tc>
                <a:extLst>
                  <a:ext uri="{0D108BD9-81ED-4DB2-BD59-A6C34878D82A}">
                    <a16:rowId xmlns:a16="http://schemas.microsoft.com/office/drawing/2014/main" val="1196497765"/>
                  </a:ext>
                </a:extLst>
              </a:tr>
              <a:tr h="701706">
                <a:tc>
                  <a:txBody>
                    <a:bodyPr/>
                    <a:lstStyle/>
                    <a:p>
                      <a:pPr algn="ctr"/>
                      <a:r>
                        <a:rPr lang="ru-RU" sz="1000">
                          <a:effectLst/>
                        </a:rPr>
                        <a:t>4</a:t>
                      </a:r>
                      <a:endParaRPr lang="ru-RU" sz="1000">
                        <a:effectLst/>
                        <a:latin typeface="Calibri" panose="020F0502020204030204" pitchFamily="34" charset="0"/>
                      </a:endParaRPr>
                    </a:p>
                  </a:txBody>
                  <a:tcPr marL="68580" marR="68580" marT="0" marB="0"/>
                </a:tc>
                <a:tc>
                  <a:txBody>
                    <a:bodyPr/>
                    <a:lstStyle/>
                    <a:p>
                      <a:pPr algn="ctr"/>
                      <a:r>
                        <a:rPr lang="ru-RU" sz="1000">
                          <a:effectLst/>
                        </a:rPr>
                        <a:t>Февраль 2025 г.</a:t>
                      </a:r>
                      <a:endParaRPr lang="ru-RU" sz="1000">
                        <a:effectLst/>
                        <a:latin typeface="Calibri" panose="020F0502020204030204" pitchFamily="34" charset="0"/>
                      </a:endParaRPr>
                    </a:p>
                  </a:txBody>
                  <a:tcPr marL="68580" marR="68580" marT="0" marB="0"/>
                </a:tc>
                <a:tc>
                  <a:txBody>
                    <a:bodyPr/>
                    <a:lstStyle/>
                    <a:p>
                      <a:pPr algn="just"/>
                      <a:r>
                        <a:rPr lang="ru-RU" sz="1000">
                          <a:effectLst/>
                        </a:rPr>
                        <a:t>Семинары “Методические аспекты подготовки учащихся к ГИА 2025 по английскому языку” (совместно с экспертами предметных комиссий) </a:t>
                      </a:r>
                    </a:p>
                    <a:p>
                      <a:pPr algn="just"/>
                      <a:r>
                        <a:rPr lang="ru-RU" sz="1000">
                          <a:effectLst/>
                        </a:rPr>
                        <a:t>(ГБОУ СОШ №2 пгт Усть-Кинельский)</a:t>
                      </a:r>
                      <a:endParaRPr lang="ru-RU" sz="1000">
                        <a:effectLst/>
                        <a:latin typeface="Calibri" panose="020F0502020204030204" pitchFamily="34" charset="0"/>
                      </a:endParaRPr>
                    </a:p>
                  </a:txBody>
                  <a:tcPr marL="68580" marR="68580" marT="0" marB="0"/>
                </a:tc>
                <a:extLst>
                  <a:ext uri="{0D108BD9-81ED-4DB2-BD59-A6C34878D82A}">
                    <a16:rowId xmlns:a16="http://schemas.microsoft.com/office/drawing/2014/main" val="3269784249"/>
                  </a:ext>
                </a:extLst>
              </a:tr>
              <a:tr h="467804">
                <a:tc>
                  <a:txBody>
                    <a:bodyPr/>
                    <a:lstStyle/>
                    <a:p>
                      <a:pPr algn="ctr"/>
                      <a:r>
                        <a:rPr lang="ru-RU" sz="1000">
                          <a:effectLst/>
                        </a:rPr>
                        <a:t>5</a:t>
                      </a:r>
                      <a:endParaRPr lang="ru-RU" sz="1000">
                        <a:effectLst/>
                        <a:latin typeface="Calibri" panose="020F0502020204030204" pitchFamily="34" charset="0"/>
                      </a:endParaRPr>
                    </a:p>
                  </a:txBody>
                  <a:tcPr marL="68580" marR="68580" marT="0" marB="0"/>
                </a:tc>
                <a:tc>
                  <a:txBody>
                    <a:bodyPr/>
                    <a:lstStyle/>
                    <a:p>
                      <a:pPr algn="ctr"/>
                      <a:r>
                        <a:rPr lang="ru-RU" sz="1000">
                          <a:effectLst/>
                        </a:rPr>
                        <a:t>Апрель 2025 г.</a:t>
                      </a:r>
                      <a:endParaRPr lang="ru-RU" sz="1000">
                        <a:effectLst/>
                        <a:latin typeface="Calibri" panose="020F0502020204030204" pitchFamily="34" charset="0"/>
                      </a:endParaRPr>
                    </a:p>
                  </a:txBody>
                  <a:tcPr marL="68580" marR="68580" marT="0" marB="0"/>
                </a:tc>
                <a:tc>
                  <a:txBody>
                    <a:bodyPr/>
                    <a:lstStyle/>
                    <a:p>
                      <a:pPr algn="just"/>
                      <a:r>
                        <a:rPr lang="ru-RU" sz="1000">
                          <a:effectLst/>
                        </a:rPr>
                        <a:t>Семинар-практикум “Эффективность подготовки к ГИА: проблемы и пути их решения” (ГБОУ СОШ №1)</a:t>
                      </a:r>
                      <a:endParaRPr lang="ru-RU" sz="1000">
                        <a:effectLst/>
                        <a:latin typeface="Calibri" panose="020F0502020204030204" pitchFamily="34" charset="0"/>
                      </a:endParaRPr>
                    </a:p>
                  </a:txBody>
                  <a:tcPr marL="68580" marR="68580" marT="0" marB="0"/>
                </a:tc>
                <a:extLst>
                  <a:ext uri="{0D108BD9-81ED-4DB2-BD59-A6C34878D82A}">
                    <a16:rowId xmlns:a16="http://schemas.microsoft.com/office/drawing/2014/main" val="1528439027"/>
                  </a:ext>
                </a:extLst>
              </a:tr>
              <a:tr h="467804">
                <a:tc>
                  <a:txBody>
                    <a:bodyPr/>
                    <a:lstStyle/>
                    <a:p>
                      <a:pPr algn="ctr"/>
                      <a:r>
                        <a:rPr lang="ru-RU" sz="1000">
                          <a:effectLst/>
                        </a:rPr>
                        <a:t>6</a:t>
                      </a:r>
                      <a:endParaRPr lang="ru-RU" sz="1000">
                        <a:effectLst/>
                        <a:latin typeface="Calibri" panose="020F0502020204030204" pitchFamily="34" charset="0"/>
                      </a:endParaRPr>
                    </a:p>
                  </a:txBody>
                  <a:tcPr marL="68580" marR="68580" marT="0" marB="0"/>
                </a:tc>
                <a:tc>
                  <a:txBody>
                    <a:bodyPr/>
                    <a:lstStyle/>
                    <a:p>
                      <a:pPr algn="ctr"/>
                      <a:r>
                        <a:rPr lang="ru-RU" sz="1000">
                          <a:effectLst/>
                        </a:rPr>
                        <a:t>Июнь 2025 г.</a:t>
                      </a:r>
                      <a:endParaRPr lang="ru-RU" sz="1000">
                        <a:effectLst/>
                        <a:latin typeface="Calibri" panose="020F0502020204030204" pitchFamily="34" charset="0"/>
                      </a:endParaRPr>
                    </a:p>
                  </a:txBody>
                  <a:tcPr marL="68580" marR="68580" marT="0" marB="0"/>
                </a:tc>
                <a:tc>
                  <a:txBody>
                    <a:bodyPr/>
                    <a:lstStyle/>
                    <a:p>
                      <a:pPr algn="just"/>
                      <a:r>
                        <a:rPr lang="ru-RU" sz="1000" dirty="0">
                          <a:effectLst/>
                        </a:rPr>
                        <a:t>Семинар “Использование электронных образовательных ресурсов при подготовке к итоговой аттестации”(ГБУ ДПО «</a:t>
                      </a:r>
                      <a:r>
                        <a:rPr lang="ru-RU" sz="1000" dirty="0" err="1">
                          <a:effectLst/>
                        </a:rPr>
                        <a:t>Кинельский</a:t>
                      </a:r>
                      <a:r>
                        <a:rPr lang="ru-RU" sz="1000" dirty="0">
                          <a:effectLst/>
                        </a:rPr>
                        <a:t> РЦ»)</a:t>
                      </a:r>
                      <a:endParaRPr lang="ru-RU" sz="1000" dirty="0">
                        <a:effectLst/>
                        <a:latin typeface="Calibri" panose="020F0502020204030204" pitchFamily="34" charset="0"/>
                      </a:endParaRPr>
                    </a:p>
                  </a:txBody>
                  <a:tcPr marL="68580" marR="68580" marT="0" marB="0"/>
                </a:tc>
                <a:extLst>
                  <a:ext uri="{0D108BD9-81ED-4DB2-BD59-A6C34878D82A}">
                    <a16:rowId xmlns:a16="http://schemas.microsoft.com/office/drawing/2014/main" val="1053450018"/>
                  </a:ext>
                </a:extLst>
              </a:tr>
            </a:tbl>
          </a:graphicData>
        </a:graphic>
      </p:graphicFrame>
    </p:spTree>
    <p:extLst>
      <p:ext uri="{BB962C8B-B14F-4D97-AF65-F5344CB8AC3E}">
        <p14:creationId xmlns:p14="http://schemas.microsoft.com/office/powerpoint/2010/main" val="39393972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x-none" sz="2400" b="1" dirty="0">
                <a:latin typeface="Times New Roman" panose="02020603050405020304" pitchFamily="18" charset="0"/>
                <a:cs typeface="Times New Roman" panose="02020603050405020304" pitchFamily="18" charset="0"/>
              </a:rPr>
              <a:t>Работа по другим направлениям</a:t>
            </a:r>
            <a:r>
              <a:rPr lang="ru-RU" b="1" dirty="0"/>
              <a:t/>
            </a:r>
            <a:br>
              <a:rPr lang="ru-RU" b="1" dirty="0"/>
            </a:br>
            <a:endParaRPr 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2400570024"/>
              </p:ext>
            </p:extLst>
          </p:nvPr>
        </p:nvGraphicFramePr>
        <p:xfrm>
          <a:off x="1580444" y="1309511"/>
          <a:ext cx="8726311" cy="3793069"/>
        </p:xfrm>
        <a:graphic>
          <a:graphicData uri="http://schemas.openxmlformats.org/drawingml/2006/table">
            <a:tbl>
              <a:tblPr firstRow="1" firstCol="1" bandRow="1">
                <a:tableStyleId>{5C22544A-7EE6-4342-B048-85BDC9FD1C3A}</a:tableStyleId>
              </a:tblPr>
              <a:tblGrid>
                <a:gridCol w="504284">
                  <a:extLst>
                    <a:ext uri="{9D8B030D-6E8A-4147-A177-3AD203B41FA5}">
                      <a16:colId xmlns:a16="http://schemas.microsoft.com/office/drawing/2014/main" val="2030630120"/>
                    </a:ext>
                  </a:extLst>
                </a:gridCol>
                <a:gridCol w="1169636">
                  <a:extLst>
                    <a:ext uri="{9D8B030D-6E8A-4147-A177-3AD203B41FA5}">
                      <a16:colId xmlns:a16="http://schemas.microsoft.com/office/drawing/2014/main" val="998917149"/>
                    </a:ext>
                  </a:extLst>
                </a:gridCol>
                <a:gridCol w="7052391">
                  <a:extLst>
                    <a:ext uri="{9D8B030D-6E8A-4147-A177-3AD203B41FA5}">
                      <a16:colId xmlns:a16="http://schemas.microsoft.com/office/drawing/2014/main" val="2226704470"/>
                    </a:ext>
                  </a:extLst>
                </a:gridCol>
              </a:tblGrid>
              <a:tr h="689649">
                <a:tc>
                  <a:txBody>
                    <a:bodyPr/>
                    <a:lstStyle/>
                    <a:p>
                      <a:pPr algn="ctr"/>
                      <a:r>
                        <a:rPr lang="ru-RU" sz="1000">
                          <a:effectLst/>
                        </a:rPr>
                        <a:t>№</a:t>
                      </a:r>
                      <a:endParaRPr lang="ru-RU" sz="1000">
                        <a:effectLst/>
                        <a:latin typeface="Calibri" panose="020F0502020204030204" pitchFamily="34" charset="0"/>
                      </a:endParaRPr>
                    </a:p>
                  </a:txBody>
                  <a:tcPr marL="68580" marR="68580" marT="0" marB="0"/>
                </a:tc>
                <a:tc>
                  <a:txBody>
                    <a:bodyPr/>
                    <a:lstStyle/>
                    <a:p>
                      <a:pPr algn="ctr"/>
                      <a:r>
                        <a:rPr lang="ru-RU" sz="1000">
                          <a:effectLst/>
                        </a:rPr>
                        <a:t>Дата</a:t>
                      </a:r>
                    </a:p>
                    <a:p>
                      <a:pPr algn="ctr"/>
                      <a:r>
                        <a:rPr lang="ru-RU" sz="1000">
                          <a:effectLst/>
                        </a:rPr>
                        <a:t>(месяц)</a:t>
                      </a:r>
                      <a:endParaRPr lang="ru-RU" sz="1000">
                        <a:effectLst/>
                        <a:latin typeface="Calibri" panose="020F0502020204030204" pitchFamily="34" charset="0"/>
                      </a:endParaRPr>
                    </a:p>
                  </a:txBody>
                  <a:tcPr marL="68580" marR="68580" marT="0" marB="0"/>
                </a:tc>
                <a:tc>
                  <a:txBody>
                    <a:bodyPr/>
                    <a:lstStyle/>
                    <a:p>
                      <a:pPr algn="ctr"/>
                      <a:r>
                        <a:rPr lang="ru-RU" sz="1000">
                          <a:effectLst/>
                        </a:rPr>
                        <a:t>Мероприятие</a:t>
                      </a:r>
                    </a:p>
                    <a:p>
                      <a:pPr algn="ctr"/>
                      <a:r>
                        <a:rPr lang="ru-RU" sz="1000">
                          <a:effectLst/>
                        </a:rPr>
                        <a:t>(указать формат, тему и организацию, которая планирует проведение мероприятия)</a:t>
                      </a:r>
                      <a:endParaRPr lang="ru-RU" sz="1000">
                        <a:effectLst/>
                        <a:latin typeface="Calibri" panose="020F0502020204030204" pitchFamily="34" charset="0"/>
                      </a:endParaRPr>
                    </a:p>
                  </a:txBody>
                  <a:tcPr marL="68580" marR="68580" marT="0" marB="0"/>
                </a:tc>
                <a:extLst>
                  <a:ext uri="{0D108BD9-81ED-4DB2-BD59-A6C34878D82A}">
                    <a16:rowId xmlns:a16="http://schemas.microsoft.com/office/drawing/2014/main" val="3861696804"/>
                  </a:ext>
                </a:extLst>
              </a:tr>
              <a:tr h="1034473">
                <a:tc>
                  <a:txBody>
                    <a:bodyPr/>
                    <a:lstStyle/>
                    <a:p>
                      <a:pPr algn="ctr"/>
                      <a:r>
                        <a:rPr lang="ru-RU" sz="1000">
                          <a:effectLst/>
                        </a:rPr>
                        <a:t>1</a:t>
                      </a:r>
                      <a:endParaRPr lang="ru-RU" sz="1000">
                        <a:effectLst/>
                        <a:latin typeface="Calibri" panose="020F0502020204030204" pitchFamily="34" charset="0"/>
                      </a:endParaRPr>
                    </a:p>
                  </a:txBody>
                  <a:tcPr marL="68580" marR="68580" marT="0" marB="0"/>
                </a:tc>
                <a:tc>
                  <a:txBody>
                    <a:bodyPr/>
                    <a:lstStyle/>
                    <a:p>
                      <a:pPr algn="ctr"/>
                      <a:r>
                        <a:rPr lang="ru-RU" sz="1000">
                          <a:effectLst/>
                        </a:rPr>
                        <a:t>В течение года </a:t>
                      </a:r>
                      <a:endParaRPr lang="ru-RU" sz="1000">
                        <a:effectLst/>
                        <a:latin typeface="Calibri" panose="020F0502020204030204" pitchFamily="34" charset="0"/>
                      </a:endParaRPr>
                    </a:p>
                  </a:txBody>
                  <a:tcPr marL="68580" marR="68580" marT="0" marB="0"/>
                </a:tc>
                <a:tc>
                  <a:txBody>
                    <a:bodyPr/>
                    <a:lstStyle/>
                    <a:p>
                      <a:r>
                        <a:rPr lang="ru-RU" sz="1000">
                          <a:effectLst/>
                        </a:rPr>
                        <a:t>Семинар/Вебинар по анализу типичных ошибок с целью их предупреждения с участием старшего эксперта предметной комиссии на базе ГБУ ДПО «Кинельский РЦ». Разговор об основных изменениях в системе образования.</a:t>
                      </a:r>
                      <a:endParaRPr lang="ru-RU" sz="1000">
                        <a:effectLst/>
                        <a:latin typeface="Calibri" panose="020F0502020204030204" pitchFamily="34" charset="0"/>
                      </a:endParaRPr>
                    </a:p>
                  </a:txBody>
                  <a:tcPr marL="68580" marR="68580" marT="0" marB="0"/>
                </a:tc>
                <a:extLst>
                  <a:ext uri="{0D108BD9-81ED-4DB2-BD59-A6C34878D82A}">
                    <a16:rowId xmlns:a16="http://schemas.microsoft.com/office/drawing/2014/main" val="2653366510"/>
                  </a:ext>
                </a:extLst>
              </a:tr>
              <a:tr h="689649">
                <a:tc>
                  <a:txBody>
                    <a:bodyPr/>
                    <a:lstStyle/>
                    <a:p>
                      <a:pPr algn="ctr"/>
                      <a:r>
                        <a:rPr lang="ru-RU" sz="1000">
                          <a:effectLst/>
                        </a:rPr>
                        <a:t>2</a:t>
                      </a:r>
                      <a:endParaRPr lang="ru-RU" sz="1000">
                        <a:effectLst/>
                        <a:latin typeface="Calibri" panose="020F0502020204030204" pitchFamily="34" charset="0"/>
                      </a:endParaRPr>
                    </a:p>
                  </a:txBody>
                  <a:tcPr marL="68580" marR="68580" marT="0" marB="0"/>
                </a:tc>
                <a:tc>
                  <a:txBody>
                    <a:bodyPr/>
                    <a:lstStyle/>
                    <a:p>
                      <a:pPr algn="ctr"/>
                      <a:r>
                        <a:rPr lang="ru-RU" sz="1000">
                          <a:effectLst/>
                        </a:rPr>
                        <a:t>Ноябрь</a:t>
                      </a:r>
                    </a:p>
                    <a:p>
                      <a:pPr algn="ctr"/>
                      <a:r>
                        <a:rPr lang="ru-RU" sz="1000">
                          <a:effectLst/>
                        </a:rPr>
                        <a:t>2024 г.</a:t>
                      </a:r>
                      <a:endParaRPr lang="ru-RU" sz="1000">
                        <a:effectLst/>
                        <a:latin typeface="Calibri" panose="020F0502020204030204" pitchFamily="34" charset="0"/>
                      </a:endParaRPr>
                    </a:p>
                  </a:txBody>
                  <a:tcPr marL="68580" marR="68580" marT="0" marB="0"/>
                </a:tc>
                <a:tc>
                  <a:txBody>
                    <a:bodyPr/>
                    <a:lstStyle/>
                    <a:p>
                      <a:pPr algn="just"/>
                      <a:r>
                        <a:rPr lang="ru-RU" sz="1000">
                          <a:effectLst/>
                        </a:rPr>
                        <a:t>Семинар “Эффективные методики подготовки к ГИА-11 в 2025 г.” на базе РЦ г.о. Кинель</a:t>
                      </a:r>
                      <a:endParaRPr lang="ru-RU" sz="1000">
                        <a:effectLst/>
                        <a:latin typeface="Calibri" panose="020F0502020204030204" pitchFamily="34" charset="0"/>
                      </a:endParaRPr>
                    </a:p>
                  </a:txBody>
                  <a:tcPr marL="68580" marR="68580" marT="0" marB="0"/>
                </a:tc>
                <a:extLst>
                  <a:ext uri="{0D108BD9-81ED-4DB2-BD59-A6C34878D82A}">
                    <a16:rowId xmlns:a16="http://schemas.microsoft.com/office/drawing/2014/main" val="2843411134"/>
                  </a:ext>
                </a:extLst>
              </a:tr>
              <a:tr h="689649">
                <a:tc>
                  <a:txBody>
                    <a:bodyPr/>
                    <a:lstStyle/>
                    <a:p>
                      <a:pPr algn="ctr"/>
                      <a:r>
                        <a:rPr lang="ru-RU" sz="1000">
                          <a:effectLst/>
                        </a:rPr>
                        <a:t>3</a:t>
                      </a:r>
                      <a:endParaRPr lang="ru-RU" sz="1000">
                        <a:effectLst/>
                        <a:latin typeface="Calibri" panose="020F0502020204030204" pitchFamily="34" charset="0"/>
                      </a:endParaRPr>
                    </a:p>
                  </a:txBody>
                  <a:tcPr marL="68580" marR="68580" marT="0" marB="0"/>
                </a:tc>
                <a:tc>
                  <a:txBody>
                    <a:bodyPr/>
                    <a:lstStyle/>
                    <a:p>
                      <a:pPr algn="ctr"/>
                      <a:r>
                        <a:rPr lang="ru-RU" sz="1000">
                          <a:effectLst/>
                        </a:rPr>
                        <a:t>Апрель 2025 г.</a:t>
                      </a:r>
                      <a:endParaRPr lang="ru-RU" sz="1000">
                        <a:effectLst/>
                        <a:latin typeface="Calibri" panose="020F0502020204030204" pitchFamily="34" charset="0"/>
                      </a:endParaRPr>
                    </a:p>
                  </a:txBody>
                  <a:tcPr marL="68580" marR="68580" marT="0" marB="0"/>
                </a:tc>
                <a:tc>
                  <a:txBody>
                    <a:bodyPr/>
                    <a:lstStyle/>
                    <a:p>
                      <a:r>
                        <a:rPr lang="ru-RU" sz="1000">
                          <a:effectLst/>
                        </a:rPr>
                        <a:t>Мастер-классы по обмену передового педагогического опыта в период подготовки к ГИА-11 в 2025 г. на базе РЦ г.о. Кинель</a:t>
                      </a:r>
                      <a:endParaRPr lang="ru-RU" sz="1000">
                        <a:effectLst/>
                        <a:latin typeface="Calibri" panose="020F0502020204030204" pitchFamily="34" charset="0"/>
                      </a:endParaRPr>
                    </a:p>
                  </a:txBody>
                  <a:tcPr marL="68580" marR="68580" marT="0" marB="0"/>
                </a:tc>
                <a:extLst>
                  <a:ext uri="{0D108BD9-81ED-4DB2-BD59-A6C34878D82A}">
                    <a16:rowId xmlns:a16="http://schemas.microsoft.com/office/drawing/2014/main" val="1012919968"/>
                  </a:ext>
                </a:extLst>
              </a:tr>
              <a:tr h="689649">
                <a:tc>
                  <a:txBody>
                    <a:bodyPr/>
                    <a:lstStyle/>
                    <a:p>
                      <a:pPr algn="ctr"/>
                      <a:r>
                        <a:rPr lang="ru-RU" sz="1000">
                          <a:effectLst/>
                        </a:rPr>
                        <a:t>4</a:t>
                      </a:r>
                      <a:endParaRPr lang="ru-RU" sz="1000">
                        <a:effectLst/>
                        <a:latin typeface="Calibri" panose="020F0502020204030204" pitchFamily="34" charset="0"/>
                      </a:endParaRPr>
                    </a:p>
                  </a:txBody>
                  <a:tcPr marL="68580" marR="68580" marT="0" marB="0"/>
                </a:tc>
                <a:tc>
                  <a:txBody>
                    <a:bodyPr/>
                    <a:lstStyle/>
                    <a:p>
                      <a:pPr algn="ctr"/>
                      <a:r>
                        <a:rPr lang="ru-RU" sz="1000">
                          <a:effectLst/>
                        </a:rPr>
                        <a:t>Май </a:t>
                      </a:r>
                    </a:p>
                    <a:p>
                      <a:pPr algn="ctr"/>
                      <a:r>
                        <a:rPr lang="ru-RU" sz="1000">
                          <a:effectLst/>
                        </a:rPr>
                        <a:t>2024 г.</a:t>
                      </a:r>
                      <a:endParaRPr lang="ru-RU" sz="1000">
                        <a:effectLst/>
                        <a:latin typeface="Calibri" panose="020F0502020204030204" pitchFamily="34" charset="0"/>
                      </a:endParaRPr>
                    </a:p>
                  </a:txBody>
                  <a:tcPr marL="68580" marR="68580" marT="0" marB="0"/>
                </a:tc>
                <a:tc>
                  <a:txBody>
                    <a:bodyPr/>
                    <a:lstStyle/>
                    <a:p>
                      <a:r>
                        <a:rPr lang="ru-RU" sz="1000" dirty="0">
                          <a:effectLst/>
                        </a:rPr>
                        <a:t>Технологии подготовки к ГИА-11 в 2025 г. в рамках работы  на базе РЦ </a:t>
                      </a:r>
                      <a:r>
                        <a:rPr lang="ru-RU" sz="1000" dirty="0" err="1">
                          <a:effectLst/>
                        </a:rPr>
                        <a:t>г.о</a:t>
                      </a:r>
                      <a:r>
                        <a:rPr lang="ru-RU" sz="1000" dirty="0">
                          <a:effectLst/>
                        </a:rPr>
                        <a:t>. </a:t>
                      </a:r>
                      <a:r>
                        <a:rPr lang="ru-RU" sz="1000" dirty="0" err="1">
                          <a:effectLst/>
                        </a:rPr>
                        <a:t>Кинель</a:t>
                      </a:r>
                      <a:endParaRPr lang="ru-RU" sz="1000" dirty="0">
                        <a:effectLst/>
                        <a:latin typeface="Calibri" panose="020F0502020204030204" pitchFamily="34" charset="0"/>
                      </a:endParaRPr>
                    </a:p>
                  </a:txBody>
                  <a:tcPr marL="68580" marR="68580" marT="0" marB="0"/>
                </a:tc>
                <a:extLst>
                  <a:ext uri="{0D108BD9-81ED-4DB2-BD59-A6C34878D82A}">
                    <a16:rowId xmlns:a16="http://schemas.microsoft.com/office/drawing/2014/main" val="1404884272"/>
                  </a:ext>
                </a:extLst>
              </a:tr>
            </a:tbl>
          </a:graphicData>
        </a:graphic>
      </p:graphicFrame>
    </p:spTree>
    <p:extLst>
      <p:ext uri="{BB962C8B-B14F-4D97-AF65-F5344CB8AC3E}">
        <p14:creationId xmlns:p14="http://schemas.microsoft.com/office/powerpoint/2010/main" val="27605831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08681"/>
            <a:ext cx="10515600" cy="1325563"/>
          </a:xfrm>
        </p:spPr>
        <p:txBody>
          <a:bodyPr>
            <a:normAutofit fontScale="90000"/>
          </a:bodyPr>
          <a:lstStyle/>
          <a:p>
            <a:pPr algn="ctr"/>
            <a:r>
              <a:rPr lang="ru-RU" dirty="0">
                <a:solidFill>
                  <a:srgbClr val="000000"/>
                </a:solidFill>
                <a:latin typeface="Times New Roman" panose="02020603050405020304" pitchFamily="18" charset="0"/>
              </a:rPr>
              <a:t/>
            </a:r>
            <a:br>
              <a:rPr lang="ru-RU" dirty="0">
                <a:solidFill>
                  <a:srgbClr val="000000"/>
                </a:solidFill>
                <a:latin typeface="Times New Roman" panose="02020603050405020304" pitchFamily="18" charset="0"/>
              </a:rPr>
            </a:br>
            <a:r>
              <a:rPr lang="ru-RU" dirty="0">
                <a:solidFill>
                  <a:srgbClr val="000000"/>
                </a:solidFill>
                <a:latin typeface="Times New Roman" panose="02020603050405020304" pitchFamily="18" charset="0"/>
              </a:rPr>
              <a:t> </a:t>
            </a:r>
            <a:r>
              <a:rPr lang="ru-RU" sz="2700" b="1" dirty="0">
                <a:solidFill>
                  <a:srgbClr val="000000"/>
                </a:solidFill>
                <a:latin typeface="Times New Roman" panose="02020603050405020304" pitchFamily="18" charset="0"/>
              </a:rPr>
              <a:t>Преподавание иностранного языка на уровне основного общего образования </a:t>
            </a:r>
            <a:r>
              <a:rPr lang="ru-RU" sz="2700" b="1" dirty="0" smtClean="0">
                <a:solidFill>
                  <a:srgbClr val="000000"/>
                </a:solidFill>
                <a:latin typeface="Times New Roman" panose="02020603050405020304" pitchFamily="18" charset="0"/>
              </a:rPr>
              <a:t> в 2024-2025 гг.</a:t>
            </a:r>
            <a:r>
              <a:rPr lang="ru-RU" dirty="0">
                <a:solidFill>
                  <a:srgbClr val="000000"/>
                </a:solidFill>
                <a:latin typeface="Times New Roman" panose="02020603050405020304" pitchFamily="18" charset="0"/>
              </a:rPr>
              <a:t/>
            </a:r>
            <a:br>
              <a:rPr lang="ru-RU" dirty="0">
                <a:solidFill>
                  <a:srgbClr val="000000"/>
                </a:solidFill>
                <a:latin typeface="Times New Roman" panose="02020603050405020304" pitchFamily="18" charset="0"/>
              </a:rPr>
            </a:br>
            <a:endParaRPr lang="ru-RU" dirty="0"/>
          </a:p>
        </p:txBody>
      </p:sp>
      <p:sp>
        <p:nvSpPr>
          <p:cNvPr id="3" name="Прямоугольник 2"/>
          <p:cNvSpPr/>
          <p:nvPr/>
        </p:nvSpPr>
        <p:spPr>
          <a:xfrm>
            <a:off x="838200" y="2198737"/>
            <a:ext cx="11026422" cy="3785652"/>
          </a:xfrm>
          <a:prstGeom prst="rect">
            <a:avLst/>
          </a:prstGeom>
        </p:spPr>
        <p:txBody>
          <a:bodyPr wrap="square">
            <a:spAutoFit/>
          </a:bodyPr>
          <a:lstStyle/>
          <a:p>
            <a:r>
              <a:rPr lang="ru-RU" sz="1600" dirty="0" smtClean="0">
                <a:solidFill>
                  <a:srgbClr val="000000"/>
                </a:solidFill>
                <a:latin typeface="Times New Roman" panose="02020603050405020304" pitchFamily="18" charset="0"/>
              </a:rPr>
              <a:t>Изучение </a:t>
            </a:r>
            <a:r>
              <a:rPr lang="ru-RU" sz="1600" dirty="0">
                <a:solidFill>
                  <a:srgbClr val="000000"/>
                </a:solidFill>
                <a:latin typeface="Times New Roman" panose="02020603050405020304" pitchFamily="18" charset="0"/>
              </a:rPr>
              <a:t>иностранного языка направлено на формирование коммуникативной культуры обучающихся, осознание роли иностранного языка </a:t>
            </a:r>
            <a:r>
              <a:rPr lang="ru-RU" sz="1600" dirty="0" smtClean="0">
                <a:latin typeface="Times New Roman" panose="02020603050405020304" pitchFamily="18" charset="0"/>
              </a:rPr>
              <a:t>как </a:t>
            </a:r>
            <a:r>
              <a:rPr lang="ru-RU" sz="1600" dirty="0">
                <a:latin typeface="Times New Roman" panose="02020603050405020304" pitchFamily="18" charset="0"/>
              </a:rPr>
              <a:t>инструмента межличностного и межкультурного взаимодействия, способствует общему речевому развитию обучающихся, воспитанию гражданской идентичности, расширению кругозора. </a:t>
            </a:r>
          </a:p>
          <a:p>
            <a:r>
              <a:rPr lang="ru-RU" sz="1600" dirty="0">
                <a:latin typeface="Times New Roman" panose="02020603050405020304" pitchFamily="18" charset="0"/>
              </a:rPr>
              <a:t>Построение программы по иностранному языку имеет нелинейный характер и основано на концентрическом принципе. В каждом классе даются новые элементы содержания и определяются новые требования. В процессе обучения освоенные на определённом этапе грамматические формы и конструкции повторяются и закрепляются на новом лексическом материале и расширяющемся тематическом содержании речи. </a:t>
            </a:r>
          </a:p>
          <a:p>
            <a:r>
              <a:rPr lang="ru-RU" sz="1600" dirty="0">
                <a:latin typeface="Times New Roman" panose="02020603050405020304" pitchFamily="18" charset="0"/>
              </a:rPr>
              <a:t>Целью иноязычного образования является формирование коммуникативной компетенции обучающихся на </a:t>
            </a:r>
            <a:r>
              <a:rPr lang="ru-RU" sz="1600" dirty="0" err="1">
                <a:latin typeface="Times New Roman" panose="02020603050405020304" pitchFamily="18" charset="0"/>
              </a:rPr>
              <a:t>предпороговом</a:t>
            </a:r>
            <a:r>
              <a:rPr lang="ru-RU" sz="1600" dirty="0">
                <a:latin typeface="Times New Roman" panose="02020603050405020304" pitchFamily="18" charset="0"/>
              </a:rPr>
              <a:t> уровне (А2/А2+) в единстве таких ее составляющих, как: </a:t>
            </a:r>
          </a:p>
          <a:p>
            <a:r>
              <a:rPr lang="ru-RU" sz="1600" dirty="0">
                <a:latin typeface="Times New Roman" panose="02020603050405020304" pitchFamily="18" charset="0"/>
              </a:rPr>
              <a:t>– </a:t>
            </a:r>
            <a:r>
              <a:rPr lang="ru-RU" sz="1600" dirty="0" smtClean="0">
                <a:latin typeface="Times New Roman" panose="02020603050405020304" pitchFamily="18" charset="0"/>
              </a:rPr>
              <a:t>речевая; </a:t>
            </a:r>
            <a:endParaRPr lang="ru-RU" sz="1600" dirty="0">
              <a:latin typeface="Times New Roman" panose="02020603050405020304" pitchFamily="18" charset="0"/>
            </a:endParaRPr>
          </a:p>
          <a:p>
            <a:r>
              <a:rPr lang="ru-RU" sz="1600" dirty="0">
                <a:latin typeface="Times New Roman" panose="02020603050405020304" pitchFamily="18" charset="0"/>
              </a:rPr>
              <a:t>– языковая </a:t>
            </a:r>
            <a:r>
              <a:rPr lang="ru-RU" sz="1600" dirty="0" smtClean="0">
                <a:latin typeface="Times New Roman" panose="02020603050405020304" pitchFamily="18" charset="0"/>
              </a:rPr>
              <a:t>компетенция; </a:t>
            </a:r>
            <a:endParaRPr lang="ru-RU" sz="1600" dirty="0">
              <a:latin typeface="Times New Roman" panose="02020603050405020304" pitchFamily="18" charset="0"/>
            </a:endParaRPr>
          </a:p>
          <a:p>
            <a:r>
              <a:rPr lang="ru-RU" sz="1600" dirty="0">
                <a:latin typeface="Times New Roman" panose="02020603050405020304" pitchFamily="18" charset="0"/>
              </a:rPr>
              <a:t>– социокультурная (межкультурная) </a:t>
            </a:r>
            <a:r>
              <a:rPr lang="ru-RU" sz="1600" dirty="0" smtClean="0">
                <a:latin typeface="Times New Roman" panose="02020603050405020304" pitchFamily="18" charset="0"/>
              </a:rPr>
              <a:t>компетенция; </a:t>
            </a:r>
            <a:endParaRPr lang="ru-RU" sz="1600" dirty="0">
              <a:latin typeface="Times New Roman" panose="02020603050405020304" pitchFamily="18" charset="0"/>
            </a:endParaRPr>
          </a:p>
          <a:p>
            <a:r>
              <a:rPr lang="ru-RU" sz="1600" dirty="0">
                <a:latin typeface="Times New Roman" panose="02020603050405020304" pitchFamily="18" charset="0"/>
              </a:rPr>
              <a:t>– компенсаторная </a:t>
            </a:r>
            <a:r>
              <a:rPr lang="ru-RU" sz="1600" dirty="0" smtClean="0">
                <a:latin typeface="Times New Roman" panose="02020603050405020304" pitchFamily="18" charset="0"/>
              </a:rPr>
              <a:t>компетенция</a:t>
            </a:r>
            <a:endParaRPr lang="ru-RU" sz="1600" dirty="0">
              <a:latin typeface="Times New Roman" panose="02020603050405020304" pitchFamily="18" charset="0"/>
            </a:endParaRPr>
          </a:p>
          <a:p>
            <a:r>
              <a:rPr lang="ru-RU" sz="1600" b="0" i="0" u="none" strike="noStrike" baseline="0" dirty="0" smtClean="0">
                <a:latin typeface="Times New Roman" panose="02020603050405020304" pitchFamily="18" charset="0"/>
              </a:rPr>
              <a:t>3 </a:t>
            </a:r>
          </a:p>
          <a:p>
            <a:endParaRPr lang="ru-RU" sz="1600" b="0" i="0" u="none" strike="noStrike" baseline="0" dirty="0" smtClean="0">
              <a:latin typeface="Times New Roman" panose="02020603050405020304" pitchFamily="18" charset="0"/>
            </a:endParaRPr>
          </a:p>
        </p:txBody>
      </p:sp>
    </p:spTree>
    <p:extLst>
      <p:ext uri="{BB962C8B-B14F-4D97-AF65-F5344CB8AC3E}">
        <p14:creationId xmlns:p14="http://schemas.microsoft.com/office/powerpoint/2010/main" val="2136028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700" b="1" dirty="0">
                <a:latin typeface="Times New Roman" panose="02020603050405020304" pitchFamily="18" charset="0"/>
                <a:cs typeface="Times New Roman" panose="02020603050405020304" pitchFamily="18" charset="0"/>
              </a:rPr>
              <a:t>Количество участников экзаменов по учебному предмету (за 3 года)</a:t>
            </a:r>
            <a:r>
              <a:rPr lang="ru-RU" sz="2700" b="1" dirty="0" smtClean="0">
                <a:effectLst/>
                <a:latin typeface="Times New Roman" panose="02020603050405020304" pitchFamily="18" charset="0"/>
                <a:cs typeface="Times New Roman" panose="02020603050405020304" pitchFamily="18" charset="0"/>
              </a:rPr>
              <a:t> </a:t>
            </a:r>
            <a:r>
              <a:rPr lang="ru-RU" sz="2700" b="1" dirty="0">
                <a:latin typeface="Times New Roman" panose="02020603050405020304" pitchFamily="18" charset="0"/>
                <a:cs typeface="Times New Roman" panose="02020603050405020304" pitchFamily="18" charset="0"/>
              </a:rPr>
              <a:t>Количество участников основного периода проведения ЕГЭ</a:t>
            </a:r>
            <a:r>
              <a:rPr lang="ru-RU" dirty="0"/>
              <a:t/>
            </a:r>
            <a:br>
              <a:rPr lang="ru-RU" dirty="0"/>
            </a:br>
            <a:endParaRPr 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2063885594"/>
              </p:ext>
            </p:extLst>
          </p:nvPr>
        </p:nvGraphicFramePr>
        <p:xfrm>
          <a:off x="1778877" y="1791494"/>
          <a:ext cx="8877833" cy="2510152"/>
        </p:xfrm>
        <a:graphic>
          <a:graphicData uri="http://schemas.openxmlformats.org/drawingml/2006/table">
            <a:tbl>
              <a:tblPr firstRow="1" firstCol="1" bandRow="1" bandCol="1">
                <a:tableStyleId>{5C22544A-7EE6-4342-B048-85BDC9FD1C3A}</a:tableStyleId>
              </a:tblPr>
              <a:tblGrid>
                <a:gridCol w="1188853">
                  <a:extLst>
                    <a:ext uri="{9D8B030D-6E8A-4147-A177-3AD203B41FA5}">
                      <a16:colId xmlns:a16="http://schemas.microsoft.com/office/drawing/2014/main" val="811085310"/>
                    </a:ext>
                  </a:extLst>
                </a:gridCol>
                <a:gridCol w="1497351">
                  <a:extLst>
                    <a:ext uri="{9D8B030D-6E8A-4147-A177-3AD203B41FA5}">
                      <a16:colId xmlns:a16="http://schemas.microsoft.com/office/drawing/2014/main" val="1911157127"/>
                    </a:ext>
                  </a:extLst>
                </a:gridCol>
                <a:gridCol w="1416099">
                  <a:extLst>
                    <a:ext uri="{9D8B030D-6E8A-4147-A177-3AD203B41FA5}">
                      <a16:colId xmlns:a16="http://schemas.microsoft.com/office/drawing/2014/main" val="3378394292"/>
                    </a:ext>
                  </a:extLst>
                </a:gridCol>
                <a:gridCol w="1334847">
                  <a:extLst>
                    <a:ext uri="{9D8B030D-6E8A-4147-A177-3AD203B41FA5}">
                      <a16:colId xmlns:a16="http://schemas.microsoft.com/office/drawing/2014/main" val="3159760152"/>
                    </a:ext>
                  </a:extLst>
                </a:gridCol>
                <a:gridCol w="1311633">
                  <a:extLst>
                    <a:ext uri="{9D8B030D-6E8A-4147-A177-3AD203B41FA5}">
                      <a16:colId xmlns:a16="http://schemas.microsoft.com/office/drawing/2014/main" val="676975975"/>
                    </a:ext>
                  </a:extLst>
                </a:gridCol>
                <a:gridCol w="1124340">
                  <a:extLst>
                    <a:ext uri="{9D8B030D-6E8A-4147-A177-3AD203B41FA5}">
                      <a16:colId xmlns:a16="http://schemas.microsoft.com/office/drawing/2014/main" val="2173290602"/>
                    </a:ext>
                  </a:extLst>
                </a:gridCol>
                <a:gridCol w="1004710">
                  <a:extLst>
                    <a:ext uri="{9D8B030D-6E8A-4147-A177-3AD203B41FA5}">
                      <a16:colId xmlns:a16="http://schemas.microsoft.com/office/drawing/2014/main" val="1750229702"/>
                    </a:ext>
                  </a:extLst>
                </a:gridCol>
              </a:tblGrid>
              <a:tr h="106955">
                <a:tc rowSpan="2">
                  <a:txBody>
                    <a:bodyPr/>
                    <a:lstStyle/>
                    <a:p>
                      <a:pPr algn="ctr">
                        <a:spcAft>
                          <a:spcPts val="0"/>
                        </a:spcAft>
                        <a:tabLst>
                          <a:tab pos="6553200" algn="l"/>
                        </a:tabLst>
                      </a:pPr>
                      <a:r>
                        <a:rPr lang="ru-RU" sz="1000">
                          <a:effectLst/>
                        </a:rPr>
                        <a:t>Экзамен</a:t>
                      </a:r>
                      <a:endParaRPr lang="ru-RU" sz="1000">
                        <a:effectLst/>
                        <a:latin typeface="Times New Roman" panose="02020603050405020304" pitchFamily="18" charset="0"/>
                        <a:ea typeface="Calibri" panose="020F0502020204030204" pitchFamily="34" charset="0"/>
                      </a:endParaRPr>
                    </a:p>
                  </a:txBody>
                  <a:tcPr marL="56267" marR="56267" marT="0" marB="0"/>
                </a:tc>
                <a:tc gridSpan="2">
                  <a:txBody>
                    <a:bodyPr/>
                    <a:lstStyle/>
                    <a:p>
                      <a:pPr algn="ctr">
                        <a:spcAft>
                          <a:spcPts val="0"/>
                        </a:spcAft>
                        <a:tabLst>
                          <a:tab pos="6553200" algn="l"/>
                        </a:tabLst>
                      </a:pPr>
                      <a:r>
                        <a:rPr lang="ru-RU" sz="1000">
                          <a:effectLst/>
                        </a:rPr>
                        <a:t>2022 г.</a:t>
                      </a:r>
                      <a:endParaRPr lang="ru-RU" sz="1000">
                        <a:effectLst/>
                        <a:latin typeface="Times New Roman" panose="02020603050405020304" pitchFamily="18" charset="0"/>
                        <a:ea typeface="Calibri" panose="020F0502020204030204" pitchFamily="34" charset="0"/>
                      </a:endParaRPr>
                    </a:p>
                  </a:txBody>
                  <a:tcPr marL="56267" marR="56267" marT="0" marB="0"/>
                </a:tc>
                <a:tc hMerge="1">
                  <a:txBody>
                    <a:bodyPr/>
                    <a:lstStyle/>
                    <a:p>
                      <a:endParaRPr lang="ru-RU"/>
                    </a:p>
                  </a:txBody>
                  <a:tcPr/>
                </a:tc>
                <a:tc gridSpan="2">
                  <a:txBody>
                    <a:bodyPr/>
                    <a:lstStyle/>
                    <a:p>
                      <a:pPr algn="ctr">
                        <a:spcAft>
                          <a:spcPts val="0"/>
                        </a:spcAft>
                        <a:tabLst>
                          <a:tab pos="6553200" algn="l"/>
                        </a:tabLst>
                      </a:pPr>
                      <a:r>
                        <a:rPr lang="ru-RU" sz="1000">
                          <a:effectLst/>
                        </a:rPr>
                        <a:t>20</a:t>
                      </a:r>
                      <a:r>
                        <a:rPr lang="en-US" sz="1000">
                          <a:effectLst/>
                        </a:rPr>
                        <a:t>2</a:t>
                      </a:r>
                      <a:r>
                        <a:rPr lang="ru-RU" sz="1000">
                          <a:effectLst/>
                        </a:rPr>
                        <a:t>3 г.</a:t>
                      </a:r>
                      <a:endParaRPr lang="ru-RU" sz="1000">
                        <a:effectLst/>
                        <a:latin typeface="Times New Roman" panose="02020603050405020304" pitchFamily="18" charset="0"/>
                        <a:ea typeface="Calibri" panose="020F0502020204030204" pitchFamily="34" charset="0"/>
                      </a:endParaRPr>
                    </a:p>
                  </a:txBody>
                  <a:tcPr marL="56267" marR="56267" marT="0" marB="0"/>
                </a:tc>
                <a:tc hMerge="1">
                  <a:txBody>
                    <a:bodyPr/>
                    <a:lstStyle/>
                    <a:p>
                      <a:endParaRPr lang="ru-RU"/>
                    </a:p>
                  </a:txBody>
                  <a:tcPr/>
                </a:tc>
                <a:tc gridSpan="2">
                  <a:txBody>
                    <a:bodyPr/>
                    <a:lstStyle/>
                    <a:p>
                      <a:pPr algn="ctr">
                        <a:spcAft>
                          <a:spcPts val="0"/>
                        </a:spcAft>
                        <a:tabLst>
                          <a:tab pos="6553200" algn="l"/>
                        </a:tabLst>
                      </a:pPr>
                      <a:r>
                        <a:rPr lang="ru-RU" sz="1000">
                          <a:effectLst/>
                        </a:rPr>
                        <a:t>2024 г.</a:t>
                      </a:r>
                      <a:endParaRPr lang="ru-RU" sz="1000">
                        <a:effectLst/>
                        <a:latin typeface="Times New Roman" panose="02020603050405020304" pitchFamily="18" charset="0"/>
                        <a:ea typeface="Calibri" panose="020F0502020204030204" pitchFamily="34" charset="0"/>
                      </a:endParaRPr>
                    </a:p>
                  </a:txBody>
                  <a:tcPr marL="56267" marR="56267" marT="0" marB="0"/>
                </a:tc>
                <a:tc hMerge="1">
                  <a:txBody>
                    <a:bodyPr/>
                    <a:lstStyle/>
                    <a:p>
                      <a:endParaRPr lang="ru-RU"/>
                    </a:p>
                  </a:txBody>
                  <a:tcPr/>
                </a:tc>
                <a:extLst>
                  <a:ext uri="{0D108BD9-81ED-4DB2-BD59-A6C34878D82A}">
                    <a16:rowId xmlns:a16="http://schemas.microsoft.com/office/drawing/2014/main" val="104689302"/>
                  </a:ext>
                </a:extLst>
              </a:tr>
              <a:tr h="1960313">
                <a:tc vMerge="1">
                  <a:txBody>
                    <a:bodyPr/>
                    <a:lstStyle/>
                    <a:p>
                      <a:endParaRPr lang="ru-RU"/>
                    </a:p>
                  </a:txBody>
                  <a:tcPr/>
                </a:tc>
                <a:tc>
                  <a:txBody>
                    <a:bodyPr/>
                    <a:lstStyle/>
                    <a:p>
                      <a:pPr algn="ctr">
                        <a:spcAft>
                          <a:spcPts val="0"/>
                        </a:spcAft>
                        <a:tabLst>
                          <a:tab pos="6553200" algn="l"/>
                        </a:tabLst>
                      </a:pPr>
                      <a:r>
                        <a:rPr lang="ru-RU" sz="1000">
                          <a:effectLst/>
                        </a:rPr>
                        <a:t>чел.</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tabLst>
                          <a:tab pos="6553200" algn="l"/>
                        </a:tabLst>
                      </a:pPr>
                      <a:r>
                        <a:rPr lang="ru-RU" sz="1000">
                          <a:effectLst/>
                        </a:rPr>
                        <a:t>% от общего числа участников</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tabLst>
                          <a:tab pos="6553200" algn="l"/>
                        </a:tabLst>
                      </a:pPr>
                      <a:r>
                        <a:rPr lang="ru-RU" sz="1000">
                          <a:effectLst/>
                        </a:rPr>
                        <a:t>чел.</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tabLst>
                          <a:tab pos="6553200" algn="l"/>
                        </a:tabLst>
                      </a:pPr>
                      <a:r>
                        <a:rPr lang="ru-RU" sz="1000">
                          <a:effectLst/>
                        </a:rPr>
                        <a:t>% от общего числа участников</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tabLst>
                          <a:tab pos="6553200" algn="l"/>
                        </a:tabLst>
                      </a:pPr>
                      <a:r>
                        <a:rPr lang="ru-RU" sz="1000">
                          <a:effectLst/>
                        </a:rPr>
                        <a:t>чел.</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tabLst>
                          <a:tab pos="6553200" algn="l"/>
                        </a:tabLst>
                      </a:pPr>
                      <a:r>
                        <a:rPr lang="ru-RU" sz="1000">
                          <a:effectLst/>
                        </a:rPr>
                        <a:t>% от общего числа участников</a:t>
                      </a:r>
                      <a:endParaRPr lang="ru-RU" sz="1000">
                        <a:effectLst/>
                        <a:latin typeface="Times New Roman" panose="02020603050405020304" pitchFamily="18" charset="0"/>
                        <a:ea typeface="Calibri" panose="020F0502020204030204" pitchFamily="34" charset="0"/>
                      </a:endParaRPr>
                    </a:p>
                  </a:txBody>
                  <a:tcPr marL="56267" marR="56267" marT="0" marB="0" anchor="ctr"/>
                </a:tc>
                <a:extLst>
                  <a:ext uri="{0D108BD9-81ED-4DB2-BD59-A6C34878D82A}">
                    <a16:rowId xmlns:a16="http://schemas.microsoft.com/office/drawing/2014/main" val="1397662837"/>
                  </a:ext>
                </a:extLst>
              </a:tr>
              <a:tr h="245039">
                <a:tc>
                  <a:txBody>
                    <a:bodyPr/>
                    <a:lstStyle/>
                    <a:p>
                      <a:pPr algn="ctr">
                        <a:spcAft>
                          <a:spcPts val="0"/>
                        </a:spcAft>
                      </a:pPr>
                      <a:r>
                        <a:rPr lang="ru-RU" sz="1000">
                          <a:effectLst/>
                        </a:rPr>
                        <a:t>ОГЭ</a:t>
                      </a:r>
                      <a:endParaRPr lang="ru-RU" sz="1000">
                        <a:effectLst/>
                        <a:latin typeface="Times New Roman" panose="02020603050405020304" pitchFamily="18" charset="0"/>
                        <a:ea typeface="Calibri" panose="020F0502020204030204" pitchFamily="34" charset="0"/>
                      </a:endParaRPr>
                    </a:p>
                  </a:txBody>
                  <a:tcPr marL="56267" marR="56267" marT="0" marB="0"/>
                </a:tc>
                <a:tc>
                  <a:txBody>
                    <a:bodyPr/>
                    <a:lstStyle/>
                    <a:p>
                      <a:pPr algn="ctr">
                        <a:spcAft>
                          <a:spcPts val="0"/>
                        </a:spcAft>
                      </a:pPr>
                      <a:r>
                        <a:rPr lang="ru-RU" sz="1000">
                          <a:effectLst/>
                        </a:rPr>
                        <a:t>43</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pPr>
                      <a:r>
                        <a:rPr lang="ru-RU" sz="1000">
                          <a:effectLst/>
                        </a:rPr>
                        <a:t>100</a:t>
                      </a:r>
                      <a:endParaRPr lang="ru-RU" sz="1000">
                        <a:effectLst/>
                        <a:latin typeface="Times New Roman" panose="02020603050405020304" pitchFamily="18" charset="0"/>
                        <a:ea typeface="Calibri" panose="020F0502020204030204" pitchFamily="34" charset="0"/>
                      </a:endParaRPr>
                    </a:p>
                  </a:txBody>
                  <a:tcPr marL="56267" marR="56267" marT="0" marB="0" anchor="b"/>
                </a:tc>
                <a:tc>
                  <a:txBody>
                    <a:bodyPr/>
                    <a:lstStyle/>
                    <a:p>
                      <a:pPr algn="ctr">
                        <a:spcAft>
                          <a:spcPts val="0"/>
                        </a:spcAft>
                        <a:tabLst>
                          <a:tab pos="6553200" algn="l"/>
                        </a:tabLst>
                      </a:pPr>
                      <a:r>
                        <a:rPr lang="ru-RU" sz="1000">
                          <a:effectLst/>
                        </a:rPr>
                        <a:t>49</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tabLst>
                          <a:tab pos="6553200" algn="l"/>
                        </a:tabLst>
                      </a:pPr>
                      <a:r>
                        <a:rPr lang="ru-RU" sz="1000">
                          <a:effectLst/>
                        </a:rPr>
                        <a:t>100</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pPr>
                      <a:r>
                        <a:rPr lang="ru-RU" sz="1000">
                          <a:effectLst/>
                        </a:rPr>
                        <a:t>46</a:t>
                      </a:r>
                      <a:endParaRPr lang="ru-RU" sz="1000">
                        <a:effectLst/>
                        <a:latin typeface="Times New Roman" panose="02020603050405020304" pitchFamily="18" charset="0"/>
                        <a:ea typeface="Calibri" panose="020F0502020204030204" pitchFamily="34" charset="0"/>
                      </a:endParaRPr>
                    </a:p>
                  </a:txBody>
                  <a:tcPr marL="56267" marR="56267" marT="0" marB="0" anchor="b"/>
                </a:tc>
                <a:tc>
                  <a:txBody>
                    <a:bodyPr/>
                    <a:lstStyle/>
                    <a:p>
                      <a:pPr algn="ctr">
                        <a:spcAft>
                          <a:spcPts val="0"/>
                        </a:spcAft>
                      </a:pPr>
                      <a:r>
                        <a:rPr lang="ru-RU" sz="1000">
                          <a:effectLst/>
                        </a:rPr>
                        <a:t>100</a:t>
                      </a:r>
                      <a:endParaRPr lang="ru-RU" sz="1000">
                        <a:effectLst/>
                        <a:latin typeface="Times New Roman" panose="02020603050405020304" pitchFamily="18" charset="0"/>
                        <a:ea typeface="Calibri" panose="020F0502020204030204" pitchFamily="34" charset="0"/>
                      </a:endParaRPr>
                    </a:p>
                  </a:txBody>
                  <a:tcPr marL="56267" marR="56267" marT="0" marB="0" anchor="b"/>
                </a:tc>
                <a:extLst>
                  <a:ext uri="{0D108BD9-81ED-4DB2-BD59-A6C34878D82A}">
                    <a16:rowId xmlns:a16="http://schemas.microsoft.com/office/drawing/2014/main" val="2061970981"/>
                  </a:ext>
                </a:extLst>
              </a:tr>
              <a:tr h="106955">
                <a:tc>
                  <a:txBody>
                    <a:bodyPr/>
                    <a:lstStyle/>
                    <a:p>
                      <a:pPr algn="ctr">
                        <a:spcAft>
                          <a:spcPts val="0"/>
                        </a:spcAft>
                      </a:pPr>
                      <a:r>
                        <a:rPr lang="ru-RU" sz="1000">
                          <a:effectLst/>
                        </a:rPr>
                        <a:t>ГВЭ-9</a:t>
                      </a:r>
                      <a:endParaRPr lang="ru-RU" sz="1000">
                        <a:effectLst/>
                        <a:latin typeface="Times New Roman" panose="02020603050405020304" pitchFamily="18" charset="0"/>
                        <a:ea typeface="Calibri" panose="020F0502020204030204" pitchFamily="34" charset="0"/>
                      </a:endParaRPr>
                    </a:p>
                  </a:txBody>
                  <a:tcPr marL="56267" marR="56267" marT="0" marB="0"/>
                </a:tc>
                <a:tc>
                  <a:txBody>
                    <a:bodyPr/>
                    <a:lstStyle/>
                    <a:p>
                      <a:pPr algn="ctr">
                        <a:spcAft>
                          <a:spcPts val="0"/>
                        </a:spcAft>
                      </a:pPr>
                      <a:r>
                        <a:rPr lang="ru-RU" sz="1000">
                          <a:effectLst/>
                        </a:rPr>
                        <a:t> </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pPr>
                      <a:r>
                        <a:rPr lang="ru-RU" sz="1000">
                          <a:effectLst/>
                        </a:rPr>
                        <a:t> </a:t>
                      </a:r>
                      <a:endParaRPr lang="ru-RU" sz="1000">
                        <a:effectLst/>
                        <a:latin typeface="Times New Roman" panose="02020603050405020304" pitchFamily="18" charset="0"/>
                        <a:ea typeface="Calibri" panose="020F0502020204030204" pitchFamily="34" charset="0"/>
                      </a:endParaRPr>
                    </a:p>
                  </a:txBody>
                  <a:tcPr marL="56267" marR="56267" marT="0" marB="0" anchor="b"/>
                </a:tc>
                <a:tc>
                  <a:txBody>
                    <a:bodyPr/>
                    <a:lstStyle/>
                    <a:p>
                      <a:pPr algn="ctr">
                        <a:spcAft>
                          <a:spcPts val="0"/>
                        </a:spcAft>
                        <a:tabLst>
                          <a:tab pos="6553200" algn="l"/>
                        </a:tabLst>
                      </a:pPr>
                      <a:r>
                        <a:rPr lang="ru-RU" sz="1000">
                          <a:effectLst/>
                        </a:rPr>
                        <a:t> </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tabLst>
                          <a:tab pos="6553200" algn="l"/>
                        </a:tabLst>
                      </a:pPr>
                      <a:r>
                        <a:rPr lang="ru-RU" sz="1000">
                          <a:effectLst/>
                        </a:rPr>
                        <a:t> </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r">
                        <a:spcAft>
                          <a:spcPts val="0"/>
                        </a:spcAft>
                      </a:pPr>
                      <a:r>
                        <a:rPr lang="ru-RU" sz="1000">
                          <a:effectLst/>
                        </a:rPr>
                        <a:t> </a:t>
                      </a:r>
                      <a:endParaRPr lang="ru-RU" sz="1000">
                        <a:effectLst/>
                        <a:latin typeface="Times New Roman" panose="02020603050405020304" pitchFamily="18" charset="0"/>
                        <a:ea typeface="Calibri" panose="020F0502020204030204" pitchFamily="34" charset="0"/>
                      </a:endParaRPr>
                    </a:p>
                  </a:txBody>
                  <a:tcPr marL="56267" marR="56267" marT="0" marB="0" anchor="b"/>
                </a:tc>
                <a:tc>
                  <a:txBody>
                    <a:bodyPr/>
                    <a:lstStyle/>
                    <a:p>
                      <a:pPr algn="ctr">
                        <a:spcAft>
                          <a:spcPts val="0"/>
                        </a:spcAft>
                      </a:pPr>
                      <a:r>
                        <a:rPr lang="ru-RU" sz="1000" dirty="0">
                          <a:effectLst/>
                        </a:rPr>
                        <a:t> </a:t>
                      </a:r>
                      <a:endParaRPr lang="ru-RU" sz="1000" dirty="0">
                        <a:effectLst/>
                        <a:latin typeface="Times New Roman" panose="02020603050405020304" pitchFamily="18" charset="0"/>
                        <a:ea typeface="Calibri" panose="020F0502020204030204" pitchFamily="34" charset="0"/>
                      </a:endParaRPr>
                    </a:p>
                  </a:txBody>
                  <a:tcPr marL="56267" marR="56267" marT="0" marB="0" anchor="b"/>
                </a:tc>
                <a:extLst>
                  <a:ext uri="{0D108BD9-81ED-4DB2-BD59-A6C34878D82A}">
                    <a16:rowId xmlns:a16="http://schemas.microsoft.com/office/drawing/2014/main" val="1750583386"/>
                  </a:ext>
                </a:extLst>
              </a:tr>
            </a:tbl>
          </a:graphicData>
        </a:graphic>
      </p:graphicFrame>
    </p:spTree>
    <p:extLst>
      <p:ext uri="{BB962C8B-B14F-4D97-AF65-F5344CB8AC3E}">
        <p14:creationId xmlns:p14="http://schemas.microsoft.com/office/powerpoint/2010/main" val="1517897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b="1" dirty="0">
                <a:latin typeface="Times New Roman" panose="02020603050405020304" pitchFamily="18" charset="0"/>
                <a:cs typeface="Times New Roman" panose="02020603050405020304" pitchFamily="18" charset="0"/>
              </a:rPr>
              <a:t>Организация информирования учителей по вопросам реализации программ </a:t>
            </a:r>
            <a:endParaRPr lang="ru-RU" sz="2400"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677333" y="1544094"/>
            <a:ext cx="10509956" cy="1477328"/>
          </a:xfrm>
          <a:prstGeom prst="rect">
            <a:avLst/>
          </a:prstGeom>
        </p:spPr>
        <p:txBody>
          <a:bodyPr wrap="square">
            <a:spAutoFit/>
          </a:bodyPr>
          <a:lstStyle/>
          <a:p>
            <a:r>
              <a:rPr lang="ru-RU" dirty="0">
                <a:solidFill>
                  <a:srgbClr val="000000"/>
                </a:solidFill>
                <a:latin typeface="Times New Roman" panose="02020603050405020304" pitchFamily="18" charset="0"/>
              </a:rPr>
              <a:t>Информационно-методическая поддержка педагогических работников и управленческих кадров обеспечивается ФГБНУ «Институт стратегии развития образования» (ФГБНУ «ИСРО») посредством размещения материалов на сайте «Единое содержание общего образования» – https://edsoo.ru/, в </a:t>
            </a:r>
            <a:r>
              <a:rPr lang="ru-RU" dirty="0" err="1">
                <a:solidFill>
                  <a:srgbClr val="000000"/>
                </a:solidFill>
                <a:latin typeface="Times New Roman" panose="02020603050405020304" pitchFamily="18" charset="0"/>
              </a:rPr>
              <a:t>телеграм</a:t>
            </a:r>
            <a:r>
              <a:rPr lang="ru-RU" dirty="0">
                <a:solidFill>
                  <a:srgbClr val="000000"/>
                </a:solidFill>
                <a:latin typeface="Times New Roman" panose="02020603050405020304" pitchFamily="18" charset="0"/>
              </a:rPr>
              <a:t>-канале ФГБНУ «ИСРО» – </a:t>
            </a:r>
            <a:r>
              <a:rPr lang="ru-RU" dirty="0">
                <a:solidFill>
                  <a:srgbClr val="000000"/>
                </a:solidFill>
                <a:latin typeface="Times New Roman" panose="02020603050405020304" pitchFamily="18" charset="0"/>
                <a:hlinkClick r:id="rId2"/>
              </a:rPr>
              <a:t>https://t.me/instrao</a:t>
            </a:r>
            <a:r>
              <a:rPr lang="ru-RU" dirty="0" smtClean="0">
                <a:solidFill>
                  <a:srgbClr val="000000"/>
                </a:solidFill>
                <a:latin typeface="Times New Roman" panose="02020603050405020304" pitchFamily="18" charset="0"/>
              </a:rPr>
              <a:t>.</a:t>
            </a:r>
          </a:p>
          <a:p>
            <a:r>
              <a:rPr lang="ru-RU" dirty="0" smtClean="0">
                <a:solidFill>
                  <a:srgbClr val="000000"/>
                </a:solidFill>
                <a:latin typeface="Times New Roman" panose="02020603050405020304" pitchFamily="18" charset="0"/>
              </a:rPr>
              <a:t> </a:t>
            </a:r>
            <a:endParaRPr lang="ru-RU" dirty="0"/>
          </a:p>
        </p:txBody>
      </p:sp>
      <p:sp>
        <p:nvSpPr>
          <p:cNvPr id="4" name="Прямоугольник 3"/>
          <p:cNvSpPr/>
          <p:nvPr/>
        </p:nvSpPr>
        <p:spPr>
          <a:xfrm>
            <a:off x="677333" y="2869657"/>
            <a:ext cx="10340623" cy="2862322"/>
          </a:xfrm>
          <a:prstGeom prst="rect">
            <a:avLst/>
          </a:prstGeom>
        </p:spPr>
        <p:txBody>
          <a:bodyPr wrap="square">
            <a:spAutoFit/>
          </a:bodyPr>
          <a:lstStyle/>
          <a:p>
            <a:r>
              <a:rPr lang="ru-RU" dirty="0">
                <a:solidFill>
                  <a:srgbClr val="000000"/>
                </a:solidFill>
                <a:latin typeface="Times New Roman" panose="02020603050405020304" pitchFamily="18" charset="0"/>
              </a:rPr>
              <a:t>Институтом запланировано проведение цикла </a:t>
            </a:r>
            <a:r>
              <a:rPr lang="ru-RU" dirty="0" err="1">
                <a:solidFill>
                  <a:srgbClr val="000000"/>
                </a:solidFill>
                <a:latin typeface="Times New Roman" panose="02020603050405020304" pitchFamily="18" charset="0"/>
              </a:rPr>
              <a:t>вебинаров</a:t>
            </a:r>
            <a:r>
              <a:rPr lang="ru-RU" dirty="0">
                <a:solidFill>
                  <a:srgbClr val="000000"/>
                </a:solidFill>
                <a:latin typeface="Times New Roman" panose="02020603050405020304" pitchFamily="18" charset="0"/>
              </a:rPr>
              <a:t> и методических семинаров, посвящённых актуальным вопросам преподавания учебных предметов «Иностранный язык» и «Второй иностранный язык» на уровнях основного общего и среднего общего образования в условиях обновления содержания общего образования. Анонс мероприятий размещается в календаре на сайте «Единое содержание общего образования» – https://edsoo.ru/metodicheskie-seminary/. </a:t>
            </a:r>
            <a:endParaRPr lang="ru-RU" dirty="0" smtClean="0">
              <a:solidFill>
                <a:srgbClr val="000000"/>
              </a:solidFill>
              <a:latin typeface="Times New Roman" panose="02020603050405020304" pitchFamily="18" charset="0"/>
            </a:endParaRPr>
          </a:p>
          <a:p>
            <a:endParaRPr lang="ru-RU" dirty="0">
              <a:solidFill>
                <a:srgbClr val="000000"/>
              </a:solidFill>
              <a:latin typeface="Times New Roman" panose="02020603050405020304" pitchFamily="18" charset="0"/>
            </a:endParaRPr>
          </a:p>
          <a:p>
            <a:r>
              <a:rPr lang="ru-RU" dirty="0">
                <a:solidFill>
                  <a:srgbClr val="000000"/>
                </a:solidFill>
                <a:latin typeface="Times New Roman" panose="02020603050405020304" pitchFamily="18" charset="0"/>
              </a:rPr>
              <a:t>На базе ФГБНУ «ИСРО» продолжает функционировать горячая линия по вопросам введения обновлённых ФГОС для получения педагогическими работниками ответов на вопросы, возникающие в ходе подготовки к новому учебному году – https://edsoo.ru/goryachaya-liniya-po-voprosam-vvedeniya-ob/. </a:t>
            </a:r>
            <a:endParaRPr lang="ru-RU" dirty="0" smtClean="0">
              <a:solidFill>
                <a:srgbClr val="000000"/>
              </a:solidFill>
              <a:latin typeface="Times New Roman" panose="02020603050405020304" pitchFamily="18" charset="0"/>
            </a:endParaRPr>
          </a:p>
          <a:p>
            <a:endParaRPr lang="ru-RU" dirty="0"/>
          </a:p>
        </p:txBody>
      </p:sp>
    </p:spTree>
    <p:extLst>
      <p:ext uri="{BB962C8B-B14F-4D97-AF65-F5344CB8AC3E}">
        <p14:creationId xmlns:p14="http://schemas.microsoft.com/office/powerpoint/2010/main" val="28546895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b="1" dirty="0">
                <a:latin typeface="Times New Roman" panose="02020603050405020304" pitchFamily="18" charset="0"/>
                <a:cs typeface="Times New Roman" panose="02020603050405020304" pitchFamily="18" charset="0"/>
              </a:rPr>
              <a:t>Методическая поддержка </a:t>
            </a:r>
            <a:endParaRPr lang="ru-RU" sz="2400"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316089" y="1511576"/>
            <a:ext cx="11288888" cy="4401205"/>
          </a:xfrm>
          <a:prstGeom prst="rect">
            <a:avLst/>
          </a:prstGeom>
        </p:spPr>
        <p:txBody>
          <a:bodyPr wrap="square">
            <a:spAutoFit/>
          </a:bodyPr>
          <a:lstStyle/>
          <a:p>
            <a:r>
              <a:rPr lang="ru-RU" sz="1400" dirty="0">
                <a:solidFill>
                  <a:srgbClr val="000000"/>
                </a:solidFill>
                <a:latin typeface="Times New Roman" panose="02020603050405020304" pitchFamily="18" charset="0"/>
              </a:rPr>
              <a:t>В рамках методической поддержки внедрения федеральных рабочих программ по иностранному языку ФГБНУ «ИСРО» подготовлены </a:t>
            </a:r>
            <a:r>
              <a:rPr lang="ru-RU" sz="1400" b="1" dirty="0">
                <a:solidFill>
                  <a:srgbClr val="000000"/>
                </a:solidFill>
                <a:latin typeface="Times New Roman" panose="02020603050405020304" pitchFamily="18" charset="0"/>
              </a:rPr>
              <a:t>методические пособия и рекомендации </a:t>
            </a:r>
            <a:r>
              <a:rPr lang="ru-RU" sz="1400" dirty="0">
                <a:solidFill>
                  <a:srgbClr val="000000"/>
                </a:solidFill>
                <a:latin typeface="Times New Roman" panose="02020603050405020304" pitchFamily="18" charset="0"/>
              </a:rPr>
              <a:t>по вопросам преподавания в условиях обновлённых ФГОС ООО и СОО: </a:t>
            </a:r>
          </a:p>
          <a:p>
            <a:r>
              <a:rPr lang="ru-RU" sz="1400" dirty="0">
                <a:solidFill>
                  <a:srgbClr val="000000"/>
                </a:solidFill>
                <a:latin typeface="Times New Roman" panose="02020603050405020304" pitchFamily="18" charset="0"/>
              </a:rPr>
              <a:t>– Система оценки достижений планируемых предметных результатов освоения учебного предмета «Иностранный язык» : методические рекомендации. – URL: https://edsoo.ru/wp-content/uploads/2023/10/mp_inostrannyj-yazyk.pdf </a:t>
            </a:r>
          </a:p>
          <a:p>
            <a:r>
              <a:rPr lang="ru-RU" sz="1400" dirty="0">
                <a:solidFill>
                  <a:srgbClr val="000000"/>
                </a:solidFill>
                <a:latin typeface="Times New Roman" panose="02020603050405020304" pitchFamily="18" charset="0"/>
              </a:rPr>
              <a:t>– Достижение </a:t>
            </a:r>
            <a:r>
              <a:rPr lang="ru-RU" sz="1400" dirty="0" err="1">
                <a:solidFill>
                  <a:srgbClr val="000000"/>
                </a:solidFill>
                <a:latin typeface="Times New Roman" panose="02020603050405020304" pitchFamily="18" charset="0"/>
              </a:rPr>
              <a:t>метапредметных</a:t>
            </a:r>
            <a:r>
              <a:rPr lang="ru-RU" sz="1400" dirty="0">
                <a:solidFill>
                  <a:srgbClr val="000000"/>
                </a:solidFill>
                <a:latin typeface="Times New Roman" panose="02020603050405020304" pitchFamily="18" charset="0"/>
              </a:rPr>
              <a:t> результатов в рамках изучения предметов филологического блока (основное общее образование) : методические рекомендации. – </a:t>
            </a:r>
            <a:endParaRPr lang="ru-RU" sz="1400" dirty="0" smtClean="0">
              <a:solidFill>
                <a:srgbClr val="000000"/>
              </a:solidFill>
              <a:latin typeface="Times New Roman" panose="02020603050405020304" pitchFamily="18" charset="0"/>
            </a:endParaRPr>
          </a:p>
          <a:p>
            <a:r>
              <a:rPr lang="ru-RU" sz="1400" dirty="0" smtClean="0">
                <a:solidFill>
                  <a:srgbClr val="000000"/>
                </a:solidFill>
                <a:latin typeface="Times New Roman" panose="02020603050405020304" pitchFamily="18" charset="0"/>
              </a:rPr>
              <a:t>URL</a:t>
            </a:r>
            <a:r>
              <a:rPr lang="ru-RU" sz="1400" dirty="0">
                <a:solidFill>
                  <a:srgbClr val="000000"/>
                </a:solidFill>
                <a:latin typeface="Times New Roman" panose="02020603050405020304" pitchFamily="18" charset="0"/>
              </a:rPr>
              <a:t>: https://</a:t>
            </a:r>
            <a:r>
              <a:rPr lang="ru-RU" sz="1400" dirty="0" smtClean="0">
                <a:solidFill>
                  <a:srgbClr val="000000"/>
                </a:solidFill>
                <a:latin typeface="Times New Roman" panose="02020603050405020304" pitchFamily="18" charset="0"/>
              </a:rPr>
              <a:t>edsoo.ru/wp-content/uploads/2023/12/meta_filologicheskij-blok_01.pdf  </a:t>
            </a:r>
          </a:p>
          <a:p>
            <a:endParaRPr lang="ru-RU" sz="1400" dirty="0">
              <a:solidFill>
                <a:srgbClr val="000000"/>
              </a:solidFill>
              <a:latin typeface="Times New Roman" panose="02020603050405020304" pitchFamily="18" charset="0"/>
            </a:endParaRPr>
          </a:p>
          <a:p>
            <a:r>
              <a:rPr lang="ru-RU" sz="1400" dirty="0">
                <a:solidFill>
                  <a:srgbClr val="000000"/>
                </a:solidFill>
                <a:latin typeface="Times New Roman" panose="02020603050405020304" pitchFamily="18" charset="0"/>
              </a:rPr>
              <a:t>С целью оказания помощи учителю проведены </a:t>
            </a:r>
            <a:r>
              <a:rPr lang="ru-RU" sz="1400" b="1" dirty="0">
                <a:solidFill>
                  <a:srgbClr val="000000"/>
                </a:solidFill>
                <a:latin typeface="Times New Roman" panose="02020603050405020304" pitchFamily="18" charset="0"/>
              </a:rPr>
              <a:t>семинары </a:t>
            </a:r>
            <a:r>
              <a:rPr lang="ru-RU" sz="1400" dirty="0">
                <a:solidFill>
                  <a:srgbClr val="000000"/>
                </a:solidFill>
                <a:latin typeface="Times New Roman" panose="02020603050405020304" pitchFamily="18" charset="0"/>
              </a:rPr>
              <a:t>по широкому спектру проблем реализации федеральных рабочих программ по иностранному языку: </a:t>
            </a:r>
          </a:p>
          <a:p>
            <a:r>
              <a:rPr lang="ru-RU" sz="1400" dirty="0">
                <a:solidFill>
                  <a:srgbClr val="000000"/>
                </a:solidFill>
                <a:latin typeface="Times New Roman" panose="02020603050405020304" pitchFamily="18" charset="0"/>
              </a:rPr>
              <a:t>– Контроль в обучении иностранным языкам: принципы, подходы и инструменты для учителя и достижение планируемых результатов освоения ФОП ООО и ФОП СОО. – </a:t>
            </a:r>
            <a:endParaRPr lang="ru-RU" sz="1400" dirty="0" smtClean="0">
              <a:solidFill>
                <a:srgbClr val="000000"/>
              </a:solidFill>
              <a:latin typeface="Times New Roman" panose="02020603050405020304" pitchFamily="18" charset="0"/>
            </a:endParaRPr>
          </a:p>
          <a:p>
            <a:r>
              <a:rPr lang="ru-RU" sz="1400" dirty="0" smtClean="0">
                <a:solidFill>
                  <a:srgbClr val="000000"/>
                </a:solidFill>
                <a:latin typeface="Times New Roman" panose="02020603050405020304" pitchFamily="18" charset="0"/>
              </a:rPr>
              <a:t>URL</a:t>
            </a:r>
            <a:r>
              <a:rPr lang="ru-RU" sz="1400" dirty="0">
                <a:solidFill>
                  <a:srgbClr val="000000"/>
                </a:solidFill>
                <a:latin typeface="Times New Roman" panose="02020603050405020304" pitchFamily="18" charset="0"/>
              </a:rPr>
              <a:t>: https://vk.com/video-215962627_456239214 </a:t>
            </a:r>
            <a:r>
              <a:rPr lang="ru-RU" sz="1400" b="0" i="0" u="none" strike="noStrike" baseline="0" dirty="0" smtClean="0">
                <a:solidFill>
                  <a:srgbClr val="000000"/>
                </a:solidFill>
                <a:latin typeface="Times New Roman" panose="02020603050405020304" pitchFamily="18" charset="0"/>
              </a:rPr>
              <a:t>11 </a:t>
            </a:r>
          </a:p>
          <a:p>
            <a:endParaRPr lang="ru-RU" sz="1400" b="0" i="0" u="none" strike="noStrike" baseline="0" dirty="0" smtClean="0">
              <a:latin typeface="Times New Roman" panose="02020603050405020304" pitchFamily="18" charset="0"/>
            </a:endParaRPr>
          </a:p>
          <a:p>
            <a:r>
              <a:rPr lang="ru-RU" sz="1400" dirty="0">
                <a:latin typeface="Times New Roman" panose="02020603050405020304" pitchFamily="18" charset="0"/>
              </a:rPr>
              <a:t>– Способы </a:t>
            </a:r>
            <a:r>
              <a:rPr lang="ru-RU" sz="1400" dirty="0" err="1">
                <a:latin typeface="Times New Roman" panose="02020603050405020304" pitchFamily="18" charset="0"/>
              </a:rPr>
              <a:t>критериального</a:t>
            </a:r>
            <a:r>
              <a:rPr lang="ru-RU" sz="1400" dirty="0">
                <a:latin typeface="Times New Roman" panose="02020603050405020304" pitchFamily="18" charset="0"/>
              </a:rPr>
              <a:t> оценивания устного и письменного высказывания обучающихся на уровне основного общего образования. – URL: https://vk.com/video-215962627_456239303 </a:t>
            </a:r>
          </a:p>
          <a:p>
            <a:r>
              <a:rPr lang="ru-RU" sz="1400" dirty="0">
                <a:latin typeface="Times New Roman" panose="02020603050405020304" pitchFamily="18" charset="0"/>
              </a:rPr>
              <a:t>– Развитие умений самооценки обучающихся на уроках иностранного языка как средство достижения планируемых результатов освоения ФОП ООО и ФОП СОО. – URL: https://vk.com/video-215962627_456239361 </a:t>
            </a:r>
          </a:p>
          <a:p>
            <a:r>
              <a:rPr lang="ru-RU" sz="1400" dirty="0">
                <a:latin typeface="Times New Roman" panose="02020603050405020304" pitchFamily="18" charset="0"/>
              </a:rPr>
              <a:t>–Система оценивания продуктивных видов речевой деятельности в процессе изучения иностранного языка. – URL: https://vk.com/video-215962627_456239427 </a:t>
            </a:r>
          </a:p>
        </p:txBody>
      </p:sp>
    </p:spTree>
    <p:extLst>
      <p:ext uri="{BB962C8B-B14F-4D97-AF65-F5344CB8AC3E}">
        <p14:creationId xmlns:p14="http://schemas.microsoft.com/office/powerpoint/2010/main" val="41093504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000" dirty="0" smtClean="0">
                <a:latin typeface="Times New Roman" panose="02020603050405020304" pitchFamily="18" charset="0"/>
                <a:cs typeface="Times New Roman" panose="02020603050405020304" pitchFamily="18" charset="0"/>
              </a:rPr>
              <a:t>Спасибо за внимание!</a:t>
            </a:r>
            <a:endParaRPr lang="ru-RU"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06962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700" b="1" dirty="0">
                <a:latin typeface="Times New Roman" panose="02020603050405020304" pitchFamily="18" charset="0"/>
                <a:cs typeface="Times New Roman" panose="02020603050405020304" pitchFamily="18" charset="0"/>
              </a:rPr>
              <a:t>Процентное соотношение юношей и девушек, участвующих в ОГЭ (за 3 года)</a:t>
            </a:r>
            <a:r>
              <a:rPr lang="ru-RU" b="1" dirty="0"/>
              <a:t/>
            </a:r>
            <a:br>
              <a:rPr lang="ru-RU" b="1" dirty="0"/>
            </a:br>
            <a:endParaRPr 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1764635386"/>
              </p:ext>
            </p:extLst>
          </p:nvPr>
        </p:nvGraphicFramePr>
        <p:xfrm>
          <a:off x="1779151" y="1791494"/>
          <a:ext cx="8990449" cy="3162387"/>
        </p:xfrm>
        <a:graphic>
          <a:graphicData uri="http://schemas.openxmlformats.org/drawingml/2006/table">
            <a:tbl>
              <a:tblPr firstRow="1" firstCol="1" bandRow="1" bandCol="1">
                <a:tableStyleId>{5C22544A-7EE6-4342-B048-85BDC9FD1C3A}</a:tableStyleId>
              </a:tblPr>
              <a:tblGrid>
                <a:gridCol w="1208243">
                  <a:extLst>
                    <a:ext uri="{9D8B030D-6E8A-4147-A177-3AD203B41FA5}">
                      <a16:colId xmlns:a16="http://schemas.microsoft.com/office/drawing/2014/main" val="11307484"/>
                    </a:ext>
                  </a:extLst>
                </a:gridCol>
                <a:gridCol w="1288572">
                  <a:extLst>
                    <a:ext uri="{9D8B030D-6E8A-4147-A177-3AD203B41FA5}">
                      <a16:colId xmlns:a16="http://schemas.microsoft.com/office/drawing/2014/main" val="2695904234"/>
                    </a:ext>
                  </a:extLst>
                </a:gridCol>
                <a:gridCol w="1363621">
                  <a:extLst>
                    <a:ext uri="{9D8B030D-6E8A-4147-A177-3AD203B41FA5}">
                      <a16:colId xmlns:a16="http://schemas.microsoft.com/office/drawing/2014/main" val="27531336"/>
                    </a:ext>
                  </a:extLst>
                </a:gridCol>
                <a:gridCol w="1457664">
                  <a:extLst>
                    <a:ext uri="{9D8B030D-6E8A-4147-A177-3AD203B41FA5}">
                      <a16:colId xmlns:a16="http://schemas.microsoft.com/office/drawing/2014/main" val="2205679189"/>
                    </a:ext>
                  </a:extLst>
                </a:gridCol>
                <a:gridCol w="1422399">
                  <a:extLst>
                    <a:ext uri="{9D8B030D-6E8A-4147-A177-3AD203B41FA5}">
                      <a16:colId xmlns:a16="http://schemas.microsoft.com/office/drawing/2014/main" val="2417946598"/>
                    </a:ext>
                  </a:extLst>
                </a:gridCol>
                <a:gridCol w="1246067">
                  <a:extLst>
                    <a:ext uri="{9D8B030D-6E8A-4147-A177-3AD203B41FA5}">
                      <a16:colId xmlns:a16="http://schemas.microsoft.com/office/drawing/2014/main" val="1122764193"/>
                    </a:ext>
                  </a:extLst>
                </a:gridCol>
                <a:gridCol w="1003883">
                  <a:extLst>
                    <a:ext uri="{9D8B030D-6E8A-4147-A177-3AD203B41FA5}">
                      <a16:colId xmlns:a16="http://schemas.microsoft.com/office/drawing/2014/main" val="3335625818"/>
                    </a:ext>
                  </a:extLst>
                </a:gridCol>
              </a:tblGrid>
              <a:tr h="109186">
                <a:tc rowSpan="2">
                  <a:txBody>
                    <a:bodyPr/>
                    <a:lstStyle/>
                    <a:p>
                      <a:pPr algn="ctr">
                        <a:spcAft>
                          <a:spcPts val="0"/>
                        </a:spcAft>
                        <a:tabLst>
                          <a:tab pos="6553200" algn="l"/>
                        </a:tabLst>
                      </a:pPr>
                      <a:r>
                        <a:rPr lang="ru-RU" sz="1000">
                          <a:effectLst/>
                        </a:rPr>
                        <a:t>Пол</a:t>
                      </a:r>
                      <a:endParaRPr lang="ru-RU" sz="1000">
                        <a:effectLst/>
                        <a:latin typeface="Times New Roman" panose="02020603050405020304" pitchFamily="18" charset="0"/>
                        <a:ea typeface="Calibri" panose="020F0502020204030204" pitchFamily="34" charset="0"/>
                      </a:endParaRPr>
                    </a:p>
                  </a:txBody>
                  <a:tcPr marL="56267" marR="56267" marT="0" marB="0" anchor="ctr"/>
                </a:tc>
                <a:tc gridSpan="2">
                  <a:txBody>
                    <a:bodyPr/>
                    <a:lstStyle/>
                    <a:p>
                      <a:pPr algn="ctr">
                        <a:spcAft>
                          <a:spcPts val="0"/>
                        </a:spcAft>
                        <a:tabLst>
                          <a:tab pos="6553200" algn="l"/>
                        </a:tabLst>
                      </a:pPr>
                      <a:r>
                        <a:rPr lang="ru-RU" sz="1000">
                          <a:effectLst/>
                        </a:rPr>
                        <a:t>2022 г.</a:t>
                      </a:r>
                      <a:endParaRPr lang="ru-RU" sz="1000">
                        <a:effectLst/>
                        <a:latin typeface="Times New Roman" panose="02020603050405020304" pitchFamily="18" charset="0"/>
                        <a:ea typeface="Calibri" panose="020F0502020204030204" pitchFamily="34" charset="0"/>
                      </a:endParaRPr>
                    </a:p>
                  </a:txBody>
                  <a:tcPr marL="56267" marR="56267" marT="0" marB="0"/>
                </a:tc>
                <a:tc hMerge="1">
                  <a:txBody>
                    <a:bodyPr/>
                    <a:lstStyle/>
                    <a:p>
                      <a:endParaRPr lang="ru-RU"/>
                    </a:p>
                  </a:txBody>
                  <a:tcPr/>
                </a:tc>
                <a:tc gridSpan="2">
                  <a:txBody>
                    <a:bodyPr/>
                    <a:lstStyle/>
                    <a:p>
                      <a:pPr algn="ctr">
                        <a:spcAft>
                          <a:spcPts val="0"/>
                        </a:spcAft>
                        <a:tabLst>
                          <a:tab pos="6553200" algn="l"/>
                        </a:tabLst>
                      </a:pPr>
                      <a:r>
                        <a:rPr lang="ru-RU" sz="1000">
                          <a:effectLst/>
                        </a:rPr>
                        <a:t>2023 г.</a:t>
                      </a:r>
                      <a:endParaRPr lang="ru-RU" sz="1000">
                        <a:effectLst/>
                        <a:latin typeface="Times New Roman" panose="02020603050405020304" pitchFamily="18" charset="0"/>
                        <a:ea typeface="Calibri" panose="020F0502020204030204" pitchFamily="34" charset="0"/>
                      </a:endParaRPr>
                    </a:p>
                  </a:txBody>
                  <a:tcPr marL="56267" marR="56267" marT="0" marB="0"/>
                </a:tc>
                <a:tc hMerge="1">
                  <a:txBody>
                    <a:bodyPr/>
                    <a:lstStyle/>
                    <a:p>
                      <a:endParaRPr lang="ru-RU"/>
                    </a:p>
                  </a:txBody>
                  <a:tcPr/>
                </a:tc>
                <a:tc gridSpan="2">
                  <a:txBody>
                    <a:bodyPr/>
                    <a:lstStyle/>
                    <a:p>
                      <a:pPr algn="ctr">
                        <a:spcAft>
                          <a:spcPts val="0"/>
                        </a:spcAft>
                        <a:tabLst>
                          <a:tab pos="6553200" algn="l"/>
                        </a:tabLst>
                      </a:pPr>
                      <a:r>
                        <a:rPr lang="ru-RU" sz="1000">
                          <a:effectLst/>
                        </a:rPr>
                        <a:t>2024 г.</a:t>
                      </a:r>
                      <a:endParaRPr lang="ru-RU" sz="1000">
                        <a:effectLst/>
                        <a:latin typeface="Times New Roman" panose="02020603050405020304" pitchFamily="18" charset="0"/>
                        <a:ea typeface="Calibri" panose="020F0502020204030204" pitchFamily="34" charset="0"/>
                      </a:endParaRPr>
                    </a:p>
                  </a:txBody>
                  <a:tcPr marL="56267" marR="56267" marT="0" marB="0"/>
                </a:tc>
                <a:tc hMerge="1">
                  <a:txBody>
                    <a:bodyPr/>
                    <a:lstStyle/>
                    <a:p>
                      <a:endParaRPr lang="ru-RU"/>
                    </a:p>
                  </a:txBody>
                  <a:tcPr/>
                </a:tc>
                <a:extLst>
                  <a:ext uri="{0D108BD9-81ED-4DB2-BD59-A6C34878D82A}">
                    <a16:rowId xmlns:a16="http://schemas.microsoft.com/office/drawing/2014/main" val="1735145068"/>
                  </a:ext>
                </a:extLst>
              </a:tr>
              <a:tr h="2579989">
                <a:tc vMerge="1">
                  <a:txBody>
                    <a:bodyPr/>
                    <a:lstStyle/>
                    <a:p>
                      <a:endParaRPr lang="ru-RU"/>
                    </a:p>
                  </a:txBody>
                  <a:tcPr/>
                </a:tc>
                <a:tc>
                  <a:txBody>
                    <a:bodyPr/>
                    <a:lstStyle/>
                    <a:p>
                      <a:pPr algn="ctr">
                        <a:spcAft>
                          <a:spcPts val="0"/>
                        </a:spcAft>
                        <a:tabLst>
                          <a:tab pos="6553200" algn="l"/>
                        </a:tabLst>
                      </a:pPr>
                      <a:r>
                        <a:rPr lang="ru-RU" sz="1000">
                          <a:effectLst/>
                        </a:rPr>
                        <a:t>чел.</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tabLst>
                          <a:tab pos="6553200" algn="l"/>
                        </a:tabLst>
                      </a:pPr>
                      <a:r>
                        <a:rPr lang="ru-RU" sz="1000">
                          <a:effectLst/>
                        </a:rPr>
                        <a:t>% от общего числа участников</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tabLst>
                          <a:tab pos="6553200" algn="l"/>
                        </a:tabLst>
                      </a:pPr>
                      <a:r>
                        <a:rPr lang="ru-RU" sz="1000" dirty="0">
                          <a:effectLst/>
                        </a:rPr>
                        <a:t>чел.</a:t>
                      </a:r>
                      <a:endParaRPr lang="ru-RU" sz="1000" dirty="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tabLst>
                          <a:tab pos="6553200" algn="l"/>
                        </a:tabLst>
                      </a:pPr>
                      <a:r>
                        <a:rPr lang="ru-RU" sz="1000">
                          <a:effectLst/>
                        </a:rPr>
                        <a:t>% от общего числа участников</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tabLst>
                          <a:tab pos="6553200" algn="l"/>
                        </a:tabLst>
                      </a:pPr>
                      <a:r>
                        <a:rPr lang="ru-RU" sz="1000">
                          <a:effectLst/>
                        </a:rPr>
                        <a:t>чел.</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tabLst>
                          <a:tab pos="6553200" algn="l"/>
                        </a:tabLst>
                      </a:pPr>
                      <a:r>
                        <a:rPr lang="ru-RU" sz="1000">
                          <a:effectLst/>
                        </a:rPr>
                        <a:t>% от общего числа участников</a:t>
                      </a:r>
                      <a:endParaRPr lang="ru-RU" sz="1000">
                        <a:effectLst/>
                        <a:latin typeface="Times New Roman" panose="02020603050405020304" pitchFamily="18" charset="0"/>
                        <a:ea typeface="Calibri" panose="020F0502020204030204" pitchFamily="34" charset="0"/>
                      </a:endParaRPr>
                    </a:p>
                  </a:txBody>
                  <a:tcPr marL="56267" marR="56267" marT="0" marB="0" anchor="ctr"/>
                </a:tc>
                <a:extLst>
                  <a:ext uri="{0D108BD9-81ED-4DB2-BD59-A6C34878D82A}">
                    <a16:rowId xmlns:a16="http://schemas.microsoft.com/office/drawing/2014/main" val="298784374"/>
                  </a:ext>
                </a:extLst>
              </a:tr>
              <a:tr h="214999">
                <a:tc>
                  <a:txBody>
                    <a:bodyPr/>
                    <a:lstStyle/>
                    <a:p>
                      <a:pPr>
                        <a:spcAft>
                          <a:spcPts val="0"/>
                        </a:spcAft>
                        <a:tabLst>
                          <a:tab pos="6553200" algn="l"/>
                        </a:tabLst>
                      </a:pPr>
                      <a:r>
                        <a:rPr lang="ru-RU" sz="1000">
                          <a:effectLst/>
                        </a:rPr>
                        <a:t>Женский</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pPr>
                      <a:r>
                        <a:rPr lang="ru-RU" sz="1000">
                          <a:effectLst/>
                        </a:rPr>
                        <a:t> </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pPr>
                      <a:r>
                        <a:rPr lang="ru-RU" sz="1000">
                          <a:effectLst/>
                        </a:rPr>
                        <a:t> </a:t>
                      </a:r>
                      <a:endParaRPr lang="ru-RU" sz="1000">
                        <a:effectLst/>
                        <a:latin typeface="Times New Roman" panose="02020603050405020304" pitchFamily="18" charset="0"/>
                        <a:ea typeface="Calibri" panose="020F0502020204030204" pitchFamily="34" charset="0"/>
                      </a:endParaRPr>
                    </a:p>
                  </a:txBody>
                  <a:tcPr marL="56267" marR="56267" marT="0" marB="0" anchor="b"/>
                </a:tc>
                <a:tc>
                  <a:txBody>
                    <a:bodyPr/>
                    <a:lstStyle/>
                    <a:p>
                      <a:pPr algn="ctr">
                        <a:spcAft>
                          <a:spcPts val="0"/>
                        </a:spcAft>
                        <a:tabLst>
                          <a:tab pos="6553200" algn="l"/>
                        </a:tabLst>
                      </a:pPr>
                      <a:r>
                        <a:rPr lang="ru-RU" sz="1000">
                          <a:effectLst/>
                        </a:rPr>
                        <a:t> </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tabLst>
                          <a:tab pos="6553200" algn="l"/>
                        </a:tabLst>
                      </a:pPr>
                      <a:r>
                        <a:rPr lang="ru-RU" sz="1000">
                          <a:effectLst/>
                        </a:rPr>
                        <a:t> </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pPr>
                      <a:r>
                        <a:rPr lang="ru-RU" sz="1000">
                          <a:effectLst/>
                        </a:rPr>
                        <a:t>30</a:t>
                      </a:r>
                      <a:endParaRPr lang="ru-RU" sz="1000">
                        <a:effectLst/>
                        <a:latin typeface="Times New Roman" panose="02020603050405020304" pitchFamily="18" charset="0"/>
                        <a:ea typeface="Calibri" panose="020F0502020204030204" pitchFamily="34" charset="0"/>
                      </a:endParaRPr>
                    </a:p>
                  </a:txBody>
                  <a:tcPr marL="56267" marR="56267" marT="0" marB="0" anchor="b"/>
                </a:tc>
                <a:tc>
                  <a:txBody>
                    <a:bodyPr/>
                    <a:lstStyle/>
                    <a:p>
                      <a:pPr algn="ctr">
                        <a:spcAft>
                          <a:spcPts val="0"/>
                        </a:spcAft>
                      </a:pPr>
                      <a:r>
                        <a:rPr lang="ru-RU" sz="1000">
                          <a:effectLst/>
                        </a:rPr>
                        <a:t>66</a:t>
                      </a:r>
                      <a:endParaRPr lang="ru-RU" sz="1000">
                        <a:effectLst/>
                        <a:latin typeface="Times New Roman" panose="02020603050405020304" pitchFamily="18" charset="0"/>
                        <a:ea typeface="Calibri" panose="020F0502020204030204" pitchFamily="34" charset="0"/>
                      </a:endParaRPr>
                    </a:p>
                  </a:txBody>
                  <a:tcPr marL="56267" marR="56267" marT="0" marB="0" anchor="b"/>
                </a:tc>
                <a:extLst>
                  <a:ext uri="{0D108BD9-81ED-4DB2-BD59-A6C34878D82A}">
                    <a16:rowId xmlns:a16="http://schemas.microsoft.com/office/drawing/2014/main" val="2928389908"/>
                  </a:ext>
                </a:extLst>
              </a:tr>
              <a:tr h="214999">
                <a:tc>
                  <a:txBody>
                    <a:bodyPr/>
                    <a:lstStyle/>
                    <a:p>
                      <a:pPr>
                        <a:spcAft>
                          <a:spcPts val="0"/>
                        </a:spcAft>
                        <a:tabLst>
                          <a:tab pos="6553200" algn="l"/>
                        </a:tabLst>
                      </a:pPr>
                      <a:r>
                        <a:rPr lang="ru-RU" sz="1000">
                          <a:effectLst/>
                        </a:rPr>
                        <a:t>Мужской</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pPr>
                      <a:r>
                        <a:rPr lang="ru-RU" sz="1000">
                          <a:effectLst/>
                        </a:rPr>
                        <a:t> </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pPr>
                      <a:r>
                        <a:rPr lang="ru-RU" sz="1000">
                          <a:effectLst/>
                        </a:rPr>
                        <a:t> </a:t>
                      </a:r>
                      <a:endParaRPr lang="ru-RU" sz="1000">
                        <a:effectLst/>
                        <a:latin typeface="Times New Roman" panose="02020603050405020304" pitchFamily="18" charset="0"/>
                        <a:ea typeface="Calibri" panose="020F0502020204030204" pitchFamily="34" charset="0"/>
                      </a:endParaRPr>
                    </a:p>
                  </a:txBody>
                  <a:tcPr marL="56267" marR="56267" marT="0" marB="0" anchor="b"/>
                </a:tc>
                <a:tc>
                  <a:txBody>
                    <a:bodyPr/>
                    <a:lstStyle/>
                    <a:p>
                      <a:pPr algn="ctr">
                        <a:spcAft>
                          <a:spcPts val="0"/>
                        </a:spcAft>
                        <a:tabLst>
                          <a:tab pos="6553200" algn="l"/>
                        </a:tabLst>
                      </a:pPr>
                      <a:r>
                        <a:rPr lang="ru-RU" sz="1000">
                          <a:effectLst/>
                        </a:rPr>
                        <a:t> </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tabLst>
                          <a:tab pos="6553200" algn="l"/>
                        </a:tabLst>
                      </a:pPr>
                      <a:r>
                        <a:rPr lang="ru-RU" sz="1000">
                          <a:effectLst/>
                        </a:rPr>
                        <a:t> </a:t>
                      </a:r>
                      <a:endParaRPr lang="ru-RU" sz="1000">
                        <a:effectLst/>
                        <a:latin typeface="Times New Roman" panose="02020603050405020304" pitchFamily="18" charset="0"/>
                        <a:ea typeface="Calibri" panose="020F0502020204030204" pitchFamily="34" charset="0"/>
                      </a:endParaRPr>
                    </a:p>
                  </a:txBody>
                  <a:tcPr marL="56267" marR="56267" marT="0" marB="0" anchor="ctr"/>
                </a:tc>
                <a:tc>
                  <a:txBody>
                    <a:bodyPr/>
                    <a:lstStyle/>
                    <a:p>
                      <a:pPr algn="ctr">
                        <a:spcAft>
                          <a:spcPts val="0"/>
                        </a:spcAft>
                      </a:pPr>
                      <a:r>
                        <a:rPr lang="ru-RU" sz="1000">
                          <a:effectLst/>
                        </a:rPr>
                        <a:t>16</a:t>
                      </a:r>
                      <a:endParaRPr lang="ru-RU" sz="1000">
                        <a:effectLst/>
                        <a:latin typeface="Times New Roman" panose="02020603050405020304" pitchFamily="18" charset="0"/>
                        <a:ea typeface="Calibri" panose="020F0502020204030204" pitchFamily="34" charset="0"/>
                      </a:endParaRPr>
                    </a:p>
                  </a:txBody>
                  <a:tcPr marL="56267" marR="56267" marT="0" marB="0" anchor="b"/>
                </a:tc>
                <a:tc>
                  <a:txBody>
                    <a:bodyPr/>
                    <a:lstStyle/>
                    <a:p>
                      <a:pPr algn="ctr">
                        <a:spcAft>
                          <a:spcPts val="0"/>
                        </a:spcAft>
                      </a:pPr>
                      <a:r>
                        <a:rPr lang="ru-RU" sz="1000" dirty="0">
                          <a:effectLst/>
                        </a:rPr>
                        <a:t>34</a:t>
                      </a:r>
                      <a:endParaRPr lang="ru-RU" sz="1000" dirty="0">
                        <a:effectLst/>
                        <a:latin typeface="Times New Roman" panose="02020603050405020304" pitchFamily="18" charset="0"/>
                        <a:ea typeface="Calibri" panose="020F0502020204030204" pitchFamily="34" charset="0"/>
                      </a:endParaRPr>
                    </a:p>
                  </a:txBody>
                  <a:tcPr marL="56267" marR="56267" marT="0" marB="0" anchor="b"/>
                </a:tc>
                <a:extLst>
                  <a:ext uri="{0D108BD9-81ED-4DB2-BD59-A6C34878D82A}">
                    <a16:rowId xmlns:a16="http://schemas.microsoft.com/office/drawing/2014/main" val="81234145"/>
                  </a:ext>
                </a:extLst>
              </a:tr>
            </a:tbl>
          </a:graphicData>
        </a:graphic>
      </p:graphicFrame>
    </p:spTree>
    <p:extLst>
      <p:ext uri="{BB962C8B-B14F-4D97-AF65-F5344CB8AC3E}">
        <p14:creationId xmlns:p14="http://schemas.microsoft.com/office/powerpoint/2010/main" val="36432013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365125"/>
            <a:ext cx="10287000" cy="2342906"/>
          </a:xfrm>
        </p:spPr>
        <p:txBody>
          <a:bodyPr>
            <a:normAutofit/>
          </a:bodyPr>
          <a:lstStyle/>
          <a:p>
            <a:pPr algn="ctr"/>
            <a:r>
              <a:rPr lang="ru-RU" altLang="ru-RU" sz="27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Диаграмма распределения тестовых баллов участников ОГЭ по предмету в 2024 г.</a:t>
            </a:r>
            <a:br>
              <a:rPr lang="ru-RU" altLang="ru-RU" sz="27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br>
            <a:r>
              <a:rPr kumimoji="0" lang="ru-RU" altLang="ru-RU" sz="4000" b="1" i="0" u="none" strike="noStrike" cap="none" normalizeH="0" baseline="0" dirty="0" smtClean="0">
                <a:ln>
                  <a:noFill/>
                </a:ln>
                <a:solidFill>
                  <a:srgbClr val="4F81BD"/>
                </a:solidFill>
                <a:effectLst/>
                <a:latin typeface="Cambria" panose="02040503050406030204" pitchFamily="18" charset="0"/>
                <a:ea typeface="Times New Roman" panose="02020603050405020304" pitchFamily="18" charset="0"/>
              </a:rPr>
              <a:t/>
            </a:r>
            <a:br>
              <a:rPr kumimoji="0" lang="ru-RU" altLang="ru-RU" sz="4000" b="1" i="0" u="none" strike="noStrike" cap="none" normalizeH="0" baseline="0" dirty="0" smtClean="0">
                <a:ln>
                  <a:noFill/>
                </a:ln>
                <a:solidFill>
                  <a:srgbClr val="4F81BD"/>
                </a:solidFill>
                <a:effectLst/>
                <a:latin typeface="Cambria" panose="02040503050406030204" pitchFamily="18" charset="0"/>
                <a:ea typeface="Times New Roman" panose="02020603050405020304" pitchFamily="18" charset="0"/>
              </a:rPr>
            </a:br>
            <a:endParaRPr lang="ru-RU" dirty="0"/>
          </a:p>
        </p:txBody>
      </p:sp>
      <p:graphicFrame>
        <p:nvGraphicFramePr>
          <p:cNvPr id="4" name="Объект 3"/>
          <p:cNvGraphicFramePr>
            <a:graphicFrameLocks/>
          </p:cNvGraphicFramePr>
          <p:nvPr>
            <p:extLst>
              <p:ext uri="{D42A27DB-BD31-4B8C-83A1-F6EECF244321}">
                <p14:modId xmlns:p14="http://schemas.microsoft.com/office/powerpoint/2010/main" val="415052954"/>
              </p:ext>
            </p:extLst>
          </p:nvPr>
        </p:nvGraphicFramePr>
        <p:xfrm>
          <a:off x="2154442" y="2303828"/>
          <a:ext cx="6185083" cy="2676525"/>
        </p:xfrm>
        <a:graphic>
          <a:graphicData uri="http://schemas.openxmlformats.org/presentationml/2006/ole">
            <mc:AlternateContent xmlns:mc="http://schemas.openxmlformats.org/markup-compatibility/2006">
              <mc:Choice xmlns:v="urn:schemas-microsoft-com:vml" Requires="v">
                <p:oleObj spid="_x0000_s2058" name="Диаграмма" r:id="rId3" imgW="6286383" imgH="2676391" progId="Excel.Chart.8">
                  <p:embed/>
                </p:oleObj>
              </mc:Choice>
              <mc:Fallback>
                <p:oleObj name="Диаграмма" r:id="rId3" imgW="6286383" imgH="2676391" progId="Excel.Chart.8">
                  <p:embed/>
                  <p:pic>
                    <p:nvPicPr>
                      <p:cNvPr id="0" name="Object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4442" y="2303828"/>
                        <a:ext cx="6185083" cy="2676525"/>
                      </a:xfrm>
                      <a:prstGeom prst="rect">
                        <a:avLst/>
                      </a:prstGeom>
                      <a:noFill/>
                    </p:spPr>
                  </p:pic>
                </p:oleObj>
              </mc:Fallback>
            </mc:AlternateContent>
          </a:graphicData>
        </a:graphic>
      </p:graphicFrame>
      <p:sp>
        <p:nvSpPr>
          <p:cNvPr id="5" name="Rectangle 3"/>
          <p:cNvSpPr>
            <a:spLocks noChangeArrowheads="1"/>
          </p:cNvSpPr>
          <p:nvPr/>
        </p:nvSpPr>
        <p:spPr bwMode="auto">
          <a:xfrm>
            <a:off x="1919980" y="4352786"/>
            <a:ext cx="11995313"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900" b="0" i="1" u="none" strike="noStrike" cap="none" normalizeH="0" baseline="0" smtClean="0">
                <a:ln>
                  <a:noFill/>
                </a:ln>
                <a:solidFill>
                  <a:srgbClr val="1F497D"/>
                </a:solidFill>
                <a:effectLst/>
                <a:latin typeface="Times New Roman" panose="02020603050405020304" pitchFamily="18" charset="0"/>
                <a:ea typeface="Calibri" panose="020F0502020204030204" pitchFamily="34" charset="0"/>
                <a:cs typeface="Times New Roman" panose="02020603050405020304" pitchFamily="18" charset="0"/>
              </a:rPr>
              <a:t>Рисунок 1</a:t>
            </a:r>
            <a:endParaRPr kumimoji="0" lang="ru-RU" altLang="ru-RU"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335769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2400" b="1" dirty="0">
                <a:latin typeface="Times New Roman" panose="02020603050405020304" pitchFamily="18" charset="0"/>
                <a:cs typeface="Times New Roman" panose="02020603050405020304" pitchFamily="18" charset="0"/>
              </a:rPr>
              <a:t>Динамика результатов ОГЭ по предмету </a:t>
            </a:r>
            <a:r>
              <a:rPr lang="ru-RU" b="1" dirty="0"/>
              <a:t/>
            </a:r>
            <a:br>
              <a:rPr lang="ru-RU" b="1" dirty="0"/>
            </a:br>
            <a:endParaRPr lang="ru-RU" dirty="0"/>
          </a:p>
        </p:txBody>
      </p:sp>
      <p:graphicFrame>
        <p:nvGraphicFramePr>
          <p:cNvPr id="3" name="Таблица 2"/>
          <p:cNvGraphicFramePr>
            <a:graphicFrameLocks noGrp="1"/>
          </p:cNvGraphicFramePr>
          <p:nvPr/>
        </p:nvGraphicFramePr>
        <p:xfrm>
          <a:off x="918120" y="3385026"/>
          <a:ext cx="10355760" cy="1232535"/>
        </p:xfrm>
        <a:graphic>
          <a:graphicData uri="http://schemas.openxmlformats.org/drawingml/2006/table">
            <a:tbl>
              <a:tblPr firstRow="1" firstCol="1" bandRow="1" bandCol="1">
                <a:tableStyleId>{5C22544A-7EE6-4342-B048-85BDC9FD1C3A}</a:tableStyleId>
              </a:tblPr>
              <a:tblGrid>
                <a:gridCol w="1930314">
                  <a:extLst>
                    <a:ext uri="{9D8B030D-6E8A-4147-A177-3AD203B41FA5}">
                      <a16:colId xmlns:a16="http://schemas.microsoft.com/office/drawing/2014/main" val="402878433"/>
                    </a:ext>
                  </a:extLst>
                </a:gridCol>
                <a:gridCol w="1404241">
                  <a:extLst>
                    <a:ext uri="{9D8B030D-6E8A-4147-A177-3AD203B41FA5}">
                      <a16:colId xmlns:a16="http://schemas.microsoft.com/office/drawing/2014/main" val="2867368103"/>
                    </a:ext>
                  </a:extLst>
                </a:gridCol>
                <a:gridCol w="1404241">
                  <a:extLst>
                    <a:ext uri="{9D8B030D-6E8A-4147-A177-3AD203B41FA5}">
                      <a16:colId xmlns:a16="http://schemas.microsoft.com/office/drawing/2014/main" val="32111316"/>
                    </a:ext>
                  </a:extLst>
                </a:gridCol>
                <a:gridCol w="1404241">
                  <a:extLst>
                    <a:ext uri="{9D8B030D-6E8A-4147-A177-3AD203B41FA5}">
                      <a16:colId xmlns:a16="http://schemas.microsoft.com/office/drawing/2014/main" val="2784291055"/>
                    </a:ext>
                  </a:extLst>
                </a:gridCol>
                <a:gridCol w="1404241">
                  <a:extLst>
                    <a:ext uri="{9D8B030D-6E8A-4147-A177-3AD203B41FA5}">
                      <a16:colId xmlns:a16="http://schemas.microsoft.com/office/drawing/2014/main" val="3579933294"/>
                    </a:ext>
                  </a:extLst>
                </a:gridCol>
                <a:gridCol w="1404241">
                  <a:extLst>
                    <a:ext uri="{9D8B030D-6E8A-4147-A177-3AD203B41FA5}">
                      <a16:colId xmlns:a16="http://schemas.microsoft.com/office/drawing/2014/main" val="3017653632"/>
                    </a:ext>
                  </a:extLst>
                </a:gridCol>
                <a:gridCol w="1404241">
                  <a:extLst>
                    <a:ext uri="{9D8B030D-6E8A-4147-A177-3AD203B41FA5}">
                      <a16:colId xmlns:a16="http://schemas.microsoft.com/office/drawing/2014/main" val="2619643167"/>
                    </a:ext>
                  </a:extLst>
                </a:gridCol>
              </a:tblGrid>
              <a:tr h="214630">
                <a:tc rowSpan="2">
                  <a:txBody>
                    <a:bodyPr/>
                    <a:lstStyle/>
                    <a:p>
                      <a:pPr algn="ctr"/>
                      <a:r>
                        <a:rPr lang="ru-RU" sz="1000">
                          <a:effectLst/>
                        </a:rPr>
                        <a:t>Получили отметку</a:t>
                      </a:r>
                      <a:endParaRPr lang="ru-RU" sz="1000">
                        <a:effectLst/>
                        <a:latin typeface="Calibri" panose="020F0502020204030204" pitchFamily="34" charset="0"/>
                      </a:endParaRPr>
                    </a:p>
                  </a:txBody>
                  <a:tcPr marL="68580" marR="68580" marT="0" marB="0" anchor="ctr"/>
                </a:tc>
                <a:tc gridSpan="2">
                  <a:txBody>
                    <a:bodyPr/>
                    <a:lstStyle/>
                    <a:p>
                      <a:pPr algn="ctr"/>
                      <a:r>
                        <a:rPr lang="ru-RU" sz="1000">
                          <a:effectLst/>
                        </a:rPr>
                        <a:t>2022 г.</a:t>
                      </a:r>
                      <a:endParaRPr lang="ru-RU" sz="1000">
                        <a:effectLst/>
                        <a:latin typeface="Calibri" panose="020F0502020204030204" pitchFamily="34" charset="0"/>
                      </a:endParaRPr>
                    </a:p>
                  </a:txBody>
                  <a:tcPr marL="68580" marR="68580" marT="0" marB="0" anchor="ctr"/>
                </a:tc>
                <a:tc hMerge="1">
                  <a:txBody>
                    <a:bodyPr/>
                    <a:lstStyle/>
                    <a:p>
                      <a:endParaRPr lang="ru-RU"/>
                    </a:p>
                  </a:txBody>
                  <a:tcPr/>
                </a:tc>
                <a:tc gridSpan="2">
                  <a:txBody>
                    <a:bodyPr/>
                    <a:lstStyle/>
                    <a:p>
                      <a:pPr algn="ctr"/>
                      <a:r>
                        <a:rPr lang="ru-RU" sz="1000">
                          <a:effectLst/>
                        </a:rPr>
                        <a:t>2023 г.</a:t>
                      </a:r>
                      <a:endParaRPr lang="ru-RU" sz="1000">
                        <a:effectLst/>
                        <a:latin typeface="Calibri" panose="020F0502020204030204" pitchFamily="34" charset="0"/>
                      </a:endParaRPr>
                    </a:p>
                  </a:txBody>
                  <a:tcPr marL="68580" marR="68580" marT="0" marB="0" anchor="ctr"/>
                </a:tc>
                <a:tc hMerge="1">
                  <a:txBody>
                    <a:bodyPr/>
                    <a:lstStyle/>
                    <a:p>
                      <a:endParaRPr lang="ru-RU"/>
                    </a:p>
                  </a:txBody>
                  <a:tcPr/>
                </a:tc>
                <a:tc gridSpan="2">
                  <a:txBody>
                    <a:bodyPr/>
                    <a:lstStyle/>
                    <a:p>
                      <a:pPr algn="ctr"/>
                      <a:r>
                        <a:rPr lang="ru-RU" sz="1000">
                          <a:effectLst/>
                        </a:rPr>
                        <a:t>2024 г.</a:t>
                      </a:r>
                      <a:endParaRPr lang="ru-RU" sz="1000">
                        <a:effectLst/>
                        <a:latin typeface="Calibri" panose="020F0502020204030204" pitchFamily="34" charset="0"/>
                      </a:endParaRPr>
                    </a:p>
                  </a:txBody>
                  <a:tcPr marL="68580" marR="68580" marT="0" marB="0" anchor="ctr"/>
                </a:tc>
                <a:tc hMerge="1">
                  <a:txBody>
                    <a:bodyPr/>
                    <a:lstStyle/>
                    <a:p>
                      <a:endParaRPr lang="ru-RU"/>
                    </a:p>
                  </a:txBody>
                  <a:tcPr/>
                </a:tc>
                <a:extLst>
                  <a:ext uri="{0D108BD9-81ED-4DB2-BD59-A6C34878D82A}">
                    <a16:rowId xmlns:a16="http://schemas.microsoft.com/office/drawing/2014/main" val="3687917236"/>
                  </a:ext>
                </a:extLst>
              </a:tr>
              <a:tr h="98425">
                <a:tc vMerge="1">
                  <a:txBody>
                    <a:bodyPr/>
                    <a:lstStyle/>
                    <a:p>
                      <a:endParaRPr lang="ru-RU"/>
                    </a:p>
                  </a:txBody>
                  <a:tcPr/>
                </a:tc>
                <a:tc>
                  <a:txBody>
                    <a:bodyPr/>
                    <a:lstStyle/>
                    <a:p>
                      <a:pPr algn="ctr"/>
                      <a:r>
                        <a:rPr lang="ru-RU" sz="1000">
                          <a:effectLst/>
                        </a:rPr>
                        <a:t>чел.</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чел.</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чел.</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a:t>
                      </a:r>
                      <a:endParaRPr lang="ru-RU" sz="1000">
                        <a:effectLst/>
                        <a:latin typeface="Calibri" panose="020F0502020204030204" pitchFamily="34" charset="0"/>
                      </a:endParaRPr>
                    </a:p>
                  </a:txBody>
                  <a:tcPr marL="68580" marR="68580" marT="0" marB="0" anchor="ctr"/>
                </a:tc>
                <a:extLst>
                  <a:ext uri="{0D108BD9-81ED-4DB2-BD59-A6C34878D82A}">
                    <a16:rowId xmlns:a16="http://schemas.microsoft.com/office/drawing/2014/main" val="4095241348"/>
                  </a:ext>
                </a:extLst>
              </a:tr>
              <a:tr h="221615">
                <a:tc>
                  <a:txBody>
                    <a:bodyPr/>
                    <a:lstStyle/>
                    <a:p>
                      <a:pPr algn="ctr"/>
                      <a:r>
                        <a:rPr lang="ru-RU" sz="1000">
                          <a:effectLst/>
                        </a:rPr>
                        <a:t>«2»</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0</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0</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1</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2,0</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1</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2,2</a:t>
                      </a:r>
                      <a:endParaRPr lang="ru-RU" sz="1000">
                        <a:effectLst/>
                        <a:latin typeface="Calibri" panose="020F0502020204030204" pitchFamily="34" charset="0"/>
                      </a:endParaRPr>
                    </a:p>
                  </a:txBody>
                  <a:tcPr marL="68580" marR="68580" marT="0" marB="0" anchor="ctr"/>
                </a:tc>
                <a:extLst>
                  <a:ext uri="{0D108BD9-81ED-4DB2-BD59-A6C34878D82A}">
                    <a16:rowId xmlns:a16="http://schemas.microsoft.com/office/drawing/2014/main" val="2556686973"/>
                  </a:ext>
                </a:extLst>
              </a:tr>
              <a:tr h="214630">
                <a:tc>
                  <a:txBody>
                    <a:bodyPr/>
                    <a:lstStyle/>
                    <a:p>
                      <a:pPr algn="ctr"/>
                      <a:r>
                        <a:rPr lang="ru-RU" sz="1000">
                          <a:effectLst/>
                        </a:rPr>
                        <a:t>«3»</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6</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14</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6</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12,2</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11</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23,9</a:t>
                      </a:r>
                      <a:endParaRPr lang="ru-RU" sz="1000">
                        <a:effectLst/>
                        <a:latin typeface="Calibri" panose="020F0502020204030204" pitchFamily="34" charset="0"/>
                      </a:endParaRPr>
                    </a:p>
                  </a:txBody>
                  <a:tcPr marL="68580" marR="68580" marT="0" marB="0" anchor="ctr"/>
                </a:tc>
                <a:extLst>
                  <a:ext uri="{0D108BD9-81ED-4DB2-BD59-A6C34878D82A}">
                    <a16:rowId xmlns:a16="http://schemas.microsoft.com/office/drawing/2014/main" val="2092806303"/>
                  </a:ext>
                </a:extLst>
              </a:tr>
              <a:tr h="214630">
                <a:tc>
                  <a:txBody>
                    <a:bodyPr/>
                    <a:lstStyle/>
                    <a:p>
                      <a:pPr algn="ctr"/>
                      <a:r>
                        <a:rPr lang="ru-RU" sz="1000">
                          <a:effectLst/>
                        </a:rPr>
                        <a:t>«4»</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15</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34,9</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19</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38,8</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15</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32,6</a:t>
                      </a:r>
                      <a:endParaRPr lang="ru-RU" sz="1000">
                        <a:effectLst/>
                        <a:latin typeface="Calibri" panose="020F0502020204030204" pitchFamily="34" charset="0"/>
                      </a:endParaRPr>
                    </a:p>
                  </a:txBody>
                  <a:tcPr marL="68580" marR="68580" marT="0" marB="0" anchor="ctr"/>
                </a:tc>
                <a:extLst>
                  <a:ext uri="{0D108BD9-81ED-4DB2-BD59-A6C34878D82A}">
                    <a16:rowId xmlns:a16="http://schemas.microsoft.com/office/drawing/2014/main" val="62964500"/>
                  </a:ext>
                </a:extLst>
              </a:tr>
              <a:tr h="214630">
                <a:tc>
                  <a:txBody>
                    <a:bodyPr/>
                    <a:lstStyle/>
                    <a:p>
                      <a:pPr algn="ctr"/>
                      <a:r>
                        <a:rPr lang="ru-RU" sz="1000">
                          <a:effectLst/>
                        </a:rPr>
                        <a:t>«5»</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22</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51,2</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23</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46,9</a:t>
                      </a:r>
                      <a:endParaRPr lang="ru-RU" sz="1000">
                        <a:effectLst/>
                        <a:latin typeface="Calibri" panose="020F0502020204030204" pitchFamily="34" charset="0"/>
                      </a:endParaRPr>
                    </a:p>
                  </a:txBody>
                  <a:tcPr marL="68580" marR="68580" marT="0" marB="0" anchor="ctr"/>
                </a:tc>
                <a:tc>
                  <a:txBody>
                    <a:bodyPr/>
                    <a:lstStyle/>
                    <a:p>
                      <a:pPr algn="ctr"/>
                      <a:r>
                        <a:rPr lang="ru-RU" sz="1000">
                          <a:effectLst/>
                        </a:rPr>
                        <a:t>19</a:t>
                      </a:r>
                      <a:endParaRPr lang="ru-RU" sz="1000">
                        <a:effectLst/>
                        <a:latin typeface="Calibri" panose="020F0502020204030204" pitchFamily="34" charset="0"/>
                      </a:endParaRPr>
                    </a:p>
                  </a:txBody>
                  <a:tcPr marL="68580" marR="68580" marT="0" marB="0" anchor="ctr"/>
                </a:tc>
                <a:tc>
                  <a:txBody>
                    <a:bodyPr/>
                    <a:lstStyle/>
                    <a:p>
                      <a:pPr algn="ctr"/>
                      <a:r>
                        <a:rPr lang="ru-RU" sz="1000" dirty="0">
                          <a:effectLst/>
                        </a:rPr>
                        <a:t>41,3</a:t>
                      </a:r>
                      <a:endParaRPr lang="ru-RU" sz="1000" dirty="0">
                        <a:effectLst/>
                        <a:latin typeface="Calibri" panose="020F0502020204030204" pitchFamily="34" charset="0"/>
                      </a:endParaRPr>
                    </a:p>
                  </a:txBody>
                  <a:tcPr marL="68580" marR="68580" marT="0" marB="0" anchor="ctr"/>
                </a:tc>
                <a:extLst>
                  <a:ext uri="{0D108BD9-81ED-4DB2-BD59-A6C34878D82A}">
                    <a16:rowId xmlns:a16="http://schemas.microsoft.com/office/drawing/2014/main" val="1051349290"/>
                  </a:ext>
                </a:extLst>
              </a:tr>
            </a:tbl>
          </a:graphicData>
        </a:graphic>
      </p:graphicFrame>
    </p:spTree>
    <p:extLst>
      <p:ext uri="{BB962C8B-B14F-4D97-AF65-F5344CB8AC3E}">
        <p14:creationId xmlns:p14="http://schemas.microsoft.com/office/powerpoint/2010/main" val="15177456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b="1" dirty="0">
                <a:latin typeface="Times New Roman" panose="02020603050405020304" pitchFamily="18" charset="0"/>
                <a:cs typeface="Times New Roman" panose="02020603050405020304" pitchFamily="18" charset="0"/>
              </a:rPr>
              <a:t>Выделение перечня ОО, продемонстрировавших наиболее высокие результаты ОГЭ по предмету</a:t>
            </a:r>
          </a:p>
        </p:txBody>
      </p:sp>
      <p:graphicFrame>
        <p:nvGraphicFramePr>
          <p:cNvPr id="3" name="Таблица 2"/>
          <p:cNvGraphicFramePr>
            <a:graphicFrameLocks noGrp="1"/>
          </p:cNvGraphicFramePr>
          <p:nvPr>
            <p:extLst>
              <p:ext uri="{D42A27DB-BD31-4B8C-83A1-F6EECF244321}">
                <p14:modId xmlns:p14="http://schemas.microsoft.com/office/powerpoint/2010/main" val="857993061"/>
              </p:ext>
            </p:extLst>
          </p:nvPr>
        </p:nvGraphicFramePr>
        <p:xfrm>
          <a:off x="838199" y="1690689"/>
          <a:ext cx="10303935" cy="4597221"/>
        </p:xfrm>
        <a:graphic>
          <a:graphicData uri="http://schemas.openxmlformats.org/drawingml/2006/table">
            <a:tbl>
              <a:tblPr firstRow="1" firstCol="1" bandRow="1">
                <a:tableStyleId>{5C22544A-7EE6-4342-B048-85BDC9FD1C3A}</a:tableStyleId>
              </a:tblPr>
              <a:tblGrid>
                <a:gridCol w="361492">
                  <a:extLst>
                    <a:ext uri="{9D8B030D-6E8A-4147-A177-3AD203B41FA5}">
                      <a16:colId xmlns:a16="http://schemas.microsoft.com/office/drawing/2014/main" val="1255888461"/>
                    </a:ext>
                  </a:extLst>
                </a:gridCol>
                <a:gridCol w="1711346">
                  <a:extLst>
                    <a:ext uri="{9D8B030D-6E8A-4147-A177-3AD203B41FA5}">
                      <a16:colId xmlns:a16="http://schemas.microsoft.com/office/drawing/2014/main" val="3520109097"/>
                    </a:ext>
                  </a:extLst>
                </a:gridCol>
                <a:gridCol w="994919">
                  <a:extLst>
                    <a:ext uri="{9D8B030D-6E8A-4147-A177-3AD203B41FA5}">
                      <a16:colId xmlns:a16="http://schemas.microsoft.com/office/drawing/2014/main" val="897863721"/>
                    </a:ext>
                  </a:extLst>
                </a:gridCol>
                <a:gridCol w="1282333">
                  <a:extLst>
                    <a:ext uri="{9D8B030D-6E8A-4147-A177-3AD203B41FA5}">
                      <a16:colId xmlns:a16="http://schemas.microsoft.com/office/drawing/2014/main" val="1805990010"/>
                    </a:ext>
                  </a:extLst>
                </a:gridCol>
                <a:gridCol w="2307533">
                  <a:extLst>
                    <a:ext uri="{9D8B030D-6E8A-4147-A177-3AD203B41FA5}">
                      <a16:colId xmlns:a16="http://schemas.microsoft.com/office/drawing/2014/main" val="2290913923"/>
                    </a:ext>
                  </a:extLst>
                </a:gridCol>
                <a:gridCol w="3646312">
                  <a:extLst>
                    <a:ext uri="{9D8B030D-6E8A-4147-A177-3AD203B41FA5}">
                      <a16:colId xmlns:a16="http://schemas.microsoft.com/office/drawing/2014/main" val="3002176471"/>
                    </a:ext>
                  </a:extLst>
                </a:gridCol>
              </a:tblGrid>
              <a:tr h="1590449">
                <a:tc>
                  <a:txBody>
                    <a:bodyPr/>
                    <a:lstStyle/>
                    <a:p>
                      <a:pPr marL="457200" algn="ctr">
                        <a:lnSpc>
                          <a:spcPct val="115000"/>
                        </a:lnSpc>
                        <a:spcAft>
                          <a:spcPts val="0"/>
                        </a:spcAft>
                      </a:pPr>
                      <a:r>
                        <a:rPr lang="ru-RU" sz="900">
                          <a:effectLst/>
                        </a:rPr>
                        <a:t>№ п/п</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Название ОО</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 </a:t>
                      </a:r>
                      <a:endParaRPr lang="ru-RU" sz="1000">
                        <a:effectLst/>
                      </a:endParaRPr>
                    </a:p>
                    <a:p>
                      <a:pPr marL="457200" algn="ctr">
                        <a:lnSpc>
                          <a:spcPct val="115000"/>
                        </a:lnSpc>
                        <a:spcAft>
                          <a:spcPts val="0"/>
                        </a:spcAft>
                      </a:pPr>
                      <a:r>
                        <a:rPr lang="ru-RU" sz="900">
                          <a:effectLst/>
                        </a:rPr>
                        <a:t>Количество участников</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gn="ctr">
                        <a:lnSpc>
                          <a:spcPct val="115000"/>
                        </a:lnSpc>
                        <a:spcAft>
                          <a:spcPts val="0"/>
                        </a:spcAft>
                      </a:pPr>
                      <a:r>
                        <a:rPr lang="ru-RU" sz="900">
                          <a:effectLst/>
                        </a:rPr>
                        <a:t>Доля участников, получивших отметку «2»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Доля участников, получивших отметки «4» и «5» </a:t>
                      </a:r>
                      <a:endParaRPr lang="ru-RU" sz="1000">
                        <a:effectLst/>
                      </a:endParaRPr>
                    </a:p>
                    <a:p>
                      <a:pPr marL="457200" algn="ctr">
                        <a:lnSpc>
                          <a:spcPct val="115000"/>
                        </a:lnSpc>
                        <a:spcAft>
                          <a:spcPts val="0"/>
                        </a:spcAft>
                      </a:pPr>
                      <a:r>
                        <a:rPr lang="ru-RU" sz="900">
                          <a:effectLst/>
                        </a:rPr>
                        <a:t>(качество обучения)</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Доля участников, получивших отметки </a:t>
                      </a:r>
                      <a:endParaRPr lang="ru-RU" sz="1000">
                        <a:effectLst/>
                      </a:endParaRPr>
                    </a:p>
                    <a:p>
                      <a:pPr marL="457200" algn="ctr">
                        <a:lnSpc>
                          <a:spcPct val="115000"/>
                        </a:lnSpc>
                        <a:spcAft>
                          <a:spcPts val="0"/>
                        </a:spcAft>
                      </a:pPr>
                      <a:r>
                        <a:rPr lang="ru-RU" sz="900">
                          <a:effectLst/>
                        </a:rPr>
                        <a:t>«3», «4» и «5» (уровень обученности)</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extLst>
                  <a:ext uri="{0D108BD9-81ED-4DB2-BD59-A6C34878D82A}">
                    <a16:rowId xmlns:a16="http://schemas.microsoft.com/office/drawing/2014/main" val="2055666726"/>
                  </a:ext>
                </a:extLst>
              </a:tr>
              <a:tr h="329249">
                <a:tc>
                  <a:txBody>
                    <a:bodyPr/>
                    <a:lstStyle/>
                    <a:p>
                      <a:pPr marL="457200" algn="ctr">
                        <a:lnSpc>
                          <a:spcPct val="115000"/>
                        </a:lnSpc>
                        <a:spcAft>
                          <a:spcPts val="0"/>
                        </a:spcAft>
                      </a:pPr>
                      <a:r>
                        <a:rPr lang="ru-RU" sz="900">
                          <a:effectLst/>
                        </a:rPr>
                        <a:t>1.</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nSpc>
                          <a:spcPct val="115000"/>
                        </a:lnSpc>
                        <a:spcAft>
                          <a:spcPts val="0"/>
                        </a:spcAft>
                      </a:pPr>
                      <a:r>
                        <a:rPr lang="ru-RU" sz="900">
                          <a:effectLst/>
                        </a:rPr>
                        <a:t>СОШ №8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1</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gn="ctr">
                        <a:lnSpc>
                          <a:spcPct val="115000"/>
                        </a:lnSpc>
                        <a:spcAft>
                          <a:spcPts val="0"/>
                        </a:spcAft>
                      </a:pPr>
                      <a:r>
                        <a:rPr lang="ru-RU" sz="900">
                          <a:effectLst/>
                        </a:rPr>
                        <a:t>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 </a:t>
                      </a:r>
                      <a:endParaRPr lang="ru-RU" sz="1000">
                        <a:effectLst/>
                      </a:endParaRPr>
                    </a:p>
                    <a:p>
                      <a:pPr marL="457200" algn="ctr">
                        <a:lnSpc>
                          <a:spcPct val="115000"/>
                        </a:lnSpc>
                        <a:spcAft>
                          <a:spcPts val="0"/>
                        </a:spcAft>
                      </a:pPr>
                      <a:r>
                        <a:rPr lang="ru-RU" sz="900">
                          <a:effectLst/>
                        </a:rPr>
                        <a:t>1 участник «5»- 100%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1 участник «5»- 100%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extLst>
                  <a:ext uri="{0D108BD9-81ED-4DB2-BD59-A6C34878D82A}">
                    <a16:rowId xmlns:a16="http://schemas.microsoft.com/office/drawing/2014/main" val="1241453704"/>
                  </a:ext>
                </a:extLst>
              </a:tr>
              <a:tr h="329249">
                <a:tc>
                  <a:txBody>
                    <a:bodyPr/>
                    <a:lstStyle/>
                    <a:p>
                      <a:pPr marL="21590">
                        <a:lnSpc>
                          <a:spcPct val="115000"/>
                        </a:lnSpc>
                        <a:spcAft>
                          <a:spcPts val="0"/>
                        </a:spcAft>
                      </a:pPr>
                      <a:r>
                        <a:rPr lang="ru-RU" sz="900">
                          <a:effectLst/>
                        </a:rPr>
                        <a:t> 2.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nSpc>
                          <a:spcPct val="115000"/>
                        </a:lnSpc>
                        <a:spcAft>
                          <a:spcPts val="0"/>
                        </a:spcAft>
                      </a:pPr>
                      <a:r>
                        <a:rPr lang="ru-RU" sz="900">
                          <a:effectLst/>
                        </a:rPr>
                        <a:t>Чубовская СОШ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gn="ctr">
                        <a:lnSpc>
                          <a:spcPct val="115000"/>
                        </a:lnSpc>
                        <a:spcAft>
                          <a:spcPts val="0"/>
                        </a:spcAft>
                      </a:pPr>
                      <a:r>
                        <a:rPr lang="ru-RU" sz="900">
                          <a:effectLst/>
                        </a:rPr>
                        <a:t>1</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gn="ctr">
                        <a:lnSpc>
                          <a:spcPct val="115000"/>
                        </a:lnSpc>
                        <a:spcAft>
                          <a:spcPts val="0"/>
                        </a:spcAft>
                      </a:pPr>
                      <a:r>
                        <a:rPr lang="ru-RU" sz="900">
                          <a:effectLst/>
                        </a:rPr>
                        <a:t>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 </a:t>
                      </a:r>
                      <a:endParaRPr lang="ru-RU" sz="1000">
                        <a:effectLst/>
                      </a:endParaRPr>
                    </a:p>
                    <a:p>
                      <a:pPr marL="457200" algn="ctr">
                        <a:lnSpc>
                          <a:spcPct val="115000"/>
                        </a:lnSpc>
                        <a:spcAft>
                          <a:spcPts val="0"/>
                        </a:spcAft>
                      </a:pPr>
                      <a:r>
                        <a:rPr lang="ru-RU" sz="900">
                          <a:effectLst/>
                        </a:rPr>
                        <a:t>1 участник «5»- 100%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1 участник «5»- 100%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extLst>
                  <a:ext uri="{0D108BD9-81ED-4DB2-BD59-A6C34878D82A}">
                    <a16:rowId xmlns:a16="http://schemas.microsoft.com/office/drawing/2014/main" val="3384990516"/>
                  </a:ext>
                </a:extLst>
              </a:tr>
              <a:tr h="329249">
                <a:tc>
                  <a:txBody>
                    <a:bodyPr/>
                    <a:lstStyle/>
                    <a:p>
                      <a:pPr marL="21590">
                        <a:lnSpc>
                          <a:spcPct val="115000"/>
                        </a:lnSpc>
                        <a:spcAft>
                          <a:spcPts val="0"/>
                        </a:spcAft>
                      </a:pPr>
                      <a:r>
                        <a:rPr lang="ru-RU" sz="900">
                          <a:effectLst/>
                        </a:rPr>
                        <a:t> 3.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nSpc>
                          <a:spcPct val="115000"/>
                        </a:lnSpc>
                        <a:spcAft>
                          <a:spcPts val="0"/>
                        </a:spcAft>
                      </a:pPr>
                      <a:r>
                        <a:rPr lang="ru-RU" sz="900">
                          <a:effectLst/>
                        </a:rPr>
                        <a:t>СОШ №2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gn="ctr">
                        <a:lnSpc>
                          <a:spcPct val="115000"/>
                        </a:lnSpc>
                        <a:spcAft>
                          <a:spcPts val="0"/>
                        </a:spcAft>
                      </a:pPr>
                      <a:r>
                        <a:rPr lang="ru-RU" sz="900">
                          <a:effectLst/>
                        </a:rPr>
                        <a:t>10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gn="ctr">
                        <a:lnSpc>
                          <a:spcPct val="115000"/>
                        </a:lnSpc>
                        <a:spcAft>
                          <a:spcPts val="0"/>
                        </a:spcAft>
                      </a:pPr>
                      <a:r>
                        <a:rPr lang="ru-RU" sz="900">
                          <a:effectLst/>
                        </a:rPr>
                        <a:t>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2 участника «4», </a:t>
                      </a:r>
                      <a:endParaRPr lang="ru-RU" sz="1000">
                        <a:effectLst/>
                      </a:endParaRPr>
                    </a:p>
                    <a:p>
                      <a:pPr marL="457200" algn="ctr">
                        <a:lnSpc>
                          <a:spcPct val="115000"/>
                        </a:lnSpc>
                        <a:spcAft>
                          <a:spcPts val="0"/>
                        </a:spcAft>
                      </a:pPr>
                      <a:r>
                        <a:rPr lang="ru-RU" sz="900">
                          <a:effectLst/>
                        </a:rPr>
                        <a:t>6 участников «5»- 80%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10 участников «5»- 100%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extLst>
                  <a:ext uri="{0D108BD9-81ED-4DB2-BD59-A6C34878D82A}">
                    <a16:rowId xmlns:a16="http://schemas.microsoft.com/office/drawing/2014/main" val="1990669674"/>
                  </a:ext>
                </a:extLst>
              </a:tr>
              <a:tr h="241449">
                <a:tc>
                  <a:txBody>
                    <a:bodyPr/>
                    <a:lstStyle/>
                    <a:p>
                      <a:pPr marL="21590">
                        <a:lnSpc>
                          <a:spcPct val="115000"/>
                        </a:lnSpc>
                        <a:spcAft>
                          <a:spcPts val="0"/>
                        </a:spcAft>
                      </a:pPr>
                      <a:r>
                        <a:rPr lang="ru-RU" sz="900">
                          <a:effectLst/>
                        </a:rPr>
                        <a:t> 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nSpc>
                          <a:spcPct val="115000"/>
                        </a:lnSpc>
                        <a:spcAft>
                          <a:spcPts val="0"/>
                        </a:spcAft>
                      </a:pPr>
                      <a:r>
                        <a:rPr lang="ru-RU" sz="900">
                          <a:effectLst/>
                        </a:rPr>
                        <a:t>СОШ №10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gn="ctr">
                        <a:lnSpc>
                          <a:spcPct val="115000"/>
                        </a:lnSpc>
                        <a:spcAft>
                          <a:spcPts val="0"/>
                        </a:spcAft>
                      </a:pPr>
                      <a:r>
                        <a:rPr lang="ru-RU" sz="900">
                          <a:effectLst/>
                        </a:rPr>
                        <a:t>1</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gn="ctr">
                        <a:lnSpc>
                          <a:spcPct val="115000"/>
                        </a:lnSpc>
                        <a:spcAft>
                          <a:spcPts val="0"/>
                        </a:spcAft>
                      </a:pPr>
                      <a:r>
                        <a:rPr lang="ru-RU" sz="900">
                          <a:effectLst/>
                        </a:rPr>
                        <a:t>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1 участник «4»-100%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1 участник «4»- 100%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extLst>
                  <a:ext uri="{0D108BD9-81ED-4DB2-BD59-A6C34878D82A}">
                    <a16:rowId xmlns:a16="http://schemas.microsoft.com/office/drawing/2014/main" val="2007117994"/>
                  </a:ext>
                </a:extLst>
              </a:tr>
              <a:tr h="329249">
                <a:tc>
                  <a:txBody>
                    <a:bodyPr/>
                    <a:lstStyle/>
                    <a:p>
                      <a:pPr marL="21590">
                        <a:lnSpc>
                          <a:spcPct val="115000"/>
                        </a:lnSpc>
                        <a:spcAft>
                          <a:spcPts val="0"/>
                        </a:spcAft>
                      </a:pPr>
                      <a:r>
                        <a:rPr lang="ru-RU" sz="900">
                          <a:effectLst/>
                        </a:rPr>
                        <a:t> 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nSpc>
                          <a:spcPct val="115000"/>
                        </a:lnSpc>
                        <a:spcAft>
                          <a:spcPts val="0"/>
                        </a:spcAft>
                      </a:pPr>
                      <a:r>
                        <a:rPr lang="ru-RU" sz="900">
                          <a:effectLst/>
                        </a:rPr>
                        <a:t>Сош №7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gn="ctr">
                        <a:lnSpc>
                          <a:spcPct val="115000"/>
                        </a:lnSpc>
                        <a:spcAft>
                          <a:spcPts val="0"/>
                        </a:spcAft>
                      </a:pPr>
                      <a:r>
                        <a:rPr lang="ru-RU" sz="900">
                          <a:effectLst/>
                        </a:rPr>
                        <a:t>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gn="ctr">
                        <a:lnSpc>
                          <a:spcPct val="115000"/>
                        </a:lnSpc>
                        <a:spcAft>
                          <a:spcPts val="0"/>
                        </a:spcAft>
                      </a:pPr>
                      <a:r>
                        <a:rPr lang="ru-RU" sz="900">
                          <a:effectLst/>
                        </a:rPr>
                        <a:t>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 1 участник «4», 1 участник «5»- 66,6%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 1 участник «3»,1-участник «4», 1 участник «5»- 100%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extLst>
                  <a:ext uri="{0D108BD9-81ED-4DB2-BD59-A6C34878D82A}">
                    <a16:rowId xmlns:a16="http://schemas.microsoft.com/office/drawing/2014/main" val="3984561720"/>
                  </a:ext>
                </a:extLst>
              </a:tr>
              <a:tr h="241449">
                <a:tc>
                  <a:txBody>
                    <a:bodyPr/>
                    <a:lstStyle/>
                    <a:p>
                      <a:pPr marL="21590">
                        <a:lnSpc>
                          <a:spcPct val="115000"/>
                        </a:lnSpc>
                        <a:spcAft>
                          <a:spcPts val="0"/>
                        </a:spcAft>
                      </a:pPr>
                      <a:r>
                        <a:rPr lang="ru-RU" sz="900">
                          <a:effectLst/>
                        </a:rPr>
                        <a:t> 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nSpc>
                          <a:spcPct val="115000"/>
                        </a:lnSpc>
                        <a:spcAft>
                          <a:spcPts val="0"/>
                        </a:spcAft>
                      </a:pPr>
                      <a:r>
                        <a:rPr lang="ru-RU" sz="900">
                          <a:effectLst/>
                        </a:rPr>
                        <a:t>СОШ №1</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gn="ctr">
                        <a:lnSpc>
                          <a:spcPct val="115000"/>
                        </a:lnSpc>
                        <a:spcAft>
                          <a:spcPts val="0"/>
                        </a:spcAft>
                      </a:pPr>
                      <a:r>
                        <a:rPr lang="ru-RU" sz="900">
                          <a:effectLst/>
                        </a:rPr>
                        <a:t>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gn="ctr">
                        <a:lnSpc>
                          <a:spcPct val="115000"/>
                        </a:lnSpc>
                        <a:spcAft>
                          <a:spcPts val="0"/>
                        </a:spcAft>
                      </a:pPr>
                      <a:r>
                        <a:rPr lang="ru-RU" sz="900">
                          <a:effectLst/>
                        </a:rPr>
                        <a:t>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3 участника «4»- 100%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3 участника  «4»- 100%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extLst>
                  <a:ext uri="{0D108BD9-81ED-4DB2-BD59-A6C34878D82A}">
                    <a16:rowId xmlns:a16="http://schemas.microsoft.com/office/drawing/2014/main" val="6626572"/>
                  </a:ext>
                </a:extLst>
              </a:tr>
              <a:tr h="318090">
                <a:tc>
                  <a:txBody>
                    <a:bodyPr/>
                    <a:lstStyle/>
                    <a:p>
                      <a:pPr marL="21590">
                        <a:lnSpc>
                          <a:spcPct val="115000"/>
                        </a:lnSpc>
                        <a:spcAft>
                          <a:spcPts val="0"/>
                        </a:spcAft>
                      </a:pPr>
                      <a:r>
                        <a:rPr lang="ru-RU" sz="900">
                          <a:effectLst/>
                        </a:rPr>
                        <a:t> 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nSpc>
                          <a:spcPct val="115000"/>
                        </a:lnSpc>
                        <a:spcAft>
                          <a:spcPts val="0"/>
                        </a:spcAft>
                      </a:pPr>
                      <a:r>
                        <a:rPr lang="ru-RU" sz="900">
                          <a:effectLst/>
                        </a:rPr>
                        <a:t>СОШ № 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gn="ctr">
                        <a:lnSpc>
                          <a:spcPct val="115000"/>
                        </a:lnSpc>
                        <a:spcAft>
                          <a:spcPts val="0"/>
                        </a:spcAft>
                      </a:pPr>
                      <a:r>
                        <a:rPr lang="ru-RU" sz="900">
                          <a:effectLst/>
                        </a:rPr>
                        <a:t>11</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gn="ctr">
                        <a:lnSpc>
                          <a:spcPct val="115000"/>
                        </a:lnSpc>
                        <a:spcAft>
                          <a:spcPts val="0"/>
                        </a:spcAft>
                      </a:pPr>
                      <a:r>
                        <a:rPr lang="ru-RU" sz="900">
                          <a:effectLst/>
                        </a:rPr>
                        <a:t>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nSpc>
                          <a:spcPct val="115000"/>
                        </a:lnSpc>
                        <a:spcAft>
                          <a:spcPts val="0"/>
                        </a:spcAft>
                      </a:pPr>
                      <a:r>
                        <a:rPr lang="ru-RU" sz="900">
                          <a:effectLst/>
                        </a:rPr>
                        <a:t>     6 участников «5»-54,5%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5 участников «3», 6 участниуов «5»-100%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extLst>
                  <a:ext uri="{0D108BD9-81ED-4DB2-BD59-A6C34878D82A}">
                    <a16:rowId xmlns:a16="http://schemas.microsoft.com/office/drawing/2014/main" val="2199861440"/>
                  </a:ext>
                </a:extLst>
              </a:tr>
              <a:tr h="329249">
                <a:tc>
                  <a:txBody>
                    <a:bodyPr/>
                    <a:lstStyle/>
                    <a:p>
                      <a:pPr marL="21590">
                        <a:lnSpc>
                          <a:spcPct val="115000"/>
                        </a:lnSpc>
                        <a:spcAft>
                          <a:spcPts val="0"/>
                        </a:spcAft>
                      </a:pPr>
                      <a:r>
                        <a:rPr lang="ru-RU" sz="900">
                          <a:effectLst/>
                        </a:rPr>
                        <a:t> 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nSpc>
                          <a:spcPct val="115000"/>
                        </a:lnSpc>
                        <a:spcAft>
                          <a:spcPts val="0"/>
                        </a:spcAft>
                      </a:pPr>
                      <a:r>
                        <a:rPr lang="ru-RU" sz="900">
                          <a:effectLst/>
                        </a:rPr>
                        <a:t>СОШ № 5 ОЦ «Лидер»</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gn="ctr">
                        <a:lnSpc>
                          <a:spcPct val="115000"/>
                        </a:lnSpc>
                        <a:spcAft>
                          <a:spcPts val="0"/>
                        </a:spcAft>
                      </a:pPr>
                      <a:r>
                        <a:rPr lang="ru-RU" sz="900">
                          <a:effectLst/>
                        </a:rPr>
                        <a:t>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gn="ctr">
                        <a:lnSpc>
                          <a:spcPct val="115000"/>
                        </a:lnSpc>
                        <a:spcAft>
                          <a:spcPts val="0"/>
                        </a:spcAft>
                      </a:pPr>
                      <a:r>
                        <a:rPr lang="ru-RU" sz="900">
                          <a:effectLst/>
                        </a:rPr>
                        <a:t>1</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  6 участников  «4», 4 участника «5»- 71,4%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 3 участника «3», 6 участников «4», 4 участника «5»- 92,8%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extLst>
                  <a:ext uri="{0D108BD9-81ED-4DB2-BD59-A6C34878D82A}">
                    <a16:rowId xmlns:a16="http://schemas.microsoft.com/office/drawing/2014/main" val="1592429905"/>
                  </a:ext>
                </a:extLst>
              </a:tr>
              <a:tr h="318090">
                <a:tc>
                  <a:txBody>
                    <a:bodyPr/>
                    <a:lstStyle/>
                    <a:p>
                      <a:pPr marL="21590">
                        <a:lnSpc>
                          <a:spcPct val="115000"/>
                        </a:lnSpc>
                        <a:spcAft>
                          <a:spcPts val="0"/>
                        </a:spcAft>
                      </a:pPr>
                      <a:r>
                        <a:rPr lang="ru-RU" sz="900">
                          <a:effectLst/>
                        </a:rPr>
                        <a:t> 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nSpc>
                          <a:spcPct val="115000"/>
                        </a:lnSpc>
                        <a:spcAft>
                          <a:spcPts val="0"/>
                        </a:spcAft>
                      </a:pPr>
                      <a:r>
                        <a:rPr lang="ru-RU" sz="900">
                          <a:effectLst/>
                        </a:rPr>
                        <a:t>Георгиевская СОШ</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gn="ctr">
                        <a:lnSpc>
                          <a:spcPct val="115000"/>
                        </a:lnSpc>
                        <a:spcAft>
                          <a:spcPts val="0"/>
                        </a:spcAft>
                      </a:pPr>
                      <a:r>
                        <a:rPr lang="ru-RU" sz="900">
                          <a:effectLst/>
                        </a:rPr>
                        <a:t>1</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gn="ctr">
                        <a:lnSpc>
                          <a:spcPct val="115000"/>
                        </a:lnSpc>
                        <a:spcAft>
                          <a:spcPts val="0"/>
                        </a:spcAft>
                      </a:pPr>
                      <a:r>
                        <a:rPr lang="ru-RU" sz="900">
                          <a:effectLst/>
                        </a:rPr>
                        <a:t>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 1 участник «4»-100%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1 участник «4»-100%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extLst>
                  <a:ext uri="{0D108BD9-81ED-4DB2-BD59-A6C34878D82A}">
                    <a16:rowId xmlns:a16="http://schemas.microsoft.com/office/drawing/2014/main" val="457674481"/>
                  </a:ext>
                </a:extLst>
              </a:tr>
              <a:tr h="241449">
                <a:tc>
                  <a:txBody>
                    <a:bodyPr/>
                    <a:lstStyle/>
                    <a:p>
                      <a:pPr marL="21590">
                        <a:lnSpc>
                          <a:spcPct val="115000"/>
                        </a:lnSpc>
                        <a:spcAft>
                          <a:spcPts val="0"/>
                        </a:spcAft>
                      </a:pPr>
                      <a:r>
                        <a:rPr lang="ru-RU" sz="900">
                          <a:effectLst/>
                        </a:rPr>
                        <a:t> 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nSpc>
                          <a:spcPct val="115000"/>
                        </a:lnSpc>
                        <a:spcAft>
                          <a:spcPts val="0"/>
                        </a:spcAft>
                      </a:pPr>
                      <a:r>
                        <a:rPr lang="ru-RU" sz="900">
                          <a:effectLst/>
                        </a:rPr>
                        <a:t>СОШ № 11</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gn="ctr">
                        <a:lnSpc>
                          <a:spcPct val="115000"/>
                        </a:lnSpc>
                        <a:spcAft>
                          <a:spcPts val="0"/>
                        </a:spcAft>
                      </a:pPr>
                      <a:r>
                        <a:rPr lang="ru-RU" sz="900">
                          <a:effectLst/>
                        </a:rPr>
                        <a:t>1</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tc>
                <a:tc>
                  <a:txBody>
                    <a:bodyPr/>
                    <a:lstStyle/>
                    <a:p>
                      <a:pPr marL="457200" algn="ctr">
                        <a:lnSpc>
                          <a:spcPct val="115000"/>
                        </a:lnSpc>
                        <a:spcAft>
                          <a:spcPts val="0"/>
                        </a:spcAft>
                      </a:pPr>
                      <a:r>
                        <a:rPr lang="ru-RU" sz="900">
                          <a:effectLst/>
                        </a:rPr>
                        <a:t>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a:effectLst/>
                        </a:rPr>
                        <a:t>1 участник «4»- 100%</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tc>
                  <a:txBody>
                    <a:bodyPr/>
                    <a:lstStyle/>
                    <a:p>
                      <a:pPr marL="457200" algn="ctr">
                        <a:lnSpc>
                          <a:spcPct val="115000"/>
                        </a:lnSpc>
                        <a:spcAft>
                          <a:spcPts val="0"/>
                        </a:spcAft>
                      </a:pPr>
                      <a:r>
                        <a:rPr lang="ru-RU" sz="900" dirty="0">
                          <a:effectLst/>
                        </a:rPr>
                        <a:t>1 участник «4»-100%</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630" marR="59630" marT="0" marB="0" anchor="ctr"/>
                </a:tc>
                <a:extLst>
                  <a:ext uri="{0D108BD9-81ED-4DB2-BD59-A6C34878D82A}">
                    <a16:rowId xmlns:a16="http://schemas.microsoft.com/office/drawing/2014/main" val="1801359728"/>
                  </a:ext>
                </a:extLst>
              </a:tr>
            </a:tbl>
          </a:graphicData>
        </a:graphic>
      </p:graphicFrame>
    </p:spTree>
    <p:extLst>
      <p:ext uri="{BB962C8B-B14F-4D97-AF65-F5344CB8AC3E}">
        <p14:creationId xmlns:p14="http://schemas.microsoft.com/office/powerpoint/2010/main" val="9310410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b="1" dirty="0">
                <a:latin typeface="Times New Roman" panose="02020603050405020304" pitchFamily="18" charset="0"/>
                <a:cs typeface="Times New Roman" panose="02020603050405020304" pitchFamily="18" charset="0"/>
              </a:rPr>
              <a:t>Выделение перечня ОО, продемонстрировавших самые низкие результаты ОГЭ по предмету</a:t>
            </a:r>
          </a:p>
        </p:txBody>
      </p:sp>
      <p:graphicFrame>
        <p:nvGraphicFramePr>
          <p:cNvPr id="3" name="Таблица 2"/>
          <p:cNvGraphicFramePr>
            <a:graphicFrameLocks noGrp="1"/>
          </p:cNvGraphicFramePr>
          <p:nvPr>
            <p:extLst>
              <p:ext uri="{D42A27DB-BD31-4B8C-83A1-F6EECF244321}">
                <p14:modId xmlns:p14="http://schemas.microsoft.com/office/powerpoint/2010/main" val="2607770976"/>
              </p:ext>
            </p:extLst>
          </p:nvPr>
        </p:nvGraphicFramePr>
        <p:xfrm>
          <a:off x="1595437" y="3370358"/>
          <a:ext cx="9287051" cy="1682496"/>
        </p:xfrm>
        <a:graphic>
          <a:graphicData uri="http://schemas.openxmlformats.org/drawingml/2006/table">
            <a:tbl>
              <a:tblPr firstRow="1" firstCol="1" bandRow="1">
                <a:tableStyleId>{5C22544A-7EE6-4342-B048-85BDC9FD1C3A}</a:tableStyleId>
              </a:tblPr>
              <a:tblGrid>
                <a:gridCol w="368861">
                  <a:extLst>
                    <a:ext uri="{9D8B030D-6E8A-4147-A177-3AD203B41FA5}">
                      <a16:colId xmlns:a16="http://schemas.microsoft.com/office/drawing/2014/main" val="2001930931"/>
                    </a:ext>
                  </a:extLst>
                </a:gridCol>
                <a:gridCol w="2291789">
                  <a:extLst>
                    <a:ext uri="{9D8B030D-6E8A-4147-A177-3AD203B41FA5}">
                      <a16:colId xmlns:a16="http://schemas.microsoft.com/office/drawing/2014/main" val="1280622998"/>
                    </a:ext>
                  </a:extLst>
                </a:gridCol>
                <a:gridCol w="2208582">
                  <a:extLst>
                    <a:ext uri="{9D8B030D-6E8A-4147-A177-3AD203B41FA5}">
                      <a16:colId xmlns:a16="http://schemas.microsoft.com/office/drawing/2014/main" val="2010438081"/>
                    </a:ext>
                  </a:extLst>
                </a:gridCol>
                <a:gridCol w="2208582">
                  <a:extLst>
                    <a:ext uri="{9D8B030D-6E8A-4147-A177-3AD203B41FA5}">
                      <a16:colId xmlns:a16="http://schemas.microsoft.com/office/drawing/2014/main" val="2581261221"/>
                    </a:ext>
                  </a:extLst>
                </a:gridCol>
                <a:gridCol w="2209237">
                  <a:extLst>
                    <a:ext uri="{9D8B030D-6E8A-4147-A177-3AD203B41FA5}">
                      <a16:colId xmlns:a16="http://schemas.microsoft.com/office/drawing/2014/main" val="208473668"/>
                    </a:ext>
                  </a:extLst>
                </a:gridCol>
              </a:tblGrid>
              <a:tr h="0">
                <a:tc>
                  <a:txBody>
                    <a:bodyPr/>
                    <a:lstStyle/>
                    <a:p>
                      <a:pPr marL="457200" algn="ctr">
                        <a:lnSpc>
                          <a:spcPct val="115000"/>
                        </a:lnSpc>
                        <a:spcAft>
                          <a:spcPts val="0"/>
                        </a:spcAft>
                      </a:pPr>
                      <a:r>
                        <a:rPr lang="ru-RU" sz="1200">
                          <a:effectLst/>
                        </a:rPr>
                        <a:t>№ п/п</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Название ОО</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Доля участников, получивших отметку «2»</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Доля участников, получивших отметки «4» и «5» </a:t>
                      </a:r>
                      <a:endParaRPr lang="ru-RU" sz="1100">
                        <a:effectLst/>
                      </a:endParaRPr>
                    </a:p>
                    <a:p>
                      <a:pPr marL="457200" algn="ctr">
                        <a:lnSpc>
                          <a:spcPct val="115000"/>
                        </a:lnSpc>
                        <a:spcAft>
                          <a:spcPts val="0"/>
                        </a:spcAft>
                      </a:pPr>
                      <a:r>
                        <a:rPr lang="ru-RU" sz="1200">
                          <a:effectLst/>
                        </a:rPr>
                        <a:t>(качество обучения)</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15000"/>
                        </a:lnSpc>
                        <a:spcAft>
                          <a:spcPts val="0"/>
                        </a:spcAft>
                      </a:pPr>
                      <a:r>
                        <a:rPr lang="ru-RU" sz="1200">
                          <a:effectLst/>
                        </a:rPr>
                        <a:t>Доля участников, получивших отметки </a:t>
                      </a:r>
                      <a:endParaRPr lang="ru-RU" sz="1100">
                        <a:effectLst/>
                      </a:endParaRPr>
                    </a:p>
                    <a:p>
                      <a:pPr marL="457200" algn="ctr">
                        <a:lnSpc>
                          <a:spcPct val="115000"/>
                        </a:lnSpc>
                        <a:spcAft>
                          <a:spcPts val="0"/>
                        </a:spcAft>
                      </a:pPr>
                      <a:r>
                        <a:rPr lang="ru-RU" sz="1200">
                          <a:effectLst/>
                        </a:rPr>
                        <a:t>«3», «4» и «5» (уровень обученности)</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43467757"/>
                  </a:ext>
                </a:extLst>
              </a:tr>
              <a:tr h="286385">
                <a:tc>
                  <a:txBody>
                    <a:bodyPr/>
                    <a:lstStyle/>
                    <a:p>
                      <a:pPr marL="457200">
                        <a:lnSpc>
                          <a:spcPct val="115000"/>
                        </a:lnSpc>
                        <a:spcAft>
                          <a:spcPts val="0"/>
                        </a:spcAft>
                      </a:pPr>
                      <a:r>
                        <a:rPr lang="ru-RU" sz="1200">
                          <a:effectLst/>
                        </a:rPr>
                        <a:t>1.</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nSpc>
                          <a:spcPct val="115000"/>
                        </a:lnSpc>
                        <a:spcAft>
                          <a:spcPts val="0"/>
                        </a:spcAft>
                      </a:pPr>
                      <a:r>
                        <a:rPr lang="ru-RU" sz="1200">
                          <a:effectLst/>
                        </a:rPr>
                        <a:t>Сош №5  ОЦ «Лидер»</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nSpc>
                          <a:spcPct val="115000"/>
                        </a:lnSpc>
                        <a:spcAft>
                          <a:spcPts val="0"/>
                        </a:spcAft>
                      </a:pPr>
                      <a:r>
                        <a:rPr lang="ru-RU" sz="1200">
                          <a:effectLst/>
                        </a:rPr>
                        <a:t>1</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nSpc>
                          <a:spcPct val="115000"/>
                        </a:lnSpc>
                        <a:spcAft>
                          <a:spcPts val="0"/>
                        </a:spcAft>
                      </a:pPr>
                      <a:r>
                        <a:rPr lang="ru-RU" sz="1200" dirty="0">
                          <a:effectLst/>
                        </a:rPr>
                        <a:t>71,4%</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nSpc>
                          <a:spcPct val="115000"/>
                        </a:lnSpc>
                        <a:spcAft>
                          <a:spcPts val="0"/>
                        </a:spcAft>
                      </a:pPr>
                      <a:r>
                        <a:rPr lang="ru-RU" sz="1200" dirty="0">
                          <a:effectLst/>
                        </a:rPr>
                        <a:t>92,8%</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04523284"/>
                  </a:ext>
                </a:extLst>
              </a:tr>
            </a:tbl>
          </a:graphicData>
        </a:graphic>
      </p:graphicFrame>
    </p:spTree>
    <p:extLst>
      <p:ext uri="{BB962C8B-B14F-4D97-AF65-F5344CB8AC3E}">
        <p14:creationId xmlns:p14="http://schemas.microsoft.com/office/powerpoint/2010/main" val="12852235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2" algn="ctr"/>
            <a:r>
              <a:rPr lang="ru-RU" sz="2400" dirty="0">
                <a:latin typeface="Times New Roman" panose="02020603050405020304" pitchFamily="18" charset="0"/>
                <a:cs typeface="Times New Roman" panose="02020603050405020304" pitchFamily="18" charset="0"/>
              </a:rPr>
              <a:t>Статистический анализ выполнения заданий КИМ в 2024 году</a:t>
            </a: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endParaRPr lang="ru-RU" sz="2400" dirty="0">
              <a:latin typeface="Times New Roman" panose="02020603050405020304" pitchFamily="18"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val="2783137575"/>
              </p:ext>
            </p:extLst>
          </p:nvPr>
        </p:nvGraphicFramePr>
        <p:xfrm>
          <a:off x="1524002" y="1117602"/>
          <a:ext cx="8590841" cy="5610577"/>
        </p:xfrm>
        <a:graphic>
          <a:graphicData uri="http://schemas.openxmlformats.org/drawingml/2006/table">
            <a:tbl>
              <a:tblPr>
                <a:tableStyleId>{5C22544A-7EE6-4342-B048-85BDC9FD1C3A}</a:tableStyleId>
              </a:tblPr>
              <a:tblGrid>
                <a:gridCol w="652904">
                  <a:extLst>
                    <a:ext uri="{9D8B030D-6E8A-4147-A177-3AD203B41FA5}">
                      <a16:colId xmlns:a16="http://schemas.microsoft.com/office/drawing/2014/main" val="3394678704"/>
                    </a:ext>
                  </a:extLst>
                </a:gridCol>
                <a:gridCol w="2929475">
                  <a:extLst>
                    <a:ext uri="{9D8B030D-6E8A-4147-A177-3AD203B41FA5}">
                      <a16:colId xmlns:a16="http://schemas.microsoft.com/office/drawing/2014/main" val="3677301096"/>
                    </a:ext>
                  </a:extLst>
                </a:gridCol>
                <a:gridCol w="764585">
                  <a:extLst>
                    <a:ext uri="{9D8B030D-6E8A-4147-A177-3AD203B41FA5}">
                      <a16:colId xmlns:a16="http://schemas.microsoft.com/office/drawing/2014/main" val="2496401286"/>
                    </a:ext>
                  </a:extLst>
                </a:gridCol>
                <a:gridCol w="1255980">
                  <a:extLst>
                    <a:ext uri="{9D8B030D-6E8A-4147-A177-3AD203B41FA5}">
                      <a16:colId xmlns:a16="http://schemas.microsoft.com/office/drawing/2014/main" val="1071582519"/>
                    </a:ext>
                  </a:extLst>
                </a:gridCol>
                <a:gridCol w="890011">
                  <a:extLst>
                    <a:ext uri="{9D8B030D-6E8A-4147-A177-3AD203B41FA5}">
                      <a16:colId xmlns:a16="http://schemas.microsoft.com/office/drawing/2014/main" val="4022178542"/>
                    </a:ext>
                  </a:extLst>
                </a:gridCol>
                <a:gridCol w="891730">
                  <a:extLst>
                    <a:ext uri="{9D8B030D-6E8A-4147-A177-3AD203B41FA5}">
                      <a16:colId xmlns:a16="http://schemas.microsoft.com/office/drawing/2014/main" val="1113769007"/>
                    </a:ext>
                  </a:extLst>
                </a:gridCol>
                <a:gridCol w="891730">
                  <a:extLst>
                    <a:ext uri="{9D8B030D-6E8A-4147-A177-3AD203B41FA5}">
                      <a16:colId xmlns:a16="http://schemas.microsoft.com/office/drawing/2014/main" val="2240732716"/>
                    </a:ext>
                  </a:extLst>
                </a:gridCol>
                <a:gridCol w="314426">
                  <a:extLst>
                    <a:ext uri="{9D8B030D-6E8A-4147-A177-3AD203B41FA5}">
                      <a16:colId xmlns:a16="http://schemas.microsoft.com/office/drawing/2014/main" val="3607670685"/>
                    </a:ext>
                  </a:extLst>
                </a:gridCol>
              </a:tblGrid>
              <a:tr h="303714">
                <a:tc rowSpan="2">
                  <a:txBody>
                    <a:bodyPr/>
                    <a:lstStyle/>
                    <a:p>
                      <a:pPr algn="ctr">
                        <a:spcAft>
                          <a:spcPts val="0"/>
                        </a:spcAft>
                      </a:pPr>
                      <a:r>
                        <a:rPr lang="ru-RU" sz="600">
                          <a:effectLst/>
                        </a:rPr>
                        <a:t>Номер</a:t>
                      </a:r>
                      <a:endParaRPr lang="ru-RU" sz="700">
                        <a:effectLst/>
                      </a:endParaRPr>
                    </a:p>
                    <a:p>
                      <a:pPr algn="ctr">
                        <a:spcAft>
                          <a:spcPts val="0"/>
                        </a:spcAft>
                      </a:pPr>
                      <a:r>
                        <a:rPr lang="ru-RU" sz="600">
                          <a:effectLst/>
                        </a:rPr>
                        <a:t>задания </a:t>
                      </a:r>
                      <a:br>
                        <a:rPr lang="ru-RU" sz="600">
                          <a:effectLst/>
                        </a:rPr>
                      </a:br>
                      <a:r>
                        <a:rPr lang="ru-RU" sz="600">
                          <a:effectLst/>
                        </a:rPr>
                        <a:t>в КИМ</a:t>
                      </a:r>
                      <a:endParaRPr lang="ru-RU" sz="700">
                        <a:effectLst/>
                        <a:latin typeface="Times New Roman" panose="02020603050405020304" pitchFamily="18" charset="0"/>
                        <a:ea typeface="Calibri" panose="020F0502020204030204" pitchFamily="34" charset="0"/>
                      </a:endParaRPr>
                    </a:p>
                  </a:txBody>
                  <a:tcPr marL="39711" marR="39711" marT="0" marB="0" anchor="ctr"/>
                </a:tc>
                <a:tc rowSpan="2">
                  <a:txBody>
                    <a:bodyPr/>
                    <a:lstStyle/>
                    <a:p>
                      <a:pPr algn="ctr">
                        <a:spcAft>
                          <a:spcPts val="0"/>
                        </a:spcAft>
                      </a:pPr>
                      <a:r>
                        <a:rPr lang="ru-RU" sz="600">
                          <a:effectLst/>
                        </a:rPr>
                        <a:t>Проверяемые элементы содержания / умения</a:t>
                      </a:r>
                      <a:endParaRPr lang="ru-RU" sz="700">
                        <a:effectLst/>
                        <a:latin typeface="Times New Roman" panose="02020603050405020304" pitchFamily="18" charset="0"/>
                        <a:ea typeface="Calibri" panose="020F0502020204030204" pitchFamily="34" charset="0"/>
                      </a:endParaRPr>
                    </a:p>
                  </a:txBody>
                  <a:tcPr marL="39711" marR="39711" marT="0" marB="0" anchor="ctr"/>
                </a:tc>
                <a:tc rowSpan="2">
                  <a:txBody>
                    <a:bodyPr/>
                    <a:lstStyle/>
                    <a:p>
                      <a:pPr algn="ctr">
                        <a:spcAft>
                          <a:spcPts val="0"/>
                        </a:spcAft>
                      </a:pPr>
                      <a:r>
                        <a:rPr lang="ru-RU" sz="600">
                          <a:effectLst/>
                        </a:rPr>
                        <a:t>Уровень сложности задания</a:t>
                      </a:r>
                      <a:endParaRPr lang="ru-RU" sz="700">
                        <a:effectLst/>
                      </a:endParaRPr>
                    </a:p>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nchor="ctr"/>
                </a:tc>
                <a:tc rowSpan="2">
                  <a:txBody>
                    <a:bodyPr/>
                    <a:lstStyle/>
                    <a:p>
                      <a:pPr algn="ctr">
                        <a:spcAft>
                          <a:spcPts val="0"/>
                        </a:spcAft>
                      </a:pPr>
                      <a:r>
                        <a:rPr lang="ru-RU" sz="600">
                          <a:effectLst/>
                        </a:rPr>
                        <a:t>Средний процент выполнения</a:t>
                      </a:r>
                      <a:endParaRPr lang="ru-RU" sz="700">
                        <a:effectLst/>
                        <a:latin typeface="Times New Roman" panose="02020603050405020304" pitchFamily="18" charset="0"/>
                        <a:ea typeface="Calibri" panose="020F0502020204030204" pitchFamily="34" charset="0"/>
                      </a:endParaRPr>
                    </a:p>
                  </a:txBody>
                  <a:tcPr marL="39711" marR="39711" marT="0" marB="0" anchor="ctr"/>
                </a:tc>
                <a:tc gridSpan="4">
                  <a:txBody>
                    <a:bodyPr/>
                    <a:lstStyle/>
                    <a:p>
                      <a:pPr algn="ctr">
                        <a:spcAft>
                          <a:spcPts val="0"/>
                        </a:spcAft>
                      </a:pPr>
                      <a:r>
                        <a:rPr lang="ru-RU" sz="600" dirty="0">
                          <a:effectLst/>
                        </a:rPr>
                        <a:t>Процент выполнения</a:t>
                      </a:r>
                      <a:r>
                        <a:rPr lang="ru-RU" sz="600" baseline="30000" dirty="0">
                          <a:effectLst/>
                        </a:rPr>
                        <a:t>6</a:t>
                      </a:r>
                      <a:r>
                        <a:rPr lang="ru-RU" sz="600" dirty="0">
                          <a:effectLst/>
                        </a:rPr>
                        <a:t> по региону в группах, </a:t>
                      </a:r>
                      <a:br>
                        <a:rPr lang="ru-RU" sz="600" dirty="0">
                          <a:effectLst/>
                        </a:rPr>
                      </a:br>
                      <a:r>
                        <a:rPr lang="ru-RU" sz="600" dirty="0">
                          <a:effectLst/>
                        </a:rPr>
                        <a:t>получивших отметку</a:t>
                      </a:r>
                      <a:endParaRPr lang="ru-RU" sz="700" dirty="0">
                        <a:effectLst/>
                        <a:latin typeface="Times New Roman" panose="02020603050405020304" pitchFamily="18" charset="0"/>
                        <a:ea typeface="Calibri" panose="020F0502020204030204" pitchFamily="34" charset="0"/>
                      </a:endParaRPr>
                    </a:p>
                  </a:txBody>
                  <a:tcPr marL="39711" marR="39711" marT="0" marB="0" anchor="ct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944356733"/>
                  </a:ext>
                </a:extLst>
              </a:tr>
              <a:tr h="225094">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spcAft>
                          <a:spcPts val="0"/>
                        </a:spcAft>
                      </a:pPr>
                      <a:r>
                        <a:rPr lang="ru-RU" sz="600">
                          <a:effectLst/>
                        </a:rPr>
                        <a:t>«2»</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«3»</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«4»</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«5»</a:t>
                      </a:r>
                      <a:endParaRPr lang="ru-RU" sz="700">
                        <a:effectLst/>
                        <a:latin typeface="Times New Roman" panose="02020603050405020304" pitchFamily="18" charset="0"/>
                        <a:ea typeface="Calibri" panose="020F0502020204030204" pitchFamily="34" charset="0"/>
                      </a:endParaRPr>
                    </a:p>
                  </a:txBody>
                  <a:tcPr marL="39711" marR="39711" marT="0" marB="0" anchor="ctr"/>
                </a:tc>
                <a:extLst>
                  <a:ext uri="{0D108BD9-81ED-4DB2-BD59-A6C34878D82A}">
                    <a16:rowId xmlns:a16="http://schemas.microsoft.com/office/drawing/2014/main" val="2685332926"/>
                  </a:ext>
                </a:extLst>
              </a:tr>
              <a:tr h="407318">
                <a:tc>
                  <a:txBody>
                    <a:bodyPr/>
                    <a:lstStyle/>
                    <a:p>
                      <a:pPr>
                        <a:spcAft>
                          <a:spcPts val="0"/>
                        </a:spcAft>
                      </a:pPr>
                      <a:r>
                        <a:rPr lang="ru-RU" sz="600">
                          <a:effectLst/>
                        </a:rPr>
                        <a:t>1-4</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42545">
                        <a:spcAft>
                          <a:spcPts val="0"/>
                        </a:spcAft>
                      </a:pPr>
                      <a:r>
                        <a:rPr lang="ru-RU" sz="700">
                          <a:effectLst/>
                        </a:rPr>
                        <a:t>Понимание в прослушанном</a:t>
                      </a:r>
                      <a:br>
                        <a:rPr lang="ru-RU" sz="700">
                          <a:effectLst/>
                        </a:rPr>
                      </a:br>
                      <a:r>
                        <a:rPr lang="ru-RU" sz="700">
                          <a:effectLst/>
                        </a:rPr>
                        <a:t>тексте запрашиваемой</a:t>
                      </a:r>
                      <a:br>
                        <a:rPr lang="ru-RU" sz="700">
                          <a:effectLst/>
                        </a:rPr>
                      </a:br>
                      <a:r>
                        <a:rPr lang="ru-RU" sz="700">
                          <a:effectLst/>
                        </a:rPr>
                        <a:t>информации</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71120" algn="ctr">
                        <a:spcAft>
                          <a:spcPts val="0"/>
                        </a:spcAft>
                      </a:pPr>
                      <a:r>
                        <a:rPr lang="ru-RU" sz="600">
                          <a:effectLst/>
                        </a:rPr>
                        <a:t>Б</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42545" algn="ctr">
                        <a:spcAft>
                          <a:spcPts val="0"/>
                        </a:spcAft>
                      </a:pPr>
                      <a:r>
                        <a:rPr lang="ru-RU" sz="600" dirty="0">
                          <a:effectLst/>
                        </a:rPr>
                        <a:t>100</a:t>
                      </a:r>
                      <a:endParaRPr lang="ru-RU" sz="700" dirty="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extLst>
                  <a:ext uri="{0D108BD9-81ED-4DB2-BD59-A6C34878D82A}">
                    <a16:rowId xmlns:a16="http://schemas.microsoft.com/office/drawing/2014/main" val="2880179255"/>
                  </a:ext>
                </a:extLst>
              </a:tr>
              <a:tr h="407318">
                <a:tc>
                  <a:txBody>
                    <a:bodyPr/>
                    <a:lstStyle/>
                    <a:p>
                      <a:pPr>
                        <a:spcAft>
                          <a:spcPts val="0"/>
                        </a:spcAft>
                      </a:pPr>
                      <a:r>
                        <a:rPr lang="ru-RU" sz="600">
                          <a:effectLst/>
                        </a:rPr>
                        <a:t> 5</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spcAft>
                          <a:spcPts val="0"/>
                        </a:spcAft>
                      </a:pPr>
                      <a:r>
                        <a:rPr lang="ru-RU" sz="700">
                          <a:effectLst/>
                        </a:rPr>
                        <a:t>Понимание основного</a:t>
                      </a:r>
                      <a:br>
                        <a:rPr lang="ru-RU" sz="700">
                          <a:effectLst/>
                        </a:rPr>
                      </a:br>
                      <a:r>
                        <a:rPr lang="ru-RU" sz="700">
                          <a:effectLst/>
                        </a:rPr>
                        <a:t>содержания прослушанного</a:t>
                      </a:r>
                      <a:br>
                        <a:rPr lang="ru-RU" sz="700">
                          <a:effectLst/>
                        </a:rPr>
                      </a:br>
                      <a:r>
                        <a:rPr lang="ru-RU" sz="700">
                          <a:effectLst/>
                        </a:rPr>
                        <a:t>текста</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71120" algn="ctr">
                        <a:spcAft>
                          <a:spcPts val="0"/>
                        </a:spcAft>
                      </a:pPr>
                      <a:r>
                        <a:rPr lang="ru-RU" sz="600">
                          <a:effectLst/>
                        </a:rPr>
                        <a:t>Б</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42545" algn="ctr">
                        <a:spcAft>
                          <a:spcPts val="0"/>
                        </a:spcAft>
                      </a:pPr>
                      <a:r>
                        <a:rPr lang="ru-RU" sz="600">
                          <a:effectLst/>
                        </a:rPr>
                        <a:t>84,7</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extLst>
                  <a:ext uri="{0D108BD9-81ED-4DB2-BD59-A6C34878D82A}">
                    <a16:rowId xmlns:a16="http://schemas.microsoft.com/office/drawing/2014/main" val="2830312114"/>
                  </a:ext>
                </a:extLst>
              </a:tr>
              <a:tr h="678862">
                <a:tc>
                  <a:txBody>
                    <a:bodyPr/>
                    <a:lstStyle/>
                    <a:p>
                      <a:pPr indent="42545">
                        <a:spcAft>
                          <a:spcPts val="0"/>
                        </a:spcAft>
                      </a:pPr>
                      <a:r>
                        <a:rPr lang="ru-RU" sz="600">
                          <a:effectLst/>
                        </a:rPr>
                        <a:t>6-11</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42545">
                        <a:spcAft>
                          <a:spcPts val="0"/>
                        </a:spcAft>
                      </a:pPr>
                      <a:r>
                        <a:rPr lang="ru-RU" sz="700">
                          <a:effectLst/>
                        </a:rPr>
                        <a:t>Понимание в прослушанном</a:t>
                      </a:r>
                      <a:br>
                        <a:rPr lang="ru-RU" sz="700">
                          <a:effectLst/>
                        </a:rPr>
                      </a:br>
                      <a:r>
                        <a:rPr lang="ru-RU" sz="700">
                          <a:effectLst/>
                        </a:rPr>
                        <a:t>тексте запрашиваемой</a:t>
                      </a:r>
                      <a:br>
                        <a:rPr lang="ru-RU" sz="700">
                          <a:effectLst/>
                        </a:rPr>
                      </a:br>
                      <a:r>
                        <a:rPr lang="ru-RU" sz="700">
                          <a:effectLst/>
                        </a:rPr>
                        <a:t>информации и представление</a:t>
                      </a:r>
                      <a:br>
                        <a:rPr lang="ru-RU" sz="700">
                          <a:effectLst/>
                        </a:rPr>
                      </a:br>
                      <a:r>
                        <a:rPr lang="ru-RU" sz="700">
                          <a:effectLst/>
                        </a:rPr>
                        <a:t>ее в виде не сплошного</a:t>
                      </a:r>
                      <a:br>
                        <a:rPr lang="ru-RU" sz="700">
                          <a:effectLst/>
                        </a:rPr>
                      </a:br>
                      <a:r>
                        <a:rPr lang="ru-RU" sz="700">
                          <a:effectLst/>
                        </a:rPr>
                        <a:t>текста(таблицы)</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71120" algn="ctr">
                        <a:spcAft>
                          <a:spcPts val="0"/>
                        </a:spcAft>
                      </a:pPr>
                      <a:r>
                        <a:rPr lang="ru-RU" sz="600">
                          <a:effectLst/>
                        </a:rPr>
                        <a:t>П</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42545" algn="ctr">
                        <a:spcAft>
                          <a:spcPts val="0"/>
                        </a:spcAft>
                      </a:pPr>
                      <a:r>
                        <a:rPr lang="ru-RU" sz="600" dirty="0">
                          <a:effectLst/>
                        </a:rPr>
                        <a:t>100</a:t>
                      </a:r>
                      <a:endParaRPr lang="ru-RU" sz="700" dirty="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extLst>
                  <a:ext uri="{0D108BD9-81ED-4DB2-BD59-A6C34878D82A}">
                    <a16:rowId xmlns:a16="http://schemas.microsoft.com/office/drawing/2014/main" val="3037344738"/>
                  </a:ext>
                </a:extLst>
              </a:tr>
              <a:tr h="407318">
                <a:tc>
                  <a:txBody>
                    <a:bodyPr/>
                    <a:lstStyle/>
                    <a:p>
                      <a:pPr>
                        <a:spcAft>
                          <a:spcPts val="0"/>
                        </a:spcAft>
                      </a:pPr>
                      <a:r>
                        <a:rPr lang="ru-RU" sz="600">
                          <a:effectLst/>
                        </a:rPr>
                        <a:t>12</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42545">
                        <a:spcAft>
                          <a:spcPts val="0"/>
                        </a:spcAft>
                      </a:pPr>
                      <a:r>
                        <a:rPr lang="ru-RU" sz="700">
                          <a:effectLst/>
                        </a:rPr>
                        <a:t>Понимание основного</a:t>
                      </a:r>
                      <a:br>
                        <a:rPr lang="ru-RU" sz="700">
                          <a:effectLst/>
                        </a:rPr>
                      </a:br>
                      <a:r>
                        <a:rPr lang="ru-RU" sz="700">
                          <a:effectLst/>
                        </a:rPr>
                        <a:t>содержания прочитанного</a:t>
                      </a:r>
                      <a:br>
                        <a:rPr lang="ru-RU" sz="700">
                          <a:effectLst/>
                        </a:rPr>
                      </a:br>
                      <a:r>
                        <a:rPr lang="ru-RU" sz="700">
                          <a:effectLst/>
                        </a:rPr>
                        <a:t>текста</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71120" algn="ctr">
                        <a:spcAft>
                          <a:spcPts val="0"/>
                        </a:spcAft>
                      </a:pPr>
                      <a:r>
                        <a:rPr lang="ru-RU" sz="600">
                          <a:effectLst/>
                        </a:rPr>
                        <a:t>Б</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42545" algn="ctr">
                        <a:spcAft>
                          <a:spcPts val="0"/>
                        </a:spcAft>
                      </a:pPr>
                      <a:r>
                        <a:rPr lang="ru-RU" sz="600">
                          <a:effectLst/>
                        </a:rPr>
                        <a:t>89,1</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extLst>
                  <a:ext uri="{0D108BD9-81ED-4DB2-BD59-A6C34878D82A}">
                    <a16:rowId xmlns:a16="http://schemas.microsoft.com/office/drawing/2014/main" val="750910306"/>
                  </a:ext>
                </a:extLst>
              </a:tr>
              <a:tr h="407318">
                <a:tc>
                  <a:txBody>
                    <a:bodyPr/>
                    <a:lstStyle/>
                    <a:p>
                      <a:pPr>
                        <a:spcAft>
                          <a:spcPts val="0"/>
                        </a:spcAft>
                      </a:pPr>
                      <a:r>
                        <a:rPr lang="ru-RU" sz="600">
                          <a:effectLst/>
                        </a:rPr>
                        <a:t>13-19</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spcAft>
                          <a:spcPts val="0"/>
                        </a:spcAft>
                      </a:pPr>
                      <a:r>
                        <a:rPr lang="ru-RU" sz="700">
                          <a:effectLst/>
                        </a:rPr>
                        <a:t>Понимание в прочитанном</a:t>
                      </a:r>
                      <a:br>
                        <a:rPr lang="ru-RU" sz="700">
                          <a:effectLst/>
                        </a:rPr>
                      </a:br>
                      <a:r>
                        <a:rPr lang="ru-RU" sz="700">
                          <a:effectLst/>
                        </a:rPr>
                        <a:t>тексте запрашиваемой</a:t>
                      </a:r>
                      <a:br>
                        <a:rPr lang="ru-RU" sz="700">
                          <a:effectLst/>
                        </a:rPr>
                      </a:br>
                      <a:r>
                        <a:rPr lang="ru-RU" sz="700">
                          <a:effectLst/>
                        </a:rPr>
                        <a:t>информации</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71120" algn="ctr">
                        <a:spcAft>
                          <a:spcPts val="0"/>
                        </a:spcAft>
                      </a:pPr>
                      <a:r>
                        <a:rPr lang="ru-RU" sz="600">
                          <a:effectLst/>
                        </a:rPr>
                        <a:t>П</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42545" algn="ctr">
                        <a:spcAft>
                          <a:spcPts val="0"/>
                        </a:spcAft>
                      </a:pPr>
                      <a:r>
                        <a:rPr lang="ru-RU" sz="600">
                          <a:effectLst/>
                        </a:rPr>
                        <a:t>80,4</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tc>
                  <a:txBody>
                    <a:bodyPr/>
                    <a:lstStyle/>
                    <a:p>
                      <a:pPr algn="ctr">
                        <a:spcAft>
                          <a:spcPts val="0"/>
                        </a:spcAft>
                      </a:pPr>
                      <a:r>
                        <a:rPr lang="ru-RU" sz="600" dirty="0">
                          <a:effectLst/>
                        </a:rPr>
                        <a:t> </a:t>
                      </a:r>
                      <a:endParaRPr lang="ru-RU" sz="700" dirty="0">
                        <a:effectLst/>
                        <a:latin typeface="Times New Roman" panose="02020603050405020304" pitchFamily="18" charset="0"/>
                        <a:ea typeface="Calibri" panose="020F0502020204030204" pitchFamily="34" charset="0"/>
                      </a:endParaRPr>
                    </a:p>
                  </a:txBody>
                  <a:tcPr marL="39711" marR="39711" marT="0" marB="0"/>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extLst>
                  <a:ext uri="{0D108BD9-81ED-4DB2-BD59-A6C34878D82A}">
                    <a16:rowId xmlns:a16="http://schemas.microsoft.com/office/drawing/2014/main" val="4040722440"/>
                  </a:ext>
                </a:extLst>
              </a:tr>
              <a:tr h="814634">
                <a:tc>
                  <a:txBody>
                    <a:bodyPr/>
                    <a:lstStyle/>
                    <a:p>
                      <a:pPr>
                        <a:spcAft>
                          <a:spcPts val="0"/>
                        </a:spcAft>
                      </a:pPr>
                      <a:r>
                        <a:rPr lang="ru-RU" sz="600">
                          <a:effectLst/>
                        </a:rPr>
                        <a:t>20-28</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42545">
                        <a:spcAft>
                          <a:spcPts val="0"/>
                        </a:spcAft>
                      </a:pPr>
                      <a:r>
                        <a:rPr lang="ru-RU" sz="700">
                          <a:effectLst/>
                        </a:rPr>
                        <a:t>Грамматические навыки</a:t>
                      </a:r>
                      <a:br>
                        <a:rPr lang="ru-RU" sz="700">
                          <a:effectLst/>
                        </a:rPr>
                      </a:br>
                      <a:r>
                        <a:rPr lang="ru-RU" sz="700">
                          <a:effectLst/>
                        </a:rPr>
                        <a:t>употребления нужной</a:t>
                      </a:r>
                      <a:br>
                        <a:rPr lang="ru-RU" sz="700">
                          <a:effectLst/>
                        </a:rPr>
                      </a:br>
                      <a:r>
                        <a:rPr lang="ru-RU" sz="700">
                          <a:effectLst/>
                        </a:rPr>
                        <a:t>морфологической формы</a:t>
                      </a:r>
                      <a:br>
                        <a:rPr lang="ru-RU" sz="700">
                          <a:effectLst/>
                        </a:rPr>
                      </a:br>
                      <a:r>
                        <a:rPr lang="ru-RU" sz="700">
                          <a:effectLst/>
                        </a:rPr>
                        <a:t>данного слова в</a:t>
                      </a:r>
                      <a:br>
                        <a:rPr lang="ru-RU" sz="700">
                          <a:effectLst/>
                        </a:rPr>
                      </a:br>
                      <a:r>
                        <a:rPr lang="ru-RU" sz="700">
                          <a:effectLst/>
                        </a:rPr>
                        <a:t>коммуникативно-значимом</a:t>
                      </a:r>
                      <a:br>
                        <a:rPr lang="ru-RU" sz="700">
                          <a:effectLst/>
                        </a:rPr>
                      </a:br>
                      <a:r>
                        <a:rPr lang="ru-RU" sz="700">
                          <a:effectLst/>
                        </a:rPr>
                        <a:t>контексте</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71120" algn="ctr">
                        <a:spcAft>
                          <a:spcPts val="0"/>
                        </a:spcAft>
                      </a:pPr>
                      <a:r>
                        <a:rPr lang="ru-RU" sz="600">
                          <a:effectLst/>
                        </a:rPr>
                        <a:t>Б</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42545" algn="ctr">
                        <a:spcAft>
                          <a:spcPts val="0"/>
                        </a:spcAft>
                      </a:pPr>
                      <a:r>
                        <a:rPr lang="ru-RU" sz="600">
                          <a:effectLst/>
                        </a:rPr>
                        <a:t>67,3</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extLst>
                  <a:ext uri="{0D108BD9-81ED-4DB2-BD59-A6C34878D82A}">
                    <a16:rowId xmlns:a16="http://schemas.microsoft.com/office/drawing/2014/main" val="4061077398"/>
                  </a:ext>
                </a:extLst>
              </a:tr>
              <a:tr h="678862">
                <a:tc>
                  <a:txBody>
                    <a:bodyPr/>
                    <a:lstStyle/>
                    <a:p>
                      <a:pPr>
                        <a:spcAft>
                          <a:spcPts val="0"/>
                        </a:spcAft>
                      </a:pPr>
                      <a:r>
                        <a:rPr lang="ru-RU" sz="600">
                          <a:effectLst/>
                        </a:rPr>
                        <a:t>29-34</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42545">
                        <a:spcAft>
                          <a:spcPts val="0"/>
                        </a:spcAft>
                      </a:pPr>
                      <a:r>
                        <a:rPr lang="ru-RU" sz="700">
                          <a:effectLst/>
                        </a:rPr>
                        <a:t>Лексико-грамматические навыки  образования и употребления родственного слова нужной части речи с использованием аффиксации в коммуникативно-</a:t>
                      </a:r>
                      <a:br>
                        <a:rPr lang="ru-RU" sz="700">
                          <a:effectLst/>
                        </a:rPr>
                      </a:br>
                      <a:r>
                        <a:rPr lang="ru-RU" sz="700">
                          <a:effectLst/>
                        </a:rPr>
                        <a:t>значимом контексте</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71120" algn="ctr">
                        <a:spcAft>
                          <a:spcPts val="0"/>
                        </a:spcAft>
                      </a:pPr>
                      <a:r>
                        <a:rPr lang="ru-RU" sz="600">
                          <a:effectLst/>
                        </a:rPr>
                        <a:t>Б</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42545" algn="ctr">
                        <a:spcAft>
                          <a:spcPts val="0"/>
                        </a:spcAft>
                      </a:pPr>
                      <a:r>
                        <a:rPr lang="ru-RU" sz="600">
                          <a:effectLst/>
                        </a:rPr>
                        <a:t>89,1</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extLst>
                  <a:ext uri="{0D108BD9-81ED-4DB2-BD59-A6C34878D82A}">
                    <a16:rowId xmlns:a16="http://schemas.microsoft.com/office/drawing/2014/main" val="3054302699"/>
                  </a:ext>
                </a:extLst>
              </a:tr>
              <a:tr h="581880">
                <a:tc>
                  <a:txBody>
                    <a:bodyPr/>
                    <a:lstStyle/>
                    <a:p>
                      <a:pPr indent="42545">
                        <a:spcAft>
                          <a:spcPts val="0"/>
                        </a:spcAft>
                      </a:pPr>
                      <a:r>
                        <a:rPr lang="ru-RU" sz="600">
                          <a:effectLst/>
                        </a:rPr>
                        <a:t>35</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spcAft>
                          <a:spcPts val="0"/>
                        </a:spcAft>
                      </a:pPr>
                      <a:r>
                        <a:rPr lang="ru-RU" sz="600" spc="-5">
                          <a:effectLst/>
                        </a:rPr>
                        <a:t>Электронное письмо</a:t>
                      </a:r>
                      <a:r>
                        <a:rPr lang="ru-RU" sz="600" spc="-50">
                          <a:effectLst/>
                        </a:rPr>
                        <a:t> </a:t>
                      </a:r>
                      <a:r>
                        <a:rPr lang="ru-RU" sz="600">
                          <a:effectLst/>
                        </a:rPr>
                        <a:t>личного</a:t>
                      </a:r>
                      <a:r>
                        <a:rPr lang="ru-RU" sz="600" spc="-45">
                          <a:effectLst/>
                        </a:rPr>
                        <a:t> </a:t>
                      </a:r>
                      <a:r>
                        <a:rPr lang="ru-RU" sz="600">
                          <a:effectLst/>
                        </a:rPr>
                        <a:t>характера</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71120" algn="ctr">
                        <a:spcAft>
                          <a:spcPts val="0"/>
                        </a:spcAft>
                      </a:pPr>
                      <a:r>
                        <a:rPr lang="ru-RU" sz="600">
                          <a:effectLst/>
                        </a:rPr>
                        <a:t>П</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42545" algn="ctr">
                        <a:spcAft>
                          <a:spcPts val="0"/>
                        </a:spcAft>
                      </a:pPr>
                      <a:r>
                        <a:rPr lang="ru-RU" sz="600">
                          <a:effectLst/>
                        </a:rPr>
                        <a:t> </a:t>
                      </a:r>
                      <a:endParaRPr lang="ru-RU" sz="700">
                        <a:effectLst/>
                      </a:endParaRPr>
                    </a:p>
                    <a:p>
                      <a:pPr indent="42545" algn="ctr">
                        <a:spcAft>
                          <a:spcPts val="0"/>
                        </a:spcAft>
                      </a:pPr>
                      <a:r>
                        <a:rPr lang="ru-RU" sz="600">
                          <a:effectLst/>
                        </a:rPr>
                        <a:t>      К1-87</a:t>
                      </a:r>
                      <a:endParaRPr lang="ru-RU" sz="700">
                        <a:effectLst/>
                      </a:endParaRPr>
                    </a:p>
                    <a:p>
                      <a:pPr indent="42545" algn="ctr">
                        <a:spcAft>
                          <a:spcPts val="0"/>
                        </a:spcAft>
                      </a:pPr>
                      <a:r>
                        <a:rPr lang="ru-RU" sz="600">
                          <a:effectLst/>
                        </a:rPr>
                        <a:t>     К2-87</a:t>
                      </a:r>
                      <a:endParaRPr lang="ru-RU" sz="700">
                        <a:effectLst/>
                      </a:endParaRPr>
                    </a:p>
                    <a:p>
                      <a:pPr indent="42545" algn="ctr">
                        <a:spcAft>
                          <a:spcPts val="0"/>
                        </a:spcAft>
                      </a:pPr>
                      <a:r>
                        <a:rPr lang="ru-RU" sz="600">
                          <a:effectLst/>
                        </a:rPr>
                        <a:t>     К3-50  </a:t>
                      </a:r>
                      <a:endParaRPr lang="ru-RU" sz="700">
                        <a:effectLst/>
                      </a:endParaRPr>
                    </a:p>
                    <a:p>
                      <a:pPr indent="42545" algn="ctr">
                        <a:spcAft>
                          <a:spcPts val="0"/>
                        </a:spcAft>
                      </a:pPr>
                      <a:r>
                        <a:rPr lang="ru-RU" sz="600">
                          <a:effectLst/>
                        </a:rPr>
                        <a:t>     К4- 91</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extLst>
                  <a:ext uri="{0D108BD9-81ED-4DB2-BD59-A6C34878D82A}">
                    <a16:rowId xmlns:a16="http://schemas.microsoft.com/office/drawing/2014/main" val="2364685002"/>
                  </a:ext>
                </a:extLst>
              </a:tr>
              <a:tr h="116377">
                <a:tc>
                  <a:txBody>
                    <a:bodyPr/>
                    <a:lstStyle/>
                    <a:p>
                      <a:pPr indent="42545">
                        <a:spcAft>
                          <a:spcPts val="0"/>
                        </a:spcAft>
                      </a:pPr>
                      <a:r>
                        <a:rPr lang="ru-RU" sz="600">
                          <a:effectLst/>
                        </a:rPr>
                        <a:t>36</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42545">
                        <a:spcAft>
                          <a:spcPts val="0"/>
                        </a:spcAft>
                      </a:pPr>
                      <a:r>
                        <a:rPr lang="ru-RU" sz="600">
                          <a:effectLst/>
                        </a:rPr>
                        <a:t>Чтение вслух</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71120" algn="ctr">
                        <a:spcAft>
                          <a:spcPts val="0"/>
                        </a:spcAft>
                      </a:pPr>
                      <a:r>
                        <a:rPr lang="ru-RU" sz="600">
                          <a:effectLst/>
                        </a:rPr>
                        <a:t>Б</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42545" algn="ctr">
                        <a:spcAft>
                          <a:spcPts val="0"/>
                        </a:spcAft>
                      </a:pPr>
                      <a:r>
                        <a:rPr lang="ru-RU" sz="600">
                          <a:effectLst/>
                        </a:rPr>
                        <a:t>87</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extLst>
                  <a:ext uri="{0D108BD9-81ED-4DB2-BD59-A6C34878D82A}">
                    <a16:rowId xmlns:a16="http://schemas.microsoft.com/office/drawing/2014/main" val="963355297"/>
                  </a:ext>
                </a:extLst>
              </a:tr>
              <a:tr h="116377">
                <a:tc>
                  <a:txBody>
                    <a:bodyPr/>
                    <a:lstStyle/>
                    <a:p>
                      <a:pPr indent="42545">
                        <a:spcAft>
                          <a:spcPts val="0"/>
                        </a:spcAft>
                      </a:pPr>
                      <a:r>
                        <a:rPr lang="ru-RU" sz="600">
                          <a:effectLst/>
                        </a:rPr>
                        <a:t>37</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42545">
                        <a:spcAft>
                          <a:spcPts val="0"/>
                        </a:spcAft>
                      </a:pPr>
                      <a:r>
                        <a:rPr lang="ru-RU" sz="600">
                          <a:effectLst/>
                        </a:rPr>
                        <a:t>Условный диалог- расспрос</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71120" algn="ctr">
                        <a:spcAft>
                          <a:spcPts val="0"/>
                        </a:spcAft>
                      </a:pPr>
                      <a:r>
                        <a:rPr lang="ru-RU" sz="600">
                          <a:effectLst/>
                        </a:rPr>
                        <a:t>П</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42545" algn="ctr">
                        <a:spcAft>
                          <a:spcPts val="0"/>
                        </a:spcAft>
                      </a:pPr>
                      <a:r>
                        <a:rPr lang="ru-RU" sz="600">
                          <a:effectLst/>
                        </a:rPr>
                        <a:t>97,8</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extLst>
                  <a:ext uri="{0D108BD9-81ED-4DB2-BD59-A6C34878D82A}">
                    <a16:rowId xmlns:a16="http://schemas.microsoft.com/office/drawing/2014/main" val="2592802052"/>
                  </a:ext>
                </a:extLst>
              </a:tr>
              <a:tr h="465505">
                <a:tc>
                  <a:txBody>
                    <a:bodyPr/>
                    <a:lstStyle/>
                    <a:p>
                      <a:pPr indent="42545">
                        <a:spcAft>
                          <a:spcPts val="0"/>
                        </a:spcAft>
                      </a:pPr>
                      <a:r>
                        <a:rPr lang="ru-RU" sz="600">
                          <a:effectLst/>
                        </a:rPr>
                        <a:t>38</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42545">
                        <a:spcAft>
                          <a:spcPts val="0"/>
                        </a:spcAft>
                      </a:pPr>
                      <a:r>
                        <a:rPr lang="ru-RU" sz="600" dirty="0">
                          <a:effectLst/>
                        </a:rPr>
                        <a:t>Тематическое монологическое высказывание с вербальной опорой  в тексте задания</a:t>
                      </a:r>
                      <a:endParaRPr lang="ru-RU" sz="700" dirty="0">
                        <a:effectLst/>
                        <a:latin typeface="Times New Roman" panose="02020603050405020304" pitchFamily="18" charset="0"/>
                        <a:ea typeface="Calibri" panose="020F0502020204030204" pitchFamily="34" charset="0"/>
                      </a:endParaRPr>
                    </a:p>
                  </a:txBody>
                  <a:tcPr marL="39711" marR="39711" marT="0" marB="0"/>
                </a:tc>
                <a:tc>
                  <a:txBody>
                    <a:bodyPr/>
                    <a:lstStyle/>
                    <a:p>
                      <a:pPr indent="-71120" algn="ctr">
                        <a:spcAft>
                          <a:spcPts val="0"/>
                        </a:spcAft>
                      </a:pPr>
                      <a:r>
                        <a:rPr lang="ru-RU" sz="600">
                          <a:effectLst/>
                        </a:rPr>
                        <a:t>Б</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indent="42545" algn="ctr">
                        <a:spcAft>
                          <a:spcPts val="0"/>
                        </a:spcAft>
                      </a:pPr>
                      <a:r>
                        <a:rPr lang="ru-RU" sz="600" dirty="0">
                          <a:effectLst/>
                        </a:rPr>
                        <a:t> </a:t>
                      </a:r>
                      <a:endParaRPr lang="ru-RU" sz="700" dirty="0">
                        <a:effectLst/>
                      </a:endParaRPr>
                    </a:p>
                    <a:p>
                      <a:pPr indent="42545" algn="ctr">
                        <a:spcAft>
                          <a:spcPts val="0"/>
                        </a:spcAft>
                      </a:pPr>
                      <a:r>
                        <a:rPr lang="ru-RU" sz="600" dirty="0">
                          <a:effectLst/>
                        </a:rPr>
                        <a:t>    К1-73,9</a:t>
                      </a:r>
                      <a:endParaRPr lang="ru-RU" sz="700" dirty="0">
                        <a:effectLst/>
                      </a:endParaRPr>
                    </a:p>
                    <a:p>
                      <a:pPr indent="42545" algn="ctr">
                        <a:spcAft>
                          <a:spcPts val="0"/>
                        </a:spcAft>
                      </a:pPr>
                      <a:r>
                        <a:rPr lang="ru-RU" sz="600" dirty="0">
                          <a:effectLst/>
                        </a:rPr>
                        <a:t>   К2-89,1</a:t>
                      </a:r>
                      <a:endParaRPr lang="ru-RU" sz="700" dirty="0">
                        <a:effectLst/>
                      </a:endParaRPr>
                    </a:p>
                    <a:p>
                      <a:pPr indent="42545" algn="ctr">
                        <a:spcAft>
                          <a:spcPts val="0"/>
                        </a:spcAft>
                      </a:pPr>
                      <a:r>
                        <a:rPr lang="ru-RU" sz="600" dirty="0">
                          <a:effectLst/>
                        </a:rPr>
                        <a:t>   К3-82,6</a:t>
                      </a:r>
                      <a:endParaRPr lang="ru-RU" sz="700" dirty="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nchor="ctr"/>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tc>
                  <a:txBody>
                    <a:bodyPr/>
                    <a:lstStyle/>
                    <a:p>
                      <a:pPr algn="ctr">
                        <a:spcAft>
                          <a:spcPts val="0"/>
                        </a:spcAft>
                      </a:pPr>
                      <a:r>
                        <a:rPr lang="ru-RU" sz="600">
                          <a:effectLst/>
                        </a:rPr>
                        <a:t> </a:t>
                      </a:r>
                      <a:endParaRPr lang="ru-RU" sz="700">
                        <a:effectLst/>
                        <a:latin typeface="Times New Roman" panose="02020603050405020304" pitchFamily="18" charset="0"/>
                        <a:ea typeface="Calibri" panose="020F0502020204030204" pitchFamily="34" charset="0"/>
                      </a:endParaRPr>
                    </a:p>
                  </a:txBody>
                  <a:tcPr marL="39711" marR="39711" marT="0" marB="0"/>
                </a:tc>
                <a:tc>
                  <a:txBody>
                    <a:bodyPr/>
                    <a:lstStyle/>
                    <a:p>
                      <a:pPr algn="ctr">
                        <a:spcAft>
                          <a:spcPts val="0"/>
                        </a:spcAft>
                      </a:pPr>
                      <a:r>
                        <a:rPr lang="ru-RU" sz="600" dirty="0">
                          <a:effectLst/>
                        </a:rPr>
                        <a:t> </a:t>
                      </a:r>
                      <a:endParaRPr lang="ru-RU" sz="700" dirty="0">
                        <a:effectLst/>
                        <a:latin typeface="Times New Roman" panose="02020603050405020304" pitchFamily="18" charset="0"/>
                        <a:ea typeface="Calibri" panose="020F0502020204030204" pitchFamily="34" charset="0"/>
                      </a:endParaRPr>
                    </a:p>
                  </a:txBody>
                  <a:tcPr marL="39711" marR="39711" marT="0" marB="0"/>
                </a:tc>
                <a:extLst>
                  <a:ext uri="{0D108BD9-81ED-4DB2-BD59-A6C34878D82A}">
                    <a16:rowId xmlns:a16="http://schemas.microsoft.com/office/drawing/2014/main" val="2945478861"/>
                  </a:ext>
                </a:extLst>
              </a:tr>
            </a:tbl>
          </a:graphicData>
        </a:graphic>
      </p:graphicFrame>
      <p:sp>
        <p:nvSpPr>
          <p:cNvPr id="4" name="Rectangle 2"/>
          <p:cNvSpPr>
            <a:spLocks noChangeArrowheads="1"/>
          </p:cNvSpPr>
          <p:nvPr/>
        </p:nvSpPr>
        <p:spPr bwMode="auto">
          <a:xfrm>
            <a:off x="3081338" y="17970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800" b="0" i="0" u="none" strike="noStrike" cap="none" normalizeH="0" baseline="0" smtClean="0">
                <a:ln>
                  <a:noFill/>
                </a:ln>
                <a:solidFill>
                  <a:schemeClr val="tx1"/>
                </a:solidFill>
                <a:effectLst/>
                <a:latin typeface="Arial" panose="020B0604020202020204" pitchFamily="34" charset="0"/>
              </a:rPr>
              <a:t/>
            </a:r>
            <a:br>
              <a:rPr kumimoji="0" lang="ru-RU" altLang="ru-RU" sz="1800" b="0" i="0" u="none" strike="noStrike" cap="none" normalizeH="0" baseline="0" smtClean="0">
                <a:ln>
                  <a:noFill/>
                </a:ln>
                <a:solidFill>
                  <a:schemeClr val="tx1"/>
                </a:solidFill>
                <a:effectLst/>
                <a:latin typeface="Arial" panose="020B0604020202020204" pitchFamily="34" charset="0"/>
              </a:rPr>
            </a:br>
            <a:endParaRPr kumimoji="0" lang="ru-RU" altLang="ru-RU"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58444240"/>
      </p:ext>
    </p:extLst>
  </p:cSld>
  <p:clrMapOvr>
    <a:masterClrMapping/>
  </p:clrMapOvr>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116</TotalTime>
  <Words>4231</Words>
  <Application>Microsoft Office PowerPoint</Application>
  <PresentationFormat>Широкоэкранный</PresentationFormat>
  <Paragraphs>1052</Paragraphs>
  <Slides>32</Slides>
  <Notes>0</Notes>
  <HiddenSlides>0</HiddenSlides>
  <MMClips>0</MMClips>
  <ScaleCrop>false</ScaleCrop>
  <HeadingPairs>
    <vt:vector size="8" baseType="variant">
      <vt:variant>
        <vt:lpstr>Использованные шрифты</vt:lpstr>
      </vt:variant>
      <vt:variant>
        <vt:i4>8</vt:i4>
      </vt:variant>
      <vt:variant>
        <vt:lpstr>Тема</vt:lpstr>
      </vt:variant>
      <vt:variant>
        <vt:i4>1</vt:i4>
      </vt:variant>
      <vt:variant>
        <vt:lpstr>Внедренные серверы OLE</vt:lpstr>
      </vt:variant>
      <vt:variant>
        <vt:i4>1</vt:i4>
      </vt:variant>
      <vt:variant>
        <vt:lpstr>Заголовки слайдов</vt:lpstr>
      </vt:variant>
      <vt:variant>
        <vt:i4>32</vt:i4>
      </vt:variant>
    </vt:vector>
  </HeadingPairs>
  <TitlesOfParts>
    <vt:vector size="42" baseType="lpstr">
      <vt:lpstr>Arial</vt:lpstr>
      <vt:lpstr>Calibri</vt:lpstr>
      <vt:lpstr>Cambria</vt:lpstr>
      <vt:lpstr>Century Gothic</vt:lpstr>
      <vt:lpstr>Courier New</vt:lpstr>
      <vt:lpstr>Symbol</vt:lpstr>
      <vt:lpstr>Times New Roman</vt:lpstr>
      <vt:lpstr>Wingdings 3</vt:lpstr>
      <vt:lpstr>Легкий дым</vt:lpstr>
      <vt:lpstr>Диаграмма</vt:lpstr>
      <vt:lpstr>Отчет Кинельского ОМО учителей английского языка за 2023-2024 учебный год</vt:lpstr>
      <vt:lpstr>ОГЭ 2024</vt:lpstr>
      <vt:lpstr>Количество участников экзаменов по учебному предмету (за 3 года) Количество участников основного периода проведения ЕГЭ </vt:lpstr>
      <vt:lpstr>Процентное соотношение юношей и девушек, участвующих в ОГЭ (за 3 года) </vt:lpstr>
      <vt:lpstr>Диаграмма распределения тестовых баллов участников ОГЭ по предмету в 2024 г.  </vt:lpstr>
      <vt:lpstr>Динамика результатов ОГЭ по предмету  </vt:lpstr>
      <vt:lpstr>Выделение перечня ОО, продемонстрировавших наиболее высокие результаты ОГЭ по предмету</vt:lpstr>
      <vt:lpstr>Выделение перечня ОО, продемонстрировавших самые низкие результаты ОГЭ по предмету</vt:lpstr>
      <vt:lpstr>Статистический анализ выполнения заданий КИМ в 2024 году </vt:lpstr>
      <vt:lpstr>Рекомендации по совершенствованию преподавания учебного предмета для всех обучающихся</vt:lpstr>
      <vt:lpstr>ЕГЭ 2024</vt:lpstr>
      <vt:lpstr>Количество участников экзаменационной кампании основного периода проведения ЕГЭ в 2024 году в субъекте Российской Федерации   </vt:lpstr>
      <vt:lpstr>Количество участников ЕГЭ по учебному предмету (за 3 года)  </vt:lpstr>
      <vt:lpstr>Процентное соотношение юношей и девушек, участвующих в ЕГЭ (за 3 года) </vt:lpstr>
      <vt:lpstr>Диаграмма распределения тестовых баллов участников ЕГЭ по предмету в 2024 г</vt:lpstr>
      <vt:lpstr>Динамика результатов ЕГЭ по предмету за последние 3 года </vt:lpstr>
      <vt:lpstr>ОО, вошедшие в 15 % ОО, показавших лучшие результаты единого государственного экзамена в 2024 году </vt:lpstr>
      <vt:lpstr>Выделение перечня ОО, продемонстрировавших наиболее высокие и низкие результаты ЕГЭ по предмету </vt:lpstr>
      <vt:lpstr>Основные статистические характеристики выполнения заданий КИМ в 2024 году </vt:lpstr>
      <vt:lpstr>Презентация PowerPoint</vt:lpstr>
      <vt:lpstr>Выявление сложных для участников ЕГЭ заданий   </vt:lpstr>
      <vt:lpstr>Выводы об итогах анализа выполнения заданий, групп заданий:</vt:lpstr>
      <vt:lpstr>Рекомендации по совершенствованию организации и методики преподавания предмета в субъекте Российской Федерации на основе выявленных типичных затруднений и ошибок </vt:lpstr>
      <vt:lpstr>Рекомендации по темам для обсуждения / обмена опытом на методических объединениях учителей-предметников для включения в региональную дорожную карту по развитию региональной системы образования </vt:lpstr>
      <vt:lpstr>Презентация PowerPoint</vt:lpstr>
      <vt:lpstr>Планируемые мероприятия методической поддержки изучения учебных предметов в 2024-2025 уч.г. на региональном уровне, в том числе в ОО с аномально низкими результатами ЕГЭ 2024 г.   </vt:lpstr>
      <vt:lpstr>Трансляция эффективных педагогических практик ОО с наиболее высокими результатами ЕГЭ 2024 г. </vt:lpstr>
      <vt:lpstr>Работа по другим направлениям </vt:lpstr>
      <vt:lpstr>  Преподавание иностранного языка на уровне основного общего образования  в 2024-2025 гг. </vt:lpstr>
      <vt:lpstr>Организация информирования учителей по вопросам реализации программ </vt:lpstr>
      <vt:lpstr>Методическая поддержка </vt:lpstr>
      <vt:lpstr>Спасибо за внимание!</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Отчет Кинельского ОМО учителей английского языка за 2023-2024 учебный год</dc:title>
  <dc:creator>Яна</dc:creator>
  <cp:lastModifiedBy>Яна</cp:lastModifiedBy>
  <cp:revision>14</cp:revision>
  <dcterms:created xsi:type="dcterms:W3CDTF">2024-08-27T17:12:15Z</dcterms:created>
  <dcterms:modified xsi:type="dcterms:W3CDTF">2024-08-28T15:38:25Z</dcterms:modified>
</cp:coreProperties>
</file>