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70" r:id="rId3"/>
    <p:sldId id="271" r:id="rId4"/>
    <p:sldId id="272" r:id="rId5"/>
    <p:sldId id="273" r:id="rId6"/>
    <p:sldId id="263" r:id="rId7"/>
    <p:sldId id="258" r:id="rId8"/>
    <p:sldId id="264" r:id="rId9"/>
    <p:sldId id="266" r:id="rId10"/>
    <p:sldId id="261" r:id="rId11"/>
    <p:sldId id="265" r:id="rId12"/>
    <p:sldId id="259" r:id="rId13"/>
    <p:sldId id="267" r:id="rId14"/>
    <p:sldId id="268" r:id="rId15"/>
    <p:sldId id="26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1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50" y="10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133BFD-02E2-455C-ACFB-BAAE9841881E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7B0CD2-90B3-4D91-9280-BB1E9BD07B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196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3DB39-6E91-45BD-B02B-3AAD2EEA0CE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D4F5-D339-4E56-A578-8506EB892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3DB39-6E91-45BD-B02B-3AAD2EEA0CE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D4F5-D339-4E56-A578-8506EB892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3DB39-6E91-45BD-B02B-3AAD2EEA0CE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D4F5-D339-4E56-A578-8506EB892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3DB39-6E91-45BD-B02B-3AAD2EEA0CE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D4F5-D339-4E56-A578-8506EB892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3DB39-6E91-45BD-B02B-3AAD2EEA0CE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D4F5-D339-4E56-A578-8506EB892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3DB39-6E91-45BD-B02B-3AAD2EEA0CE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D4F5-D339-4E56-A578-8506EB892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3DB39-6E91-45BD-B02B-3AAD2EEA0CE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D4F5-D339-4E56-A578-8506EB892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3DB39-6E91-45BD-B02B-3AAD2EEA0CE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D4F5-D339-4E56-A578-8506EB892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3DB39-6E91-45BD-B02B-3AAD2EEA0CE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D4F5-D339-4E56-A578-8506EB892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3DB39-6E91-45BD-B02B-3AAD2EEA0CE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D4F5-D339-4E56-A578-8506EB892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3DB39-6E91-45BD-B02B-3AAD2EEA0CE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D4F5-D339-4E56-A578-8506EB892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3DB39-6E91-45BD-B02B-3AAD2EEA0CE7}" type="datetimeFigureOut">
              <a:rPr lang="ru-RU" smtClean="0"/>
              <a:pPr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AD4F5-D339-4E56-A578-8506EB892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016E05-5050-4A37-8C3C-2639B693CE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92593" y="2743200"/>
            <a:ext cx="182113" cy="76676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70E78DE-6AC2-44A3-B428-B9D0FEEAD5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H="1">
            <a:off x="12384740" y="3886200"/>
            <a:ext cx="482173" cy="1371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C65211E-F16C-412E-BCE2-BD6F23A5372B}"/>
              </a:ext>
            </a:extLst>
          </p:cNvPr>
          <p:cNvSpPr/>
          <p:nvPr/>
        </p:nvSpPr>
        <p:spPr>
          <a:xfrm>
            <a:off x="2124636" y="1407476"/>
            <a:ext cx="78934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>
                <a:effectLst/>
                <a:latin typeface="Times New Roman" pitchFamily="18" charset="0"/>
                <a:cs typeface="Times New Roman" pitchFamily="18" charset="0"/>
              </a:rPr>
              <a:t>Система подготовки к ОГЭ по математике по решению геометрических задач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(№ 16,17,19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КИМа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06408" y="5472952"/>
            <a:ext cx="49619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Учитель физики и математики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ГБОУ СОШ №1 города Кинеля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Уварова Наталья Владимировна</a:t>
            </a:r>
          </a:p>
        </p:txBody>
      </p:sp>
    </p:spTree>
    <p:extLst>
      <p:ext uri="{BB962C8B-B14F-4D97-AF65-F5344CB8AC3E}">
        <p14:creationId xmlns:p14="http://schemas.microsoft.com/office/powerpoint/2010/main" val="3056110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66A2D6-6EE4-463C-BE63-8D2B3AAAA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3.Групповые формы работы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A29EB4-3F00-4BCB-A0E2-51B5BC71E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Деятельность учащихся в парах способствует более глубокому усвоению учебного материала</a:t>
            </a:r>
          </a:p>
        </p:txBody>
      </p:sp>
      <p:pic>
        <p:nvPicPr>
          <p:cNvPr id="19458" name="Picture 2" descr="https://avatars.mds.yandex.net/get-znatoki/1368855/2a000001801f4eae6d42283c17d6c147d4bb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561" y="3078478"/>
            <a:ext cx="4170656" cy="2917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0" name="Picture 4" descr="https://avatars.mds.yandex.net/get-znatoki/1649112/2a000001801f5016d6473751c55a24b5d6d8/or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3495" y="3135086"/>
            <a:ext cx="4194781" cy="2913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2663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66A2D6-6EE4-463C-BE63-8D2B3AAAA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A29EB4-3F00-4BCB-A0E2-51B5BC71E667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2192000" y="1672046"/>
            <a:ext cx="818606" cy="445411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User\Pictures\2021-04-25\003.jpg">
            <a:extLst>
              <a:ext uri="{FF2B5EF4-FFF2-40B4-BE49-F238E27FC236}">
                <a16:creationId xmlns:a16="http://schemas.microsoft.com/office/drawing/2014/main" id="{4BEDABBE-86F5-4738-92E4-C165417066D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320" y="2228584"/>
            <a:ext cx="5322999" cy="2840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B51D9F4-DE96-4052-B866-7D17711182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308" y="2228584"/>
            <a:ext cx="4455659" cy="2979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663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6490C9-6822-4AEA-928F-A0DE6F489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4.Самостоятельная работа учащихся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F06EF5-FDCD-47CA-8053-0FC47C5625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 </a:t>
            </a:r>
            <a:r>
              <a:rPr lang="ru-RU" dirty="0"/>
              <a:t>Самостоятельная работа служит важным средством развития у учащихся познавательных способностей: наблюдательности, пытливости, логического мышления, памяти, воображения, творческой активности в добывании и применении знаний.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300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3E21F2-BF23-4862-BE3B-0C1AEA10A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5.Контроль качества знаний учащихся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5A4791-3C54-4678-8D4E-C8C5588165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Целью проведения мониторинга является улучшение состояния </a:t>
            </a:r>
            <a:r>
              <a:rPr lang="ru-RU" dirty="0" err="1"/>
              <a:t>общеучебной</a:t>
            </a:r>
            <a:r>
              <a:rPr lang="ru-RU" dirty="0"/>
              <a:t> подготовки учащихся путем выявления проблем и целенаправленной коррекционной работы.</a:t>
            </a:r>
          </a:p>
        </p:txBody>
      </p:sp>
    </p:spTree>
    <p:extLst>
      <p:ext uri="{BB962C8B-B14F-4D97-AF65-F5344CB8AC3E}">
        <p14:creationId xmlns:p14="http://schemas.microsoft.com/office/powerpoint/2010/main" val="41431709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4CB3D2-7A33-46AE-A534-CE17EAC12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6.  Устранение пробелов в знаниях учащихся.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CD55E2-E0B8-412D-B7C3-FFDD4B1384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Работа над ошибками, индивидуальная и фронтальная, с обязательной последующей письменной проверкой (до получения положительной отметки).</a:t>
            </a:r>
          </a:p>
          <a:p>
            <a:r>
              <a:rPr lang="ru-RU" dirty="0"/>
              <a:t>Задания на повторение во время фронтального опроса и индивидуально (до получения положительной отметки).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58604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CB7E0E-E10B-4931-ACCE-4CD7AE3B8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12762410" y="1463355"/>
            <a:ext cx="91439" cy="2086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7722DE-66FD-422A-8B9E-54EBD89D86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680565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dirty="0"/>
              <a:t>Основной государственный экзамен</a:t>
            </a: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sz="2800" b="1" u="sng" dirty="0"/>
              <a:t>Основной  государственный  экзамен</a:t>
            </a:r>
            <a:r>
              <a:rPr lang="ru-RU" sz="2800" dirty="0"/>
              <a:t> — это основной обязательный вид экзамена в 9 классе средней школы. 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ru-RU" sz="2800" b="1" u="sng" dirty="0"/>
              <a:t>ОГЭ</a:t>
            </a:r>
            <a:r>
              <a:rPr lang="ru-RU" sz="2800" dirty="0"/>
              <a:t> - это результат работы ученика и учителя на протяжении всего обучения в школе, и подготовка к нему является важной составляющей учебного процесса.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81201" y="1341438"/>
            <a:ext cx="8435975" cy="4464050"/>
          </a:xfrm>
        </p:spPr>
        <p:txBody>
          <a:bodyPr>
            <a:normAutofit lnSpcReduction="10000"/>
          </a:bodyPr>
          <a:lstStyle/>
          <a:p>
            <a:pPr algn="ctr">
              <a:buNone/>
              <a:defRPr/>
            </a:pPr>
            <a:r>
              <a:rPr lang="ru-RU" u="sng" dirty="0"/>
              <a:t>Наибольший процент нерешенных заданий приходится на модуль «Геометрия»: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800" dirty="0"/>
              <a:t>на изучение геометрии в школе отводится в среднем в два раза меньше времени, чем на уроки алгебры</a:t>
            </a:r>
            <a:r>
              <a:rPr lang="en-US" sz="2800" dirty="0"/>
              <a:t>;</a:t>
            </a:r>
            <a:endParaRPr lang="ru-RU" sz="2800" dirty="0"/>
          </a:p>
          <a:p>
            <a:pPr>
              <a:buFont typeface="Wingdings" pitchFamily="2" charset="2"/>
              <a:buChar char="Ø"/>
              <a:defRPr/>
            </a:pPr>
            <a:r>
              <a:rPr lang="ru-RU" sz="2800" dirty="0"/>
              <a:t>навыки построения и чтения чертежей у многих ребят сформированы плохо</a:t>
            </a:r>
            <a:r>
              <a:rPr lang="en-US" sz="2800" dirty="0"/>
              <a:t>;</a:t>
            </a:r>
            <a:endParaRPr lang="ru-RU" sz="2800" dirty="0"/>
          </a:p>
          <a:p>
            <a:pPr>
              <a:buFont typeface="Wingdings" pitchFamily="2" charset="2"/>
              <a:buChar char="Ø"/>
              <a:defRPr/>
            </a:pPr>
            <a:r>
              <a:rPr lang="ru-RU" sz="2800" dirty="0"/>
              <a:t>аналитическое мышление развито не в полной мере</a:t>
            </a:r>
            <a:endParaRPr lang="en-US" sz="2800" dirty="0"/>
          </a:p>
          <a:p>
            <a:pPr algn="ctr">
              <a:buNone/>
              <a:defRPr/>
            </a:pPr>
            <a:r>
              <a:rPr lang="en-US" sz="2800" dirty="0">
                <a:solidFill>
                  <a:srgbClr val="002060"/>
                </a:solidFill>
              </a:rPr>
              <a:t> </a:t>
            </a:r>
            <a:endParaRPr lang="ru-RU" sz="2800" dirty="0">
              <a:solidFill>
                <a:srgbClr val="002060"/>
              </a:solidFill>
            </a:endParaRPr>
          </a:p>
          <a:p>
            <a:pPr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b="1" u="sng" dirty="0"/>
              <a:t>При подготовке учащихся к ОГЭ учителю необходимо:</a:t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28800" y="1341438"/>
            <a:ext cx="8686800" cy="5111750"/>
          </a:xfrm>
        </p:spPr>
        <p:txBody>
          <a:bodyPr>
            <a:normAutofit fontScale="62500" lnSpcReduction="20000"/>
          </a:bodyPr>
          <a:lstStyle/>
          <a:p>
            <a:pPr>
              <a:buNone/>
              <a:defRPr/>
            </a:pPr>
            <a:endParaRPr lang="ru-RU" sz="3800" dirty="0"/>
          </a:p>
          <a:p>
            <a:pPr>
              <a:buFont typeface="Wingdings" pitchFamily="2" charset="2"/>
              <a:buChar char="Ø"/>
              <a:defRPr/>
            </a:pPr>
            <a:r>
              <a:rPr lang="ru-RU" sz="3800" dirty="0"/>
              <a:t>формировать у учащихся навыки самоконтроля;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3800" dirty="0"/>
              <a:t>выполнять систематически контроль теоретических знаний </a:t>
            </a:r>
            <a:r>
              <a:rPr lang="en-US" sz="3800" dirty="0"/>
              <a:t>;</a:t>
            </a:r>
            <a:endParaRPr lang="ru-RU" sz="3800" dirty="0"/>
          </a:p>
          <a:p>
            <a:pPr>
              <a:buFont typeface="Wingdings" pitchFamily="2" charset="2"/>
              <a:buChar char="Ø"/>
              <a:defRPr/>
            </a:pPr>
            <a:r>
              <a:rPr lang="ru-RU" sz="3800" dirty="0"/>
              <a:t>формировать умения проверять ответ на правдоподобие;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3800" dirty="0"/>
              <a:t>систематически отрабатывать вычислительные навыки;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3800" dirty="0"/>
              <a:t>формировать умение переходить от словесной формулировки соотношений между величинами к математической;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3800" dirty="0"/>
              <a:t>учить проводить доказательные рассуждения при решении задач;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3800" dirty="0"/>
              <a:t>учить записывать математические рассуждения, доказательства, обращая внимание на точность и полноту проводимых обоснований.</a:t>
            </a:r>
          </a:p>
          <a:p>
            <a:pPr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5828D1-3733-4E4D-B01F-A09BBBD32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9BB840-9AB3-4599-A33F-CEC506280D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Задача:  </a:t>
            </a:r>
          </a:p>
          <a:p>
            <a:pPr>
              <a:lnSpc>
                <a:spcPct val="90000"/>
              </a:lnSpc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систему подготовки к экзамену ОГЭ по</a:t>
            </a:r>
          </a:p>
          <a:p>
            <a:pPr>
              <a:lnSpc>
                <a:spcPct val="90000"/>
              </a:lnSpc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математике по решению геометрических задач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6935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160FCA-1B75-4283-BE5B-BA02096D9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 flipV="1">
            <a:off x="12936070" y="1404574"/>
            <a:ext cx="401105" cy="53180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A1B60996-240F-441D-93B5-22B9C1D481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398931" y="1794155"/>
            <a:ext cx="10972800" cy="4525963"/>
          </a:xfrm>
        </p:spPr>
        <p:txBody>
          <a:bodyPr>
            <a:normAutofit/>
          </a:bodyPr>
          <a:lstStyle/>
          <a:p>
            <a:pPr marL="1314450" lvl="2" indent="-51435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Воспроизведение материала по геометрии  строится на повторении определений, свойств и признаков основных геометрических фигур.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20790" y="450467"/>
            <a:ext cx="65890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1.Повторение теории и решения основных задач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semejnoe-obuchenie-12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20790" y="3267636"/>
            <a:ext cx="4648200" cy="2905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407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A05319-8C18-41EF-B78D-924F330EA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Применение компьютерных технологий.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09FEB8-4C28-4682-9A70-B7BC357F0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17638"/>
            <a:ext cx="109728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000" u="sng" dirty="0">
                <a:latin typeface="Times New Roman" pitchFamily="18" charset="0"/>
                <a:cs typeface="Times New Roman" pitchFamily="18" charset="0"/>
              </a:rPr>
              <a:t>Преимущества применения компьютерных технологий:</a:t>
            </a:r>
          </a:p>
          <a:p>
            <a:pPr lvl="0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компьютер может взять на себя функцию контроля знаний,</a:t>
            </a:r>
          </a:p>
          <a:p>
            <a:pPr lvl="0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поможет сэкономить время на уроке для решения экзаменационных задач,</a:t>
            </a:r>
          </a:p>
          <a:p>
            <a:pPr lvl="0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богато иллюстрировать материал,</a:t>
            </a:r>
          </a:p>
          <a:p>
            <a:pPr lvl="0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трудные для понимания моменты показать в динамике,</a:t>
            </a:r>
          </a:p>
          <a:p>
            <a:pPr lvl="0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повторить то, что вызвало затруднения,</a:t>
            </a:r>
          </a:p>
          <a:p>
            <a:pPr lvl="0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дифференцировать урок в соответствии с индивидуальными особенностями учащихся,</a:t>
            </a:r>
          </a:p>
          <a:p>
            <a:pPr lvl="0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быстро повторить теоретический материал.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3921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A05319-8C18-41EF-B78D-924F330EA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09FEB8-4C28-4682-9A70-B7BC357F0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13506"/>
            <a:ext cx="9908459" cy="6183538"/>
          </a:xfrm>
        </p:spPr>
        <p:txBody>
          <a:bodyPr>
            <a:normAutofit/>
          </a:bodyPr>
          <a:lstStyle/>
          <a:p>
            <a:pPr marL="0" indent="0"/>
            <a:r>
              <a:rPr lang="ru-RU" dirty="0">
                <a:latin typeface="Times New Roman" pitchFamily="18" charset="0"/>
                <a:cs typeface="Times New Roman" pitchFamily="18" charset="0"/>
              </a:rPr>
              <a:t>Уроки с применением презентации, видеоуроки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https://www.resh.edu.ru/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ru-RU" dirty="0">
                <a:latin typeface="Times New Roman" pitchFamily="18" charset="0"/>
                <a:cs typeface="Times New Roman" pitchFamily="18" charset="0"/>
              </a:rPr>
              <a:t>Включение обучающихся в систему онлайн-тестирования</a:t>
            </a:r>
            <a:r>
              <a:rPr lang="ru-RU" u="sng" dirty="0"/>
              <a:t>(https://testedu.ru</a:t>
            </a:r>
            <a:r>
              <a:rPr lang="ru-RU" dirty="0"/>
              <a:t> – образовательные тесты,</a:t>
            </a:r>
            <a:r>
              <a:rPr lang="ru-RU" u="sng" dirty="0"/>
              <a:t> https://math-oge.sdamgia.ru/ и другие.</a:t>
            </a:r>
            <a:r>
              <a:rPr lang="ru-RU" dirty="0"/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ru-RU" dirty="0">
                <a:latin typeface="Times New Roman" pitchFamily="18" charset="0"/>
                <a:cs typeface="Times New Roman" pitchFamily="18" charset="0"/>
              </a:rPr>
              <a:t>Интерактивная платформа</a:t>
            </a:r>
          </a:p>
        </p:txBody>
      </p:sp>
      <p:sp>
        <p:nvSpPr>
          <p:cNvPr id="1026" name="AutoShape 2" descr="Готовые чертежи. Свойства параллелограмм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imag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1355" y="3707759"/>
            <a:ext cx="4223136" cy="2749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En0b4vGgJGGMSGi90IkyxUMAhVoqQG0JL5qcarNW0G-j1gymNLPXBLFzIqsyAHlPT8PVq3GGkFV2czu1r09YtpA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475" y="3719999"/>
            <a:ext cx="2576648" cy="2924495"/>
          </a:xfrm>
          <a:prstGeom prst="rect">
            <a:avLst/>
          </a:prstGeom>
        </p:spPr>
      </p:pic>
      <p:pic>
        <p:nvPicPr>
          <p:cNvPr id="4" name="Picture 2" descr="Файл:Skysmart ЛОГО.png">
            <a:extLst>
              <a:ext uri="{FF2B5EF4-FFF2-40B4-BE49-F238E27FC236}">
                <a16:creationId xmlns:a16="http://schemas.microsoft.com/office/drawing/2014/main" id="{2429431B-969A-4CC6-A2A1-F5DCB2770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263" y="5254044"/>
            <a:ext cx="4223137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782329.selcdn.ru/leonardo/uploadsForSiteId/201535/content/43b2c83d-b794-4150-9bd6-20d5ce707c56.jpg">
            <a:extLst>
              <a:ext uri="{FF2B5EF4-FFF2-40B4-BE49-F238E27FC236}">
                <a16:creationId xmlns:a16="http://schemas.microsoft.com/office/drawing/2014/main" id="{21CC10A5-7BC6-4726-B78F-2577C7E7AE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150" y="2939143"/>
            <a:ext cx="3276603" cy="1660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3921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A05319-8C18-41EF-B78D-924F330EA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2.Геометрия на готовых чертежах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09FEB8-4C28-4682-9A70-B7BC357F0F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 выполнении упражнений происходит активная мыслительная деятельность учащихся, что в свою очередь приводит к эффективному непроизвольному запоминанию определений, свойств и признаков изучаемых фигур.</a:t>
            </a:r>
          </a:p>
          <a:p>
            <a:pPr marL="0" inden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Готовые чертежи. Свойства параллелограмм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7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785" y="3778979"/>
            <a:ext cx="3079021" cy="3079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942" y="3775166"/>
            <a:ext cx="2410870" cy="3082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39217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610</TotalTime>
  <Words>426</Words>
  <Application>Microsoft Office PowerPoint</Application>
  <PresentationFormat>Широкоэкранный</PresentationFormat>
  <Paragraphs>55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Wingdings 2</vt:lpstr>
      <vt:lpstr>Тема Office</vt:lpstr>
      <vt:lpstr>Презентация PowerPoint</vt:lpstr>
      <vt:lpstr>Основной государственный экзамен</vt:lpstr>
      <vt:lpstr>Презентация PowerPoint</vt:lpstr>
      <vt:lpstr>При подготовке учащихся к ОГЭ учителю необходимо: </vt:lpstr>
      <vt:lpstr> </vt:lpstr>
      <vt:lpstr>Презентация PowerPoint</vt:lpstr>
      <vt:lpstr>Применение компьютерных технологий. </vt:lpstr>
      <vt:lpstr> </vt:lpstr>
      <vt:lpstr>2.Геометрия на готовых чертежах </vt:lpstr>
      <vt:lpstr>3.Групповые формы работы </vt:lpstr>
      <vt:lpstr> </vt:lpstr>
      <vt:lpstr>4.Самостоятельная работа учащихся</vt:lpstr>
      <vt:lpstr>5.Контроль качества знаний учащихся </vt:lpstr>
      <vt:lpstr>6.  Устранение пробелов в знаниях учащихся.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46</cp:revision>
  <dcterms:created xsi:type="dcterms:W3CDTF">2024-08-21T09:32:49Z</dcterms:created>
  <dcterms:modified xsi:type="dcterms:W3CDTF">2024-08-28T03:15:02Z</dcterms:modified>
</cp:coreProperties>
</file>