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8" r:id="rId5"/>
    <p:sldId id="264" r:id="rId6"/>
    <p:sldId id="265" r:id="rId7"/>
    <p:sldId id="266" r:id="rId8"/>
    <p:sldId id="270" r:id="rId9"/>
    <p:sldId id="271" r:id="rId10"/>
    <p:sldId id="272" r:id="rId11"/>
    <p:sldId id="279" r:id="rId12"/>
    <p:sldId id="278" r:id="rId13"/>
    <p:sldId id="277" r:id="rId14"/>
    <p:sldId id="276" r:id="rId15"/>
    <p:sldId id="275" r:id="rId16"/>
    <p:sldId id="274" r:id="rId17"/>
    <p:sldId id="283" r:id="rId18"/>
    <p:sldId id="284" r:id="rId19"/>
    <p:sldId id="281" r:id="rId20"/>
    <p:sldId id="285" r:id="rId21"/>
    <p:sldId id="269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25" autoAdjust="0"/>
    <p:restoredTop sz="96433" autoAdjust="0"/>
  </p:normalViewPr>
  <p:slideViewPr>
    <p:cSldViewPr snapToGrid="0">
      <p:cViewPr varScale="1">
        <p:scale>
          <a:sx n="52" d="100"/>
          <a:sy n="52" d="100"/>
        </p:scale>
        <p:origin x="-46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V="1">
            <a:off x="4236914" y="3963818"/>
            <a:ext cx="4392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/>
          </a:p>
          <a:p>
            <a:endParaRPr lang="ru-RU" sz="36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819647" y="208344"/>
            <a:ext cx="5011838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бюджетное   общеобразовательное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Учреждение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Самарской области</a:t>
            </a:r>
            <a:endParaRPr kumimoji="0" lang="ru-RU" sz="1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общеобразовательная школа № 9 города  </a:t>
            </a:r>
            <a:r>
              <a:rPr kumimoji="0" lang="ru-RU" sz="1400" b="0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Кинеля</a:t>
            </a:r>
            <a:endParaRPr kumimoji="0" lang="ru-RU" sz="1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</a:t>
            </a:r>
            <a:r>
              <a:rPr kumimoji="0" lang="ru-RU" sz="2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обучающихся умения </a:t>
            </a:r>
            <a:r>
              <a:rPr kumimoji="0" lang="ru-RU" sz="2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решать уравнения, неравенства и их системы с помощью различных приемов.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математики ГБОУ СОШ 9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Кузнецова О.С.</a:t>
            </a:r>
            <a:endParaRPr kumimoji="0" lang="ru-RU" sz="1400" b="0" i="0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u="sng" baseline="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sng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2514" y="277199"/>
            <a:ext cx="6999699" cy="97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97477" y="864471"/>
            <a:ext cx="3429929" cy="484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8699" y="893968"/>
            <a:ext cx="3539840" cy="487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4271" y="427703"/>
            <a:ext cx="644504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Оценка левой и правой частей  уравнения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/>
              <a:t>log2 (2x-x²+15) = x²-2x+5 </a:t>
            </a:r>
            <a:endParaRPr lang="ru-RU" sz="2400" dirty="0" smtClean="0"/>
          </a:p>
          <a:p>
            <a:r>
              <a:rPr lang="ru-RU" sz="2400" b="1" i="1" dirty="0" smtClean="0"/>
              <a:t>1)2x-x²+15= -((x²-2x+1)-1-15) = -(x-1)²+16 ≤ 16 </a:t>
            </a:r>
            <a:endParaRPr lang="ru-RU" sz="2400" i="1" dirty="0" smtClean="0"/>
          </a:p>
          <a:p>
            <a:r>
              <a:rPr lang="ru-RU" sz="2400" b="1" i="1" dirty="0" smtClean="0"/>
              <a:t>Если 0&lt; 2x-x²+15 ≤ 16, то log2 (2x-x²+15) ≤ 4 </a:t>
            </a:r>
            <a:endParaRPr lang="ru-RU" sz="2400" i="1" dirty="0" smtClean="0"/>
          </a:p>
          <a:p>
            <a:r>
              <a:rPr lang="ru-RU" sz="2400" b="1" i="1" dirty="0" smtClean="0"/>
              <a:t>2)x²-2x+5= (x²-2x+1)-1+5 = (x-1)²+4 ≥ 4 </a:t>
            </a:r>
            <a:endParaRPr lang="ru-RU" sz="2400" i="1" dirty="0" smtClean="0"/>
          </a:p>
          <a:p>
            <a:r>
              <a:rPr lang="ru-RU" sz="2400" b="1" i="1" dirty="0" smtClean="0"/>
              <a:t>Данное уравнение равносильно системе </a:t>
            </a:r>
            <a:endParaRPr lang="ru-RU" sz="2400" i="1" dirty="0" smtClean="0"/>
          </a:p>
          <a:p>
            <a:r>
              <a:rPr lang="ru-RU" sz="2400" b="1" i="1" dirty="0" smtClean="0"/>
              <a:t>log2 (2x-x²+15)=4 </a:t>
            </a:r>
            <a:endParaRPr lang="ru-RU" sz="2400" i="1" dirty="0" smtClean="0"/>
          </a:p>
          <a:p>
            <a:r>
              <a:rPr lang="ru-RU" sz="2400" b="1" i="1" dirty="0" smtClean="0"/>
              <a:t>x²-2x+5=4 </a:t>
            </a:r>
            <a:endParaRPr lang="ru-RU" sz="2400" i="1" dirty="0" smtClean="0"/>
          </a:p>
          <a:p>
            <a:r>
              <a:rPr lang="ru-RU" sz="2400" b="1" i="1" dirty="0" smtClean="0"/>
              <a:t>x²-2x+5=4 </a:t>
            </a:r>
            <a:endParaRPr lang="ru-RU" sz="2400" i="1" dirty="0" smtClean="0"/>
          </a:p>
          <a:p>
            <a:r>
              <a:rPr lang="ru-RU" sz="2400" b="1" i="1" dirty="0" smtClean="0"/>
              <a:t>x²-2x+1=0 </a:t>
            </a:r>
            <a:endParaRPr lang="ru-RU" sz="2400" i="1" dirty="0" smtClean="0"/>
          </a:p>
          <a:p>
            <a:r>
              <a:rPr lang="ru-RU" sz="2400" b="1" i="1" dirty="0" smtClean="0"/>
              <a:t>x=1 </a:t>
            </a:r>
            <a:endParaRPr lang="ru-RU" sz="2400" i="1" dirty="0" smtClean="0"/>
          </a:p>
          <a:p>
            <a:r>
              <a:rPr lang="ru-RU" sz="2400" b="1" dirty="0" smtClean="0"/>
              <a:t>При x=1 log2 (2x-x²+15)= log2 (2-l+l5)= 4 </a:t>
            </a:r>
            <a:endParaRPr lang="ru-RU" sz="2400" dirty="0" smtClean="0"/>
          </a:p>
          <a:p>
            <a:r>
              <a:rPr lang="ru-RU" sz="2400" b="1" dirty="0" smtClean="0"/>
              <a:t>Ответ</a:t>
            </a:r>
            <a:r>
              <a:rPr lang="ru-RU" sz="2400" b="1" dirty="0" smtClean="0"/>
              <a:t>: </a:t>
            </a:r>
            <a:r>
              <a:rPr lang="ru-RU" sz="2400" b="1" dirty="0" err="1" smtClean="0"/>
              <a:t>x=l</a:t>
            </a:r>
            <a:r>
              <a:rPr lang="ru-RU" sz="2400" b="1" dirty="0" smtClean="0"/>
              <a:t>.</a:t>
            </a:r>
            <a:endParaRPr lang="ru-RU" sz="2400" dirty="0"/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2020530" y="2610465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20529" y="442452"/>
            <a:ext cx="6681019" cy="4689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Решение уравнений с использованием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монотонности функций</a:t>
            </a:r>
            <a:r>
              <a:rPr lang="ru-RU" sz="2400" b="1" i="1" dirty="0" smtClean="0"/>
              <a:t> </a:t>
            </a:r>
            <a:endParaRPr lang="ru-RU" sz="2400" i="1" dirty="0" smtClean="0"/>
          </a:p>
          <a:p>
            <a:r>
              <a:rPr lang="ru-RU" sz="2400" b="1" i="1" dirty="0" smtClean="0"/>
              <a:t>x+log2 (2x -31)=5 </a:t>
            </a:r>
            <a:endParaRPr lang="ru-RU" sz="2400" i="1" dirty="0" smtClean="0"/>
          </a:p>
          <a:p>
            <a:r>
              <a:rPr lang="ru-RU" sz="2400" i="1" dirty="0" smtClean="0"/>
              <a:t>Функция y=log2 </a:t>
            </a:r>
            <a:r>
              <a:rPr lang="ru-RU" sz="2400" i="1" dirty="0" err="1" smtClean="0"/>
              <a:t>t</a:t>
            </a:r>
            <a:r>
              <a:rPr lang="ru-RU" sz="2400" i="1" dirty="0" smtClean="0"/>
              <a:t> -возрастающая, </a:t>
            </a:r>
          </a:p>
          <a:p>
            <a:r>
              <a:rPr lang="ru-RU" sz="2400" i="1" dirty="0" smtClean="0"/>
              <a:t>функция y=5-t -убывающая. </a:t>
            </a:r>
          </a:p>
          <a:p>
            <a:r>
              <a:rPr lang="ru-RU" sz="2400" i="1" dirty="0" smtClean="0"/>
              <a:t>Если графики этих функций пересекаются ,то </a:t>
            </a:r>
          </a:p>
          <a:p>
            <a:r>
              <a:rPr lang="ru-RU" sz="2400" i="1" dirty="0" smtClean="0"/>
              <a:t>только в одной точке. </a:t>
            </a:r>
          </a:p>
          <a:p>
            <a:r>
              <a:rPr lang="ru-RU" sz="2400" i="1" dirty="0" smtClean="0"/>
              <a:t>Поэтому данное уравнение может иметь только один </a:t>
            </a:r>
          </a:p>
          <a:p>
            <a:r>
              <a:rPr lang="ru-RU" sz="2400" i="1" dirty="0" smtClean="0"/>
              <a:t>корень. </a:t>
            </a:r>
          </a:p>
          <a:p>
            <a:r>
              <a:rPr lang="ru-RU" sz="2400" i="1" dirty="0" smtClean="0"/>
              <a:t>Подбором находим </a:t>
            </a:r>
            <a:r>
              <a:rPr lang="ru-RU" sz="2400" b="1" i="1" dirty="0" smtClean="0"/>
              <a:t>х=5. </a:t>
            </a:r>
            <a:endParaRPr lang="ru-RU" sz="2400" i="1" dirty="0" smtClean="0"/>
          </a:p>
          <a:p>
            <a:r>
              <a:rPr lang="ru-RU" sz="2400" b="1" i="1" dirty="0" smtClean="0"/>
              <a:t>Ответ:х=5</a:t>
            </a:r>
            <a:endParaRPr lang="ru-RU" sz="2400" i="1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398206"/>
            <a:ext cx="63418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Предложите метод решения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следующего уравнения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/>
              <a:t>xlog²3 </a:t>
            </a:r>
            <a:r>
              <a:rPr lang="ru-RU" sz="2400" b="1" i="1" dirty="0" err="1" smtClean="0"/>
              <a:t>x</a:t>
            </a:r>
            <a:r>
              <a:rPr lang="ru-RU" sz="2400" b="1" i="1" dirty="0" smtClean="0"/>
              <a:t>-(2x+3)log3 x+6=0 </a:t>
            </a:r>
            <a:endParaRPr lang="ru-RU" sz="2400" i="1" dirty="0" smtClean="0"/>
          </a:p>
          <a:p>
            <a:r>
              <a:rPr lang="ru-RU" sz="2400" i="1" dirty="0" smtClean="0"/>
              <a:t>Замена: log3 </a:t>
            </a:r>
            <a:r>
              <a:rPr lang="ru-RU" sz="2400" i="1" dirty="0" err="1" smtClean="0"/>
              <a:t>x=</a:t>
            </a:r>
            <a:r>
              <a:rPr lang="ru-RU" sz="2400" i="1" dirty="0" smtClean="0"/>
              <a:t> а </a:t>
            </a:r>
          </a:p>
          <a:p>
            <a:r>
              <a:rPr lang="ru-RU" sz="2400" i="1" dirty="0" err="1" smtClean="0"/>
              <a:t>xа</a:t>
            </a:r>
            <a:r>
              <a:rPr lang="ru-RU" sz="2400" i="1" dirty="0" smtClean="0"/>
              <a:t>²-(2x+3) а+6=0 </a:t>
            </a:r>
          </a:p>
          <a:p>
            <a:r>
              <a:rPr lang="ru-RU" sz="2400" i="1" dirty="0" smtClean="0"/>
              <a:t>D= (2x+3)²-24х=4x²+12x+9-24x=4x²-12x+9=(2x-3)² </a:t>
            </a:r>
          </a:p>
          <a:p>
            <a:r>
              <a:rPr lang="ru-RU" sz="2400" i="1" dirty="0" smtClean="0"/>
              <a:t>a=2 a=3/</a:t>
            </a:r>
            <a:r>
              <a:rPr lang="ru-RU" sz="2400" i="1" dirty="0" err="1" smtClean="0"/>
              <a:t>x</a:t>
            </a:r>
            <a:r>
              <a:rPr lang="ru-RU" sz="2400" i="1" dirty="0" smtClean="0"/>
              <a:t> </a:t>
            </a:r>
          </a:p>
          <a:p>
            <a:r>
              <a:rPr lang="ru-RU" sz="2400" i="1" dirty="0" smtClean="0"/>
              <a:t>             log3 x=2                            log3 </a:t>
            </a:r>
            <a:r>
              <a:rPr lang="ru-RU" sz="2400" i="1" dirty="0" err="1" smtClean="0"/>
              <a:t>x=</a:t>
            </a:r>
            <a:r>
              <a:rPr lang="ru-RU" sz="2400" i="1" dirty="0" smtClean="0"/>
              <a:t> 3/</a:t>
            </a:r>
            <a:r>
              <a:rPr lang="ru-RU" sz="2400" i="1" dirty="0" err="1" smtClean="0"/>
              <a:t>x</a:t>
            </a:r>
            <a:r>
              <a:rPr lang="ru-RU" sz="2400" i="1" dirty="0" smtClean="0"/>
              <a:t> </a:t>
            </a:r>
          </a:p>
          <a:p>
            <a:r>
              <a:rPr lang="ru-RU" sz="2400" i="1" dirty="0" smtClean="0"/>
              <a:t>х=9 у = log3 x-возрастающая, </a:t>
            </a:r>
          </a:p>
          <a:p>
            <a:r>
              <a:rPr lang="ru-RU" sz="2400" i="1" dirty="0" smtClean="0"/>
              <a:t>у = 3/</a:t>
            </a:r>
            <a:r>
              <a:rPr lang="ru-RU" sz="2400" i="1" dirty="0" err="1" smtClean="0"/>
              <a:t>x</a:t>
            </a:r>
            <a:r>
              <a:rPr lang="ru-RU" sz="2400" i="1" dirty="0" smtClean="0"/>
              <a:t>- убывающая, корень уравнения </a:t>
            </a:r>
          </a:p>
          <a:p>
            <a:r>
              <a:rPr lang="ru-RU" sz="2400" i="1" dirty="0" smtClean="0"/>
              <a:t>может быть только один. Подбором х=3. </a:t>
            </a:r>
          </a:p>
          <a:p>
            <a:r>
              <a:rPr lang="ru-RU" sz="2400" b="1" i="1" dirty="0" smtClean="0"/>
              <a:t>Ответ: х=9, х=3.</a:t>
            </a:r>
            <a:endParaRPr lang="ru-RU" sz="2400" i="1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31691" y="30364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Графические методы решения уравнений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41755" y="1209367"/>
            <a:ext cx="3023419" cy="21090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Построение графиков функций левой и правой частей уравнения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(решением является абсциссы точек (точки) пересечения графиков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32090" y="1445342"/>
            <a:ext cx="2920181" cy="19762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Использование свойств  функций левой и правой частей уравнения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(монотонность, четность, нечетность)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98606" y="3628103"/>
            <a:ext cx="3967317" cy="19762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Использование ограниченности функций левой и правой частей уравнения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(метод оценки)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698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99" y="265471"/>
            <a:ext cx="4984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Решить уравнение</a:t>
            </a:r>
          </a:p>
          <a:p>
            <a:endParaRPr lang="ru-RU" sz="2400" b="1" i="1" dirty="0" smtClean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66933" name="Object 21"/>
          <p:cNvGraphicFramePr>
            <a:graphicFrameLocks noChangeAspect="1"/>
          </p:cNvGraphicFramePr>
          <p:nvPr/>
        </p:nvGraphicFramePr>
        <p:xfrm>
          <a:off x="2668588" y="879475"/>
          <a:ext cx="4708525" cy="698500"/>
        </p:xfrm>
        <a:graphic>
          <a:graphicData uri="http://schemas.openxmlformats.org/presentationml/2006/ole">
            <p:oleObj spid="_x0000_s39938" name="Формула" r:id="rId4" imgW="1346040" imgH="20304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74838" y="1607941"/>
            <a:ext cx="69759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Рассмотрим функцию у = </a:t>
            </a:r>
            <a:r>
              <a:rPr lang="ru-RU" sz="2000" b="1" i="1" dirty="0" err="1" smtClean="0">
                <a:solidFill>
                  <a:srgbClr val="993300"/>
                </a:solidFill>
              </a:rPr>
              <a:t>х</a:t>
            </a:r>
            <a:r>
              <a:rPr lang="en-US" sz="2000" b="1" i="1" dirty="0" smtClean="0">
                <a:solidFill>
                  <a:srgbClr val="993300"/>
                </a:solidFill>
              </a:rPr>
              <a:t>²</a:t>
            </a:r>
            <a:r>
              <a:rPr lang="ru-RU" sz="2000" b="1" i="1" dirty="0" smtClean="0">
                <a:solidFill>
                  <a:srgbClr val="993300"/>
                </a:solidFill>
              </a:rPr>
              <a:t> - 2х + 2. Её графиком является парабола, ветви которой направлены вверх. 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    В вершине параболы функция достигает своего наименьшего значения</a:t>
            </a:r>
          </a:p>
          <a:p>
            <a:pPr marL="342900" indent="-342900">
              <a:buFont typeface="Wingdings" pitchFamily="2" charset="2"/>
              <a:buNone/>
            </a:pP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71250" y="3244645"/>
            <a:ext cx="62238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993300"/>
                </a:solidFill>
                <a:latin typeface="Georgia" pitchFamily="18" charset="0"/>
              </a:rPr>
              <a:t>Найдём координаты вершины параболы.</a:t>
            </a:r>
          </a:p>
          <a:p>
            <a:endParaRPr lang="ru-RU" dirty="0" smtClean="0">
              <a:solidFill>
                <a:srgbClr val="993300"/>
              </a:solidFill>
            </a:endParaRPr>
          </a:p>
        </p:txBody>
      </p:sp>
      <p:graphicFrame>
        <p:nvGraphicFramePr>
          <p:cNvPr id="170006" name="Object 22"/>
          <p:cNvGraphicFramePr>
            <a:graphicFrameLocks noChangeAspect="1"/>
          </p:cNvGraphicFramePr>
          <p:nvPr/>
        </p:nvGraphicFramePr>
        <p:xfrm>
          <a:off x="7772400" y="3185651"/>
          <a:ext cx="589935" cy="486697"/>
        </p:xfrm>
        <a:graphic>
          <a:graphicData uri="http://schemas.openxmlformats.org/presentationml/2006/ole">
            <p:oleObj spid="_x0000_s39939" name="Формула" r:id="rId5" imgW="279279" imgH="203112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079523" y="3716595"/>
            <a:ext cx="64892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Для  функции у = </a:t>
            </a:r>
            <a:r>
              <a:rPr lang="ru-RU" sz="2000" b="1" i="1" dirty="0" err="1" smtClean="0">
                <a:solidFill>
                  <a:srgbClr val="993300"/>
                </a:solidFill>
              </a:rPr>
              <a:t>х</a:t>
            </a:r>
            <a:r>
              <a:rPr lang="en-US" sz="2000" b="1" i="1" dirty="0" smtClean="0">
                <a:solidFill>
                  <a:srgbClr val="993300"/>
                </a:solidFill>
              </a:rPr>
              <a:t>²</a:t>
            </a:r>
            <a:r>
              <a:rPr lang="ru-RU" sz="2000" b="1" i="1" dirty="0" smtClean="0">
                <a:solidFill>
                  <a:srgbClr val="993300"/>
                </a:solidFill>
              </a:rPr>
              <a:t> - 2х + 2  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Функция у = </a:t>
            </a:r>
            <a:r>
              <a:rPr lang="en-US" sz="2000" b="1" i="1" dirty="0" err="1" smtClean="0">
                <a:solidFill>
                  <a:srgbClr val="993300"/>
                </a:solidFill>
              </a:rPr>
              <a:t>cos</a:t>
            </a:r>
            <a:r>
              <a:rPr lang="en-US" sz="2000" b="1" i="1" dirty="0" smtClean="0">
                <a:solidFill>
                  <a:srgbClr val="993300"/>
                </a:solidFill>
              </a:rPr>
              <a:t> 2</a:t>
            </a:r>
            <a:r>
              <a:rPr lang="el-GR" sz="2000" b="1" i="1" dirty="0" smtClean="0">
                <a:solidFill>
                  <a:srgbClr val="993300"/>
                </a:solidFill>
              </a:rPr>
              <a:t>π</a:t>
            </a:r>
            <a:r>
              <a:rPr lang="en-US" sz="2000" b="1" i="1" dirty="0" smtClean="0">
                <a:solidFill>
                  <a:srgbClr val="993300"/>
                </a:solidFill>
              </a:rPr>
              <a:t>x</a:t>
            </a:r>
            <a:r>
              <a:rPr lang="ru-RU" sz="2000" b="1" i="1" dirty="0" smtClean="0">
                <a:solidFill>
                  <a:srgbClr val="993300"/>
                </a:solidFill>
              </a:rPr>
              <a:t>  обладает свойством: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 </a:t>
            </a:r>
            <a:endParaRPr lang="el-GR" sz="2000" b="1" i="1" dirty="0">
              <a:solidFill>
                <a:srgbClr val="993300"/>
              </a:solidFill>
            </a:endParaRPr>
          </a:p>
        </p:txBody>
      </p:sp>
      <p:graphicFrame>
        <p:nvGraphicFramePr>
          <p:cNvPr id="170008" name="Object 24"/>
          <p:cNvGraphicFramePr>
            <a:graphicFrameLocks noChangeAspect="1"/>
          </p:cNvGraphicFramePr>
          <p:nvPr/>
        </p:nvGraphicFramePr>
        <p:xfrm>
          <a:off x="5322069" y="3702102"/>
          <a:ext cx="999694" cy="368453"/>
        </p:xfrm>
        <a:graphic>
          <a:graphicData uri="http://schemas.openxmlformats.org/presentationml/2006/ole">
            <p:oleObj spid="_x0000_s39941" name="Формула" r:id="rId6" imgW="622030" imgH="228501" progId="Equation.3">
              <p:embed/>
            </p:oleObj>
          </a:graphicData>
        </a:graphic>
      </p:graphicFrame>
      <p:graphicFrame>
        <p:nvGraphicFramePr>
          <p:cNvPr id="170010" name="Object 26"/>
          <p:cNvGraphicFramePr>
            <a:graphicFrameLocks noChangeAspect="1"/>
          </p:cNvGraphicFramePr>
          <p:nvPr/>
        </p:nvGraphicFramePr>
        <p:xfrm>
          <a:off x="7079227" y="4047203"/>
          <a:ext cx="984352" cy="362565"/>
        </p:xfrm>
        <a:graphic>
          <a:graphicData uri="http://schemas.openxmlformats.org/presentationml/2006/ole">
            <p:oleObj spid="_x0000_s39942" name="Формула" r:id="rId7" imgW="596900" imgH="228600" progId="Equation.3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241755" y="4446141"/>
            <a:ext cx="647454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993300"/>
                </a:solidFill>
                <a:latin typeface="Georgia" pitchFamily="18" charset="0"/>
              </a:rPr>
              <a:t>Задача сводится к решению системы уравнений</a:t>
            </a:r>
          </a:p>
          <a:p>
            <a:pPr>
              <a:lnSpc>
                <a:spcPct val="90000"/>
              </a:lnSpc>
            </a:pPr>
            <a:endParaRPr lang="ru-RU" b="1" i="1" dirty="0" smtClean="0">
              <a:solidFill>
                <a:srgbClr val="993300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endParaRPr lang="ru-RU" b="1" i="1" dirty="0" smtClean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44994" y="48313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b="1" i="1" dirty="0" smtClean="0">
                <a:solidFill>
                  <a:srgbClr val="993300"/>
                </a:solidFill>
              </a:rPr>
              <a:t> </a:t>
            </a:r>
            <a:r>
              <a:rPr lang="ru-RU" b="1" i="1" dirty="0" err="1" smtClean="0">
                <a:solidFill>
                  <a:srgbClr val="0033CC"/>
                </a:solidFill>
              </a:rPr>
              <a:t>х</a:t>
            </a:r>
            <a:r>
              <a:rPr lang="en-US" b="1" i="1" dirty="0" smtClean="0">
                <a:solidFill>
                  <a:srgbClr val="0033CC"/>
                </a:solidFill>
              </a:rPr>
              <a:t>²</a:t>
            </a:r>
            <a:r>
              <a:rPr lang="ru-RU" b="1" i="1" dirty="0" smtClean="0">
                <a:solidFill>
                  <a:srgbClr val="0033CC"/>
                </a:solidFill>
              </a:rPr>
              <a:t> - 2х + 2 = 1,  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b="1" i="1" dirty="0" smtClean="0">
                <a:solidFill>
                  <a:srgbClr val="0033CC"/>
                </a:solidFill>
              </a:rPr>
              <a:t>    </a:t>
            </a:r>
            <a:r>
              <a:rPr lang="en-US" b="1" i="1" dirty="0" err="1" smtClean="0">
                <a:solidFill>
                  <a:srgbClr val="0033CC"/>
                </a:solidFill>
              </a:rPr>
              <a:t>cos</a:t>
            </a:r>
            <a:r>
              <a:rPr lang="en-US" b="1" i="1" dirty="0" smtClean="0">
                <a:solidFill>
                  <a:srgbClr val="0033CC"/>
                </a:solidFill>
              </a:rPr>
              <a:t> 2</a:t>
            </a:r>
            <a:r>
              <a:rPr lang="el-GR" b="1" i="1" dirty="0" smtClean="0">
                <a:solidFill>
                  <a:srgbClr val="0033CC"/>
                </a:solidFill>
              </a:rPr>
              <a:t>π</a:t>
            </a:r>
            <a:r>
              <a:rPr lang="en-US" b="1" i="1" dirty="0" smtClean="0">
                <a:solidFill>
                  <a:srgbClr val="0033CC"/>
                </a:solidFill>
              </a:rPr>
              <a:t>x</a:t>
            </a:r>
            <a:r>
              <a:rPr lang="ru-RU" b="1" i="1" dirty="0" smtClean="0">
                <a:solidFill>
                  <a:srgbClr val="0033CC"/>
                </a:solidFill>
              </a:rPr>
              <a:t> = 1.</a:t>
            </a:r>
            <a:endParaRPr lang="ru-RU" dirty="0"/>
          </a:p>
        </p:txBody>
      </p:sp>
      <p:sp>
        <p:nvSpPr>
          <p:cNvPr id="14" name="AutoShape 27"/>
          <p:cNvSpPr>
            <a:spLocks/>
          </p:cNvSpPr>
          <p:nvPr/>
        </p:nvSpPr>
        <p:spPr bwMode="auto">
          <a:xfrm>
            <a:off x="2256941" y="4743552"/>
            <a:ext cx="294530" cy="863600"/>
          </a:xfrm>
          <a:prstGeom prst="leftBrace">
            <a:avLst>
              <a:gd name="adj1" fmla="val 498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029227" y="5323857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b="1" i="1" dirty="0" smtClean="0">
                <a:solidFill>
                  <a:srgbClr val="0033CC"/>
                </a:solidFill>
              </a:rPr>
              <a:t>Ответ: 1.</a:t>
            </a:r>
            <a:endParaRPr lang="ru-RU" b="1" i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99" y="353962"/>
            <a:ext cx="5294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spcBef>
                <a:spcPct val="0"/>
              </a:spcBef>
              <a:buClrTx/>
              <a:buSzTx/>
              <a:buFontTx/>
              <a:buNone/>
            </a:pPr>
            <a:r>
              <a:rPr lang="ru-RU" b="1" i="1" dirty="0" smtClean="0"/>
              <a:t>Основные приемы решения неравенств – метод интервалов , метод рационализации.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9523" y="1194620"/>
            <a:ext cx="65630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 рационализации заключается в замене сложного выражения </a:t>
            </a:r>
            <a:r>
              <a:rPr lang="en-US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</a:t>
            </a:r>
            <a:r>
              <a:rPr lang="ru-RU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на более простое выражение </a:t>
            </a:r>
            <a:r>
              <a:rPr lang="en-US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G</a:t>
            </a:r>
            <a:r>
              <a:rPr lang="ru-RU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altLang="ru-RU" sz="24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при которой неравенство </a:t>
            </a:r>
            <a:r>
              <a:rPr lang="en-US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G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altLang="ru-RU" sz="2400" b="1" i="1" dirty="0" smtClean="0">
                <a:ea typeface="Calibri" pitchFamily="34" charset="0"/>
                <a:cs typeface="Times New Roman" pitchFamily="18" charset="0"/>
              </a:rPr>
              <a:t>&gt;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равносильно</a:t>
            </a:r>
          </a:p>
          <a:p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неравенству </a:t>
            </a:r>
            <a:r>
              <a:rPr lang="en-US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&gt;</a:t>
            </a:r>
            <a:r>
              <a:rPr lang="ru-RU" alt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 области определения выражения </a:t>
            </a:r>
            <a:r>
              <a:rPr lang="en-US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).</a:t>
            </a:r>
          </a:p>
          <a:p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Опорный сигнал для решения:</a:t>
            </a:r>
            <a:endParaRPr lang="ru-RU" altLang="ru-RU" sz="2400" dirty="0">
              <a:ea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046" y="191729"/>
            <a:ext cx="3229896" cy="18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4993" y="2416482"/>
            <a:ext cx="6312310" cy="288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7071" y="353961"/>
            <a:ext cx="6630423" cy="150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2731" y="1994719"/>
            <a:ext cx="3061269" cy="325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3549" y="2121925"/>
            <a:ext cx="41148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29912" y="3591387"/>
            <a:ext cx="2056171" cy="70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2851" y="4547983"/>
            <a:ext cx="18288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813" y="571500"/>
          <a:ext cx="7643812" cy="5711826"/>
        </p:xfrm>
        <a:graphic>
          <a:graphicData uri="http://schemas.openxmlformats.org/drawingml/2006/table">
            <a:tbl>
              <a:tblPr/>
              <a:tblGrid>
                <a:gridCol w="571500">
                  <a:extLst>
                    <a:ext uri="{9D8B030D-6E8A-4147-A177-3AD203B41FA5}">
                      <a16:colId xmlns:a16="http://schemas.microsoft.com/office/drawing/2014/main" xmlns="" val="3683475395"/>
                    </a:ext>
                  </a:extLst>
                </a:gridCol>
                <a:gridCol w="2476500">
                  <a:extLst>
                    <a:ext uri="{9D8B030D-6E8A-4147-A177-3AD203B41FA5}">
                      <a16:colId xmlns:a16="http://schemas.microsoft.com/office/drawing/2014/main" xmlns="" val="994696971"/>
                    </a:ext>
                  </a:extLst>
                </a:gridCol>
                <a:gridCol w="4595812">
                  <a:extLst>
                    <a:ext uri="{9D8B030D-6E8A-4147-A177-3AD203B41FA5}">
                      <a16:colId xmlns:a16="http://schemas.microsoft.com/office/drawing/2014/main" xmlns="" val="270663391"/>
                    </a:ext>
                  </a:extLst>
                </a:gridCol>
              </a:tblGrid>
              <a:tr h="490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Выражение </a:t>
                      </a: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Выражение </a:t>
                      </a: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48518249"/>
                  </a:ext>
                </a:extLst>
              </a:tr>
              <a:tr h="1322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1б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25142495"/>
                  </a:ext>
                </a:extLst>
              </a:tr>
              <a:tr h="1104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2а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2б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8646167"/>
                  </a:ext>
                </a:extLst>
              </a:tr>
              <a:tr h="7360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71018488"/>
                  </a:ext>
                </a:extLst>
              </a:tr>
              <a:tr h="881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4а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4967363"/>
                  </a:ext>
                </a:extLst>
              </a:tr>
              <a:tr h="7360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17282684"/>
                  </a:ext>
                </a:extLst>
              </a:tr>
              <a:tr h="441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08218319"/>
                  </a:ext>
                </a:extLst>
              </a:tr>
            </a:tbl>
          </a:graphicData>
        </a:graphic>
      </p:graphicFrame>
      <p:pic>
        <p:nvPicPr>
          <p:cNvPr id="53284" name="Picture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000108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85" name="Picture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1357313"/>
            <a:ext cx="1190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86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88" y="1714500"/>
            <a:ext cx="7048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87" name="Picture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1071563"/>
            <a:ext cx="178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88" name="Picture 2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1428750"/>
            <a:ext cx="17716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89" name="Picture 1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1785938"/>
            <a:ext cx="1762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0" name="Picture 1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25" y="2357438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1" name="Picture 1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2643188"/>
            <a:ext cx="1028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2" name="Picture 1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0" y="3000375"/>
            <a:ext cx="7048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3" name="Picture 1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2357438"/>
            <a:ext cx="178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4" name="Picture 1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2714625"/>
            <a:ext cx="1762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5" name="Picture 1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3071813"/>
            <a:ext cx="1762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6" name="Picture 1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3429000"/>
            <a:ext cx="18002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7" name="Picture 11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3714750"/>
            <a:ext cx="1714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8" name="Picture 10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3571875"/>
            <a:ext cx="35623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99" name="Picture 9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6805" y="4278416"/>
            <a:ext cx="19145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0" name="Picture 8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6940" y="4667404"/>
            <a:ext cx="7905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1" name="Picture 7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15373" y="4320356"/>
            <a:ext cx="178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2" name="Picture 6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2058" y="4692292"/>
            <a:ext cx="10382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3" name="Picture 5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2555" y="5148109"/>
            <a:ext cx="10096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4" name="Picture 3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3998" y="5325090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5" name="Picture 2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2124" y="5894285"/>
            <a:ext cx="1028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06" name="Picture 1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8248" y="5938531"/>
            <a:ext cx="18002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307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 sz="1800">
              <a:latin typeface="Verdana" pitchFamily="34" charset="0"/>
              <a:cs typeface="Arial" charset="0"/>
            </a:endParaRPr>
          </a:p>
        </p:txBody>
      </p:sp>
      <p:pic>
        <p:nvPicPr>
          <p:cNvPr id="53308" name="Picture 49"/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1122" y="5463355"/>
            <a:ext cx="1714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071546"/>
            <a:ext cx="178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869" y="254643"/>
            <a:ext cx="6829064" cy="526297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sz="3600" dirty="0" smtClean="0"/>
              <a:t>• </a:t>
            </a:r>
            <a:r>
              <a:rPr lang="ru-RU" sz="2000" dirty="0" smtClean="0"/>
              <a:t>«Первое условие, которое надлежит выполнять в</a:t>
            </a:r>
          </a:p>
          <a:p>
            <a:pPr algn="just"/>
            <a:r>
              <a:rPr lang="ru-RU" sz="2000" dirty="0" smtClean="0"/>
              <a:t>математике,- это быть точным, второе- быть ясным и,</a:t>
            </a:r>
          </a:p>
          <a:p>
            <a:pPr algn="just"/>
            <a:r>
              <a:rPr lang="ru-RU" sz="2000" dirty="0" smtClean="0"/>
              <a:t>насколько можно, простым.» Л.Карно</a:t>
            </a:r>
          </a:p>
          <a:p>
            <a:pPr algn="just"/>
            <a:r>
              <a:rPr lang="ru-RU" sz="2000" dirty="0" smtClean="0"/>
              <a:t>• Материал, связанный с уравнениям и неравенствами,</a:t>
            </a:r>
          </a:p>
          <a:p>
            <a:pPr algn="just"/>
            <a:r>
              <a:rPr lang="ru-RU" sz="2000" dirty="0" smtClean="0"/>
              <a:t>составляет значительную часть школьного курса</a:t>
            </a:r>
          </a:p>
          <a:p>
            <a:pPr algn="just"/>
            <a:r>
              <a:rPr lang="ru-RU" sz="2000" dirty="0" smtClean="0"/>
              <a:t>математики. Есть много уравнений и неравенств, которые</a:t>
            </a:r>
          </a:p>
          <a:p>
            <a:pPr algn="just"/>
            <a:r>
              <a:rPr lang="ru-RU" sz="2000" dirty="0" smtClean="0"/>
              <a:t>считаются для школьников задачами повышенной</a:t>
            </a:r>
          </a:p>
          <a:p>
            <a:pPr algn="just"/>
            <a:r>
              <a:rPr lang="ru-RU" sz="2000" dirty="0" smtClean="0"/>
              <a:t>трудности. Для решения таких задач применяют и </a:t>
            </a:r>
          </a:p>
          <a:p>
            <a:pPr algn="just"/>
            <a:r>
              <a:rPr lang="ru-RU" sz="2000" dirty="0" smtClean="0"/>
              <a:t>традиционные приемы, и методы, которые не совсем</a:t>
            </a:r>
          </a:p>
          <a:p>
            <a:pPr algn="just"/>
            <a:r>
              <a:rPr lang="ru-RU" sz="2000" dirty="0" smtClean="0"/>
              <a:t>привычны учащимся.</a:t>
            </a:r>
          </a:p>
          <a:p>
            <a:pPr algn="just"/>
            <a:r>
              <a:rPr lang="ru-RU" sz="2000" dirty="0" smtClean="0"/>
              <a:t>• В частности, функциональные представления служат</a:t>
            </a:r>
          </a:p>
          <a:p>
            <a:pPr algn="just"/>
            <a:r>
              <a:rPr lang="ru-RU" sz="2000" dirty="0" smtClean="0"/>
              <a:t>основой привлечения графической наглядности к решению</a:t>
            </a:r>
          </a:p>
          <a:p>
            <a:pPr algn="just"/>
            <a:r>
              <a:rPr lang="ru-RU" sz="2000" dirty="0" smtClean="0"/>
              <a:t>и исследованию уравнений и неравенств. Изученные</a:t>
            </a:r>
          </a:p>
          <a:p>
            <a:pPr algn="just"/>
            <a:r>
              <a:rPr lang="ru-RU" sz="2000" dirty="0" smtClean="0"/>
              <a:t>свойства функций и методы их исследования должны найти</a:t>
            </a:r>
          </a:p>
          <a:p>
            <a:pPr algn="just"/>
            <a:r>
              <a:rPr lang="ru-RU" sz="2000" dirty="0" smtClean="0"/>
              <a:t>применение в школе при поиске рациональных идей</a:t>
            </a:r>
          </a:p>
          <a:p>
            <a:pPr algn="just"/>
            <a:r>
              <a:rPr lang="ru-RU" sz="2000" dirty="0" smtClean="0"/>
              <a:t>решения уравнений и неравенств.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7273" y="1138303"/>
            <a:ext cx="239671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60090" y="-442452"/>
            <a:ext cx="11823290" cy="8550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5061" y="317338"/>
            <a:ext cx="4449110" cy="336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3567" y="3909501"/>
            <a:ext cx="28956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9523" y="324465"/>
            <a:ext cx="676950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 языке уравнений и неравенств нередко формулируется постановка задачи во многих приложениях математики. Например, многие экономические задачи сводятся к исследованию систем </a:t>
            </a:r>
            <a:r>
              <a:rPr lang="ru-RU" sz="2000" dirty="0" smtClean="0"/>
              <a:t>уравнений и  неравенств. </a:t>
            </a:r>
            <a:r>
              <a:rPr lang="ru-RU" sz="2000" dirty="0" smtClean="0"/>
              <a:t>Часто то или иное неравенство служит важным вспомогательным средством, основной леммой, позволяющей доказать или опровергнуть существование каких-то объектов (скажем, решений уравнения), оценить их количество, провести классификацию. </a:t>
            </a:r>
            <a:r>
              <a:rPr lang="ru-RU" sz="2000" dirty="0" smtClean="0"/>
              <a:t>Уравнения и неравенства </a:t>
            </a:r>
            <a:r>
              <a:rPr lang="ru-RU" sz="2000" dirty="0" smtClean="0"/>
              <a:t>– это не только вспомогательный инструмент. В каждой области математики – алгебре и теории чисел, геометрии и топологии, теории вероятностей и математической статистике – получены фундаментальные результаты, формулируемые в виде </a:t>
            </a:r>
            <a:r>
              <a:rPr lang="ru-RU" sz="2000" dirty="0" smtClean="0"/>
              <a:t>уравнений и неравенств</a:t>
            </a:r>
            <a:r>
              <a:rPr lang="ru-RU" sz="2000" dirty="0" smtClean="0"/>
              <a:t>. Во многих разделах математики, особенно в математическом анализе, в прикладной математике, неравенства встречаются значительно чаще, чем равенства, и служат универсальным способом решения.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5999" y="370390"/>
            <a:ext cx="5885727" cy="577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Общие принципы изучения темы</a:t>
            </a:r>
          </a:p>
          <a:p>
            <a:r>
              <a:rPr lang="ru-RU" sz="2000" dirty="0" smtClean="0"/>
              <a:t>1. </a:t>
            </a:r>
            <a:r>
              <a:rPr lang="ru-RU" sz="2000" b="1" i="1" dirty="0" smtClean="0"/>
              <a:t>Принцип регулярности</a:t>
            </a:r>
            <a:r>
              <a:rPr lang="ru-RU" sz="2000" i="1" dirty="0" smtClean="0"/>
              <a:t>. Лучше заниматься понемногу, но каждый день, чем раз в неделю, но много часов подряд. (Индивидуальные тематические  пролонгированные задания )</a:t>
            </a:r>
          </a:p>
          <a:p>
            <a:r>
              <a:rPr lang="ru-RU" sz="2000" dirty="0" smtClean="0"/>
              <a:t>2. </a:t>
            </a:r>
            <a:r>
              <a:rPr lang="ru-RU" sz="2000" b="1" i="1" dirty="0" smtClean="0"/>
              <a:t>Принцип смены приоритетов</a:t>
            </a:r>
            <a:r>
              <a:rPr lang="ru-RU" sz="2000" i="1" dirty="0" smtClean="0"/>
              <a:t>. Сначала главное идея, потом решение и ответ. (определяем вид уравнения или неравенства  =&gt; метод решения)</a:t>
            </a:r>
          </a:p>
          <a:p>
            <a:r>
              <a:rPr lang="ru-RU" sz="2000" dirty="0" smtClean="0"/>
              <a:t>3. </a:t>
            </a:r>
            <a:r>
              <a:rPr lang="ru-RU" sz="2000" b="1" i="1" dirty="0" smtClean="0"/>
              <a:t>Принцип вариативности</a:t>
            </a:r>
            <a:r>
              <a:rPr lang="ru-RU" sz="2000" i="1" dirty="0" smtClean="0"/>
              <a:t>. Старайтесь увидеть несколько способов решения задачи и сравнить эти решения с различных точек зрения: объем вычислений, простота выкладок, время решения. </a:t>
            </a:r>
          </a:p>
          <a:p>
            <a:r>
              <a:rPr lang="ru-RU" sz="2000" dirty="0" smtClean="0"/>
              <a:t>4. </a:t>
            </a:r>
            <a:r>
              <a:rPr lang="ru-RU" sz="2000" b="1" i="1" dirty="0" smtClean="0"/>
              <a:t>Принцип быстрого повторения</a:t>
            </a:r>
            <a:r>
              <a:rPr lang="ru-RU" sz="2000" i="1" dirty="0" smtClean="0"/>
              <a:t>. По мере накопления приемов решения следует просматривать и проговаривать эти приемы. Приемы и методы решения  оформляем в опорный сигнал, формируем кейс с теорией и практикой по каждому методу.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136" y="225631"/>
            <a:ext cx="8395854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400" dirty="0" smtClean="0"/>
              <a:t>Основные задачи , направленные на формирование  умений решать уравнения, неравенства и их системы: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0017" y="1721923"/>
            <a:ext cx="2553193" cy="2185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Усвоение аппарата</a:t>
            </a:r>
          </a:p>
          <a:p>
            <a:r>
              <a:rPr lang="ru-RU" b="1" dirty="0" smtClean="0"/>
              <a:t>уравнений и</a:t>
            </a:r>
          </a:p>
          <a:p>
            <a:r>
              <a:rPr lang="ru-RU" b="1" dirty="0" smtClean="0"/>
              <a:t>неравенств как</a:t>
            </a:r>
          </a:p>
          <a:p>
            <a:r>
              <a:rPr lang="ru-RU" b="1" dirty="0" smtClean="0"/>
              <a:t>основного средства</a:t>
            </a:r>
          </a:p>
          <a:p>
            <a:r>
              <a:rPr lang="ru-RU" b="1" dirty="0" smtClean="0"/>
              <a:t>математического</a:t>
            </a:r>
          </a:p>
          <a:p>
            <a:r>
              <a:rPr lang="ru-RU" b="1" dirty="0" smtClean="0"/>
              <a:t>моделирования</a:t>
            </a:r>
          </a:p>
          <a:p>
            <a:r>
              <a:rPr lang="ru-RU" b="1" dirty="0" smtClean="0"/>
              <a:t>прикладных задач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1351" y="1733798"/>
            <a:ext cx="3099460" cy="17456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Систематизация по</a:t>
            </a:r>
          </a:p>
          <a:p>
            <a:r>
              <a:rPr lang="ru-RU" b="1" dirty="0" smtClean="0"/>
              <a:t>методам решений всех</a:t>
            </a:r>
          </a:p>
          <a:p>
            <a:r>
              <a:rPr lang="ru-RU" b="1" dirty="0" smtClean="0"/>
              <a:t>типов уравнений и</a:t>
            </a:r>
          </a:p>
          <a:p>
            <a:r>
              <a:rPr lang="ru-RU" b="1" dirty="0" smtClean="0"/>
              <a:t>неравенств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53891" y="3633849"/>
            <a:ext cx="3633849" cy="17100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Овладение математическими</a:t>
            </a:r>
          </a:p>
          <a:p>
            <a:r>
              <a:rPr lang="ru-RU" b="1" dirty="0" smtClean="0"/>
              <a:t>знаниями, владение научной</a:t>
            </a:r>
          </a:p>
          <a:p>
            <a:r>
              <a:rPr lang="ru-RU" b="1" dirty="0" smtClean="0"/>
              <a:t>терминологией, эффективное</a:t>
            </a:r>
          </a:p>
          <a:p>
            <a:r>
              <a:rPr lang="ru-RU" b="1" dirty="0" smtClean="0"/>
              <a:t>ее использование при сдаче ЕГЭ и продолжении образования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9392" y="4275117"/>
            <a:ext cx="4132613" cy="21375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Интеллектуальное развитие</a:t>
            </a:r>
          </a:p>
          <a:p>
            <a:r>
              <a:rPr lang="ru-RU" b="1" dirty="0" smtClean="0"/>
              <a:t>учащихся, формирование логических навыков,</a:t>
            </a:r>
          </a:p>
          <a:p>
            <a:r>
              <a:rPr lang="ru-RU" b="1" dirty="0" smtClean="0"/>
              <a:t>выделение главного, сравнения, анализа, синтеза, обобщения ,абстрагирования, систематизации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8336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520861"/>
            <a:ext cx="62213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 подготовке к ЕГЭ структурируем материал  по следующим темам: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Равносильность уравнений  и неравенств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Общие методы решения уравнений  и неравенств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Уравнения и неравенства с модулями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Иррациональные уравнения и неравенства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 Уравнения и неравенства с двумя переменными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Доказательство неравенств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Метод рационализации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 Системы уравнений и неравенств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 Задачи с параметрами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02421" y="567159"/>
            <a:ext cx="62734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При организации учебной</a:t>
            </a:r>
          </a:p>
          <a:p>
            <a:r>
              <a:rPr lang="ru-RU" sz="2000" b="1" dirty="0" smtClean="0"/>
              <a:t>деятельности использую </a:t>
            </a:r>
          </a:p>
          <a:p>
            <a:r>
              <a:rPr lang="ru-RU" sz="2000" b="1" dirty="0" smtClean="0"/>
              <a:t>следующие приемы:</a:t>
            </a:r>
          </a:p>
          <a:p>
            <a:r>
              <a:rPr lang="ru-RU" sz="2000" b="1" dirty="0" smtClean="0"/>
              <a:t>• Лекции</a:t>
            </a:r>
          </a:p>
          <a:p>
            <a:r>
              <a:rPr lang="ru-RU" sz="2000" b="1" dirty="0" smtClean="0"/>
              <a:t>• Творческие исследования</a:t>
            </a:r>
          </a:p>
          <a:p>
            <a:r>
              <a:rPr lang="ru-RU" sz="2000" b="1" dirty="0" smtClean="0"/>
              <a:t>• Использование ИКТ</a:t>
            </a:r>
          </a:p>
          <a:p>
            <a:r>
              <a:rPr lang="ru-RU" sz="2000" b="1" dirty="0" smtClean="0"/>
              <a:t>• Практикумы</a:t>
            </a:r>
          </a:p>
          <a:p>
            <a:r>
              <a:rPr lang="ru-RU" sz="2000" b="1" dirty="0" smtClean="0"/>
              <a:t>• Тренажеры</a:t>
            </a:r>
          </a:p>
          <a:p>
            <a:r>
              <a:rPr lang="ru-RU" sz="2000" b="1" dirty="0" smtClean="0"/>
              <a:t>• Разработка проектов</a:t>
            </a:r>
            <a:endParaRPr lang="ru-RU" sz="2000" dirty="0"/>
          </a:p>
        </p:txBody>
      </p:sp>
      <p:pic>
        <p:nvPicPr>
          <p:cNvPr id="17412" name="Picture 4" descr="C:\Users\User\Desktop\100_26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7329" y="3423694"/>
            <a:ext cx="2935943" cy="2004832"/>
          </a:xfrm>
          <a:prstGeom prst="rect">
            <a:avLst/>
          </a:prstGeom>
          <a:noFill/>
        </p:spPr>
      </p:pic>
      <p:pic>
        <p:nvPicPr>
          <p:cNvPr id="17413" name="Picture 5" descr="C:\Users\User\Desktop\IMG_20220112_1203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8049" y="3433161"/>
            <a:ext cx="2457450" cy="2028825"/>
          </a:xfrm>
          <a:prstGeom prst="rect">
            <a:avLst/>
          </a:prstGeom>
          <a:noFill/>
        </p:spPr>
      </p:pic>
      <p:pic>
        <p:nvPicPr>
          <p:cNvPr id="17414" name="Picture 6" descr="C:\Users\User\Desktop\100_26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347" y="828978"/>
            <a:ext cx="2949066" cy="22151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828799" y="208343"/>
          <a:ext cx="6991109" cy="5636871"/>
        </p:xfrm>
        <a:graphic>
          <a:graphicData uri="http://schemas.openxmlformats.org/presentationml/2006/ole">
            <p:oleObj spid="_x0000_s18435" name="Acrobat Document" r:id="rId4" imgW="9144000" imgH="6868800" progId="AcroExch.Document.7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828800" y="162046"/>
          <a:ext cx="7002684" cy="5660020"/>
        </p:xfrm>
        <a:graphic>
          <a:graphicData uri="http://schemas.openxmlformats.org/presentationml/2006/ole">
            <p:oleObj spid="_x0000_s19458" name="Acrobat Document" r:id="rId4" imgW="9144000" imgH="6868800" progId="AcroExch.Document.7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9303" y="516195"/>
            <a:ext cx="6415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Кроме общих приемов решения уравнений:</a:t>
            </a:r>
          </a:p>
          <a:p>
            <a:endParaRPr lang="ru-RU" sz="2400" b="1" i="1" dirty="0" smtClean="0">
              <a:solidFill>
                <a:srgbClr val="993300"/>
              </a:solidFill>
              <a:latin typeface="Georgia" pitchFamily="18" charset="0"/>
            </a:endParaRPr>
          </a:p>
          <a:p>
            <a:endParaRPr lang="ru-RU" sz="2400" b="1" i="1" dirty="0" smtClean="0">
              <a:solidFill>
                <a:srgbClr val="993300"/>
              </a:solidFill>
              <a:latin typeface="Georgia" pitchFamily="18" charset="0"/>
            </a:endParaRP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82761" y="1227702"/>
            <a:ext cx="6223819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Замена уравнения </a:t>
            </a:r>
            <a:r>
              <a:rPr lang="en-US" sz="2400" b="1" i="1" dirty="0" smtClean="0">
                <a:solidFill>
                  <a:srgbClr val="0033CC"/>
                </a:solidFill>
                <a:latin typeface="Georgia" pitchFamily="18" charset="0"/>
              </a:rPr>
              <a:t>h(f(x)) = h(g(x)) </a:t>
            </a: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уравнением </a:t>
            </a:r>
            <a:r>
              <a:rPr lang="en-US" sz="2400" b="1" i="1" dirty="0" smtClean="0">
                <a:solidFill>
                  <a:srgbClr val="0033CC"/>
                </a:solidFill>
                <a:latin typeface="Georgia" pitchFamily="18" charset="0"/>
              </a:rPr>
              <a:t> f(x) = g(x)</a:t>
            </a: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Метод разложения на множители.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Метод введения новой переменной.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33CC"/>
                </a:solidFill>
                <a:latin typeface="Georgia" pitchFamily="18" charset="0"/>
              </a:rPr>
              <a:t>Функционально-графический метод</a:t>
            </a:r>
          </a:p>
          <a:p>
            <a:pPr>
              <a:buClr>
                <a:schemeClr val="tx1"/>
              </a:buClr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важно к каждому типу уравнения подбирать свой прием решения, а если их несколько, выбирать оптимальный</a:t>
            </a:r>
          </a:p>
          <a:p>
            <a:pPr>
              <a:buClr>
                <a:schemeClr val="tx1"/>
              </a:buClr>
            </a:pPr>
            <a:endParaRPr lang="ru-RU" sz="2800" b="1" i="1" dirty="0" smtClean="0">
              <a:solidFill>
                <a:srgbClr val="0033CC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672</TotalTime>
  <Words>1002</Words>
  <Application>Microsoft Office PowerPoint</Application>
  <PresentationFormat>Экран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Acrobat Document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68</cp:revision>
  <dcterms:created xsi:type="dcterms:W3CDTF">2013-11-19T05:52:05Z</dcterms:created>
  <dcterms:modified xsi:type="dcterms:W3CDTF">2024-08-28T05:06:59Z</dcterms:modified>
</cp:coreProperties>
</file>