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3"/>
    <p:sldId id="257" r:id="rId4"/>
    <p:sldId id="303" r:id="rId5"/>
    <p:sldId id="306" r:id="rId6"/>
    <p:sldId id="307" r:id="rId7"/>
    <p:sldId id="308" r:id="rId8"/>
    <p:sldId id="337" r:id="rId9"/>
    <p:sldId id="338" r:id="rId10"/>
    <p:sldId id="309" r:id="rId11"/>
    <p:sldId id="310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21" r:id="rId25"/>
    <p:sldId id="339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3" r:id="rId53"/>
    <p:sldId id="384" r:id="rId5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990000"/>
    <a:srgbClr val="B2B2B2"/>
    <a:srgbClr val="202020"/>
    <a:srgbClr val="323232"/>
    <a:srgbClr val="CC3300"/>
    <a:srgbClr val="CC0000"/>
    <a:srgbClr val="FF33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-690" y="-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smtClean="0"/>
              <a:t>вопрос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Управляющая кнопка: настраиваемая 6">
            <a:hlinkClick r:id="" action="ppaction://hlinkshowjump?jump=nextslide"/>
          </p:cNvPr>
          <p:cNvSpPr/>
          <p:nvPr userDrawn="1"/>
        </p:nvSpPr>
        <p:spPr>
          <a:xfrm>
            <a:off x="8192135" y="6126480"/>
            <a:ext cx="3499485" cy="59182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altLang="en-US" sz="4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hlinkClick r:id="" action="ppaction://hlinkshowjump?jump=nextslide"/>
              </a:rPr>
              <a:t>ответ</a:t>
            </a:r>
            <a:r>
              <a:rPr lang="ru-RU" altLang="en-US">
                <a:hlinkClick r:id="" action="ppaction://hlinkshowjump?jump=nextslide"/>
              </a:rPr>
              <a:t> </a:t>
            </a:r>
            <a:endParaRPr lang="ru-RU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74638"/>
            <a:ext cx="11010900" cy="5783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 userDrawn="1"/>
        </p:nvSpPr>
        <p:spPr>
          <a:xfrm>
            <a:off x="9944100" y="6159500"/>
            <a:ext cx="1778000" cy="5080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/>
              <a:t>Вопрос</a:t>
            </a:r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nextslide"/>
          </p:cNvPr>
          <p:cNvSpPr/>
          <p:nvPr userDrawn="1"/>
        </p:nvSpPr>
        <p:spPr>
          <a:xfrm>
            <a:off x="6885305" y="5535930"/>
            <a:ext cx="4866640" cy="77533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hlinkClick r:id="" action="ppaction://hlinkshowjump?jump=nextslide"/>
              </a:rPr>
              <a:t>узнать ответ</a:t>
            </a:r>
            <a:endParaRPr lang="ru-RU" altLang="en-US" sz="32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74700" y="274638"/>
            <a:ext cx="10807700" cy="5491162"/>
          </a:xfrm>
        </p:spPr>
        <p:txBody>
          <a:bodyPr/>
          <a:lstStyle/>
          <a:p>
            <a:r>
              <a:rPr lang="ru-RU" smtClean="0"/>
              <a:t>Правильный ответ</a:t>
            </a:r>
            <a:endParaRPr lang="ru-RU"/>
          </a:p>
        </p:txBody>
      </p:sp>
      <p:sp>
        <p:nvSpPr>
          <p:cNvPr id="7" name="Управляющая кнопка: домашняя 6">
            <a:hlinkClick r:id="rId2" action="ppaction://hlinksldjump"/>
          </p:cNvPr>
          <p:cNvSpPr/>
          <p:nvPr userDrawn="1"/>
        </p:nvSpPr>
        <p:spPr>
          <a:xfrm>
            <a:off x="9243060" y="5922645"/>
            <a:ext cx="2183130" cy="5613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ndAc>
          <p:stSnd>
            <p:snd r:embed="rId3" name="type.wav"/>
          </p:stSnd>
        </p:sndAc>
      </p:transition>
    </mc:Choice>
    <mc:Fallback>
      <p:transition>
        <p:sndAc>
          <p:stSnd>
            <p:snd r:embed="rId3" name="typ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29" name="Замещающий нижний колонтитул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Замещающий номер слайда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jpe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microsoft.com/office/2007/relationships/media" Target="../media/media2.mp3"/><Relationship Id="rId3" Type="http://schemas.openxmlformats.org/officeDocument/2006/relationships/audio" Target="NULL" TargetMode="External"/><Relationship Id="rId2" Type="http://schemas.openxmlformats.org/officeDocument/2006/relationships/slide" Target="slide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9.xml"/><Relationship Id="rId8" Type="http://schemas.openxmlformats.org/officeDocument/2006/relationships/slide" Target="slide17.xml"/><Relationship Id="rId7" Type="http://schemas.openxmlformats.org/officeDocument/2006/relationships/slide" Target="slide15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3" Type="http://schemas.openxmlformats.org/officeDocument/2006/relationships/slide" Target="slide7.xml"/><Relationship Id="rId26" Type="http://schemas.openxmlformats.org/officeDocument/2006/relationships/slideLayout" Target="../slideLayouts/slideLayout7.xml"/><Relationship Id="rId25" Type="http://schemas.openxmlformats.org/officeDocument/2006/relationships/slide" Target="slide51.xml"/><Relationship Id="rId24" Type="http://schemas.openxmlformats.org/officeDocument/2006/relationships/slide" Target="slide49.xml"/><Relationship Id="rId23" Type="http://schemas.openxmlformats.org/officeDocument/2006/relationships/slide" Target="slide47.xml"/><Relationship Id="rId22" Type="http://schemas.openxmlformats.org/officeDocument/2006/relationships/slide" Target="slide45.xml"/><Relationship Id="rId21" Type="http://schemas.openxmlformats.org/officeDocument/2006/relationships/slide" Target="slide43.xml"/><Relationship Id="rId20" Type="http://schemas.openxmlformats.org/officeDocument/2006/relationships/slide" Target="slide41.xml"/><Relationship Id="rId2" Type="http://schemas.openxmlformats.org/officeDocument/2006/relationships/slide" Target="slide5.xml"/><Relationship Id="rId19" Type="http://schemas.openxmlformats.org/officeDocument/2006/relationships/slide" Target="slide39.xml"/><Relationship Id="rId18" Type="http://schemas.openxmlformats.org/officeDocument/2006/relationships/slide" Target="slide37.xml"/><Relationship Id="rId17" Type="http://schemas.openxmlformats.org/officeDocument/2006/relationships/slide" Target="slide35.xml"/><Relationship Id="rId16" Type="http://schemas.openxmlformats.org/officeDocument/2006/relationships/slide" Target="slide33.xml"/><Relationship Id="rId15" Type="http://schemas.openxmlformats.org/officeDocument/2006/relationships/slide" Target="slide31.xml"/><Relationship Id="rId14" Type="http://schemas.openxmlformats.org/officeDocument/2006/relationships/slide" Target="slide29.xml"/><Relationship Id="rId13" Type="http://schemas.openxmlformats.org/officeDocument/2006/relationships/slide" Target="slide27.xml"/><Relationship Id="rId12" Type="http://schemas.openxmlformats.org/officeDocument/2006/relationships/slide" Target="slide25.xml"/><Relationship Id="rId11" Type="http://schemas.openxmlformats.org/officeDocument/2006/relationships/slide" Target="slide23.xml"/><Relationship Id="rId10" Type="http://schemas.openxmlformats.org/officeDocument/2006/relationships/slide" Target="slide21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5.jpeg"/><Relationship Id="rId1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31390" y="476885"/>
            <a:ext cx="8436610" cy="124904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ru-RU" altLang="en-US" sz="7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СВОЯ ИГРА</a:t>
            </a:r>
            <a:endParaRPr lang="ru-RU" altLang="en-US" sz="7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2280" y="3020060"/>
            <a:ext cx="5401945" cy="2947670"/>
          </a:xfrm>
        </p:spPr>
        <p:txBody>
          <a:bodyPr/>
          <a:lstStyle/>
          <a:p>
            <a:pPr algn="l"/>
            <a:r>
              <a:rPr lang="ru-RU" altLang="en-US" sz="4000" b="1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тема: </a:t>
            </a:r>
            <a:endParaRPr lang="ru-RU" altLang="en-US" sz="4000" b="1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4000" b="1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«ВЕЛИКАЯ </a:t>
            </a:r>
            <a:endParaRPr lang="ru-RU" altLang="en-US" sz="4000" b="1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4000" b="1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ОТЕЧЕСТВЕННАЯ </a:t>
            </a:r>
            <a:endParaRPr lang="ru-RU" altLang="en-US" sz="4000" b="1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ru-RU" altLang="en-US" sz="4000" b="1">
                <a:solidFill>
                  <a:srgbClr val="99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ВОЙНА»</a:t>
            </a:r>
            <a:endParaRPr lang="ru-RU" altLang="en-US" sz="4000" b="1">
              <a:solidFill>
                <a:srgbClr val="99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rcRect l="5060" t="552" r="5244" b="190"/>
          <a:stretch>
            <a:fillRect/>
          </a:stretch>
        </p:blipFill>
        <p:spPr>
          <a:xfrm>
            <a:off x="5332095" y="2367280"/>
            <a:ext cx="6654165" cy="414210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390" y="271780"/>
            <a:ext cx="3931285" cy="61658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Управляющая кнопка: домашняя 2">
            <a:hlinkClick r:id="rId1" action="ppaction://hlinksldjump"/>
          </p:cNvPr>
          <p:cNvSpPr/>
          <p:nvPr/>
        </p:nvSpPr>
        <p:spPr>
          <a:xfrm>
            <a:off x="3192145" y="5983605"/>
            <a:ext cx="1142365" cy="56451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8" name="Замещающее содержимое 7" descr="tank-battle-devoted-to-victory-day-th-anniversary-kursk-serie-circa-moscow-russia-august-postage-stamp-printed-shows-155711038"/>
          <p:cNvPicPr>
            <a:picLocks noChangeAspect="1"/>
          </p:cNvPicPr>
          <p:nvPr>
            <p:ph idx="1"/>
          </p:nvPr>
        </p:nvPicPr>
        <p:blipFill>
          <a:blip r:embed="rId2"/>
          <a:srcRect l="-143" b="7624"/>
          <a:stretch>
            <a:fillRect/>
          </a:stretch>
        </p:blipFill>
        <p:spPr>
          <a:xfrm>
            <a:off x="4540250" y="770255"/>
            <a:ext cx="7510145" cy="536003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Замещающий текст 6"/>
          <p:cNvSpPr/>
          <p:nvPr>
            <p:ph type="body" sz="half" idx="2"/>
          </p:nvPr>
        </p:nvSpPr>
        <p:spPr>
          <a:xfrm>
            <a:off x="286385" y="888365"/>
            <a:ext cx="4352290" cy="456374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Год - 1943.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Курская битва — одно из ключевых сражений Великой Отечественной войны. Битва также носит название Курская дуга из-за схожести линии фронта с дугой.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755" y="435610"/>
            <a:ext cx="3870325" cy="72961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Даты и события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qq184ltfgwpsp3ixytfsl3l6qpayywd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7080" y="867410"/>
            <a:ext cx="7260590" cy="544576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11493" y="1790700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произошла стратегическая операция РККА, которой посвящён памятник.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3068955" y="5935345"/>
            <a:ext cx="1261110" cy="50228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442595"/>
            <a:ext cx="3716655" cy="54483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1"/>
          <p:cNvPicPr>
            <a:picLocks noChangeAspect="1"/>
          </p:cNvPicPr>
          <p:nvPr>
            <p:ph idx="1"/>
          </p:nvPr>
        </p:nvPicPr>
        <p:blipFill>
          <a:blip r:embed="rId1"/>
          <a:srcRect l="15483" t="465" r="15550"/>
          <a:stretch>
            <a:fillRect/>
          </a:stretch>
        </p:blipFill>
        <p:spPr>
          <a:xfrm>
            <a:off x="5023485" y="228600"/>
            <a:ext cx="6656070" cy="640016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70853" y="98742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Операцию «Багратион» Рабоче-Крестьянская Красная Армия (РККА) провела в 1944 году.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3454400" y="6076315"/>
            <a:ext cx="1229995" cy="46101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390" y="432435"/>
            <a:ext cx="3675380" cy="55499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Памятники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265456179_d6e1fb8893a58f30c98b6317872a661f_800"/>
          <p:cNvPicPr>
            <a:picLocks noChangeAspect="1"/>
          </p:cNvPicPr>
          <p:nvPr>
            <p:ph idx="1"/>
          </p:nvPr>
        </p:nvPicPr>
        <p:blipFill>
          <a:blip r:embed="rId1"/>
          <a:srcRect l="14588" t="-1144" r="9236" b="19719"/>
          <a:stretch>
            <a:fillRect/>
          </a:stretch>
        </p:blipFill>
        <p:spPr>
          <a:xfrm>
            <a:off x="4382770" y="1277620"/>
            <a:ext cx="7654925" cy="460311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68350" y="1277620"/>
            <a:ext cx="3388360" cy="3944620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название самого массового советского танка периода Великой Отечественной войны.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2935605" y="6028690"/>
            <a:ext cx="1333500" cy="51244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575" y="447040"/>
            <a:ext cx="3225165" cy="73850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t-34-85-tank-ww2-war-art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66285" y="730250"/>
            <a:ext cx="7391400" cy="554355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71170" y="1185545"/>
            <a:ext cx="4095115" cy="463232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T-34 — советский средний танк периода Великой Отечественной войны, выпускался серийно с 1940 года.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Конструктор - Михаил Ильич Кошкин.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3229610" y="5817870"/>
            <a:ext cx="1117600" cy="533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225" y="426720"/>
            <a:ext cx="3645535" cy="71818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Памятники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26990977426_f9a41034c3_k"/>
          <p:cNvPicPr>
            <a:picLocks noChangeAspect="1"/>
          </p:cNvPicPr>
          <p:nvPr>
            <p:ph idx="1"/>
          </p:nvPr>
        </p:nvPicPr>
        <p:blipFill>
          <a:blip r:embed="rId1"/>
          <a:srcRect l="20340" t="4439" r="42119"/>
          <a:stretch>
            <a:fillRect/>
          </a:stretch>
        </p:blipFill>
        <p:spPr>
          <a:xfrm>
            <a:off x="6490335" y="111125"/>
            <a:ext cx="3905885" cy="663638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84200" y="1595755"/>
            <a:ext cx="3972560" cy="2694940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город, в котором установлен данный монумент. Назовите название скульптуры.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4914900" y="6060440"/>
            <a:ext cx="1287780" cy="59436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5" y="281940"/>
            <a:ext cx="2978785" cy="90360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77577c17f4712cc307a745c410add2fa14c4807bc_3000"/>
          <p:cNvPicPr>
            <a:picLocks noChangeAspect="1"/>
          </p:cNvPicPr>
          <p:nvPr>
            <p:ph idx="1"/>
          </p:nvPr>
        </p:nvPicPr>
        <p:blipFill>
          <a:blip r:embed="rId1"/>
          <a:srcRect l="22032" t="2999" r="14447"/>
          <a:stretch>
            <a:fillRect/>
          </a:stretch>
        </p:blipFill>
        <p:spPr>
          <a:xfrm>
            <a:off x="5403850" y="132715"/>
            <a:ext cx="6478905" cy="659193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40055" y="1370330"/>
            <a:ext cx="4239895" cy="4631055"/>
          </a:xfrm>
        </p:spPr>
        <p:txBody>
          <a:bodyPr/>
          <a:p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Скульптура «Родина -мать зовёт!» расположена на Мамаевом кургане в Волгограде.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Олицетволряет призыв к борьбе с врагом.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3999865" y="6186170"/>
            <a:ext cx="1202690" cy="49339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860" y="631190"/>
            <a:ext cx="3029585" cy="69850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Памятники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calend_4-0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85640" y="695960"/>
            <a:ext cx="7525385" cy="564578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614363" y="152336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народное название, который получил данный вид боевой технике в период Великой Отечественной войны.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2936875" y="5859145"/>
            <a:ext cx="1143000" cy="4826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495" y="507365"/>
            <a:ext cx="3532505" cy="76009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1640114666_54-drikus-club-p-katyusha-mashina-tekhnika-krasivo-foto-57"/>
          <p:cNvPicPr>
            <a:picLocks noChangeAspect="1"/>
          </p:cNvPicPr>
          <p:nvPr>
            <p:ph idx="1"/>
          </p:nvPr>
        </p:nvPicPr>
        <p:blipFill>
          <a:blip r:embed="rId1"/>
          <a:srcRect l="13189" t="1555" r="6893"/>
          <a:stretch>
            <a:fillRect/>
          </a:stretch>
        </p:blipFill>
        <p:spPr>
          <a:xfrm>
            <a:off x="4926330" y="951230"/>
            <a:ext cx="7152005" cy="495554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26758" y="1596390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«Катюша», (реактивный миномет на базе грузовика ЗиС-6), была принята на вооружение Красной Армией 21 июня 1941 года.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Управляющая кнопка: домашняя 8">
            <a:hlinkClick r:id="rId2" action="ppaction://hlinksldjump"/>
          </p:cNvPr>
          <p:cNvSpPr/>
          <p:nvPr/>
        </p:nvSpPr>
        <p:spPr>
          <a:xfrm>
            <a:off x="2720340" y="6085205"/>
            <a:ext cx="1220470" cy="5124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3" name="День Великой Победы - Катюша-vk.com musicringtones- -Рингтон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8512,000000" end="24449,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40810" y="527621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1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400685"/>
            <a:ext cx="3769360" cy="58674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Памятники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Замещающее содержимое 6" descr="i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1920" y="141605"/>
            <a:ext cx="4544060" cy="657415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48665" y="1390650"/>
            <a:ext cx="3952240" cy="407733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город, в котором установлен памятник «Воин - освободитель». Почему изображённый на фотографии солдат разрубает мечом свастику?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hlinkshowjump?jump=nextslide"/>
          </p:cNvPr>
          <p:cNvSpPr/>
          <p:nvPr/>
        </p:nvSpPr>
        <p:spPr>
          <a:xfrm>
            <a:off x="5003800" y="5956935"/>
            <a:ext cx="1271270" cy="5232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graphicFrame>
        <p:nvGraphicFramePr>
          <p:cNvPr id="6" name="Таблица 5"/>
          <p:cNvGraphicFramePr/>
          <p:nvPr/>
        </p:nvGraphicFramePr>
        <p:xfrm>
          <a:off x="192405" y="201930"/>
          <a:ext cx="11677500" cy="6334125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2857500"/>
                <a:gridCol w="1764000"/>
                <a:gridCol w="1764000"/>
                <a:gridCol w="1764000"/>
                <a:gridCol w="1764000"/>
                <a:gridCol w="1764000"/>
              </a:tblGrid>
              <a:tr h="1266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ДАТЫ И СОБЫТИЯ</a:t>
                      </a:r>
                      <a:endParaRPr lang="ru-RU" alt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 dirty="0">
                          <a:solidFill>
                            <a:schemeClr val="accent4"/>
                          </a:solidFill>
                          <a:effectLst/>
                          <a:hlinkClick r:id="rId1" action="ppaction://hlinksldjump"/>
                        </a:rPr>
                        <a:t>10</a:t>
                      </a:r>
                      <a:endParaRPr lang="ru-RU" altLang="en-US" b="1" dirty="0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>
                          <a:solidFill>
                            <a:schemeClr val="accent4"/>
                          </a:solidFill>
                          <a:effectLst/>
                          <a:hlinkClick r:id="rId2" action="ppaction://hlinksldjump"/>
                        </a:rPr>
                        <a:t>20</a:t>
                      </a:r>
                      <a:endParaRPr lang="ru-RU" altLang="en-US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>
                          <a:solidFill>
                            <a:schemeClr val="accent4"/>
                          </a:solidFill>
                          <a:effectLst/>
                          <a:hlinkClick r:id="rId3" action="ppaction://hlinksldjump"/>
                        </a:rPr>
                        <a:t>30</a:t>
                      </a:r>
                      <a:endParaRPr lang="ru-RU" altLang="en-US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>
                          <a:solidFill>
                            <a:schemeClr val="accent4"/>
                          </a:solidFill>
                          <a:effectLst/>
                          <a:hlinkClick r:id="rId4" action="ppaction://hlinksldjump"/>
                        </a:rPr>
                        <a:t>40</a:t>
                      </a:r>
                      <a:endParaRPr lang="ru-RU" altLang="en-US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b="1">
                          <a:solidFill>
                            <a:schemeClr val="accent4"/>
                          </a:solidFill>
                          <a:effectLst/>
                          <a:hlinkClick r:id="rId5" action="ppaction://hlinksldjump"/>
                        </a:rPr>
                        <a:t>50</a:t>
                      </a:r>
                      <a:endParaRPr lang="ru-RU" altLang="en-US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66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ПАМЯТНИКИ</a:t>
                      </a:r>
                      <a:endParaRPr lang="ru-RU" altLang="en-US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6" action="ppaction://hlinksldjump"/>
                        </a:rPr>
                        <a:t>10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7" action="ppaction://hlinksldjump"/>
                        </a:rPr>
                        <a:t>20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8" action="ppaction://hlinksldjump"/>
                        </a:rPr>
                        <a:t>30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9" action="ppaction://hlinksldjump"/>
                        </a:rPr>
                        <a:t>40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0" action="ppaction://hlinksldjump"/>
                        </a:rPr>
                        <a:t>50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66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ВОЙНА В ФОТОГРАФИЯХ</a:t>
                      </a:r>
                      <a:endParaRPr lang="ru-RU" altLang="en-US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1" action="ppaction://hlinksldjump"/>
                        </a:rPr>
                        <a:t>10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2" action="ppaction://hlinksldjump"/>
                        </a:rPr>
                        <a:t>20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3" action="ppaction://hlinksldjump"/>
                        </a:rPr>
                        <a:t>30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4" action="ppaction://hlinksldjump"/>
                        </a:rPr>
                        <a:t>40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5" action="ppaction://hlinksldjump"/>
                        </a:rPr>
                        <a:t>50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66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ЛИЧНОСТИ И ГЕРОИ</a:t>
                      </a:r>
                      <a:endParaRPr lang="ru-RU" altLang="en-US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6" action="ppaction://hlinksldjump"/>
                        </a:rPr>
                        <a:t>10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  <a:p>
                      <a:pPr algn="ctr">
                        <a:buNone/>
                      </a:pP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7" action="ppaction://hlinksldjump"/>
                        </a:rPr>
                        <a:t>20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8" action="ppaction://hlinksldjump"/>
                        </a:rPr>
                        <a:t>30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19" action="ppaction://hlinksldjump"/>
                        </a:rPr>
                        <a:t>40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20" action="ppaction://hlinksldjump"/>
                        </a:rPr>
                        <a:t>50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66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ПЛАКАТЫ</a:t>
                      </a:r>
                      <a:endParaRPr lang="ru-RU" altLang="en-US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21" action="ppaction://hlinksldjump"/>
                        </a:rPr>
                        <a:t>10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22" action="ppaction://hlinksldjump"/>
                        </a:rPr>
                        <a:t>20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23" action="ppaction://hlinksldjump"/>
                        </a:rPr>
                        <a:t>30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24" action="ppaction://hlinksldjump"/>
                        </a:rPr>
                        <a:t>40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altLang="en-US" sz="1800" b="1">
                          <a:solidFill>
                            <a:schemeClr val="accent4"/>
                          </a:solidFill>
                          <a:effectLst/>
                          <a:hlinkClick r:id="rId25" tooltip="" action="ppaction://hlinksldjump"/>
                        </a:rPr>
                        <a:t>50</a:t>
                      </a:r>
                      <a:endParaRPr lang="ru-RU" altLang="en-US" sz="1800" b="1">
                        <a:solidFill>
                          <a:schemeClr val="accent4"/>
                        </a:solidFill>
                        <a:effectLst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845" y="324485"/>
            <a:ext cx="3295650" cy="51308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i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405370" y="206375"/>
            <a:ext cx="4455160" cy="644525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204470" y="837565"/>
            <a:ext cx="6833235" cy="5530850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Город Берлин.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Свастика  — главный символ фашистской Германии, которую Советский Союз победил в Великой Отечественной войне, преодолел смертельную опасность, сохранил собственную государственность и стал сильнейшей мировой державой.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5674360" y="5866130"/>
            <a:ext cx="1035685" cy="4413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370840"/>
            <a:ext cx="3562985" cy="61658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Памятники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zooro-patriot_ist._vikipediya_0"/>
          <p:cNvPicPr>
            <a:picLocks noChangeAspect="1"/>
          </p:cNvPicPr>
          <p:nvPr>
            <p:ph idx="1"/>
          </p:nvPr>
        </p:nvPicPr>
        <p:blipFill>
          <a:blip r:embed="rId1"/>
          <a:srcRect l="22829" t="-45" r="25175"/>
          <a:stretch>
            <a:fillRect/>
          </a:stretch>
        </p:blipFill>
        <p:spPr>
          <a:xfrm>
            <a:off x="6407150" y="132080"/>
            <a:ext cx="4984750" cy="659384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Как называется данный монумент?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Почему в годы войны тыл сыграл ключевую роль в победе нашей страны?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4902200" y="5869305"/>
            <a:ext cx="1117600" cy="46164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260" y="302895"/>
            <a:ext cx="3338195" cy="54483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37576279020868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40320" y="154940"/>
            <a:ext cx="4367530" cy="654812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133350" y="847725"/>
            <a:ext cx="7355840" cy="523557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«Тыл и фронт» в г. Магнитогорск.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Тыл обеспечивал армию и флот продовольствием, оружием и боеприпасами, морально поддерживал бойцов Красной Армии. Благодаря единству тыла и фронта была достигнута Победа, которая до сих пор объединяет граждан нашей страны, так как Великая Отечественная война коснулась каждой семьи, а Победа  — результат героической борьбы всего советского народа.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6366510" y="6355080"/>
            <a:ext cx="861060" cy="4311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182245"/>
            <a:ext cx="10429875" cy="476885"/>
          </a:xfrm>
        </p:spPr>
        <p:txBody>
          <a:bodyPr/>
          <a:p>
            <a:r>
              <a:rPr lang="ru-RU" altLang="en-US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Война в фотографиях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4294967295"/>
          </p:nvPr>
        </p:nvSpPr>
        <p:spPr>
          <a:xfrm>
            <a:off x="519430" y="755650"/>
            <a:ext cx="11590655" cy="612775"/>
          </a:xfrm>
        </p:spPr>
        <p:txBody>
          <a:bodyPr/>
          <a:p>
            <a:pPr marL="0" indent="0" algn="ctr">
              <a:buNone/>
            </a:pPr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была сделана данная фотография.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8851797_original"/>
          <p:cNvPicPr>
            <a:picLocks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1342390" y="1464945"/>
            <a:ext cx="9507220" cy="525208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11076940" y="6059170"/>
            <a:ext cx="923290" cy="5232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1970" y="447040"/>
            <a:ext cx="3594100" cy="52324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Замещающее содержимое 8" descr="8851797_original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188460" y="1268095"/>
            <a:ext cx="7823835" cy="432181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Замещающий текст 5"/>
          <p:cNvSpPr>
            <a:spLocks noGrp="1"/>
          </p:cNvSpPr>
          <p:nvPr>
            <p:ph type="body" sz="half" idx="2"/>
          </p:nvPr>
        </p:nvSpPr>
        <p:spPr>
          <a:xfrm>
            <a:off x="112078" y="970280"/>
            <a:ext cx="3932237" cy="3811588"/>
          </a:xfrm>
        </p:spPr>
        <p:txBody>
          <a:bodyPr/>
          <a:p>
            <a:pPr algn="l"/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Данная фотография сделана в мае 1945 года, в Берлине у здания разрушенного рейхстага. Запечатлено празднование </a:t>
            </a:r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советскими солдатами </a:t>
            </a:r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окончание войны.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Управляющая кнопка: домашняя 9">
            <a:hlinkClick r:id="rId2" action="ppaction://hlinksldjump"/>
          </p:cNvPr>
          <p:cNvSpPr/>
          <p:nvPr/>
        </p:nvSpPr>
        <p:spPr>
          <a:xfrm>
            <a:off x="3829050" y="6212205"/>
            <a:ext cx="1250950" cy="4406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80" y="251460"/>
            <a:ext cx="4617720" cy="80073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Война в фотографиях (20)</a:t>
            </a:r>
            <a:br>
              <a:rPr lang="ru-RU" altLang="en-US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/>
          </a:p>
        </p:txBody>
      </p:sp>
      <p:pic>
        <p:nvPicPr>
          <p:cNvPr id="5" name="Замещающее содержимое 4" descr="German_troops_crossing_the_Soviet_border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82715" y="204470"/>
            <a:ext cx="4700270" cy="644906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была сделана фотография. Свой ответ обоснуйте.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5055870" y="5869305"/>
            <a:ext cx="1092200" cy="4413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640" y="241300"/>
            <a:ext cx="3634740" cy="65722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870585" y="1062355"/>
            <a:ext cx="5521325" cy="457009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Год - 1941.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На фотографии виден пограничный столб, фашистские солдаты переходят границу, не встречая сопротивления. Война началась неожиданно в 4 часа утра.</a:t>
            </a:r>
            <a:endParaRPr lang="ru-RU" altLang="en-US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German_troops_crossing_the_Soviet_border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046595" y="241300"/>
            <a:ext cx="4679315" cy="641985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Управляющая кнопка: домашняя 6">
            <a:hlinkClick r:id="rId2" action="ppaction://hlinksldjump"/>
          </p:cNvPr>
          <p:cNvSpPr/>
          <p:nvPr/>
        </p:nvSpPr>
        <p:spPr>
          <a:xfrm>
            <a:off x="5359400" y="5796280"/>
            <a:ext cx="1168400" cy="4819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730" y="457200"/>
            <a:ext cx="5411470" cy="83185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Война в фотографиях (30)</a:t>
            </a:r>
            <a:b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 sz="3200"/>
          </a:p>
        </p:txBody>
      </p:sp>
      <p:pic>
        <p:nvPicPr>
          <p:cNvPr id="5" name="Замещающее содержимое 4" descr="maxresdefault"/>
          <p:cNvPicPr>
            <a:picLocks noChangeAspect="1"/>
          </p:cNvPicPr>
          <p:nvPr>
            <p:ph idx="1"/>
          </p:nvPr>
        </p:nvPicPr>
        <p:blipFill>
          <a:blip r:embed="rId1"/>
          <a:srcRect l="3395" t="658" r="3570"/>
          <a:stretch>
            <a:fillRect/>
          </a:stretch>
        </p:blipFill>
        <p:spPr>
          <a:xfrm>
            <a:off x="1799590" y="1506220"/>
            <a:ext cx="8592185" cy="516001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224790" y="738505"/>
            <a:ext cx="11797030" cy="675640"/>
          </a:xfrm>
        </p:spPr>
        <p:txBody>
          <a:bodyPr/>
          <a:p>
            <a:pPr algn="ctr"/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 и военную операцию, когда была сделана фотография.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10773410" y="6117590"/>
            <a:ext cx="975995" cy="44005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4550" y="196215"/>
            <a:ext cx="3808730" cy="636905"/>
          </a:xfrm>
        </p:spPr>
        <p:txBody>
          <a:bodyPr/>
          <a:p>
            <a:pPr algn="ctr"/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987425" y="898525"/>
            <a:ext cx="10217150" cy="941705"/>
          </a:xfrm>
        </p:spPr>
        <p:txBody>
          <a:bodyPr/>
          <a:p>
            <a:pPr algn="ctr"/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Берлинская операция 16 апреля - 8 мая 1945 год.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maxresdefault"/>
          <p:cNvPicPr>
            <a:picLocks noChangeAspect="1"/>
          </p:cNvPicPr>
          <p:nvPr>
            <p:ph idx="1"/>
          </p:nvPr>
        </p:nvPicPr>
        <p:blipFill>
          <a:blip r:embed="rId1"/>
          <a:srcRect l="3395" t="658" r="3570"/>
          <a:stretch>
            <a:fillRect/>
          </a:stretch>
        </p:blipFill>
        <p:spPr>
          <a:xfrm>
            <a:off x="1445895" y="1506220"/>
            <a:ext cx="9103995" cy="512064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10875010" y="5942330"/>
            <a:ext cx="1017905" cy="4819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Замещающее содержимое 5" descr="zVUBgGLT6f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33240" y="768985"/>
            <a:ext cx="7637780" cy="572833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347980" y="808355"/>
            <a:ext cx="3840480" cy="381190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 и событие, изображённое на фотографии. Почему для всех граждан России так важно ежегодное празднование этого события?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639820" y="224790"/>
            <a:ext cx="47047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Война в фотографиях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Управляющая кнопка: настраиваемая 6">
            <a:hlinkClick r:id="" action="ppaction://hlinkshowjump?jump=nextslide"/>
          </p:cNvPr>
          <p:cNvSpPr/>
          <p:nvPr/>
        </p:nvSpPr>
        <p:spPr>
          <a:xfrm>
            <a:off x="2989580" y="6043295"/>
            <a:ext cx="1042670" cy="4540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Даты и события (10)</a:t>
            </a:r>
            <a:endParaRPr lang="ru-RU" sz="32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" y="1701165"/>
            <a:ext cx="5264785" cy="451612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 какой по счёту год с начала Великой Отечественной войны произошли события, которым посвящён данный памятник?</a:t>
            </a:r>
            <a:endParaRPr lang="ru-RU" dirty="0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sz="half" idx="2"/>
          </p:nvPr>
        </p:nvPicPr>
        <p:blipFill>
          <a:blip r:embed="rId1"/>
          <a:srcRect l="22580" t="-971"/>
          <a:stretch>
            <a:fillRect/>
          </a:stretch>
        </p:blipFill>
        <p:spPr>
          <a:xfrm>
            <a:off x="5203825" y="668655"/>
            <a:ext cx="6378575" cy="554863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3327400" y="5687695"/>
            <a:ext cx="1280160" cy="52959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 </a:t>
            </a:r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870" y="314325"/>
            <a:ext cx="3408680" cy="81026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327025" y="1206500"/>
            <a:ext cx="4464685" cy="5049520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Парад Победы 1945 года.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Парад  — это память Победы над фашистской Германией. Это дань уважения и гордости за героическую борьбу нашего народа против нацистов.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Замещающее содержимое 5" descr="zVUBgGLT6f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19675" y="1124585"/>
            <a:ext cx="6841490" cy="513143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5" name="Управляющая кнопка: домашняя 4">
            <a:hlinkClick r:id="rId2" action="ppaction://hlinksldjump"/>
          </p:cNvPr>
          <p:cNvSpPr/>
          <p:nvPr/>
        </p:nvSpPr>
        <p:spPr>
          <a:xfrm>
            <a:off x="3439160" y="5794375"/>
            <a:ext cx="1209675" cy="461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2880"/>
            <a:ext cx="4825365" cy="64071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Война в фотографиях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2126261_original"/>
          <p:cNvPicPr>
            <a:picLocks noChangeAspect="1"/>
          </p:cNvPicPr>
          <p:nvPr>
            <p:ph idx="1"/>
          </p:nvPr>
        </p:nvPicPr>
        <p:blipFill>
          <a:blip r:embed="rId1"/>
          <a:srcRect l="5381" t="1248" r="5401" b="398"/>
          <a:stretch>
            <a:fillRect/>
          </a:stretch>
        </p:blipFill>
        <p:spPr>
          <a:xfrm>
            <a:off x="4772025" y="633095"/>
            <a:ext cx="7193915" cy="594804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43560" y="2057400"/>
            <a:ext cx="4228465" cy="265366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Назовите город и события, изображённые на фотографиях.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3041015" y="5849620"/>
            <a:ext cx="1435735" cy="5842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010" y="239395"/>
            <a:ext cx="3378200" cy="61785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327343" y="928370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Это город Ленинград в период блокады.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Блокада города Ленинграда во время  войныдлилась с 8 сентября 1941 года по 27 января 1944 года.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2126261_original"/>
          <p:cNvPicPr>
            <a:picLocks noChangeAspect="1"/>
          </p:cNvPicPr>
          <p:nvPr>
            <p:ph idx="1"/>
          </p:nvPr>
        </p:nvPicPr>
        <p:blipFill>
          <a:blip r:embed="rId1"/>
          <a:srcRect l="5381" t="1248" r="5401" b="398"/>
          <a:stretch>
            <a:fillRect/>
          </a:stretch>
        </p:blipFill>
        <p:spPr>
          <a:xfrm>
            <a:off x="4512310" y="596900"/>
            <a:ext cx="7551420" cy="566420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Управляющая кнопка: домашняя 2">
            <a:hlinkClick r:id="rId2" action="ppaction://hlinksldjump"/>
          </p:cNvPr>
          <p:cNvSpPr/>
          <p:nvPr/>
        </p:nvSpPr>
        <p:spPr>
          <a:xfrm>
            <a:off x="3028315" y="5758815"/>
            <a:ext cx="1158875" cy="50228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965" y="179705"/>
            <a:ext cx="4351020" cy="87312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Личности и герои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81648" y="115506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годы войны, по итогам которой была учреждена данная медаль. Укажите личность, изображённую на медали.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4015105" y="5834380"/>
            <a:ext cx="1066165" cy="4819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  <p:pic>
        <p:nvPicPr>
          <p:cNvPr id="7" name="Замещающее содержимое 6" descr="3d8319a6925c22faf5be8369597f4a5f"/>
          <p:cNvPicPr>
            <a:picLocks noChangeAspect="1"/>
          </p:cNvPicPr>
          <p:nvPr>
            <p:ph idx="1"/>
          </p:nvPr>
        </p:nvPicPr>
        <p:blipFill>
          <a:blip r:embed="rId1"/>
          <a:srcRect l="13693" t="362" r="16698"/>
          <a:stretch>
            <a:fillRect/>
          </a:stretch>
        </p:blipFill>
        <p:spPr>
          <a:xfrm>
            <a:off x="5448300" y="337185"/>
            <a:ext cx="6435725" cy="629158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370" y="395605"/>
            <a:ext cx="3081020" cy="77025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06413" y="140144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Годы - 1941 - 1945.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На медали изображён Иосиф Сталин в форме маршала Советского Союза.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Управляющая кнопка: домашняя 4">
            <a:hlinkClick r:id="rId1" action="ppaction://hlinksldjump"/>
          </p:cNvPr>
          <p:cNvSpPr/>
          <p:nvPr/>
        </p:nvSpPr>
        <p:spPr>
          <a:xfrm>
            <a:off x="4234815" y="5922010"/>
            <a:ext cx="1169035" cy="5537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3" name="Замещающее содержимое 2" descr="3d8319a6925c22faf5be8369597f4a5f"/>
          <p:cNvPicPr>
            <a:picLocks noChangeAspect="1"/>
          </p:cNvPicPr>
          <p:nvPr>
            <p:ph idx="1"/>
          </p:nvPr>
        </p:nvPicPr>
        <p:blipFill>
          <a:blip r:embed="rId2"/>
          <a:srcRect l="15689" t="121" r="16039"/>
          <a:stretch>
            <a:fillRect/>
          </a:stretch>
        </p:blipFill>
        <p:spPr>
          <a:xfrm>
            <a:off x="5628640" y="395605"/>
            <a:ext cx="6254750" cy="624903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895" y="467360"/>
            <a:ext cx="4342130" cy="69786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Личности и герои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Замещающее содержимое 5" descr="ef6f2dc676893fdb16e5d5c100b5b0ac72"/>
          <p:cNvPicPr>
            <a:picLocks noChangeAspect="1"/>
          </p:cNvPicPr>
          <p:nvPr>
            <p:ph idx="1"/>
          </p:nvPr>
        </p:nvPicPr>
        <p:blipFill>
          <a:blip r:embed="rId1"/>
          <a:srcRect l="7212" t="10394" r="47932" b="7779"/>
          <a:stretch>
            <a:fillRect/>
          </a:stretch>
        </p:blipFill>
        <p:spPr>
          <a:xfrm>
            <a:off x="6870065" y="253365"/>
            <a:ext cx="4716145" cy="646303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62928" y="172910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фамилию, изображённого на фотографии человека.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Управляющая кнопка: настраиваемая 4">
            <a:hlinkClick r:id="" action="ppaction://hlinkshowjump?jump=nextslide"/>
          </p:cNvPr>
          <p:cNvSpPr/>
          <p:nvPr/>
        </p:nvSpPr>
        <p:spPr>
          <a:xfrm>
            <a:off x="5323205" y="5921375"/>
            <a:ext cx="1045845" cy="51244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820" y="589915"/>
            <a:ext cx="2907030" cy="68834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Замещающее содержимое 5" descr="5-area-324x216"/>
          <p:cNvPicPr>
            <a:picLocks noChangeAspect="1"/>
          </p:cNvPicPr>
          <p:nvPr>
            <p:ph idx="1"/>
          </p:nvPr>
        </p:nvPicPr>
        <p:blipFill>
          <a:blip r:embed="rId1"/>
          <a:srcRect l="5581" t="-354"/>
          <a:stretch>
            <a:fillRect/>
          </a:stretch>
        </p:blipFill>
        <p:spPr>
          <a:xfrm>
            <a:off x="4961890" y="982980"/>
            <a:ext cx="6607175" cy="468185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73088" y="151828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Г.К. Жуков.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Георгий Константинович Жуков - советский полководец, Маршал Советского Союза.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Управляющая кнопка: домашняя 4">
            <a:hlinkClick r:id="rId2" action="ppaction://hlinksldjump"/>
          </p:cNvPr>
          <p:cNvSpPr/>
          <p:nvPr/>
        </p:nvSpPr>
        <p:spPr>
          <a:xfrm>
            <a:off x="4172585" y="5986145"/>
            <a:ext cx="1076325" cy="5232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0040" y="221615"/>
            <a:ext cx="3931920" cy="7283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Личности и герои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eSiOXJV6FT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6435" y="2080895"/>
            <a:ext cx="11058525" cy="460819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48030" y="949960"/>
            <a:ext cx="11366500" cy="1043940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Кем оставлена данная надпись? Укажите крепость, где она находится.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10448290" y="1491615"/>
            <a:ext cx="1496695" cy="50228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075" y="394970"/>
            <a:ext cx="3142615" cy="79057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5581180-549f669498bd2ab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19550" y="1184910"/>
            <a:ext cx="8035925" cy="534098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76885" y="1411605"/>
            <a:ext cx="3347085" cy="320738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Надпись сделана защитниками Брестской крепости.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2583180" y="5851525"/>
            <a:ext cx="1168400" cy="461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595" y="370840"/>
            <a:ext cx="3931920" cy="61658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Личности и герои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Замещающее содержимое 5" descr="Маршал_Советского_Союза_дважды_Герой_Советского_Союза_Константин_Константинович_Рокоссовский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021830" y="119380"/>
            <a:ext cx="4862195" cy="661860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808990" y="1350010"/>
            <a:ext cx="3133090" cy="381190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Укажите фамилию, изображённого на фотографии человека.</a:t>
            </a:r>
            <a:endParaRPr lang="ru-RU" altLang="en-US" sz="3200"/>
          </a:p>
        </p:txBody>
      </p:sp>
      <p:sp>
        <p:nvSpPr>
          <p:cNvPr id="5" name="Управляющая кнопка: настраиваемая 4">
            <a:hlinkClick r:id="" action="ppaction://hlinkshowjump?jump=nextslide"/>
          </p:cNvPr>
          <p:cNvSpPr/>
          <p:nvPr/>
        </p:nvSpPr>
        <p:spPr>
          <a:xfrm>
            <a:off x="5452110" y="5937250"/>
            <a:ext cx="1158240" cy="46164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205230" y="457200"/>
            <a:ext cx="3566795" cy="950595"/>
          </a:xfrm>
        </p:spPr>
        <p:txBody>
          <a:bodyPr/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Замещающее содержимое 7"/>
          <p:cNvPicPr>
            <a:picLocks noChangeAspect="1"/>
          </p:cNvPicPr>
          <p:nvPr>
            <p:ph idx="1"/>
          </p:nvPr>
        </p:nvPicPr>
        <p:blipFill>
          <a:blip r:embed="rId1"/>
          <a:srcRect l="22580" t="-971"/>
          <a:stretch>
            <a:fillRect/>
          </a:stretch>
        </p:blipFill>
        <p:spPr>
          <a:xfrm>
            <a:off x="4925695" y="1078230"/>
            <a:ext cx="6727190" cy="448691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10" name="Замещающий текст 9"/>
          <p:cNvSpPr>
            <a:spLocks noGrp="1"/>
          </p:cNvSpPr>
          <p:nvPr>
            <p:ph type="body" sz="half" idx="2"/>
          </p:nvPr>
        </p:nvSpPr>
        <p:spPr>
          <a:xfrm>
            <a:off x="282575" y="1489075"/>
            <a:ext cx="4489450" cy="4380230"/>
          </a:xfrm>
        </p:spPr>
        <p:txBody>
          <a:bodyPr/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Данный памятник посвящён первому году войны.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Битва за Москву произошла с сентября 1941 по апрель 1942 года.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Управляющая кнопка: домашняя 10">
            <a:hlinkClick r:id="rId2" action="ppaction://hlinksldjump"/>
          </p:cNvPr>
          <p:cNvSpPr/>
          <p:nvPr/>
        </p:nvSpPr>
        <p:spPr>
          <a:xfrm>
            <a:off x="3304540" y="5950585"/>
            <a:ext cx="1364615" cy="5175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1065" y="518160"/>
            <a:ext cx="3235325" cy="57531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Маршал_Советского_Союза_дважды_Герой_Советского_Союза_Константин_Константинович_Рокоссовский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176770" y="119380"/>
            <a:ext cx="4862195" cy="661860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235585" y="1176655"/>
            <a:ext cx="6228080" cy="4692650"/>
          </a:xfrm>
        </p:spPr>
        <p:txBody>
          <a:bodyPr/>
          <a:p>
            <a:r>
              <a:rPr lang="ru-RU" altLang="en-US"/>
              <a:t> </a:t>
            </a:r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Константин Константинович Рокоссовский.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Советский и польский военачальник, дважды Герой Советского Союза. Кавалер ордена «Победа». Единственный в истории СССР маршал двух стран: Маршал Советского Союза и Маршал Польши.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5797550" y="6242685"/>
            <a:ext cx="1025525" cy="33845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35" y="435610"/>
            <a:ext cx="4301490" cy="61658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Личности и герои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Замещающее содержимое 5" descr="slide_8"/>
          <p:cNvPicPr>
            <a:picLocks noChangeAspect="1"/>
          </p:cNvPicPr>
          <p:nvPr>
            <p:ph idx="1"/>
          </p:nvPr>
        </p:nvPicPr>
        <p:blipFill>
          <a:blip r:embed="rId1"/>
          <a:srcRect l="56553" t="2359" r="5566" b="22551"/>
          <a:stretch>
            <a:fillRect/>
          </a:stretch>
        </p:blipFill>
        <p:spPr>
          <a:xfrm>
            <a:off x="6787515" y="200025"/>
            <a:ext cx="4389120" cy="652526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70218" y="126809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Назовите имя и фамилию девочки, изображённой на фотографии.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Управляющая кнопка: настраиваемая 4">
            <a:hlinkClick r:id="" action="ppaction://hlinkshowjump?jump=nextslide"/>
          </p:cNvPr>
          <p:cNvSpPr/>
          <p:nvPr/>
        </p:nvSpPr>
        <p:spPr>
          <a:xfrm>
            <a:off x="5431790" y="6137910"/>
            <a:ext cx="942975" cy="39941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3640" y="207010"/>
            <a:ext cx="3624580" cy="63690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84905" y="1052195"/>
            <a:ext cx="8376285" cy="455549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102235" y="206375"/>
            <a:ext cx="3654425" cy="624776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Таня Савичева.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Ленинградская школьница, потерявшая родных в дни блокады. С начала блокады Ленинграда стала вести дневник в записной книжке.  Этот дневник стал одним из доказательств зверств фашизма.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9453245" y="6283960"/>
            <a:ext cx="943610" cy="461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8350" y="477520"/>
            <a:ext cx="3716655" cy="7283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Плакаты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5ade068285600a15d2723ca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34810" y="198755"/>
            <a:ext cx="4627880" cy="659828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481013" y="151828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название государства, в одном из городов которого находится изображённый на плакате военнослужащий?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5392420" y="5952490"/>
            <a:ext cx="1045845" cy="4508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300" y="447040"/>
            <a:ext cx="3348355" cy="82105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</a:rPr>
              <a:t>Ответ (10)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Замещающее содержимое 4" descr="5ade068285600a15d2723ca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827520" y="180975"/>
            <a:ext cx="4555490" cy="649541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Государство - Германия.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5391150" y="5869305"/>
            <a:ext cx="984250" cy="4819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600" y="436245"/>
            <a:ext cx="3758565" cy="64706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Плакаты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07430" y="215265"/>
            <a:ext cx="4179570" cy="642683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839788" y="1267460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началась битва за город, которому посвящён данный плакат.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4603115" y="6054090"/>
            <a:ext cx="1056640" cy="38989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660" y="518795"/>
            <a:ext cx="3522345" cy="79057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</a:rPr>
              <a:t>Ответ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Замещающее содержимое 4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77585" y="105410"/>
            <a:ext cx="4322445" cy="664718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675958" y="1626870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Битва за Москву  началась 30 сентября 1941 года.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4761230" y="5974715"/>
            <a:ext cx="974090" cy="4819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685" y="508635"/>
            <a:ext cx="3450590" cy="86169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</a:rPr>
              <a:t>Плакаты </a:t>
            </a:r>
            <a:r>
              <a:rPr lang="ru-RU" altLang="en-US">
                <a:solidFill>
                  <a:schemeClr val="accent2">
                    <a:lumMod val="75000"/>
                  </a:schemeClr>
                </a:solidFill>
              </a:rPr>
              <a:t>(30)</a:t>
            </a:r>
            <a:endParaRPr lang="ru-RU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Замещающее содержимое 5" descr="imag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913120" y="149860"/>
            <a:ext cx="4907280" cy="655828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654368" y="151828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завершилась битва, которой посвящён плакат.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Управляющая кнопка: настраиваемая 4">
            <a:hlinkClick r:id="" action="ppaction://hlinkshowjump?jump=nextslide"/>
          </p:cNvPr>
          <p:cNvSpPr/>
          <p:nvPr/>
        </p:nvSpPr>
        <p:spPr>
          <a:xfrm>
            <a:off x="4468495" y="5962650"/>
            <a:ext cx="1045845" cy="41021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965" y="640715"/>
            <a:ext cx="3039745" cy="73977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imag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128385" y="217805"/>
            <a:ext cx="4805680" cy="642239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Битва за Ленинград завершилась в 1944 году.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4336415" y="5869305"/>
            <a:ext cx="1066165" cy="4508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405765"/>
            <a:ext cx="3594100" cy="85153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Плакаты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x2Ax-5bXnQZW3bTe247NwmXihEErz82yKiovTEQdRXSFHdDGkvlKrbFd-LrqB8Ja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34205" y="1047115"/>
            <a:ext cx="7536815" cy="499681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произошла битва, которой посвящён плакат.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3000375" y="5602605"/>
            <a:ext cx="994410" cy="4413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40105" y="631190"/>
            <a:ext cx="3931920" cy="6775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Даты и события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Замещающая рамка рисунка 8" descr="Феодосия-29"/>
          <p:cNvPicPr>
            <a:picLocks noChangeAspect="1"/>
          </p:cNvPicPr>
          <p:nvPr>
            <p:ph type="pic" idx="1"/>
          </p:nvPr>
        </p:nvPicPr>
        <p:blipFill>
          <a:blip r:embed="rId1"/>
          <a:srcRect l="15619" r="29076" b="-1337"/>
          <a:stretch>
            <a:fillRect/>
          </a:stretch>
        </p:blipFill>
        <p:spPr>
          <a:xfrm>
            <a:off x="4965700" y="991235"/>
            <a:ext cx="7088505" cy="521017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12" name="Замещающий текст 11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В какой  год произошло событие, которому посвящён данный мемориал?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Управляющая кнопка: настраиваемая 12">
            <a:hlinkClick r:id="" action="ppaction://hlinkshowjump?jump=nextslide"/>
          </p:cNvPr>
          <p:cNvSpPr/>
          <p:nvPr/>
        </p:nvSpPr>
        <p:spPr>
          <a:xfrm>
            <a:off x="3324860" y="5770880"/>
            <a:ext cx="1170940" cy="60579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 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415" y="661670"/>
            <a:ext cx="3286125" cy="77025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x2Ax-5bXnQZW3bTe247NwmXihEErz82yKiovTEQdRXSFHdDGkvlKrbFd-LrqB8Ja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33570" y="980440"/>
            <a:ext cx="7574915" cy="502221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501333" y="158559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Год - 1945.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Берлинская операция происходила с 16 апреля по 8 мая 1945 года.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домашняя 5">
            <a:hlinkClick r:id="rId2" action="ppaction://hlinksldjump"/>
          </p:cNvPr>
          <p:cNvSpPr/>
          <p:nvPr/>
        </p:nvSpPr>
        <p:spPr>
          <a:xfrm>
            <a:off x="3118485" y="6002655"/>
            <a:ext cx="957580" cy="4730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518160"/>
            <a:ext cx="3931285" cy="6775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Плакаты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началась битва, которой посвящён плакат.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695950" y="518160"/>
            <a:ext cx="6021705" cy="603123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4144645" y="5869305"/>
            <a:ext cx="933450" cy="56896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390" y="651510"/>
            <a:ext cx="3931285" cy="61658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(50)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06438" y="1411605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1942 год. 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Плакат связан с началом битвы с фашистскими войсками в Сталинграде.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55920" y="350520"/>
            <a:ext cx="6148070" cy="6156960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Управляющая кнопка: домашняя 2">
            <a:hlinkClick r:id="rId2" action="ppaction://hlinksldjump"/>
          </p:cNvPr>
          <p:cNvSpPr/>
          <p:nvPr/>
        </p:nvSpPr>
        <p:spPr>
          <a:xfrm>
            <a:off x="3963670" y="5930900"/>
            <a:ext cx="1000125" cy="48450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8190" y="610870"/>
            <a:ext cx="3777615" cy="595630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Ответ (20)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Замещающий текст 6"/>
          <p:cNvSpPr>
            <a:spLocks noGrp="1"/>
          </p:cNvSpPr>
          <p:nvPr>
            <p:ph type="body" sz="half" idx="2"/>
          </p:nvPr>
        </p:nvSpPr>
        <p:spPr>
          <a:xfrm>
            <a:off x="732155" y="1350010"/>
            <a:ext cx="3829685" cy="446722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1941 год.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Феодосийский десант не позволил немцам превратить Керченской полуостров в плацдарм для захвата Кавказа.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Замещающее содержимое 7"/>
          <p:cNvPicPr>
            <a:picLocks noChangeAspect="1"/>
          </p:cNvPicPr>
          <p:nvPr>
            <p:ph idx="1"/>
          </p:nvPr>
        </p:nvPicPr>
        <p:blipFill>
          <a:blip r:embed="rId1"/>
          <a:srcRect l="15637" t="-159"/>
          <a:stretch>
            <a:fillRect/>
          </a:stretch>
        </p:blipFill>
        <p:spPr>
          <a:xfrm>
            <a:off x="5095240" y="1125855"/>
            <a:ext cx="6608445" cy="519430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11" name="Управляющая кнопка: домашняя 10">
            <a:hlinkClick r:id="rId2" action="ppaction://hlinksldjump"/>
          </p:cNvPr>
          <p:cNvSpPr/>
          <p:nvPr/>
        </p:nvSpPr>
        <p:spPr>
          <a:xfrm>
            <a:off x="3598545" y="5878830"/>
            <a:ext cx="1111885" cy="52260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" y="300355"/>
            <a:ext cx="4977130" cy="687070"/>
          </a:xfrm>
        </p:spPr>
        <p:txBody>
          <a:bodyPr/>
          <a:p>
            <a:pPr algn="ctr">
              <a:lnSpc>
                <a:spcPct val="90000"/>
              </a:lnSpc>
            </a:pPr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Даты и события (30)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Замещающее содержимое 4" descr="1-332"/>
          <p:cNvPicPr>
            <a:picLocks noChangeAspect="1"/>
          </p:cNvPicPr>
          <p:nvPr>
            <p:ph idx="1"/>
          </p:nvPr>
        </p:nvPicPr>
        <p:blipFill>
          <a:blip r:embed="rId1"/>
          <a:srcRect l="1391" t="-128" b="15394"/>
          <a:stretch>
            <a:fillRect/>
          </a:stretch>
        </p:blipFill>
        <p:spPr>
          <a:xfrm>
            <a:off x="3766185" y="1209040"/>
            <a:ext cx="8220075" cy="5128895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399098" y="1144270"/>
            <a:ext cx="3932237" cy="3811588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название государственного праздника, на котором была сделана данная фотография.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2287905" y="5916295"/>
            <a:ext cx="1087120" cy="4819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" y="309880"/>
            <a:ext cx="4608195" cy="6775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Ответ (30)</a:t>
            </a:r>
            <a:endParaRPr lang="ru-RU" altLang="en-US" sz="3200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163830" y="1288415"/>
            <a:ext cx="4168140" cy="435546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День Победы - праздник победы Красной Армии и советского народа над нацистской Германией в Великой Отечественной войне 1941—1945 годов.</a:t>
            </a:r>
            <a:endParaRPr lang="ru-RU" altLang="en-US"/>
          </a:p>
        </p:txBody>
      </p:sp>
      <p:pic>
        <p:nvPicPr>
          <p:cNvPr id="7" name="Замещающее содержимое 6" descr="aiZYEzHjGb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31970" y="1059180"/>
            <a:ext cx="7743825" cy="439166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nukadeti.ru_-_den-pobedy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2727,000000" end="170909,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38425" y="5348605"/>
            <a:ext cx="495300" cy="495300"/>
          </a:xfrm>
          <a:prstGeom prst="rect">
            <a:avLst/>
          </a:prstGeom>
        </p:spPr>
      </p:pic>
      <p:sp>
        <p:nvSpPr>
          <p:cNvPr id="11" name="Управляющая кнопка: домашняя 10">
            <a:hlinkClick r:id="rId5" action="ppaction://hlinksldjump"/>
          </p:cNvPr>
          <p:cNvSpPr/>
          <p:nvPr/>
        </p:nvSpPr>
        <p:spPr>
          <a:xfrm>
            <a:off x="3234690" y="5944870"/>
            <a:ext cx="1097280" cy="4095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13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105" y="518160"/>
            <a:ext cx="3931285" cy="677545"/>
          </a:xfrm>
        </p:spPr>
        <p:txBody>
          <a:bodyPr/>
          <a:p>
            <a:r>
              <a:rPr lang="ru-RU" altLang="en-US" sz="320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Даты и события (40)</a:t>
            </a:r>
            <a:endParaRPr lang="ru-RU" altLang="en-US" sz="3200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235585" y="1647190"/>
            <a:ext cx="4536440" cy="4222115"/>
          </a:xfrm>
        </p:spPr>
        <p:txBody>
          <a:bodyPr/>
          <a:p>
            <a:r>
              <a:rPr lang="ru-RU" altLang="en-US" sz="3200">
                <a:latin typeface="Times New Roman" panose="02020603050405020304" charset="0"/>
                <a:cs typeface="Times New Roman" panose="02020603050405020304" charset="0"/>
              </a:rPr>
              <a:t>Укажите год, когда произошло сражение, проиллюстрированное на марке.</a:t>
            </a:r>
            <a:endParaRPr lang="ru-RU" altLang="en-US" sz="3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nextslide"/>
          </p:cNvPr>
          <p:cNvSpPr/>
          <p:nvPr/>
        </p:nvSpPr>
        <p:spPr>
          <a:xfrm>
            <a:off x="3272155" y="5869305"/>
            <a:ext cx="1308735" cy="5683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ru-RU" altLang="en-US"/>
              <a:t>ответ</a:t>
            </a:r>
            <a:endParaRPr lang="ru-RU" altLang="en-US"/>
          </a:p>
        </p:txBody>
      </p:sp>
      <p:pic>
        <p:nvPicPr>
          <p:cNvPr id="8" name="Замещающее содержимое 7" descr="tank-battle-devoted-to-victory-day-th-anniversary-kursk-serie-circa-moscow-russia-august-postage-stamp-printed-shows-155711038"/>
          <p:cNvPicPr>
            <a:picLocks noChangeAspect="1"/>
          </p:cNvPicPr>
          <p:nvPr>
            <p:ph idx="1"/>
          </p:nvPr>
        </p:nvPicPr>
        <p:blipFill>
          <a:blip r:embed="rId1"/>
          <a:srcRect l="482" b="7354"/>
          <a:stretch>
            <a:fillRect/>
          </a:stretch>
        </p:blipFill>
        <p:spPr>
          <a:xfrm>
            <a:off x="4772025" y="855980"/>
            <a:ext cx="7144385" cy="5146040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6090</Words>
  <Application>WPS Presentation</Application>
  <PresentationFormat>Произвольный</PresentationFormat>
  <Paragraphs>339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Arial</vt:lpstr>
      <vt:lpstr>SimSun</vt:lpstr>
      <vt:lpstr>Wingdings</vt:lpstr>
      <vt:lpstr>Times New Roman</vt:lpstr>
      <vt:lpstr>Microsoft YaHei</vt:lpstr>
      <vt:lpstr>Arial Unicode MS</vt:lpstr>
      <vt:lpstr>Default Design</vt:lpstr>
      <vt:lpstr>СВОЯ ИГРА</vt:lpstr>
      <vt:lpstr>PowerPoint 演示文稿</vt:lpstr>
      <vt:lpstr>Даты и события (10)</vt:lpstr>
      <vt:lpstr>Ответ (10)</vt:lpstr>
      <vt:lpstr>Даты и события (20)</vt:lpstr>
      <vt:lpstr>Ответ (20)</vt:lpstr>
      <vt:lpstr>Даты и события (30)</vt:lpstr>
      <vt:lpstr>Ответ (30)</vt:lpstr>
      <vt:lpstr>Даты и события (40)</vt:lpstr>
      <vt:lpstr>Ответ (40)</vt:lpstr>
      <vt:lpstr>Даты и события (50)</vt:lpstr>
      <vt:lpstr>Ответ (50)</vt:lpstr>
      <vt:lpstr>Памятники (10)</vt:lpstr>
      <vt:lpstr>Ответ (10)</vt:lpstr>
      <vt:lpstr>Памятники (20)</vt:lpstr>
      <vt:lpstr>Ответ (20)</vt:lpstr>
      <vt:lpstr>Памятники (30)</vt:lpstr>
      <vt:lpstr>Ответ (30)</vt:lpstr>
      <vt:lpstr>Памятники (40)</vt:lpstr>
      <vt:lpstr>Ответ (40)</vt:lpstr>
      <vt:lpstr>Памятники (50)</vt:lpstr>
      <vt:lpstr>Ответ (50)</vt:lpstr>
      <vt:lpstr>Война в фотографиях (10)</vt:lpstr>
      <vt:lpstr>Ответ (10)</vt:lpstr>
      <vt:lpstr>Война в фотографиях (20) </vt:lpstr>
      <vt:lpstr>Ответ (20)</vt:lpstr>
      <vt:lpstr>Война в фотографиях (30) </vt:lpstr>
      <vt:lpstr>Ответ (30)</vt:lpstr>
      <vt:lpstr>PowerPoint 演示文稿</vt:lpstr>
      <vt:lpstr>Ответ (40)</vt:lpstr>
      <vt:lpstr>Война в фотографиях (50)</vt:lpstr>
      <vt:lpstr>Ответ (50)</vt:lpstr>
      <vt:lpstr>Личности и герои (10)</vt:lpstr>
      <vt:lpstr>Ответ (10)</vt:lpstr>
      <vt:lpstr>Личности и герои (20)</vt:lpstr>
      <vt:lpstr>Ответ (20)</vt:lpstr>
      <vt:lpstr>Личности и герои (30)</vt:lpstr>
      <vt:lpstr>Ответ (30)</vt:lpstr>
      <vt:lpstr>Личности и герои (40)</vt:lpstr>
      <vt:lpstr>Ответ (40)</vt:lpstr>
      <vt:lpstr>Личности и герои (50)</vt:lpstr>
      <vt:lpstr>Ответ (50)</vt:lpstr>
      <vt:lpstr>Плакаты (10)</vt:lpstr>
      <vt:lpstr>Ответ (10)</vt:lpstr>
      <vt:lpstr>Плакаты (20)</vt:lpstr>
      <vt:lpstr>Ответ (20)</vt:lpstr>
      <vt:lpstr>Плакаты (30)</vt:lpstr>
      <vt:lpstr>Ответ (30)</vt:lpstr>
      <vt:lpstr>Плакаты (40)</vt:lpstr>
      <vt:lpstr>Ответ (40)</vt:lpstr>
      <vt:lpstr>Плакаты (50)</vt:lpstr>
      <vt:lpstr>Ответ (50)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Huawei</cp:lastModifiedBy>
  <cp:revision>28</cp:revision>
  <dcterms:created xsi:type="dcterms:W3CDTF">2023-03-23T07:43:00Z</dcterms:created>
  <dcterms:modified xsi:type="dcterms:W3CDTF">2023-03-30T06:29:39Z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1049-11.2.0.11516</vt:lpwstr>
  </property>
  <property fmtid="{D5CDD505-2E9C-101B-9397-08002B2CF9AE}" pid="3" name="ICV">
    <vt:lpwstr>D74F7B75D0EC48DC88195A9AA5AF19C8</vt:lpwstr>
  </property>
</Properties>
</file>