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4" r:id="rId4"/>
    <p:sldId id="265" r:id="rId5"/>
    <p:sldId id="271" r:id="rId6"/>
    <p:sldId id="272" r:id="rId7"/>
    <p:sldId id="273" r:id="rId8"/>
    <p:sldId id="274" r:id="rId9"/>
    <p:sldId id="275" r:id="rId10"/>
    <p:sldId id="276" r:id="rId11"/>
    <p:sldId id="277" r:id="rId12"/>
    <p:sldId id="278" r:id="rId13"/>
    <p:sldId id="279" r:id="rId14"/>
    <p:sldId id="280" r:id="rId15"/>
    <p:sldId id="266" r:id="rId16"/>
    <p:sldId id="281" r:id="rId17"/>
    <p:sldId id="282" r:id="rId18"/>
    <p:sldId id="283" r:id="rId19"/>
    <p:sldId id="284" r:id="rId20"/>
    <p:sldId id="285" r:id="rId21"/>
    <p:sldId id="286" r:id="rId22"/>
    <p:sldId id="287" r:id="rId23"/>
    <p:sldId id="288" r:id="rId24"/>
    <p:sldId id="289" r:id="rId25"/>
    <p:sldId id="304" r:id="rId26"/>
    <p:sldId id="294" r:id="rId27"/>
    <p:sldId id="295" r:id="rId28"/>
    <p:sldId id="296" r:id="rId29"/>
    <p:sldId id="297" r:id="rId30"/>
    <p:sldId id="298" r:id="rId31"/>
    <p:sldId id="299" r:id="rId32"/>
    <p:sldId id="301" r:id="rId33"/>
    <p:sldId id="302" r:id="rId34"/>
    <p:sldId id="303" r:id="rId35"/>
    <p:sldId id="258" r:id="rId36"/>
    <p:sldId id="267" r:id="rId37"/>
    <p:sldId id="268" r:id="rId38"/>
    <p:sldId id="300" r:id="rId39"/>
    <p:sldId id="269" r:id="rId40"/>
    <p:sldId id="290" r:id="rId41"/>
    <p:sldId id="259" r:id="rId42"/>
    <p:sldId id="260" r:id="rId43"/>
    <p:sldId id="261" r:id="rId44"/>
    <p:sldId id="262" r:id="rId45"/>
    <p:sldId id="263" r:id="rId46"/>
    <p:sldId id="292" r:id="rId47"/>
    <p:sldId id="291" r:id="rId48"/>
    <p:sldId id="293"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7" autoAdjust="0"/>
    <p:restoredTop sz="94660" autoAdjust="0"/>
  </p:normalViewPr>
  <p:slideViewPr>
    <p:cSldViewPr snapToGrid="0">
      <p:cViewPr varScale="1">
        <p:scale>
          <a:sx n="82" d="100"/>
          <a:sy n="82" d="100"/>
        </p:scale>
        <p:origin x="96" y="156"/>
      </p:cViewPr>
      <p:guideLst>
        <p:guide orient="horz" pos="2160"/>
        <p:guide pos="3840"/>
      </p:guideLst>
    </p:cSldViewPr>
  </p:slideViewPr>
  <p:outlineViewPr>
    <p:cViewPr>
      <p:scale>
        <a:sx n="33" d="100"/>
        <a:sy n="33" d="100"/>
      </p:scale>
      <p:origin x="0" y="11592"/>
    </p:cViewPr>
  </p:outlineViewPr>
  <p:notesTextViewPr>
    <p:cViewPr>
      <p:scale>
        <a:sx n="3" d="2"/>
        <a:sy n="3" d="2"/>
      </p:scale>
      <p:origin x="0" y="0"/>
    </p:cViewPr>
  </p:notesTextViewPr>
  <p:sorterViewPr>
    <p:cViewPr>
      <p:scale>
        <a:sx n="100" d="100"/>
        <a:sy n="100" d="100"/>
      </p:scale>
      <p:origin x="0" y="94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A841E86B-0433-4F5B-9E14-739D0BEC7174}" type="datetimeFigureOut">
              <a:rPr lang="ru-RU" smtClean="0"/>
              <a:t>28.08.2024</a:t>
            </a:fld>
            <a:endParaRPr lang="ru-RU"/>
          </a:p>
        </p:txBody>
      </p:sp>
      <p:sp>
        <p:nvSpPr>
          <p:cNvPr id="5" name="Footer Placeholder 4"/>
          <p:cNvSpPr>
            <a:spLocks noGrp="1"/>
          </p:cNvSpPr>
          <p:nvPr>
            <p:ph type="ftr" sz="quarter" idx="11"/>
          </p:nvPr>
        </p:nvSpPr>
        <p:spPr>
          <a:xfrm>
            <a:off x="2493105" y="329307"/>
            <a:ext cx="4897310" cy="309201"/>
          </a:xfrm>
        </p:spPr>
        <p:txBody>
          <a:bodyPr/>
          <a:lstStyle/>
          <a:p>
            <a:endParaRPr lang="ru-RU"/>
          </a:p>
        </p:txBody>
      </p:sp>
      <p:sp>
        <p:nvSpPr>
          <p:cNvPr id="6" name="Slide Number Placeholder 5"/>
          <p:cNvSpPr>
            <a:spLocks noGrp="1"/>
          </p:cNvSpPr>
          <p:nvPr>
            <p:ph type="sldNum" sz="quarter" idx="12"/>
          </p:nvPr>
        </p:nvSpPr>
        <p:spPr>
          <a:xfrm>
            <a:off x="1437664" y="798973"/>
            <a:ext cx="811019" cy="503578"/>
          </a:xfrm>
        </p:spPr>
        <p:txBody>
          <a:bodyPr/>
          <a:lstStyle/>
          <a:p>
            <a:fld id="{598A7A1E-B760-430E-A529-EC8F3A0EA5E3}" type="slidenum">
              <a:rPr lang="ru-RU" smtClean="0"/>
              <a:t>‹#›</a:t>
            </a:fld>
            <a:endParaRPr lang="ru-RU"/>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841E86B-0433-4F5B-9E14-739D0BEC7174}"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98A7A1E-B760-430E-A529-EC8F3A0EA5E3}" type="slidenum">
              <a:rPr lang="ru-RU" smtClean="0"/>
              <a:t>‹#›</a:t>
            </a:fld>
            <a:endParaRPr lang="ru-RU"/>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841E86B-0433-4F5B-9E14-739D0BEC7174}"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98A7A1E-B760-430E-A529-EC8F3A0EA5E3}" type="slidenum">
              <a:rPr lang="ru-RU" smtClean="0"/>
              <a:t>‹#›</a:t>
            </a:fld>
            <a:endParaRPr lang="ru-RU"/>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841E86B-0433-4F5B-9E14-739D0BEC7174}"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98A7A1E-B760-430E-A529-EC8F3A0EA5E3}" type="slidenum">
              <a:rPr lang="ru-RU" smtClean="0"/>
              <a:t>‹#›</a:t>
            </a:fld>
            <a:endParaRPr lang="ru-RU"/>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841E86B-0433-4F5B-9E14-739D0BEC7174}" type="datetimeFigureOut">
              <a:rPr lang="ru-RU" smtClean="0"/>
              <a:t>28.08.2024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98A7A1E-B760-430E-A529-EC8F3A0EA5E3}" type="slidenum">
              <a:rPr lang="ru-RU" smtClean="0"/>
              <a:t>‹#›</a:t>
            </a:fld>
            <a:endParaRPr lang="ru-RU"/>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841E86B-0433-4F5B-9E14-739D0BEC7174}"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98A7A1E-B760-430E-A529-EC8F3A0EA5E3}" type="slidenum">
              <a:rPr lang="ru-RU" smtClean="0"/>
              <a:t>‹#›</a:t>
            </a:fld>
            <a:endParaRPr lang="ru-RU"/>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34695" y="2824269"/>
            <a:ext cx="4608576"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54792" y="2821491"/>
            <a:ext cx="4608576"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841E86B-0433-4F5B-9E14-739D0BEC7174}" type="datetimeFigureOut">
              <a:rPr lang="ru-RU" smtClean="0"/>
              <a:t>28.08.2024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98A7A1E-B760-430E-A529-EC8F3A0EA5E3}" type="slidenum">
              <a:rPr lang="ru-RU" smtClean="0"/>
              <a:t>‹#›</a:t>
            </a:fld>
            <a:endParaRPr lang="ru-RU"/>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841E86B-0433-4F5B-9E14-739D0BEC7174}" type="datetimeFigureOut">
              <a:rPr lang="ru-RU" smtClean="0"/>
              <a:t>28.08.2024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98A7A1E-B760-430E-A529-EC8F3A0EA5E3}" type="slidenum">
              <a:rPr lang="ru-RU" smtClean="0"/>
              <a:t>‹#›</a:t>
            </a:fld>
            <a:endParaRPr lang="ru-RU"/>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41E86B-0433-4F5B-9E14-739D0BEC7174}" type="datetimeFigureOut">
              <a:rPr lang="ru-RU" smtClean="0"/>
              <a:t>28.08.2024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98A7A1E-B760-430E-A529-EC8F3A0EA5E3}"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A841E86B-0433-4F5B-9E14-739D0BEC7174}" type="datetimeFigureOut">
              <a:rPr lang="ru-RU" smtClean="0"/>
              <a:t>28.08.2024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98A7A1E-B760-430E-A529-EC8F3A0EA5E3}" type="slidenum">
              <a:rPr lang="ru-RU" smtClean="0"/>
              <a:t>‹#›</a:t>
            </a:fld>
            <a:endParaRPr lang="ru-RU"/>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A841E86B-0433-4F5B-9E14-739D0BEC7174}" type="datetimeFigureOut">
              <a:rPr lang="ru-RU" smtClean="0"/>
              <a:t>28.08.2024</a:t>
            </a:fld>
            <a:endParaRPr lang="ru-RU"/>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598A7A1E-B760-430E-A529-EC8F3A0EA5E3}" type="slidenum">
              <a:rPr lang="ru-RU" smtClean="0"/>
              <a:t>‹#›</a:t>
            </a:fld>
            <a:endParaRPr lang="ru-RU"/>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4000"/>
                <a:satMod val="80000"/>
                <a:lumMod val="106000"/>
                <a:alpha val="0"/>
              </a:schemeClr>
            </a:gs>
            <a:gs pos="100000">
              <a:schemeClr val="bg2">
                <a:shade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a:fillRect/>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841E86B-0433-4F5B-9E14-739D0BEC7174}" type="datetimeFigureOut">
              <a:rPr lang="ru-RU" smtClean="0"/>
              <a:t>28.08.2024</a:t>
            </a:fld>
            <a:endParaRPr lang="ru-RU"/>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98A7A1E-B760-430E-A529-EC8F3A0EA5E3}" type="slidenum">
              <a:rPr lang="ru-RU" smtClean="0"/>
              <a:t>‹#›</a:t>
            </a:fld>
            <a:endParaRPr lang="ru-RU"/>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code-enjoy.ru/download/26_2023_1.tx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code-enjoy.ru/download/26_2023_2.txt"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hyperlink" Target="https://labs-org.ru/ege/" TargetMode="External"/><Relationship Id="rId3" Type="http://schemas.openxmlformats.org/officeDocument/2006/relationships/hyperlink" Target="https://vk.com/away.php?to=http://kpolyakov.spb.ru/school/ege.htm" TargetMode="External"/><Relationship Id="rId7" Type="http://schemas.openxmlformats.org/officeDocument/2006/relationships/hyperlink" Target="https://apps.apple.com/ru/app/%D0%B5%D0%B3%D1%8D-2018-%D0%B8%D0%BD%D1%84%D0%BE%D1%80%D0%BC%D0%B0%D1%82%D0%B8%D0%BA%D0%B0-%D1%8D%D0%BA%D0%B7%D0%B0%D0%BC%D0%B5%D0%BD/id1374421802" TargetMode="External"/><Relationship Id="rId2" Type="http://schemas.openxmlformats.org/officeDocument/2006/relationships/hyperlink" Target="https://vk.com/away.php?to=http://www.youtube.com/channel/UCmUcjDHUkIMhfqBfyHYXYuA/featured" TargetMode="External"/><Relationship Id="rId1" Type="http://schemas.openxmlformats.org/officeDocument/2006/relationships/slideLayout" Target="../slideLayouts/slideLayout2.xml"/><Relationship Id="rId6" Type="http://schemas.openxmlformats.org/officeDocument/2006/relationships/hyperlink" Target="https://vk.com/away.php?to=https://ege.yandex.ru/ege/informatics" TargetMode="External"/><Relationship Id="rId5" Type="http://schemas.openxmlformats.org/officeDocument/2006/relationships/hyperlink" Target="https://vk.com/away.php?to=http://acmp.ru/" TargetMode="External"/><Relationship Id="rId10" Type="http://schemas.openxmlformats.org/officeDocument/2006/relationships/image" Target="../media/image35.png"/><Relationship Id="rId4" Type="http://schemas.openxmlformats.org/officeDocument/2006/relationships/hyperlink" Target="https://vk.com/away.php?to=http://acm.timus.ru/" TargetMode="External"/><Relationship Id="rId9" Type="http://schemas.openxmlformats.org/officeDocument/2006/relationships/hyperlink" Target="https://kompege.ru/"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s://ctege.info/ege-2024/informatika-ege-2024.html" TargetMode="External"/><Relationship Id="rId3" Type="http://schemas.openxmlformats.org/officeDocument/2006/relationships/hyperlink" Target="https://vk.com/informatics_100" TargetMode="External"/><Relationship Id="rId7" Type="http://schemas.openxmlformats.org/officeDocument/2006/relationships/hyperlink" Target="https://vk.com/away.php?to=https://www.youtube.com/c/AlexDanov&amp;cc_key" TargetMode="External"/><Relationship Id="rId2" Type="http://schemas.openxmlformats.org/officeDocument/2006/relationships/hyperlink" Target="https://vk.com/inform_web" TargetMode="External"/><Relationship Id="rId1" Type="http://schemas.openxmlformats.org/officeDocument/2006/relationships/slideLayout" Target="../slideLayouts/slideLayout2.xml"/><Relationship Id="rId6" Type="http://schemas.openxmlformats.org/officeDocument/2006/relationships/hyperlink" Target="https://vk.com/away.php?to=https://www.youtube.com/channel/UC5A3HZVC0QeHhY5idc8Et5A&amp;cc_key" TargetMode="External"/><Relationship Id="rId5" Type="http://schemas.openxmlformats.org/officeDocument/2006/relationships/hyperlink" Target="https://vk.com/away.php?to=https://inf-ege.sdamgia.ru/&amp;cc_key" TargetMode="External"/><Relationship Id="rId4" Type="http://schemas.openxmlformats.org/officeDocument/2006/relationships/hyperlink" Target="https://vk.com/ege_info_open" TargetMode="External"/><Relationship Id="rId9" Type="http://schemas.openxmlformats.org/officeDocument/2006/relationships/hyperlink" Target="https://4ege.ru/informatika/70312-navigator-podgotovki-k-ege-po-informatike-ot-fipi.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77463" y="876299"/>
            <a:ext cx="8637073" cy="2243667"/>
          </a:xfrm>
        </p:spPr>
        <p:txBody>
          <a:bodyPr>
            <a:normAutofit/>
          </a:bodyPr>
          <a:lstStyle/>
          <a:p>
            <a:pPr algn="ctr"/>
            <a:r>
              <a:rPr lang="ru-RU" sz="4800" dirty="0"/>
              <a:t>Разбор заданий КЕГЭ</a:t>
            </a:r>
            <a:br>
              <a:rPr lang="ru-RU" sz="4800" dirty="0"/>
            </a:br>
            <a:r>
              <a:rPr lang="ru-RU" sz="4800" dirty="0"/>
              <a:t> на примере задач № </a:t>
            </a:r>
            <a:r>
              <a:rPr lang="ru-RU" sz="4800" dirty="0" smtClean="0"/>
              <a:t>24 - </a:t>
            </a:r>
            <a:r>
              <a:rPr lang="ru-RU" sz="4800" dirty="0"/>
              <a:t>27</a:t>
            </a:r>
          </a:p>
        </p:txBody>
      </p:sp>
      <p:sp>
        <p:nvSpPr>
          <p:cNvPr id="3" name="Подзаголовок 2"/>
          <p:cNvSpPr>
            <a:spLocks noGrp="1"/>
          </p:cNvSpPr>
          <p:nvPr>
            <p:ph type="subTitle" idx="1"/>
          </p:nvPr>
        </p:nvSpPr>
        <p:spPr>
          <a:xfrm>
            <a:off x="2792104" y="3852335"/>
            <a:ext cx="5920096" cy="1071095"/>
          </a:xfrm>
        </p:spPr>
        <p:txBody>
          <a:bodyPr>
            <a:normAutofit fontScale="92500"/>
          </a:bodyPr>
          <a:lstStyle/>
          <a:p>
            <a:r>
              <a:rPr lang="ru-RU" dirty="0" err="1"/>
              <a:t>Исправникова</a:t>
            </a:r>
            <a:r>
              <a:rPr lang="ru-RU" dirty="0"/>
              <a:t> Маргарита Семеновна, </a:t>
            </a:r>
            <a:endParaRPr lang="en-US" dirty="0"/>
          </a:p>
          <a:p>
            <a:r>
              <a:rPr lang="ru-RU" dirty="0"/>
              <a:t>учитель ГБОУ СОШ № 5 «ОЦ «Лидер» </a:t>
            </a:r>
            <a:r>
              <a:rPr lang="ru-RU" dirty="0" err="1"/>
              <a:t>г.о</a:t>
            </a:r>
            <a:r>
              <a:rPr lang="ru-RU" dirty="0"/>
              <a:t>. Кинель</a:t>
            </a:r>
          </a:p>
        </p:txBody>
      </p:sp>
      <p:sp>
        <p:nvSpPr>
          <p:cNvPr id="4" name="TextBox 3"/>
          <p:cNvSpPr txBox="1"/>
          <p:nvPr/>
        </p:nvSpPr>
        <p:spPr>
          <a:xfrm>
            <a:off x="4076700" y="5257800"/>
            <a:ext cx="3619500" cy="369332"/>
          </a:xfrm>
          <a:prstGeom prst="rect">
            <a:avLst/>
          </a:prstGeom>
          <a:noFill/>
        </p:spPr>
        <p:txBody>
          <a:bodyPr wrap="square" rtlCol="0">
            <a:spAutoFit/>
          </a:bodyPr>
          <a:lstStyle/>
          <a:p>
            <a:pPr algn="ctr"/>
            <a:r>
              <a:rPr lang="ru-RU" dirty="0"/>
              <a:t>28.08.2024</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5921" y="533400"/>
            <a:ext cx="9520158" cy="558354"/>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1895978" y="1240660"/>
            <a:ext cx="8400043" cy="48045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6600" y="720726"/>
            <a:ext cx="10515600" cy="460374"/>
          </a:xfrm>
        </p:spPr>
        <p:txBody>
          <a:bodyPr>
            <a:normAutofit fontScale="90000"/>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5" name="Объект 4"/>
          <p:cNvPicPr>
            <a:picLocks noGrp="1" noChangeAspect="1"/>
          </p:cNvPicPr>
          <p:nvPr>
            <p:ph idx="1"/>
          </p:nvPr>
        </p:nvPicPr>
        <p:blipFill>
          <a:blip r:embed="rId2"/>
          <a:stretch>
            <a:fillRect/>
          </a:stretch>
        </p:blipFill>
        <p:spPr>
          <a:xfrm>
            <a:off x="1854200" y="1337733"/>
            <a:ext cx="8271933" cy="476463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srcRect l="1785"/>
          <a:stretch>
            <a:fillRect/>
          </a:stretch>
        </p:blipFill>
        <p:spPr>
          <a:xfrm>
            <a:off x="1511300" y="598895"/>
            <a:ext cx="8902700" cy="53479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209474" y="609776"/>
            <a:ext cx="10154051" cy="515584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644650" y="643467"/>
            <a:ext cx="8902700" cy="52771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5000" y="850900"/>
            <a:ext cx="10718800" cy="1041400"/>
          </a:xfrm>
        </p:spPr>
        <p:txBody>
          <a:bodyPr>
            <a:noAutofit/>
          </a:bodyPr>
          <a:lstStyle/>
          <a:p>
            <a:pPr algn="ctr"/>
            <a:r>
              <a:rPr lang="ru-RU" sz="2400" b="1" dirty="0"/>
              <a:t>Задача № 25. Проверяется умение создавать собственные программы (10–20 строк) для обработки целочисленной информации</a:t>
            </a:r>
            <a:br>
              <a:rPr lang="ru-RU" sz="2400" b="1" dirty="0"/>
            </a:br>
            <a:endParaRPr lang="ru-RU" sz="2400" b="1" dirty="0"/>
          </a:p>
        </p:txBody>
      </p:sp>
      <p:pic>
        <p:nvPicPr>
          <p:cNvPr id="4" name="Объект 3"/>
          <p:cNvPicPr>
            <a:picLocks noGrp="1" noChangeAspect="1"/>
          </p:cNvPicPr>
          <p:nvPr>
            <p:ph idx="1"/>
          </p:nvPr>
        </p:nvPicPr>
        <p:blipFill>
          <a:blip r:embed="rId2"/>
          <a:stretch>
            <a:fillRect/>
          </a:stretch>
        </p:blipFill>
        <p:spPr>
          <a:xfrm>
            <a:off x="1651000" y="1706135"/>
            <a:ext cx="9091830" cy="3983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4369" y="412857"/>
            <a:ext cx="10515600" cy="600075"/>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2959100" y="1117600"/>
            <a:ext cx="6506138" cy="443536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23863"/>
            <a:ext cx="10515600" cy="718608"/>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2095626" y="1142471"/>
            <a:ext cx="8216774" cy="45036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3880" y="216418"/>
            <a:ext cx="10515600" cy="769408"/>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1739900" y="1279693"/>
            <a:ext cx="9172080" cy="47522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994" y="365126"/>
            <a:ext cx="10515600" cy="735542"/>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2257900" y="1341185"/>
            <a:ext cx="7955599" cy="4175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gn="ctr"/>
            <a:r>
              <a:rPr lang="ru-RU" sz="2000" dirty="0"/>
              <a:t>Затруднения, возникающие при решении задач № 24, 25 (высокий уровень сложности, </a:t>
            </a:r>
            <a:r>
              <a:rPr lang="ru-RU" sz="2000" dirty="0" smtClean="0"/>
              <a:t>проверяют умение создавать собственные программы (10-20 строк) для обработки символьной информации</a:t>
            </a:r>
            <a:endParaRPr lang="ru-RU" sz="2000" dirty="0"/>
          </a:p>
        </p:txBody>
      </p:sp>
      <p:pic>
        <p:nvPicPr>
          <p:cNvPr id="4" name="Объект 3"/>
          <p:cNvPicPr>
            <a:picLocks noGrp="1" noChangeAspect="1"/>
          </p:cNvPicPr>
          <p:nvPr>
            <p:ph idx="1"/>
          </p:nvPr>
        </p:nvPicPr>
        <p:blipFill rotWithShape="1">
          <a:blip r:embed="rId2"/>
          <a:srcRect t="31594"/>
          <a:stretch>
            <a:fillRect/>
          </a:stretch>
        </p:blipFill>
        <p:spPr>
          <a:xfrm>
            <a:off x="1393748" y="2218266"/>
            <a:ext cx="9404504" cy="29765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3894" y="438846"/>
            <a:ext cx="10515600" cy="701675"/>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1208399" y="1891060"/>
            <a:ext cx="9981095" cy="30758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7393" y="415926"/>
            <a:ext cx="10515600" cy="633411"/>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2717800" y="1392237"/>
            <a:ext cx="6942771" cy="453449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41326"/>
            <a:ext cx="10515600" cy="523874"/>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1556749" y="1079500"/>
            <a:ext cx="9078502" cy="39417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4693" y="314326"/>
            <a:ext cx="10515600" cy="786342"/>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1841500" y="1265767"/>
            <a:ext cx="8760409" cy="47989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95300"/>
            <a:ext cx="10515600" cy="685794"/>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3194844" y="1346861"/>
            <a:ext cx="5448300" cy="451525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Затруднения, возникающие при решении задач № </a:t>
            </a:r>
            <a:r>
              <a:rPr lang="ru-RU" dirty="0" smtClean="0"/>
              <a:t>26 (высокий </a:t>
            </a:r>
            <a:r>
              <a:rPr lang="ru-RU" dirty="0"/>
              <a:t>уровень сложности, </a:t>
            </a:r>
            <a:r>
              <a:rPr lang="ru-RU" dirty="0" smtClean="0"/>
              <a:t>обработка массивов целых чисел из файла, сортировка)</a:t>
            </a:r>
            <a:endParaRPr lang="ru-RU" dirty="0"/>
          </a:p>
        </p:txBody>
      </p:sp>
      <p:sp>
        <p:nvSpPr>
          <p:cNvPr id="3" name="Объект 2"/>
          <p:cNvSpPr>
            <a:spLocks noGrp="1"/>
          </p:cNvSpPr>
          <p:nvPr>
            <p:ph idx="1"/>
          </p:nvPr>
        </p:nvSpPr>
        <p:spPr>
          <a:xfrm>
            <a:off x="1534696" y="2015732"/>
            <a:ext cx="10041608" cy="3450613"/>
          </a:xfrm>
        </p:spPr>
        <p:txBody>
          <a:bodyPr>
            <a:normAutofit/>
          </a:bodyPr>
          <a:lstStyle/>
          <a:p>
            <a:pPr marL="0" indent="0">
              <a:buNone/>
            </a:pPr>
            <a:r>
              <a:rPr lang="ru-RU" sz="3200" dirty="0" smtClean="0">
                <a:latin typeface="Times New Roman" panose="02020603050405020304" pitchFamily="18" charset="0"/>
                <a:cs typeface="Times New Roman" panose="02020603050405020304" pitchFamily="18" charset="0"/>
              </a:rPr>
              <a:t>Недостаточно развиты навыки </a:t>
            </a:r>
            <a:r>
              <a:rPr lang="ru-RU" sz="3200" dirty="0">
                <a:latin typeface="Times New Roman" panose="02020603050405020304" pitchFamily="18" charset="0"/>
                <a:cs typeface="Times New Roman" panose="02020603050405020304" pitchFamily="18" charset="0"/>
              </a:rPr>
              <a:t>работы с двумерными и одномерными массивами, числовыми алгоритмами, чтением данных с файла, а также работы со строками. </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6680" y="237744"/>
            <a:ext cx="9520158" cy="646746"/>
          </a:xfrm>
        </p:spPr>
        <p:txBody>
          <a:bodyPr/>
          <a:lstStyle/>
          <a:p>
            <a:r>
              <a:rPr lang="ru-RU" dirty="0" smtClean="0"/>
              <a:t>Задача № 26 (2023, расписание мероприятий)</a:t>
            </a:r>
            <a:endParaRPr lang="ru-RU" dirty="0"/>
          </a:p>
        </p:txBody>
      </p:sp>
      <p:sp>
        <p:nvSpPr>
          <p:cNvPr id="3" name="Объект 2"/>
          <p:cNvSpPr>
            <a:spLocks noGrp="1"/>
          </p:cNvSpPr>
          <p:nvPr>
            <p:ph idx="1"/>
          </p:nvPr>
        </p:nvSpPr>
        <p:spPr>
          <a:xfrm>
            <a:off x="1388392" y="950976"/>
            <a:ext cx="9520158" cy="4992624"/>
          </a:xfrm>
        </p:spPr>
        <p:txBody>
          <a:bodyPr>
            <a:noAutofit/>
          </a:bodyPr>
          <a:lstStyle/>
          <a:p>
            <a:pPr marL="0" indent="0" algn="just">
              <a:buNone/>
            </a:pPr>
            <a:r>
              <a:rPr lang="ru-RU" dirty="0" smtClean="0"/>
              <a:t>Входной </a:t>
            </a:r>
            <a:r>
              <a:rPr lang="ru-RU" dirty="0"/>
              <a:t>файл содержит сведения о заявках на проведения мероприятий. В заявках даны время начала и время окончания мероприятия (в минутах от начала суток). Если время начала одного мероприятия меньше времени </a:t>
            </a:r>
            <a:r>
              <a:rPr lang="ru-RU" dirty="0" smtClean="0"/>
              <a:t> </a:t>
            </a:r>
            <a:r>
              <a:rPr lang="ru-RU" dirty="0"/>
              <a:t>окончания другого, то провести можно только одно из них. Если время окончания одного мероприятия совпадает с временем начала другого, то провести можно оба.</a:t>
            </a:r>
          </a:p>
          <a:p>
            <a:pPr marL="0" indent="0" algn="just">
              <a:lnSpc>
                <a:spcPct val="100000"/>
              </a:lnSpc>
              <a:spcBef>
                <a:spcPts val="0"/>
              </a:spcBef>
              <a:buNone/>
            </a:pPr>
            <a:r>
              <a:rPr lang="ru-RU" dirty="0" smtClean="0"/>
              <a:t>Определите</a:t>
            </a:r>
            <a:r>
              <a:rPr lang="ru-RU" dirty="0"/>
              <a:t>, какое максимальное количество мероприятий можно провести, и самое позднее время окончания последнего мероприятия (в минутах).</a:t>
            </a:r>
          </a:p>
          <a:p>
            <a:pPr marL="0" indent="0" algn="just">
              <a:lnSpc>
                <a:spcPct val="100000"/>
              </a:lnSpc>
              <a:spcBef>
                <a:spcPts val="0"/>
              </a:spcBef>
              <a:buNone/>
            </a:pPr>
            <a:r>
              <a:rPr lang="ru-RU" b="1" dirty="0" smtClean="0"/>
              <a:t>Входные </a:t>
            </a:r>
            <a:r>
              <a:rPr lang="ru-RU" b="1" dirty="0"/>
              <a:t>данные</a:t>
            </a:r>
            <a:r>
              <a:rPr lang="ru-RU" dirty="0"/>
              <a:t/>
            </a:r>
            <a:br>
              <a:rPr lang="ru-RU" dirty="0"/>
            </a:br>
            <a:r>
              <a:rPr lang="ru-RU" dirty="0"/>
              <a:t>В первой строке входного файла находится натуральное число N (N &lt; 1000) - количество заявок</a:t>
            </a:r>
            <a:r>
              <a:rPr lang="ru-RU" dirty="0" smtClean="0"/>
              <a:t>. Следующие </a:t>
            </a:r>
            <a:r>
              <a:rPr lang="ru-RU" dirty="0"/>
              <a:t>N строк содержат пары чисел, обозначающих время начала и время окончания мероприятий. Числа натуральные, не превышающие 1440.</a:t>
            </a:r>
          </a:p>
          <a:p>
            <a:pPr marL="0" indent="0">
              <a:lnSpc>
                <a:spcPct val="100000"/>
              </a:lnSpc>
              <a:spcBef>
                <a:spcPts val="0"/>
              </a:spcBef>
              <a:buNone/>
            </a:pPr>
            <a:r>
              <a:rPr lang="ru-RU" dirty="0" smtClean="0"/>
              <a:t>В </a:t>
            </a:r>
            <a:r>
              <a:rPr lang="ru-RU" dirty="0"/>
              <a:t>ответ дайте два числа: максимальное количество мероприятий и самое позднее время окончания последнего мероприятия (в минутах).</a:t>
            </a:r>
          </a:p>
          <a:p>
            <a:pPr marL="0" indent="0">
              <a:lnSpc>
                <a:spcPct val="100000"/>
              </a:lnSpc>
              <a:spcBef>
                <a:spcPts val="0"/>
              </a:spcBef>
              <a:buNone/>
            </a:pPr>
            <a:r>
              <a:rPr lang="ru-RU" dirty="0"/>
              <a:t/>
            </a:r>
            <a:br>
              <a:rPr lang="ru-RU" dirty="0"/>
            </a:br>
            <a:r>
              <a:rPr lang="ru-RU" dirty="0"/>
              <a:t/>
            </a:r>
            <a:br>
              <a:rPr lang="ru-RU" dirty="0"/>
            </a:b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1816" y="255879"/>
            <a:ext cx="9520158" cy="1049235"/>
          </a:xfrm>
        </p:spPr>
        <p:txBody>
          <a:bodyPr/>
          <a:lstStyle/>
          <a:p>
            <a:r>
              <a:rPr lang="ru-RU" dirty="0" smtClean="0">
                <a:hlinkClick r:id="rId2"/>
              </a:rPr>
              <a:t>Скачать файл</a:t>
            </a:r>
            <a:endParaRPr lang="ru-RU" dirty="0"/>
          </a:p>
        </p:txBody>
      </p:sp>
      <p:sp>
        <p:nvSpPr>
          <p:cNvPr id="3" name="Объект 2"/>
          <p:cNvSpPr>
            <a:spLocks noGrp="1"/>
          </p:cNvSpPr>
          <p:nvPr>
            <p:ph idx="1"/>
          </p:nvPr>
        </p:nvSpPr>
        <p:spPr>
          <a:xfrm>
            <a:off x="1534696" y="1426464"/>
            <a:ext cx="9520158" cy="4425696"/>
          </a:xfrm>
        </p:spPr>
        <p:txBody>
          <a:bodyPr>
            <a:normAutofit fontScale="77500" lnSpcReduction="20000"/>
          </a:bodyPr>
          <a:lstStyle/>
          <a:p>
            <a:pPr marL="0" indent="0">
              <a:lnSpc>
                <a:spcPct val="100000"/>
              </a:lnSpc>
              <a:spcBef>
                <a:spcPts val="0"/>
              </a:spcBef>
              <a:buNone/>
            </a:pPr>
            <a:r>
              <a:rPr lang="ru-RU" sz="2900" dirty="0"/>
              <a:t>Типовой пример организации данных во входном файле:</a:t>
            </a:r>
          </a:p>
          <a:p>
            <a:pPr marL="0" indent="0">
              <a:buNone/>
            </a:pPr>
            <a:r>
              <a:rPr lang="ru-RU" sz="2900" dirty="0" smtClean="0"/>
              <a:t>5</a:t>
            </a:r>
            <a:r>
              <a:rPr lang="ru-RU" sz="2900" dirty="0"/>
              <a:t/>
            </a:r>
            <a:br>
              <a:rPr lang="ru-RU" sz="2900" dirty="0"/>
            </a:br>
            <a:r>
              <a:rPr lang="ru-RU" sz="2900" dirty="0"/>
              <a:t>10 150</a:t>
            </a:r>
            <a:br>
              <a:rPr lang="ru-RU" sz="2900" dirty="0"/>
            </a:br>
            <a:r>
              <a:rPr lang="ru-RU" sz="2900" dirty="0"/>
              <a:t>100 110</a:t>
            </a:r>
            <a:br>
              <a:rPr lang="ru-RU" sz="2900" dirty="0"/>
            </a:br>
            <a:r>
              <a:rPr lang="ru-RU" sz="2900" dirty="0"/>
              <a:t>131 170</a:t>
            </a:r>
            <a:br>
              <a:rPr lang="ru-RU" sz="2900" dirty="0"/>
            </a:br>
            <a:r>
              <a:rPr lang="ru-RU" sz="2900" dirty="0"/>
              <a:t>131 180</a:t>
            </a:r>
            <a:br>
              <a:rPr lang="ru-RU" sz="2900" dirty="0"/>
            </a:br>
            <a:r>
              <a:rPr lang="ru-RU" sz="2900" dirty="0"/>
              <a:t>120 130</a:t>
            </a:r>
            <a:br>
              <a:rPr lang="ru-RU" sz="2900" dirty="0"/>
            </a:br>
            <a:r>
              <a:rPr lang="ru-RU" sz="2900" dirty="0"/>
              <a:t/>
            </a:r>
            <a:br>
              <a:rPr lang="ru-RU" sz="2900" dirty="0"/>
            </a:br>
            <a:r>
              <a:rPr lang="ru-RU" sz="2900" dirty="0"/>
              <a:t>При таких исходных данных можно провести максимум три мероприятия, например, мероприятия по заявкам 2, 3 и 5.</a:t>
            </a:r>
          </a:p>
          <a:p>
            <a:pPr marL="0" indent="0">
              <a:buNone/>
            </a:pPr>
            <a:r>
              <a:rPr lang="ru-RU" sz="2900" dirty="0" smtClean="0"/>
              <a:t>Самое </a:t>
            </a:r>
            <a:r>
              <a:rPr lang="ru-RU" sz="2900" dirty="0"/>
              <a:t>позднее время окончания последнего мероприятия будет равно 180 минутам, если состоятся мероприятия по заявкам 2, 4, 5.</a:t>
            </a:r>
          </a:p>
          <a:p>
            <a:endParaRPr lang="ru-RU" dirty="0"/>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1544" y="310896"/>
            <a:ext cx="9520158" cy="573594"/>
          </a:xfrm>
        </p:spPr>
        <p:txBody>
          <a:bodyPr/>
          <a:lstStyle/>
          <a:p>
            <a:r>
              <a:rPr lang="ru-RU" dirty="0" smtClean="0"/>
              <a:t>Решение</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60320" y="895258"/>
            <a:ext cx="6087740" cy="5231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72768" y="804672"/>
            <a:ext cx="10241280" cy="4890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a:t>Варианты формулировок задачи № 24</a:t>
            </a:r>
          </a:p>
        </p:txBody>
      </p:sp>
      <p:sp>
        <p:nvSpPr>
          <p:cNvPr id="3" name="Объект 2"/>
          <p:cNvSpPr>
            <a:spLocks noGrp="1"/>
          </p:cNvSpPr>
          <p:nvPr>
            <p:ph idx="1"/>
          </p:nvPr>
        </p:nvSpPr>
        <p:spPr/>
        <p:txBody>
          <a:bodyPr>
            <a:normAutofit/>
          </a:bodyPr>
          <a:lstStyle/>
          <a:p>
            <a:pPr marL="0" indent="0">
              <a:buNone/>
            </a:pPr>
            <a:endParaRPr lang="ru-RU" sz="2400" dirty="0"/>
          </a:p>
        </p:txBody>
      </p:sp>
      <p:pic>
        <p:nvPicPr>
          <p:cNvPr id="4" name="Рисунок 3"/>
          <p:cNvPicPr>
            <a:picLocks noChangeAspect="1"/>
          </p:cNvPicPr>
          <p:nvPr/>
        </p:nvPicPr>
        <p:blipFill>
          <a:blip r:embed="rId2"/>
          <a:stretch>
            <a:fillRect/>
          </a:stretch>
        </p:blipFill>
        <p:spPr>
          <a:xfrm>
            <a:off x="1272045" y="596900"/>
            <a:ext cx="9461500" cy="53077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6680" y="274320"/>
            <a:ext cx="9520158" cy="665034"/>
          </a:xfrm>
        </p:spPr>
        <p:txBody>
          <a:bodyPr/>
          <a:lstStyle/>
          <a:p>
            <a:r>
              <a:rPr lang="ru-RU" dirty="0" smtClean="0"/>
              <a:t>Задача 26 (2023,  конвейер деталей)</a:t>
            </a:r>
            <a:endParaRPr lang="ru-RU" dirty="0"/>
          </a:p>
        </p:txBody>
      </p:sp>
      <p:sp>
        <p:nvSpPr>
          <p:cNvPr id="3" name="Объект 2"/>
          <p:cNvSpPr>
            <a:spLocks noGrp="1"/>
          </p:cNvSpPr>
          <p:nvPr>
            <p:ph idx="1"/>
          </p:nvPr>
        </p:nvSpPr>
        <p:spPr>
          <a:xfrm>
            <a:off x="1534696" y="1042416"/>
            <a:ext cx="10041608" cy="5047488"/>
          </a:xfrm>
        </p:spPr>
        <p:txBody>
          <a:bodyPr>
            <a:normAutofit fontScale="25000" lnSpcReduction="20000"/>
          </a:bodyPr>
          <a:lstStyle/>
          <a:p>
            <a:pPr marL="0" indent="0" algn="just">
              <a:spcBef>
                <a:spcPts val="0"/>
              </a:spcBef>
              <a:buNone/>
            </a:pPr>
            <a:r>
              <a:rPr lang="ru-RU" sz="7200" dirty="0"/>
              <a:t>На производстве штучных изделий имеется N деталей, которые требуют </a:t>
            </a:r>
            <a:r>
              <a:rPr lang="ru-RU" sz="7200" dirty="0">
                <a:latin typeface="Times New Roman" panose="02020603050405020304" pitchFamily="18" charset="0"/>
                <a:cs typeface="Times New Roman" panose="02020603050405020304" pitchFamily="18" charset="0"/>
              </a:rPr>
              <a:t>шлифовки и окрашивания. У каждой детали известны временные затраты на шлифовку и окрашивание. Детали пронумерованы, начиная с единицы.</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В </a:t>
            </a:r>
            <a:r>
              <a:rPr lang="ru-RU" sz="7200" dirty="0">
                <a:latin typeface="Times New Roman" panose="02020603050405020304" pitchFamily="18" charset="0"/>
                <a:cs typeface="Times New Roman" panose="02020603050405020304" pitchFamily="18" charset="0"/>
              </a:rPr>
              <a:t>процессе обработки деталей не предусмотрена возможность параллельной работы</a:t>
            </a:r>
            <a:r>
              <a:rPr lang="ru-RU" sz="7200" dirty="0" smtClean="0">
                <a:latin typeface="Times New Roman" panose="02020603050405020304" pitchFamily="18" charset="0"/>
                <a:cs typeface="Times New Roman" panose="02020603050405020304" pitchFamily="18" charset="0"/>
              </a:rPr>
              <a:t>. На </a:t>
            </a:r>
            <a:r>
              <a:rPr lang="ru-RU" sz="7200" dirty="0">
                <a:latin typeface="Times New Roman" panose="02020603050405020304" pitchFamily="18" charset="0"/>
                <a:cs typeface="Times New Roman" panose="02020603050405020304" pitchFamily="18" charset="0"/>
              </a:rPr>
              <a:t>транспортной ленте имеется N мест для каждой детали</a:t>
            </a:r>
            <a:r>
              <a:rPr lang="ru-RU" sz="7200" dirty="0" smtClean="0">
                <a:latin typeface="Times New Roman" panose="02020603050405020304" pitchFamily="18" charset="0"/>
                <a:cs typeface="Times New Roman" panose="02020603050405020304" pitchFamily="18" charset="0"/>
              </a:rPr>
              <a:t>.</a:t>
            </a:r>
            <a:r>
              <a:rPr lang="ru-RU" sz="7200" dirty="0">
                <a:latin typeface="Times New Roman" panose="02020603050405020304" pitchFamily="18" charset="0"/>
                <a:cs typeface="Times New Roman" panose="02020603050405020304" pitchFamily="18" charset="0"/>
              </a:rPr>
              <a:t/>
            </a:r>
            <a:br>
              <a:rPr lang="ru-RU" sz="7200" dirty="0">
                <a:latin typeface="Times New Roman" panose="02020603050405020304" pitchFamily="18" charset="0"/>
                <a:cs typeface="Times New Roman" panose="02020603050405020304" pitchFamily="18" charset="0"/>
              </a:rPr>
            </a:br>
            <a:r>
              <a:rPr lang="ru-RU" sz="7200" dirty="0">
                <a:latin typeface="Times New Roman" panose="02020603050405020304" pitchFamily="18" charset="0"/>
                <a:cs typeface="Times New Roman" panose="02020603050405020304" pitchFamily="18" charset="0"/>
              </a:rPr>
              <a:t>На транспортной ленте детали располагаются по следующему правилу:</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1</a:t>
            </a:r>
            <a:r>
              <a:rPr lang="ru-RU" sz="7200" dirty="0">
                <a:latin typeface="Times New Roman" panose="02020603050405020304" pitchFamily="18" charset="0"/>
                <a:cs typeface="Times New Roman" panose="02020603050405020304" pitchFamily="18" charset="0"/>
              </a:rPr>
              <a:t>) Для N деталей имеется 2N чисел, которые обозначают время окрашивания и время шлифовки каждой детали. Эти 2N чисел сортируются по возрастанию.</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2</a:t>
            </a:r>
            <a:r>
              <a:rPr lang="ru-RU" sz="7200" dirty="0">
                <a:latin typeface="Times New Roman" panose="02020603050405020304" pitchFamily="18" charset="0"/>
                <a:cs typeface="Times New Roman" panose="02020603050405020304" pitchFamily="18" charset="0"/>
              </a:rPr>
              <a:t>) Если минимальное число в упорядоченном списке представляет время шлифовки конкретной детали, то данную деталь размещают на транспортной ленте на первое свободное место, начиная от её начала.</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3</a:t>
            </a:r>
            <a:r>
              <a:rPr lang="ru-RU" sz="7200" dirty="0">
                <a:latin typeface="Times New Roman" panose="02020603050405020304" pitchFamily="18" charset="0"/>
                <a:cs typeface="Times New Roman" panose="02020603050405020304" pitchFamily="18" charset="0"/>
              </a:rPr>
              <a:t>) Если минимальное число в упорядоченном списке представляет время окрашивания конкретной детали, то данную деталь размещают на транспортной ленте на первое свободное место, начиная от её конца.</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Если </a:t>
            </a:r>
            <a:r>
              <a:rPr lang="ru-RU" sz="7200" dirty="0">
                <a:latin typeface="Times New Roman" panose="02020603050405020304" pitchFamily="18" charset="0"/>
                <a:cs typeface="Times New Roman" panose="02020603050405020304" pitchFamily="18" charset="0"/>
              </a:rPr>
              <a:t>попадается число уже рассмотренной детали, то его игнорируют.</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Все </a:t>
            </a:r>
            <a:r>
              <a:rPr lang="ru-RU" sz="7200" dirty="0">
                <a:latin typeface="Times New Roman" panose="02020603050405020304" pitchFamily="18" charset="0"/>
                <a:cs typeface="Times New Roman" panose="02020603050405020304" pitchFamily="18" charset="0"/>
              </a:rPr>
              <a:t>N деталей последовательно размещаются на транспортной ленте с помощью данного алгоритма.</a:t>
            </a:r>
          </a:p>
          <a:p>
            <a:pPr marL="0" indent="0" algn="just">
              <a:spcBef>
                <a:spcPts val="0"/>
              </a:spcBef>
              <a:buNone/>
            </a:pPr>
            <a:r>
              <a:rPr lang="ru-RU" sz="7200" dirty="0" smtClean="0">
                <a:latin typeface="Times New Roman" panose="02020603050405020304" pitchFamily="18" charset="0"/>
                <a:cs typeface="Times New Roman" panose="02020603050405020304" pitchFamily="18" charset="0"/>
              </a:rPr>
              <a:t>Определите </a:t>
            </a:r>
            <a:r>
              <a:rPr lang="ru-RU" sz="7200" dirty="0">
                <a:latin typeface="Times New Roman" panose="02020603050405020304" pitchFamily="18" charset="0"/>
                <a:cs typeface="Times New Roman" panose="02020603050405020304" pitchFamily="18" charset="0"/>
              </a:rPr>
              <a:t>номер последней детали, для которой будет определено её место на транспортной ленте, и количество деталей, которые будут отшлифованы до неё.</a:t>
            </a:r>
          </a:p>
          <a:p>
            <a:pPr marL="0" indent="0" algn="just">
              <a:spcBef>
                <a:spcPts val="0"/>
              </a:spcBef>
              <a:buNone/>
            </a:pPr>
            <a:endParaRPr lang="ru-RU" sz="72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552984" y="292608"/>
            <a:ext cx="9520158" cy="719898"/>
          </a:xfrm>
        </p:spPr>
        <p:txBody>
          <a:bodyPr/>
          <a:lstStyle/>
          <a:p>
            <a:r>
              <a:rPr lang="ru-RU" dirty="0" smtClean="0">
                <a:hlinkClick r:id="rId2"/>
              </a:rPr>
              <a:t>Скачать файл</a:t>
            </a:r>
            <a:endParaRPr lang="ru-RU" dirty="0"/>
          </a:p>
        </p:txBody>
      </p:sp>
      <p:sp>
        <p:nvSpPr>
          <p:cNvPr id="6" name="Объект 5"/>
          <p:cNvSpPr>
            <a:spLocks noGrp="1"/>
          </p:cNvSpPr>
          <p:nvPr>
            <p:ph idx="1"/>
          </p:nvPr>
        </p:nvSpPr>
        <p:spPr>
          <a:xfrm>
            <a:off x="1534696" y="1005840"/>
            <a:ext cx="9520158" cy="5157216"/>
          </a:xfrm>
        </p:spPr>
        <p:txBody>
          <a:bodyPr>
            <a:noAutofit/>
          </a:bodyPr>
          <a:lstStyle/>
          <a:p>
            <a:pPr marL="0" indent="0">
              <a:lnSpc>
                <a:spcPct val="100000"/>
              </a:lnSpc>
              <a:spcBef>
                <a:spcPts val="0"/>
              </a:spcBef>
              <a:buNone/>
            </a:pPr>
            <a:r>
              <a:rPr lang="ru-RU" sz="1800" b="1" dirty="0">
                <a:latin typeface="Times New Roman" panose="02020603050405020304" pitchFamily="18" charset="0"/>
                <a:cs typeface="Times New Roman" panose="02020603050405020304" pitchFamily="18" charset="0"/>
              </a:rPr>
              <a:t>Входные данные.</a:t>
            </a:r>
            <a:endParaRPr lang="ru-RU" sz="1800" dirty="0">
              <a:latin typeface="Times New Roman" panose="02020603050405020304" pitchFamily="18" charset="0"/>
              <a:cs typeface="Times New Roman" panose="02020603050405020304" pitchFamily="18" charset="0"/>
            </a:endParaRPr>
          </a:p>
          <a:p>
            <a:pPr marL="0" indent="0">
              <a:lnSpc>
                <a:spcPct val="100000"/>
              </a:lnSpc>
              <a:spcBef>
                <a:spcPts val="0"/>
              </a:spcBef>
              <a:buNone/>
            </a:pPr>
            <a:r>
              <a:rPr lang="ru-RU" sz="1800" dirty="0" smtClean="0">
                <a:latin typeface="Times New Roman" panose="02020603050405020304" pitchFamily="18" charset="0"/>
                <a:cs typeface="Times New Roman" panose="02020603050405020304" pitchFamily="18" charset="0"/>
              </a:rPr>
              <a:t>В </a:t>
            </a:r>
            <a:r>
              <a:rPr lang="ru-RU" sz="1800" dirty="0">
                <a:latin typeface="Times New Roman" panose="02020603050405020304" pitchFamily="18" charset="0"/>
                <a:cs typeface="Times New Roman" panose="02020603050405020304" pitchFamily="18" charset="0"/>
              </a:rPr>
              <a:t>первой строке входного файла находится натуральное число N (N &lt; 1000), которое обозначает количество деталей.</a:t>
            </a:r>
          </a:p>
          <a:p>
            <a:pPr marL="0" indent="0">
              <a:lnSpc>
                <a:spcPct val="100000"/>
              </a:lnSpc>
              <a:spcBef>
                <a:spcPts val="0"/>
              </a:spcBef>
              <a:buNone/>
            </a:pPr>
            <a:r>
              <a:rPr lang="ru-RU" sz="1800" dirty="0" smtClean="0">
                <a:latin typeface="Times New Roman" panose="02020603050405020304" pitchFamily="18" charset="0"/>
                <a:cs typeface="Times New Roman" panose="02020603050405020304" pitchFamily="18" charset="0"/>
              </a:rPr>
              <a:t>Следующие </a:t>
            </a:r>
            <a:r>
              <a:rPr lang="ru-RU" sz="1800" dirty="0">
                <a:latin typeface="Times New Roman" panose="02020603050405020304" pitchFamily="18" charset="0"/>
                <a:cs typeface="Times New Roman" panose="02020603050405020304" pitchFamily="18" charset="0"/>
              </a:rPr>
              <a:t>N строк содержат пары чисел, обозначающих соответственно время шлифовки и время окрашивания каждой детали. Все числа являются натуральными и различными.</a:t>
            </a:r>
          </a:p>
          <a:p>
            <a:pPr marL="0" indent="0">
              <a:lnSpc>
                <a:spcPct val="100000"/>
              </a:lnSpc>
              <a:spcBef>
                <a:spcPts val="0"/>
              </a:spcBef>
              <a:buNone/>
            </a:pPr>
            <a:r>
              <a:rPr lang="ru-RU" sz="1800" dirty="0" smtClean="0">
                <a:latin typeface="Times New Roman" panose="02020603050405020304" pitchFamily="18" charset="0"/>
                <a:cs typeface="Times New Roman" panose="02020603050405020304" pitchFamily="18" charset="0"/>
              </a:rPr>
              <a:t>Запишите </a:t>
            </a:r>
            <a:r>
              <a:rPr lang="ru-RU" sz="1800" dirty="0">
                <a:latin typeface="Times New Roman" panose="02020603050405020304" pitchFamily="18" charset="0"/>
                <a:cs typeface="Times New Roman" panose="02020603050405020304" pitchFamily="18" charset="0"/>
              </a:rPr>
              <a:t>в ответе два натуральных числа: сначала номер последней детали, для которой будет определено место на транспортной ленте, затем количество деталей, которые будут отшлифованы до неё.</a:t>
            </a:r>
          </a:p>
          <a:p>
            <a:pPr marL="0" indent="0">
              <a:lnSpc>
                <a:spcPct val="100000"/>
              </a:lnSpc>
              <a:spcBef>
                <a:spcPts val="0"/>
              </a:spcBef>
              <a:buNone/>
            </a:pPr>
            <a:r>
              <a:rPr lang="ru-RU" sz="1800" dirty="0" err="1" smtClean="0">
                <a:latin typeface="Times New Roman" panose="02020603050405020304" pitchFamily="18" charset="0"/>
                <a:cs typeface="Times New Roman" panose="02020603050405020304" pitchFamily="18" charset="0"/>
              </a:rPr>
              <a:t>Типоой</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пример организации данных во входном файле:</a:t>
            </a:r>
          </a:p>
          <a:p>
            <a:pPr marL="0" indent="0">
              <a:lnSpc>
                <a:spcPct val="100000"/>
              </a:lnSpc>
              <a:spcBef>
                <a:spcPts val="0"/>
              </a:spcBef>
              <a:buNone/>
            </a:pPr>
            <a:r>
              <a:rPr lang="ru-RU" sz="1800" dirty="0" smtClean="0">
                <a:latin typeface="Times New Roman" panose="02020603050405020304" pitchFamily="18" charset="0"/>
                <a:cs typeface="Times New Roman" panose="02020603050405020304" pitchFamily="18" charset="0"/>
              </a:rPr>
              <a:t>5</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30 50</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100 155</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150 170</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10 160</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120 55</a:t>
            </a:r>
            <a:br>
              <a:rPr lang="ru-RU" sz="1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При </a:t>
            </a:r>
            <a:r>
              <a:rPr lang="ru-RU" sz="1800" dirty="0">
                <a:latin typeface="Times New Roman" panose="02020603050405020304" pitchFamily="18" charset="0"/>
                <a:cs typeface="Times New Roman" panose="02020603050405020304" pitchFamily="18" charset="0"/>
              </a:rPr>
              <a:t>таком входном файле расположение деталей на транспортной ленте будет следующим: 4, 1, 2, 3, 5. Последней займёт своё место на ленте деталь под номером 3. До неё будет отшлифовано 3 детали</a:t>
            </a:r>
            <a:r>
              <a:rPr lang="ru-RU" dirty="0">
                <a:latin typeface="Times New Roman" panose="02020603050405020304" pitchFamily="18" charset="0"/>
                <a:cs typeface="Times New Roman" panose="02020603050405020304" pitchFamily="18" charset="0"/>
              </a:rPr>
              <a:t>.</a:t>
            </a:r>
          </a:p>
          <a:p>
            <a:pPr marL="0" indent="0">
              <a:lnSpc>
                <a:spcPct val="100000"/>
              </a:lnSpc>
              <a:spcBef>
                <a:spcPts val="0"/>
              </a:spcBef>
              <a:buNone/>
            </a:pPr>
            <a:endParaRPr lang="ru-RU"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9560" y="365760"/>
            <a:ext cx="9520158" cy="610170"/>
          </a:xfrm>
        </p:spPr>
        <p:txBody>
          <a:bodyPr/>
          <a:lstStyle/>
          <a:p>
            <a:r>
              <a:rPr lang="ru-RU" dirty="0" smtClean="0"/>
              <a:t>Решение</a:t>
            </a:r>
            <a:endParaRPr lang="ru-RU"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78223" y="750178"/>
            <a:ext cx="3904027" cy="5266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34696" y="475488"/>
            <a:ext cx="10096472" cy="5522976"/>
          </a:xfrm>
        </p:spPr>
        <p:txBody>
          <a:bodyPr>
            <a:noAutofit/>
          </a:bodyPr>
          <a:lstStyle/>
          <a:p>
            <a:pPr marL="0" indent="0" algn="just">
              <a:spcBef>
                <a:spcPts val="0"/>
              </a:spcBef>
              <a:buNone/>
            </a:pPr>
            <a:r>
              <a:rPr lang="ru-RU" sz="1600" dirty="0">
                <a:latin typeface="Times New Roman" panose="02020603050405020304" pitchFamily="18" charset="0"/>
                <a:cs typeface="Times New Roman" panose="02020603050405020304" pitchFamily="18" charset="0"/>
              </a:rPr>
              <a:t>В список </a:t>
            </a:r>
            <a:r>
              <a:rPr lang="ru-RU" sz="1600" b="1" dirty="0">
                <a:latin typeface="Times New Roman" panose="02020603050405020304" pitchFamily="18" charset="0"/>
                <a:cs typeface="Times New Roman" panose="02020603050405020304" pitchFamily="18" charset="0"/>
              </a:rPr>
              <a:t>a</a:t>
            </a:r>
            <a:r>
              <a:rPr lang="ru-RU" sz="1600" dirty="0">
                <a:latin typeface="Times New Roman" panose="02020603050405020304" pitchFamily="18" charset="0"/>
                <a:cs typeface="Times New Roman" panose="02020603050405020304" pitchFamily="18" charset="0"/>
              </a:rPr>
              <a:t> будем класть время шлифовки детали, а так же к каждому числу добавляем номер детали.</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В </a:t>
            </a:r>
            <a:r>
              <a:rPr lang="ru-RU" sz="1600" dirty="0">
                <a:latin typeface="Times New Roman" panose="02020603050405020304" pitchFamily="18" charset="0"/>
                <a:cs typeface="Times New Roman" panose="02020603050405020304" pitchFamily="18" charset="0"/>
              </a:rPr>
              <a:t>список </a:t>
            </a:r>
            <a:r>
              <a:rPr lang="ru-RU" sz="1600" b="1" dirty="0">
                <a:latin typeface="Times New Roman" panose="02020603050405020304" pitchFamily="18" charset="0"/>
                <a:cs typeface="Times New Roman" panose="02020603050405020304" pitchFamily="18" charset="0"/>
              </a:rPr>
              <a:t>b</a:t>
            </a:r>
            <a:r>
              <a:rPr lang="ru-RU" sz="1600" dirty="0">
                <a:latin typeface="Times New Roman" panose="02020603050405020304" pitchFamily="18" charset="0"/>
                <a:cs typeface="Times New Roman" panose="02020603050405020304" pitchFamily="18" charset="0"/>
              </a:rPr>
              <a:t> будем класть время окраски детали, а тоже к каждому числу добавляем номер детали.</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В </a:t>
            </a:r>
            <a:r>
              <a:rPr lang="ru-RU" sz="1600" dirty="0">
                <a:latin typeface="Times New Roman" panose="02020603050405020304" pitchFamily="18" charset="0"/>
                <a:cs typeface="Times New Roman" panose="02020603050405020304" pitchFamily="18" charset="0"/>
              </a:rPr>
              <a:t>список </a:t>
            </a:r>
            <a:r>
              <a:rPr lang="ru-RU" sz="1600" b="1" dirty="0">
                <a:latin typeface="Times New Roman" panose="02020603050405020304" pitchFamily="18" charset="0"/>
                <a:cs typeface="Times New Roman" panose="02020603050405020304" pitchFamily="18" charset="0"/>
              </a:rPr>
              <a:t>c</a:t>
            </a:r>
            <a:r>
              <a:rPr lang="ru-RU" sz="1600" dirty="0">
                <a:latin typeface="Times New Roman" panose="02020603050405020304" pitchFamily="18" charset="0"/>
                <a:cs typeface="Times New Roman" panose="02020603050405020304" pitchFamily="18" charset="0"/>
              </a:rPr>
              <a:t> будем добавлять номера деталей, которые мы разместили на транспортной ленте.</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Сортируем </a:t>
            </a:r>
            <a:r>
              <a:rPr lang="ru-RU" sz="1600" dirty="0">
                <a:latin typeface="Times New Roman" panose="02020603050405020304" pitchFamily="18" charset="0"/>
                <a:cs typeface="Times New Roman" panose="02020603050405020304" pitchFamily="18" charset="0"/>
              </a:rPr>
              <a:t>списки </a:t>
            </a:r>
            <a:r>
              <a:rPr lang="ru-RU" sz="1600" b="1" dirty="0">
                <a:latin typeface="Times New Roman" panose="02020603050405020304" pitchFamily="18" charset="0"/>
                <a:cs typeface="Times New Roman" panose="02020603050405020304" pitchFamily="18" charset="0"/>
              </a:rPr>
              <a:t>a</a:t>
            </a:r>
            <a:r>
              <a:rPr lang="ru-RU" sz="1600" dirty="0">
                <a:latin typeface="Times New Roman" panose="02020603050405020304" pitchFamily="18" charset="0"/>
                <a:cs typeface="Times New Roman" panose="02020603050405020304" pitchFamily="18" charset="0"/>
              </a:rPr>
              <a:t> и </a:t>
            </a:r>
            <a:r>
              <a:rPr lang="ru-RU" sz="1600" b="1" dirty="0">
                <a:latin typeface="Times New Roman" panose="02020603050405020304" pitchFamily="18" charset="0"/>
                <a:cs typeface="Times New Roman" panose="02020603050405020304" pitchFamily="18" charset="0"/>
              </a:rPr>
              <a:t>b</a:t>
            </a:r>
            <a:r>
              <a:rPr lang="ru-RU" sz="1600" dirty="0">
                <a:latin typeface="Times New Roman" panose="02020603050405020304" pitchFamily="18" charset="0"/>
                <a:cs typeface="Times New Roman" panose="02020603050405020304" pitchFamily="18" charset="0"/>
              </a:rPr>
              <a:t>.</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Переменные</a:t>
            </a:r>
            <a:r>
              <a:rPr lang="ru-RU" sz="1600"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u1</a:t>
            </a:r>
            <a:r>
              <a:rPr lang="ru-RU" sz="1600" dirty="0">
                <a:latin typeface="Times New Roman" panose="02020603050405020304" pitchFamily="18" charset="0"/>
                <a:cs typeface="Times New Roman" panose="02020603050405020304" pitchFamily="18" charset="0"/>
              </a:rPr>
              <a:t> и </a:t>
            </a:r>
            <a:r>
              <a:rPr lang="ru-RU" sz="1600" b="1" dirty="0">
                <a:latin typeface="Times New Roman" panose="02020603050405020304" pitchFamily="18" charset="0"/>
                <a:cs typeface="Times New Roman" panose="02020603050405020304" pitchFamily="18" charset="0"/>
              </a:rPr>
              <a:t>u2</a:t>
            </a:r>
            <a:r>
              <a:rPr lang="ru-RU" sz="1600" dirty="0">
                <a:latin typeface="Times New Roman" panose="02020603050405020304" pitchFamily="18" charset="0"/>
                <a:cs typeface="Times New Roman" panose="02020603050405020304" pitchFamily="18" charset="0"/>
              </a:rPr>
              <a:t> - это указатели для списков </a:t>
            </a:r>
            <a:r>
              <a:rPr lang="ru-RU" sz="1600" b="1" dirty="0">
                <a:latin typeface="Times New Roman" panose="02020603050405020304" pitchFamily="18" charset="0"/>
                <a:cs typeface="Times New Roman" panose="02020603050405020304" pitchFamily="18" charset="0"/>
              </a:rPr>
              <a:t>a</a:t>
            </a:r>
            <a:r>
              <a:rPr lang="ru-RU" sz="1600" dirty="0">
                <a:latin typeface="Times New Roman" panose="02020603050405020304" pitchFamily="18" charset="0"/>
                <a:cs typeface="Times New Roman" panose="02020603050405020304" pitchFamily="18" charset="0"/>
              </a:rPr>
              <a:t> и </a:t>
            </a:r>
            <a:r>
              <a:rPr lang="ru-RU" sz="1600" b="1" dirty="0">
                <a:latin typeface="Times New Roman" panose="02020603050405020304" pitchFamily="18" charset="0"/>
                <a:cs typeface="Times New Roman" panose="02020603050405020304" pitchFamily="18" charset="0"/>
              </a:rPr>
              <a:t>b</a:t>
            </a:r>
            <a:r>
              <a:rPr lang="ru-RU" sz="1600" dirty="0">
                <a:latin typeface="Times New Roman" panose="02020603050405020304" pitchFamily="18" charset="0"/>
                <a:cs typeface="Times New Roman" panose="02020603050405020304" pitchFamily="18" charset="0"/>
              </a:rPr>
              <a:t>. Мы берём самые маленькие элементы из этих списков и сравниваем между собой. Тот элемент, которые меньше, идёт на транспортную ленту. Указатель того списка, из которого деталь была перенесена на транспортную ленту, увеличивается на 1. Если указатель дошёл до верхней границы </a:t>
            </a:r>
            <a:r>
              <a:rPr lang="ru-RU" sz="1600" b="1" dirty="0">
                <a:latin typeface="Times New Roman" panose="02020603050405020304" pitchFamily="18" charset="0"/>
                <a:cs typeface="Times New Roman" panose="02020603050405020304" pitchFamily="18" charset="0"/>
              </a:rPr>
              <a:t>n - 1</a:t>
            </a:r>
            <a:r>
              <a:rPr lang="ru-RU" sz="1600" dirty="0">
                <a:latin typeface="Times New Roman" panose="02020603050405020304" pitchFamily="18" charset="0"/>
                <a:cs typeface="Times New Roman" panose="02020603050405020304" pitchFamily="18" charset="0"/>
              </a:rPr>
              <a:t>, то он перестаёт увеличиваться.</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Мы </a:t>
            </a:r>
            <a:r>
              <a:rPr lang="ru-RU" sz="1600" dirty="0">
                <a:latin typeface="Times New Roman" panose="02020603050405020304" pitchFamily="18" charset="0"/>
                <a:cs typeface="Times New Roman" panose="02020603050405020304" pitchFamily="18" charset="0"/>
              </a:rPr>
              <a:t>добавляем номер детали в список </a:t>
            </a:r>
            <a:r>
              <a:rPr lang="ru-RU" sz="1600" b="1" dirty="0">
                <a:latin typeface="Times New Roman" panose="02020603050405020304" pitchFamily="18" charset="0"/>
                <a:cs typeface="Times New Roman" panose="02020603050405020304" pitchFamily="18" charset="0"/>
              </a:rPr>
              <a:t>c</a:t>
            </a:r>
            <a:r>
              <a:rPr lang="ru-RU" sz="1600" dirty="0">
                <a:latin typeface="Times New Roman" panose="02020603050405020304" pitchFamily="18" charset="0"/>
                <a:cs typeface="Times New Roman" panose="02020603050405020304" pitchFamily="18" charset="0"/>
              </a:rPr>
              <a:t> тогда, когда этого номера ещё нет в этом списке.</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Основной </a:t>
            </a:r>
            <a:r>
              <a:rPr lang="ru-RU" sz="1600" dirty="0">
                <a:latin typeface="Times New Roman" panose="02020603050405020304" pitchFamily="18" charset="0"/>
                <a:cs typeface="Times New Roman" panose="02020603050405020304" pitchFamily="18" charset="0"/>
              </a:rPr>
              <a:t>цикл повторяется 2*N раз, чтобы проанализировать каждое число.</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Если </a:t>
            </a:r>
            <a:r>
              <a:rPr lang="ru-RU" sz="1600" dirty="0">
                <a:latin typeface="Times New Roman" panose="02020603050405020304" pitchFamily="18" charset="0"/>
                <a:cs typeface="Times New Roman" panose="02020603050405020304" pitchFamily="18" charset="0"/>
              </a:rPr>
              <a:t>мы добавляем в список </a:t>
            </a:r>
            <a:r>
              <a:rPr lang="ru-RU" sz="1600" b="1" dirty="0">
                <a:latin typeface="Times New Roman" panose="02020603050405020304" pitchFamily="18" charset="0"/>
                <a:cs typeface="Times New Roman" panose="02020603050405020304" pitchFamily="18" charset="0"/>
              </a:rPr>
              <a:t>c</a:t>
            </a:r>
            <a:r>
              <a:rPr lang="ru-RU" sz="1600" dirty="0">
                <a:latin typeface="Times New Roman" panose="02020603050405020304" pitchFamily="18" charset="0"/>
                <a:cs typeface="Times New Roman" panose="02020603050405020304" pitchFamily="18" charset="0"/>
              </a:rPr>
              <a:t> деталь для шлифовки, то прибавляем счётчик </a:t>
            </a:r>
            <a:r>
              <a:rPr lang="ru-RU" sz="1600" b="1" dirty="0">
                <a:latin typeface="Times New Roman" panose="02020603050405020304" pitchFamily="18" charset="0"/>
                <a:cs typeface="Times New Roman" panose="02020603050405020304" pitchFamily="18" charset="0"/>
              </a:rPr>
              <a:t>k</a:t>
            </a:r>
            <a:r>
              <a:rPr lang="ru-RU" sz="1600" dirty="0">
                <a:latin typeface="Times New Roman" panose="02020603050405020304" pitchFamily="18" charset="0"/>
                <a:cs typeface="Times New Roman" panose="02020603050405020304" pitchFamily="18" charset="0"/>
              </a:rPr>
              <a:t> на 1. Переменная </a:t>
            </a:r>
            <a:r>
              <a:rPr lang="ru-RU" sz="1600" b="1" dirty="0" err="1">
                <a:latin typeface="Times New Roman" panose="02020603050405020304" pitchFamily="18" charset="0"/>
                <a:cs typeface="Times New Roman" panose="02020603050405020304" pitchFamily="18" charset="0"/>
              </a:rPr>
              <a:t>end_el</a:t>
            </a:r>
            <a:r>
              <a:rPr lang="ru-RU" sz="1600" dirty="0">
                <a:latin typeface="Times New Roman" panose="02020603050405020304" pitchFamily="18" charset="0"/>
                <a:cs typeface="Times New Roman" panose="02020603050405020304" pitchFamily="18" charset="0"/>
              </a:rPr>
              <a:t> запоминает, куда пошла </a:t>
            </a:r>
            <a:r>
              <a:rPr lang="ru-RU" sz="1600" b="1" dirty="0">
                <a:latin typeface="Times New Roman" panose="02020603050405020304" pitchFamily="18" charset="0"/>
                <a:cs typeface="Times New Roman" panose="02020603050405020304" pitchFamily="18" charset="0"/>
              </a:rPr>
              <a:t>последняя деталь</a:t>
            </a:r>
            <a:r>
              <a:rPr lang="ru-RU" sz="1600" dirty="0">
                <a:latin typeface="Times New Roman" panose="02020603050405020304" pitchFamily="18" charset="0"/>
                <a:cs typeface="Times New Roman" panose="02020603050405020304" pitchFamily="18" charset="0"/>
              </a:rPr>
              <a:t>. Если она пошла на шлифовку, то переменная </a:t>
            </a:r>
            <a:r>
              <a:rPr lang="ru-RU" sz="1600" b="1" dirty="0" err="1">
                <a:latin typeface="Times New Roman" panose="02020603050405020304" pitchFamily="18" charset="0"/>
                <a:cs typeface="Times New Roman" panose="02020603050405020304" pitchFamily="18" charset="0"/>
              </a:rPr>
              <a:t>end_el</a:t>
            </a:r>
            <a:r>
              <a:rPr lang="ru-RU" sz="1600" dirty="0">
                <a:latin typeface="Times New Roman" panose="02020603050405020304" pitchFamily="18" charset="0"/>
                <a:cs typeface="Times New Roman" panose="02020603050405020304" pitchFamily="18" charset="0"/>
              </a:rPr>
              <a:t> будет равна 1. Если </a:t>
            </a:r>
            <a:r>
              <a:rPr lang="ru-RU" sz="1600" dirty="0" smtClean="0">
                <a:latin typeface="Times New Roman" panose="02020603050405020304" pitchFamily="18" charset="0"/>
                <a:cs typeface="Times New Roman" panose="02020603050405020304" pitchFamily="18" charset="0"/>
              </a:rPr>
              <a:t>она </a:t>
            </a:r>
            <a:r>
              <a:rPr lang="ru-RU" sz="1600" dirty="0">
                <a:latin typeface="Times New Roman" panose="02020603050405020304" pitchFamily="18" charset="0"/>
                <a:cs typeface="Times New Roman" panose="02020603050405020304" pitchFamily="18" charset="0"/>
              </a:rPr>
              <a:t>пошла на окраску, то она будет равна 0.</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Таким </a:t>
            </a:r>
            <a:r>
              <a:rPr lang="ru-RU" sz="1600" dirty="0">
                <a:latin typeface="Times New Roman" panose="02020603050405020304" pitchFamily="18" charset="0"/>
                <a:cs typeface="Times New Roman" panose="02020603050405020304" pitchFamily="18" charset="0"/>
              </a:rPr>
              <a:t>образом, мы найдёт количество отшлифованных деталей до того момента, когда мы положили на транспортную ленту последнюю деталь. Оно равно </a:t>
            </a:r>
            <a:r>
              <a:rPr lang="ru-RU" sz="1600" b="1" dirty="0">
                <a:latin typeface="Times New Roman" panose="02020603050405020304" pitchFamily="18" charset="0"/>
                <a:cs typeface="Times New Roman" panose="02020603050405020304" pitchFamily="18" charset="0"/>
              </a:rPr>
              <a:t>k-</a:t>
            </a:r>
            <a:r>
              <a:rPr lang="ru-RU" sz="1600" b="1" dirty="0" err="1">
                <a:latin typeface="Times New Roman" panose="02020603050405020304" pitchFamily="18" charset="0"/>
                <a:cs typeface="Times New Roman" panose="02020603050405020304" pitchFamily="18" charset="0"/>
              </a:rPr>
              <a:t>end_el</a:t>
            </a:r>
            <a:r>
              <a:rPr lang="ru-RU" sz="1600" dirty="0">
                <a:latin typeface="Times New Roman" panose="02020603050405020304" pitchFamily="18" charset="0"/>
                <a:cs typeface="Times New Roman" panose="02020603050405020304" pitchFamily="18" charset="0"/>
              </a:rPr>
              <a:t>.</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Номер </a:t>
            </a:r>
            <a:r>
              <a:rPr lang="ru-RU" sz="1600" dirty="0">
                <a:latin typeface="Times New Roman" panose="02020603050405020304" pitchFamily="18" charset="0"/>
                <a:cs typeface="Times New Roman" panose="02020603050405020304" pitchFamily="18" charset="0"/>
              </a:rPr>
              <a:t>последней детали находится из списка </a:t>
            </a:r>
            <a:r>
              <a:rPr lang="ru-RU" sz="1600" b="1" dirty="0">
                <a:latin typeface="Times New Roman" panose="02020603050405020304" pitchFamily="18" charset="0"/>
                <a:cs typeface="Times New Roman" panose="02020603050405020304" pitchFamily="18" charset="0"/>
              </a:rPr>
              <a:t>c</a:t>
            </a:r>
            <a:r>
              <a:rPr lang="ru-RU" sz="1600" dirty="0">
                <a:latin typeface="Times New Roman" panose="02020603050405020304" pitchFamily="18" charset="0"/>
                <a:cs typeface="Times New Roman" panose="02020603050405020304" pitchFamily="18" charset="0"/>
              </a:rPr>
              <a:t> (с[-1]).</a:t>
            </a:r>
          </a:p>
          <a:p>
            <a:pPr marL="0" indent="0" algn="just">
              <a:spcBef>
                <a:spcPts val="0"/>
              </a:spcBef>
              <a:buNone/>
            </a:pPr>
            <a:r>
              <a:rPr lang="ru-RU" sz="1600" dirty="0" smtClean="0">
                <a:latin typeface="Times New Roman" panose="02020603050405020304" pitchFamily="18" charset="0"/>
                <a:cs typeface="Times New Roman" panose="02020603050405020304" pitchFamily="18" charset="0"/>
              </a:rPr>
              <a:t>Информация </a:t>
            </a:r>
            <a:r>
              <a:rPr lang="ru-RU" sz="1600" dirty="0">
                <a:latin typeface="Times New Roman" panose="02020603050405020304" pitchFamily="18" charset="0"/>
                <a:cs typeface="Times New Roman" panose="02020603050405020304" pitchFamily="18" charset="0"/>
              </a:rPr>
              <a:t>о том, что детали для шлифовки кладут от начала ленты, а для окраски от конца, в данной </a:t>
            </a:r>
            <a:r>
              <a:rPr lang="ru-RU" sz="1600" dirty="0" smtClean="0">
                <a:latin typeface="Times New Roman" panose="02020603050405020304" pitchFamily="18" charset="0"/>
                <a:cs typeface="Times New Roman" panose="02020603050405020304" pitchFamily="18" charset="0"/>
              </a:rPr>
              <a:t>задаче </a:t>
            </a:r>
            <a:r>
              <a:rPr lang="ru-RU" sz="1600" dirty="0">
                <a:latin typeface="Times New Roman" panose="02020603050405020304" pitchFamily="18" charset="0"/>
                <a:cs typeface="Times New Roman" panose="02020603050405020304" pitchFamily="18" charset="0"/>
              </a:rPr>
              <a:t>не пригодилась.</a:t>
            </a:r>
          </a:p>
          <a:p>
            <a:pPr marL="0" indent="0" algn="just">
              <a:spcBef>
                <a:spcPts val="0"/>
              </a:spcBef>
              <a:buNone/>
            </a:pPr>
            <a:endParaRPr lang="ru-RU" sz="16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3255" y="420624"/>
            <a:ext cx="9520157" cy="620610"/>
          </a:xfrm>
        </p:spPr>
        <p:txBody>
          <a:bodyPr>
            <a:normAutofit/>
          </a:bodyPr>
          <a:lstStyle/>
          <a:p>
            <a:pPr algn="just"/>
            <a:r>
              <a:rPr lang="ru-RU" sz="1800" dirty="0">
                <a:latin typeface="Times New Roman" panose="02020603050405020304" pitchFamily="18" charset="0"/>
                <a:cs typeface="Times New Roman" panose="02020603050405020304" pitchFamily="18" charset="0"/>
              </a:rPr>
              <a:t>Можно переписать программу, где будет использоваться только один список </a:t>
            </a:r>
            <a:r>
              <a:rPr lang="ru-RU" sz="1800" b="1" dirty="0">
                <a:latin typeface="Times New Roman" panose="02020603050405020304" pitchFamily="18" charset="0"/>
                <a:cs typeface="Times New Roman" panose="02020603050405020304" pitchFamily="18" charset="0"/>
              </a:rPr>
              <a:t>a</a:t>
            </a:r>
            <a:r>
              <a:rPr lang="ru-RU" sz="1800" dirty="0">
                <a:latin typeface="Times New Roman" panose="02020603050405020304" pitchFamily="18" charset="0"/>
                <a:cs typeface="Times New Roman" panose="02020603050405020304" pitchFamily="18" charset="0"/>
              </a:rPr>
              <a:t>, где будут размещаться и время шлифовки, и время окрашивания.</a:t>
            </a:r>
          </a:p>
        </p:txBody>
      </p:sp>
      <p:sp>
        <p:nvSpPr>
          <p:cNvPr id="5" name="Объект 4"/>
          <p:cNvSpPr>
            <a:spLocks noGrp="1"/>
          </p:cNvSpPr>
          <p:nvPr>
            <p:ph sz="half" idx="2"/>
          </p:nvPr>
        </p:nvSpPr>
        <p:spPr>
          <a:xfrm>
            <a:off x="6527945" y="1340687"/>
            <a:ext cx="4604130" cy="3441520"/>
          </a:xfrm>
        </p:spPr>
        <p:txBody>
          <a:bodyPr>
            <a:normAutofit lnSpcReduction="10000"/>
          </a:bodyPr>
          <a:lstStyle/>
          <a:p>
            <a:pPr marL="0" indent="0" algn="just">
              <a:buNone/>
            </a:pPr>
            <a:r>
              <a:rPr lang="ru-RU" dirty="0" smtClean="0"/>
              <a:t>Когда </a:t>
            </a:r>
            <a:r>
              <a:rPr lang="ru-RU" dirty="0"/>
              <a:t>мы добавляем в список </a:t>
            </a:r>
            <a:r>
              <a:rPr lang="ru-RU" b="1" dirty="0"/>
              <a:t>a</a:t>
            </a:r>
            <a:r>
              <a:rPr lang="ru-RU" dirty="0"/>
              <a:t> время детали, второй параметр отвечает за шлифовку или окрашивание. Если добавляем время шлифовки, то этот параметр равен 0, если время окрашивания, то 1.</a:t>
            </a:r>
          </a:p>
          <a:p>
            <a:pPr marL="0" indent="0">
              <a:buNone/>
            </a:pPr>
            <a:r>
              <a:rPr lang="ru-RU" dirty="0" smtClean="0"/>
              <a:t>Ответ: </a:t>
            </a:r>
            <a:r>
              <a:rPr lang="ru-RU" dirty="0"/>
              <a:t/>
            </a:r>
            <a:br>
              <a:rPr lang="ru-RU" dirty="0"/>
            </a:br>
            <a:endParaRPr lang="ru-RU" dirty="0"/>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98784" y="1207008"/>
            <a:ext cx="3388373" cy="4861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5164" y="4385081"/>
            <a:ext cx="3738724" cy="1215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35152" y="343002"/>
            <a:ext cx="9520158" cy="1049235"/>
          </a:xfrm>
        </p:spPr>
        <p:txBody>
          <a:bodyPr>
            <a:noAutofit/>
          </a:bodyPr>
          <a:lstStyle/>
          <a:p>
            <a:pPr algn="ctr"/>
            <a:r>
              <a:rPr lang="ru-RU" sz="2000" b="1" dirty="0"/>
              <a:t>Затруднения, возникающие при решении задачи № 27 (высокий уровень сложности, проверяют умение создавать собственные программы (10-20 строк) для обработки числовых последовательностей </a:t>
            </a:r>
          </a:p>
        </p:txBody>
      </p:sp>
      <p:pic>
        <p:nvPicPr>
          <p:cNvPr id="4" name="Объект 3"/>
          <p:cNvPicPr>
            <a:picLocks noGrp="1" noChangeAspect="1"/>
          </p:cNvPicPr>
          <p:nvPr>
            <p:ph idx="1"/>
          </p:nvPr>
        </p:nvPicPr>
        <p:blipFill rotWithShape="1">
          <a:blip r:embed="rId2"/>
          <a:stretch>
            <a:fillRect/>
          </a:stretch>
        </p:blipFill>
        <p:spPr>
          <a:xfrm>
            <a:off x="1707166" y="1584324"/>
            <a:ext cx="8732233" cy="44822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765300" y="392079"/>
            <a:ext cx="7886700" cy="549887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half" idx="1"/>
          </p:nvPr>
        </p:nvPicPr>
        <p:blipFill>
          <a:blip r:embed="rId2"/>
          <a:stretch>
            <a:fillRect/>
          </a:stretch>
        </p:blipFill>
        <p:spPr>
          <a:xfrm>
            <a:off x="1739900" y="394506"/>
            <a:ext cx="8544176" cy="4431494"/>
          </a:xfrm>
          <a:prstGeom prst="rect">
            <a:avLst/>
          </a:prstGeom>
        </p:spPr>
      </p:pic>
      <p:sp>
        <p:nvSpPr>
          <p:cNvPr id="6" name="Объект 5"/>
          <p:cNvSpPr>
            <a:spLocks noGrp="1"/>
          </p:cNvSpPr>
          <p:nvPr>
            <p:ph sz="half" idx="2"/>
          </p:nvPr>
        </p:nvSpPr>
        <p:spPr>
          <a:xfrm>
            <a:off x="1913465" y="5045957"/>
            <a:ext cx="7907867" cy="854819"/>
          </a:xfrm>
        </p:spPr>
        <p:txBody>
          <a:bodyPr>
            <a:normAutofit lnSpcReduction="10000"/>
          </a:bodyPr>
          <a:lstStyle/>
          <a:p>
            <a:pPr marL="0" indent="0">
              <a:buNone/>
            </a:pPr>
            <a:r>
              <a:rPr lang="ru-RU" sz="1800" dirty="0"/>
              <a:t>Делители от 100 до 000, </a:t>
            </a:r>
          </a:p>
          <a:p>
            <a:pPr marL="0" indent="0">
              <a:buNone/>
            </a:pPr>
            <a:r>
              <a:rPr lang="ru-RU" sz="1800" dirty="0"/>
              <a:t>Количество чисел для каждого делителя НОД (100_000,Х)</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571272" y="274167"/>
            <a:ext cx="9520158" cy="530505"/>
          </a:xfrm>
        </p:spPr>
        <p:txBody>
          <a:bodyPr/>
          <a:lstStyle/>
          <a:p>
            <a:r>
              <a:rPr lang="ru-RU" dirty="0" smtClean="0"/>
              <a:t>Решение</a:t>
            </a:r>
            <a:endParaRPr lang="ru-RU"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71181" y="869950"/>
            <a:ext cx="384810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rotWithShape="1">
          <a:blip r:embed="rId2"/>
          <a:srcRect l="1139"/>
          <a:stretch>
            <a:fillRect/>
          </a:stretch>
        </p:blipFill>
        <p:spPr>
          <a:xfrm>
            <a:off x="3467099" y="620421"/>
            <a:ext cx="4980224" cy="53993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2120900" y="803823"/>
            <a:ext cx="8180504" cy="525035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a:stretch>
            <a:fillRect/>
          </a:stretch>
        </p:blipFill>
        <p:spPr>
          <a:xfrm>
            <a:off x="1587499" y="478710"/>
            <a:ext cx="9347201" cy="50623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9999" y="500856"/>
            <a:ext cx="10515600" cy="1325563"/>
          </a:xfrm>
        </p:spPr>
        <p:txBody>
          <a:bodyPr>
            <a:normAutofit/>
          </a:bodyPr>
          <a:lstStyle/>
          <a:p>
            <a:pPr algn="ctr"/>
            <a:r>
              <a:rPr lang="ru-RU" sz="2400" b="1" dirty="0"/>
              <a:t>Рекомендации по совершенствованию организации и методики преподавания информатики на основе выявленных типичных затруднений и ошибок</a:t>
            </a:r>
          </a:p>
        </p:txBody>
      </p:sp>
      <p:sp>
        <p:nvSpPr>
          <p:cNvPr id="3" name="Объект 2"/>
          <p:cNvSpPr>
            <a:spLocks noGrp="1"/>
          </p:cNvSpPr>
          <p:nvPr>
            <p:ph idx="1"/>
          </p:nvPr>
        </p:nvSpPr>
        <p:spPr>
          <a:xfrm>
            <a:off x="1269999" y="2435225"/>
            <a:ext cx="10515600" cy="2913857"/>
          </a:xfrm>
        </p:spPr>
        <p:txBody>
          <a:bodyPr/>
          <a:lstStyle/>
          <a:p>
            <a:pPr marL="0" indent="0">
              <a:buNone/>
            </a:pPr>
            <a:r>
              <a:rPr lang="ru-RU" dirty="0"/>
              <a:t>Разделы курса, по которым выявлены наибольшие затруднения:</a:t>
            </a:r>
          </a:p>
          <a:p>
            <a:pPr marL="0" indent="0">
              <a:buNone/>
            </a:pPr>
            <a:r>
              <a:rPr lang="ru-RU" dirty="0"/>
              <a:t>• «Математические основы курса информатики»; </a:t>
            </a:r>
          </a:p>
          <a:p>
            <a:pPr marL="0" indent="0">
              <a:buNone/>
            </a:pPr>
            <a:r>
              <a:rPr lang="ru-RU" dirty="0"/>
              <a:t>• «Количество информации»; </a:t>
            </a:r>
          </a:p>
          <a:p>
            <a:pPr marL="0" indent="0">
              <a:buNone/>
            </a:pPr>
            <a:r>
              <a:rPr lang="ru-RU" dirty="0"/>
              <a:t>• «Основы программирования»;</a:t>
            </a:r>
          </a:p>
          <a:p>
            <a:pPr marL="0" indent="0">
              <a:buNone/>
            </a:pPr>
            <a:r>
              <a:rPr lang="ru-RU" dirty="0"/>
              <a:t> • «Программирование на современных языках программирования (</a:t>
            </a:r>
            <a:r>
              <a:rPr lang="ru-RU" dirty="0" err="1"/>
              <a:t>Phyton</a:t>
            </a:r>
            <a:r>
              <a:rPr lang="ru-RU" dirty="0"/>
              <a:t>, С++, С#)».</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dirty="0"/>
              <a:t>Рекомендации по совершенствованию организации и методики преподавания информатики на основе выявленных типичных затруднений и ошибок</a:t>
            </a:r>
            <a:endParaRPr lang="ru-RU" sz="2400" dirty="0"/>
          </a:p>
        </p:txBody>
      </p:sp>
      <p:sp>
        <p:nvSpPr>
          <p:cNvPr id="3" name="Объект 2"/>
          <p:cNvSpPr>
            <a:spLocks noGrp="1"/>
          </p:cNvSpPr>
          <p:nvPr>
            <p:ph idx="1"/>
          </p:nvPr>
        </p:nvSpPr>
        <p:spPr>
          <a:xfrm>
            <a:off x="1534696" y="2651179"/>
            <a:ext cx="9520158" cy="2353068"/>
          </a:xfrm>
        </p:spPr>
        <p:txBody>
          <a:bodyPr/>
          <a:lstStyle/>
          <a:p>
            <a:pPr marL="0" indent="0" algn="just">
              <a:buNone/>
            </a:pPr>
            <a:r>
              <a:rPr lang="ru-RU" dirty="0"/>
              <a:t>•  Пересмотреть методики преподавания с учетом отработки практико-ориентированных заданий;  отработки </a:t>
            </a:r>
            <a:r>
              <a:rPr lang="ru-RU" dirty="0" err="1"/>
              <a:t>общеучебных</a:t>
            </a:r>
            <a:r>
              <a:rPr lang="ru-RU" dirty="0"/>
              <a:t> умений и навыков; </a:t>
            </a:r>
          </a:p>
          <a:p>
            <a:pPr marL="0" indent="0" algn="just">
              <a:buNone/>
            </a:pPr>
            <a:r>
              <a:rPr lang="ru-RU" dirty="0"/>
              <a:t>• продумать систему внеурочной и самостоятельной деятельности обучающихся для подготовки к КЕГЭ и ОГЭ, в том числе в дистанционной форме.</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dirty="0">
                <a:solidFill>
                  <a:prstClr val="black"/>
                </a:solidFill>
              </a:rPr>
              <a:t>Рекомендации по совершенствованию организации и методики преподавания информатики на основе выявленных типичных затруднений и ошибок</a:t>
            </a:r>
            <a:endParaRPr lang="ru-RU" dirty="0"/>
          </a:p>
        </p:txBody>
      </p:sp>
      <p:sp>
        <p:nvSpPr>
          <p:cNvPr id="3" name="Объект 2"/>
          <p:cNvSpPr>
            <a:spLocks noGrp="1"/>
          </p:cNvSpPr>
          <p:nvPr>
            <p:ph idx="1"/>
          </p:nvPr>
        </p:nvSpPr>
        <p:spPr/>
        <p:txBody>
          <a:bodyPr/>
          <a:lstStyle/>
          <a:p>
            <a:pPr marL="0" indent="0" algn="just">
              <a:buNone/>
            </a:pPr>
            <a:r>
              <a:rPr lang="ru-RU" dirty="0"/>
              <a:t>• уделить серьёзное внимание разделу программирования: от основ до реализации программ, умению анализировать готовые программы, исполнять заданный алгоритм, выстраивать стратегии; </a:t>
            </a:r>
          </a:p>
          <a:p>
            <a:pPr marL="0" indent="0" algn="just">
              <a:buNone/>
            </a:pPr>
            <a:r>
              <a:rPr lang="ru-RU" dirty="0"/>
              <a:t>• чаще давать учащимся различные модификации задач в рамках одной темы, воспитывая тем самым, в них внимательность к значимым деталям, к нетипичным формулировкам и способам решения;</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dirty="0">
                <a:solidFill>
                  <a:prstClr val="black"/>
                </a:solidFill>
              </a:rPr>
              <a:t>Рекомендации по совершенствованию организации и методики преподавания информатики на основе выявленных типичных затруднений и ошибок</a:t>
            </a:r>
            <a:endParaRPr lang="ru-RU" dirty="0"/>
          </a:p>
        </p:txBody>
      </p:sp>
      <p:sp>
        <p:nvSpPr>
          <p:cNvPr id="3" name="Объект 2"/>
          <p:cNvSpPr>
            <a:spLocks noGrp="1"/>
          </p:cNvSpPr>
          <p:nvPr>
            <p:ph idx="1"/>
          </p:nvPr>
        </p:nvSpPr>
        <p:spPr/>
        <p:txBody>
          <a:bodyPr/>
          <a:lstStyle/>
          <a:p>
            <a:pPr marL="0" indent="0" algn="just">
              <a:buNone/>
            </a:pPr>
            <a:r>
              <a:rPr lang="ru-RU" dirty="0"/>
              <a:t>• уделить внимание решению сложных задач раздела математической логики; </a:t>
            </a:r>
          </a:p>
          <a:p>
            <a:pPr marL="0" indent="0" algn="just">
              <a:buNone/>
            </a:pPr>
            <a:r>
              <a:rPr lang="ru-RU" dirty="0"/>
              <a:t>• обратить внимание учащихся на применение знаний одного раздела при решении задач другого раздела. Научить гибко выявлять закономерности, связи, использовать расчётные формулы применительно к любой тематике задач;</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dirty="0">
                <a:solidFill>
                  <a:prstClr val="black"/>
                </a:solidFill>
              </a:rPr>
              <a:t>Рекомендации по совершенствованию организации и методики преподавания информатики на основе выявленных типичных затруднений и ошибок</a:t>
            </a:r>
            <a:endParaRPr lang="ru-RU" dirty="0"/>
          </a:p>
        </p:txBody>
      </p:sp>
      <p:sp>
        <p:nvSpPr>
          <p:cNvPr id="3" name="Объект 2"/>
          <p:cNvSpPr>
            <a:spLocks noGrp="1"/>
          </p:cNvSpPr>
          <p:nvPr>
            <p:ph idx="1"/>
          </p:nvPr>
        </p:nvSpPr>
        <p:spPr/>
        <p:txBody>
          <a:bodyPr/>
          <a:lstStyle/>
          <a:p>
            <a:pPr marL="0" indent="0">
              <a:buNone/>
            </a:pPr>
            <a:r>
              <a:rPr lang="ru-RU" dirty="0"/>
              <a:t>• уделять внимание обучающимся, находящимся в «зоне риска — не пройти минимальный порог»: помочь выявить слабые и сильные стороны ученика при решении задач, обозначить задачи, которые технически решаются просто и быстро (некоторые из них относятся к задачам повышенного уровня сложности, но решаются легко), сориентировать в тематике и способах решений подобных задач. </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19116" y="1356277"/>
            <a:ext cx="9783884" cy="4622800"/>
          </a:xfrm>
        </p:spPr>
        <p:txBody>
          <a:bodyPr>
            <a:normAutofit fontScale="92500" lnSpcReduction="10000"/>
          </a:bodyPr>
          <a:lstStyle/>
          <a:p>
            <a:r>
              <a:rPr lang="ru-RU" sz="1700" dirty="0"/>
              <a:t>Информатика БУ </a:t>
            </a:r>
            <a:r>
              <a:rPr lang="en-US" sz="1700" dirty="0">
                <a:hlinkClick r:id="rId2"/>
              </a:rPr>
              <a:t>https://vk.com/away.php?to=http%3A%2F%2Fwww.youtube.com%2Fchannel%2FUCmUcjDHUkIMhfqBfyHYXYuA%2Ffeatured</a:t>
            </a:r>
            <a:r>
              <a:rPr lang="ru-RU" sz="1700" dirty="0"/>
              <a:t> </a:t>
            </a:r>
          </a:p>
          <a:p>
            <a:r>
              <a:rPr lang="ru-RU" sz="1700" dirty="0"/>
              <a:t>Сайт Константина Полякова </a:t>
            </a:r>
            <a:r>
              <a:rPr lang="en-US" sz="1700" dirty="0">
                <a:hlinkClick r:id="rId3"/>
              </a:rPr>
              <a:t>https://vk.com/away.php?to=http%3A%2F%2Fkpolyakov.spb.ru%2Fschool%2Fege.htm</a:t>
            </a:r>
            <a:r>
              <a:rPr lang="ru-RU" sz="1700" dirty="0"/>
              <a:t> </a:t>
            </a:r>
          </a:p>
          <a:p>
            <a:r>
              <a:rPr lang="ru-RU" sz="1700" dirty="0"/>
              <a:t>Архив задач по программированию </a:t>
            </a:r>
            <a:r>
              <a:rPr lang="en-US" sz="1700" dirty="0">
                <a:hlinkClick r:id="rId4"/>
              </a:rPr>
              <a:t>https://vk.com/away.php?to=http%3A%2F%2Facm.timus.ru%2F</a:t>
            </a:r>
            <a:r>
              <a:rPr lang="ru-RU" sz="1700" dirty="0"/>
              <a:t> </a:t>
            </a:r>
          </a:p>
          <a:p>
            <a:r>
              <a:rPr lang="ru-RU" sz="1700" dirty="0"/>
              <a:t>Школа программиста </a:t>
            </a:r>
            <a:r>
              <a:rPr lang="en-US" sz="1700" dirty="0">
                <a:hlinkClick r:id="rId5"/>
              </a:rPr>
              <a:t>https://vk.com/away.php?to=http%3A%2F%2Facmp.ru%2F</a:t>
            </a:r>
            <a:r>
              <a:rPr lang="ru-RU" sz="1700" dirty="0"/>
              <a:t> </a:t>
            </a:r>
          </a:p>
          <a:p>
            <a:r>
              <a:rPr lang="ru-RU" sz="1700" dirty="0"/>
              <a:t>Яндекс ЕГЭ </a:t>
            </a:r>
            <a:r>
              <a:rPr lang="en-US" sz="1700" dirty="0">
                <a:hlinkClick r:id="rId6"/>
              </a:rPr>
              <a:t>https://vk.com/away.php?to=https%3A%2F%2Fege.yandex.ru%2Fege%2Finformatics</a:t>
            </a:r>
            <a:r>
              <a:rPr lang="ru-RU" sz="1700" dirty="0"/>
              <a:t> </a:t>
            </a:r>
          </a:p>
          <a:p>
            <a:r>
              <a:rPr lang="ru-RU" sz="1700" dirty="0"/>
              <a:t>Приложение «ЕГЭ информатика» </a:t>
            </a:r>
            <a:r>
              <a:rPr lang="en-US" sz="1700" dirty="0">
                <a:hlinkClick r:id="rId7"/>
              </a:rPr>
              <a:t>https://apps.apple.com/ru/app/%D0%B5%D0%B3%D1%8D-2018-%D0%B8%D0%BD%D1%84%D0%BE%D1%80%D0%BC%D0%B0%D1%82%D0%B8%D0%BA%D0%B0-%D1%8D%D0%BA%D0%B7%D0%B0%D0%BC%D0%B5%D0%BD/id1374421802</a:t>
            </a:r>
            <a:r>
              <a:rPr lang="ru-RU" sz="1700" dirty="0"/>
              <a:t>  </a:t>
            </a:r>
          </a:p>
          <a:p>
            <a:r>
              <a:rPr lang="ru-RU" sz="1700" dirty="0"/>
              <a:t>ЕГЭ по информатике </a:t>
            </a:r>
            <a:r>
              <a:rPr lang="en-US" sz="1700" dirty="0">
                <a:hlinkClick r:id="rId8"/>
              </a:rPr>
              <a:t>https://labs-org.ru/ege/</a:t>
            </a:r>
            <a:r>
              <a:rPr lang="ru-RU" sz="1700" dirty="0"/>
              <a:t> </a:t>
            </a:r>
          </a:p>
          <a:p>
            <a:r>
              <a:rPr lang="ru-RU" sz="1700" dirty="0"/>
              <a:t>КЕГЭ </a:t>
            </a:r>
            <a:r>
              <a:rPr lang="en-US" sz="1700" dirty="0">
                <a:hlinkClick r:id="rId9"/>
              </a:rPr>
              <a:t>https://kompege.ru/</a:t>
            </a:r>
            <a:r>
              <a:rPr lang="ru-RU" sz="1700" dirty="0"/>
              <a:t> </a:t>
            </a:r>
          </a:p>
          <a:p>
            <a:endParaRPr lang="ru-RU" dirty="0"/>
          </a:p>
          <a:p>
            <a:endParaRPr lang="ru-RU" dirty="0"/>
          </a:p>
        </p:txBody>
      </p:sp>
      <p:pic>
        <p:nvPicPr>
          <p:cNvPr id="44" name="Рисунок 43"/>
          <p:cNvPicPr>
            <a:picLocks noChangeAspect="1"/>
          </p:cNvPicPr>
          <p:nvPr/>
        </p:nvPicPr>
        <p:blipFill>
          <a:blip r:embed="rId10"/>
          <a:stretch>
            <a:fillRect/>
          </a:stretch>
        </p:blipFill>
        <p:spPr>
          <a:xfrm>
            <a:off x="1291935" y="673542"/>
            <a:ext cx="9134765" cy="682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62070" y="787400"/>
            <a:ext cx="9603275" cy="4107445"/>
          </a:xfrm>
        </p:spPr>
        <p:txBody>
          <a:bodyPr>
            <a:normAutofit fontScale="92500" lnSpcReduction="20000"/>
          </a:bodyPr>
          <a:lstStyle/>
          <a:p>
            <a:r>
              <a:rPr lang="en-US" dirty="0">
                <a:hlinkClick r:id="rId2"/>
              </a:rPr>
              <a:t>https://vk.com/inform_web</a:t>
            </a:r>
            <a:endParaRPr lang="ru-RU" dirty="0"/>
          </a:p>
          <a:p>
            <a:r>
              <a:rPr lang="en-US" dirty="0">
                <a:hlinkClick r:id="rId3"/>
              </a:rPr>
              <a:t>https://vk.com/informatics_100</a:t>
            </a:r>
            <a:r>
              <a:rPr lang="ru-RU" dirty="0"/>
              <a:t> </a:t>
            </a:r>
          </a:p>
          <a:p>
            <a:r>
              <a:rPr lang="en-US" dirty="0">
                <a:hlinkClick r:id="rId4"/>
              </a:rPr>
              <a:t>https://vk.com/ege_info_open</a:t>
            </a:r>
            <a:r>
              <a:rPr lang="ru-RU" dirty="0"/>
              <a:t>  </a:t>
            </a:r>
          </a:p>
          <a:p>
            <a:r>
              <a:rPr lang="en-US" dirty="0">
                <a:hlinkClick r:id="rId5"/>
              </a:rPr>
              <a:t>https://vk.com/away.php?to=https://inf-ege.sdamgia.ru/&amp;cc_key</a:t>
            </a:r>
            <a:r>
              <a:rPr lang="ru-RU" dirty="0"/>
              <a:t> </a:t>
            </a:r>
          </a:p>
          <a:p>
            <a:r>
              <a:rPr lang="en-US" dirty="0">
                <a:hlinkClick r:id="rId6"/>
              </a:rPr>
              <a:t>https://vk.com/away.php?to=https%3A%2F%2Fwww.youtube.com%2Fchannel%2FUC5A3HZVC0QeHhY5idc8Et5A&amp;cc_key</a:t>
            </a:r>
            <a:r>
              <a:rPr lang="en-US" dirty="0"/>
              <a:t> </a:t>
            </a:r>
          </a:p>
          <a:p>
            <a:r>
              <a:rPr lang="en-US" dirty="0">
                <a:hlinkClick r:id="rId7"/>
              </a:rPr>
              <a:t>https://vk.com/away.php?to=https://www.youtube.com/c/AlexDanov&amp;cc_key</a:t>
            </a:r>
            <a:r>
              <a:rPr lang="en-US" dirty="0"/>
              <a:t> </a:t>
            </a:r>
          </a:p>
          <a:p>
            <a:r>
              <a:rPr lang="en-US" dirty="0">
                <a:hlinkClick r:id="rId8"/>
              </a:rPr>
              <a:t>https://ctege.info/ege-2024/informatika-ege-2024.html</a:t>
            </a:r>
            <a:r>
              <a:rPr lang="en-US" dirty="0"/>
              <a:t> </a:t>
            </a:r>
          </a:p>
          <a:p>
            <a:r>
              <a:rPr lang="en-US" dirty="0">
                <a:hlinkClick r:id="rId9"/>
              </a:rPr>
              <a:t>https://4ege.ru/informatika/70312-navigator-podgotovki-k-ege-po-informatike-ot-fipi.html</a:t>
            </a:r>
            <a:r>
              <a:rPr lang="en-US" dirty="0"/>
              <a:t> </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a:t>Спасибо за внимание!</a:t>
            </a:r>
          </a:p>
        </p:txBody>
      </p:sp>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2565400" y="787367"/>
            <a:ext cx="7340600" cy="527741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0166" y="441326"/>
            <a:ext cx="10371667" cy="684742"/>
          </a:xfrm>
        </p:spPr>
        <p:txBody>
          <a:bodyPr>
            <a:normAutofit/>
          </a:bodyPr>
          <a:lstStyle/>
          <a:p>
            <a:pPr algn="ctr"/>
            <a:r>
              <a:rPr lang="ru-RU" sz="2800" b="1" dirty="0"/>
              <a:t>Решения задач на </a:t>
            </a:r>
            <a:r>
              <a:rPr lang="en-US" sz="2800" b="1" dirty="0" err="1"/>
              <a:t>Phyton</a:t>
            </a:r>
            <a:endParaRPr lang="ru-RU" sz="2800" b="1" dirty="0"/>
          </a:p>
        </p:txBody>
      </p:sp>
      <p:pic>
        <p:nvPicPr>
          <p:cNvPr id="4" name="Объект 3"/>
          <p:cNvPicPr>
            <a:picLocks noGrp="1" noChangeAspect="1"/>
          </p:cNvPicPr>
          <p:nvPr>
            <p:ph idx="1"/>
          </p:nvPr>
        </p:nvPicPr>
        <p:blipFill>
          <a:blip r:embed="rId2"/>
          <a:stretch>
            <a:fillRect/>
          </a:stretch>
        </p:blipFill>
        <p:spPr>
          <a:xfrm>
            <a:off x="2755900" y="1511714"/>
            <a:ext cx="6743700" cy="42474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rotWithShape="1">
          <a:blip r:embed="rId2"/>
          <a:srcRect t="-1" b="-3155"/>
          <a:stretch>
            <a:fillRect/>
          </a:stretch>
        </p:blipFill>
        <p:spPr>
          <a:xfrm>
            <a:off x="1124001" y="804519"/>
            <a:ext cx="8362944" cy="45675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994" y="609599"/>
            <a:ext cx="10515600" cy="698501"/>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3003899" y="2120900"/>
            <a:ext cx="6184202" cy="32940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3894" y="746126"/>
            <a:ext cx="10515600" cy="646111"/>
          </a:xfrm>
        </p:spPr>
        <p:txBody>
          <a:bodyPr/>
          <a:lstStyle/>
          <a:p>
            <a:pPr algn="ctr"/>
            <a:r>
              <a:rPr lang="ru-RU" sz="2800" b="1" dirty="0">
                <a:solidFill>
                  <a:prstClr val="black"/>
                </a:solidFill>
              </a:rPr>
              <a:t>Решения задач на </a:t>
            </a:r>
            <a:r>
              <a:rPr lang="en-US" sz="2800" b="1" dirty="0" err="1">
                <a:solidFill>
                  <a:prstClr val="black"/>
                </a:solidFill>
              </a:rPr>
              <a:t>Phyton</a:t>
            </a:r>
            <a:endParaRPr lang="ru-RU" dirty="0"/>
          </a:p>
        </p:txBody>
      </p:sp>
      <p:pic>
        <p:nvPicPr>
          <p:cNvPr id="4" name="Объект 3"/>
          <p:cNvPicPr>
            <a:picLocks noGrp="1" noChangeAspect="1"/>
          </p:cNvPicPr>
          <p:nvPr>
            <p:ph idx="1"/>
          </p:nvPr>
        </p:nvPicPr>
        <p:blipFill>
          <a:blip r:embed="rId2"/>
          <a:stretch>
            <a:fillRect/>
          </a:stretch>
        </p:blipFill>
        <p:spPr>
          <a:xfrm>
            <a:off x="2024682" y="1392237"/>
            <a:ext cx="7814024" cy="43090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14:revea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Галерея">
      <a:majorFont>
        <a:latin typeface="Palatino Linotype"/>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Галерея</Template>
  <TotalTime>166</TotalTime>
  <Words>886</Words>
  <Application>Microsoft Office PowerPoint</Application>
  <PresentationFormat>Широкоэкранный</PresentationFormat>
  <Paragraphs>104</Paragraphs>
  <Slides>48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48</vt:i4>
      </vt:variant>
    </vt:vector>
  </HeadingPairs>
  <TitlesOfParts>
    <vt:vector size="52" baseType="lpstr">
      <vt:lpstr>Arial</vt:lpstr>
      <vt:lpstr>Palatino Linotype</vt:lpstr>
      <vt:lpstr>Times New Roman</vt:lpstr>
      <vt:lpstr>Галерея</vt:lpstr>
      <vt:lpstr>Разбор заданий КЕГЭ  на примере задач № 24 - 27</vt:lpstr>
      <vt:lpstr>Затруднения, возникающие при решении задач № 24, 25 (высокий уровень сложности, проверяют умение создавать собственные программы (10-20 строк) для обработки символьной информации</vt:lpstr>
      <vt:lpstr>Варианты формулировок задачи № 24</vt:lpstr>
      <vt:lpstr>Презентация PowerPoint</vt:lpstr>
      <vt:lpstr>Презентация PowerPoint</vt:lpstr>
      <vt:lpstr>Решения задач на Phyton</vt:lpstr>
      <vt:lpstr>Решения задач на Phyton</vt:lpstr>
      <vt:lpstr>Решения задач на Phyton</vt:lpstr>
      <vt:lpstr>Решения задач на Phyton</vt:lpstr>
      <vt:lpstr>Решения задач на Phyton</vt:lpstr>
      <vt:lpstr>Решения задач на Phyton</vt:lpstr>
      <vt:lpstr>Презентация PowerPoint</vt:lpstr>
      <vt:lpstr>Презентация PowerPoint</vt:lpstr>
      <vt:lpstr>Презентация PowerPoint</vt:lpstr>
      <vt:lpstr>Задача № 25. Проверяется умение создавать собственные программы (10–20 строк) для обработки целочисленной информации </vt:lpstr>
      <vt:lpstr>Решения задач на Phyton</vt:lpstr>
      <vt:lpstr>Решения задач на Phyton</vt:lpstr>
      <vt:lpstr>Решения задач на Phyton</vt:lpstr>
      <vt:lpstr>Решения задач на Phyton</vt:lpstr>
      <vt:lpstr>Решения задач на Phyton</vt:lpstr>
      <vt:lpstr>Решения задач на Phyton</vt:lpstr>
      <vt:lpstr>Решения задач на Phyton</vt:lpstr>
      <vt:lpstr>Решения задач на Phyton</vt:lpstr>
      <vt:lpstr>Решения задач на Phyton</vt:lpstr>
      <vt:lpstr>Затруднения, возникающие при решении задач № 26 (высокий уровень сложности, обработка массивов целых чисел из файла, сортировка)</vt:lpstr>
      <vt:lpstr>Задача № 26 (2023, расписание мероприятий)</vt:lpstr>
      <vt:lpstr>Скачать файл</vt:lpstr>
      <vt:lpstr>Решение</vt:lpstr>
      <vt:lpstr>Презентация PowerPoint</vt:lpstr>
      <vt:lpstr>Задача 26 (2023,  конвейер деталей)</vt:lpstr>
      <vt:lpstr>Скачать файл</vt:lpstr>
      <vt:lpstr>Решение</vt:lpstr>
      <vt:lpstr>Презентация PowerPoint</vt:lpstr>
      <vt:lpstr>Можно переписать программу, где будет использоваться только один список a, где будут размещаться и время шлифовки, и время окрашивания.</vt:lpstr>
      <vt:lpstr>Затруднения, возникающие при решении задачи № 27 (высокий уровень сложности, проверяют умение создавать собственные программы (10-20 строк) для обработки числовых последовательностей </vt:lpstr>
      <vt:lpstr>Презентация PowerPoint</vt:lpstr>
      <vt:lpstr>Презентация PowerPoint</vt:lpstr>
      <vt:lpstr>Решение</vt:lpstr>
      <vt:lpstr>Презентация PowerPoint</vt:lpstr>
      <vt:lpstr>Презентация PowerPoint</vt:lpstr>
      <vt:lpstr>Рекомендации по совершенствованию организации и методики преподавания информатики на основе выявленных типичных затруднений и ошибок</vt:lpstr>
      <vt:lpstr>Рекомендации по совершенствованию организации и методики преподавания информатики на основе выявленных типичных затруднений и ошибок</vt:lpstr>
      <vt:lpstr>Рекомендации по совершенствованию организации и методики преподавания информатики на основе выявленных типичных затруднений и ошибок</vt:lpstr>
      <vt:lpstr>Рекомендации по совершенствованию организации и методики преподавания информатики на основе выявленных типичных затруднений и ошибок</vt:lpstr>
      <vt:lpstr>Рекомендации по совершенствованию организации и методики преподавания информатики на основе выявленных типичных затруднений и ошибок</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Маргарита Маргарита</dc:creator>
  <cp:lastModifiedBy>Золотухина И.И.</cp:lastModifiedBy>
  <cp:revision>21</cp:revision>
  <dcterms:created xsi:type="dcterms:W3CDTF">2024-08-25T11:31:00Z</dcterms:created>
  <dcterms:modified xsi:type="dcterms:W3CDTF">2024-08-28T08:32:04Z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A45A155F4A7E403EB2F982D3FB0C4D03_13</vt:lpwstr>
  </property>
  <property fmtid="{D5CDD505-2E9C-101B-9397-08002B2CF9AE}" pid="3" name="KSOProductBuildVer">
    <vt:lpwstr>1049-12.2.0.17562</vt:lpwstr>
  </property>
</Properties>
</file>