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66" r:id="rId3"/>
    <p:sldId id="274" r:id="rId4"/>
    <p:sldId id="275" r:id="rId5"/>
    <p:sldId id="283" r:id="rId6"/>
    <p:sldId id="284" r:id="rId7"/>
    <p:sldId id="285" r:id="rId8"/>
    <p:sldId id="286" r:id="rId9"/>
    <p:sldId id="287" r:id="rId10"/>
    <p:sldId id="263" r:id="rId11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778" y="6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DA2F4-CCD8-4AC7-8C32-38FBEE0F62DB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3E1200-FE65-4CA2-B974-FA7282EDC5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470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3E1200-FE65-4CA2-B974-FA7282EDC53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302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 u="heavy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 u="heavy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8/27/2024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 u="heavy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8/27/2024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8/27/2024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6939" y="389000"/>
            <a:ext cx="10358120" cy="11836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 u="heavy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94738" y="1275190"/>
            <a:ext cx="9002522" cy="2374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c/EvgenijJobs/featured" TargetMode="External"/><Relationship Id="rId3" Type="http://schemas.openxmlformats.org/officeDocument/2006/relationships/hyperlink" Target="https://kpolyakov.spb.ru/" TargetMode="External"/><Relationship Id="rId7" Type="http://schemas.openxmlformats.org/officeDocument/2006/relationships/hyperlink" Target="https://www.youtube.com/c/%D0%98%D0%BD%D1%84%D0%BE%D1%80%D0%BC%D0%B0%D1%82%D0%B8%D0%BA%D0%91%D0%A3/featured" TargetMode="External"/><Relationship Id="rId2" Type="http://schemas.openxmlformats.org/officeDocument/2006/relationships/hyperlink" Target="https://ege.sdamgia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elcome.stepik.org/ru" TargetMode="External"/><Relationship Id="rId5" Type="http://schemas.openxmlformats.org/officeDocument/2006/relationships/hyperlink" Target="https://fipi.ru/" TargetMode="External"/><Relationship Id="rId4" Type="http://schemas.openxmlformats.org/officeDocument/2006/relationships/hyperlink" Target="https://kompege.ru/" TargetMode="External"/><Relationship Id="rId9" Type="http://schemas.openxmlformats.org/officeDocument/2006/relationships/hyperlink" Target="https://www.youtube.com/@kompeg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hyperlink" Target="https://kompege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0" y="1142594"/>
            <a:ext cx="11717275" cy="29767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50364" marR="755650" algn="ctr">
              <a:lnSpc>
                <a:spcPct val="107100"/>
              </a:lnSpc>
              <a:spcBef>
                <a:spcPts val="100"/>
              </a:spcBef>
            </a:pPr>
            <a:r>
              <a:rPr lang="ru-RU" sz="3600" dirty="0"/>
              <a:t>Опыт работы по подготовке </a:t>
            </a:r>
          </a:p>
          <a:p>
            <a:pPr marL="1650364" marR="755650" algn="ctr">
              <a:lnSpc>
                <a:spcPct val="107100"/>
              </a:lnSpc>
              <a:spcBef>
                <a:spcPts val="100"/>
              </a:spcBef>
            </a:pPr>
            <a:r>
              <a:rPr lang="ru-RU" sz="3600" dirty="0"/>
              <a:t>к КЕГЭ по информатике и </a:t>
            </a:r>
          </a:p>
          <a:p>
            <a:pPr marL="1650364" marR="755650" algn="ctr">
              <a:lnSpc>
                <a:spcPct val="107100"/>
              </a:lnSpc>
              <a:spcBef>
                <a:spcPts val="100"/>
              </a:spcBef>
            </a:pPr>
            <a:r>
              <a:rPr lang="ru-RU" sz="3600" dirty="0"/>
              <a:t>рекомендации педагогам по совершенствованию системы подготовки учащихся к сдаче экзамена</a:t>
            </a:r>
            <a:endParaRPr sz="3600"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1284603" y="4602858"/>
            <a:ext cx="6602223" cy="11955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1435">
              <a:lnSpc>
                <a:spcPct val="100000"/>
              </a:lnSpc>
              <a:spcBef>
                <a:spcPts val="95"/>
              </a:spcBef>
            </a:pPr>
            <a:r>
              <a:rPr lang="ru-RU" sz="2400" b="1" spc="-20" dirty="0">
                <a:latin typeface="Arial"/>
                <a:cs typeface="Arial"/>
              </a:rPr>
              <a:t>Никитина Екатерина Сергеевна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ct val="151600"/>
              </a:lnSpc>
              <a:spcBef>
                <a:spcPts val="2745"/>
              </a:spcBef>
            </a:pPr>
            <a:r>
              <a:rPr sz="2000" spc="-20" dirty="0">
                <a:latin typeface="Microsoft Sans Serif"/>
                <a:cs typeface="Microsoft Sans Serif"/>
              </a:rPr>
              <a:t>Учитель</a:t>
            </a:r>
            <a:r>
              <a:rPr sz="2000" dirty="0">
                <a:latin typeface="Microsoft Sans Serif"/>
                <a:cs typeface="Microsoft Sans Serif"/>
              </a:rPr>
              <a:t> </a:t>
            </a:r>
            <a:r>
              <a:rPr sz="2000" spc="-25" dirty="0" err="1">
                <a:latin typeface="Microsoft Sans Serif"/>
                <a:cs typeface="Microsoft Sans Serif"/>
              </a:rPr>
              <a:t>информатики</a:t>
            </a:r>
            <a:r>
              <a:rPr sz="2000" spc="-5" dirty="0">
                <a:latin typeface="Microsoft Sans Serif"/>
                <a:cs typeface="Microsoft Sans Serif"/>
              </a:rPr>
              <a:t> </a:t>
            </a:r>
            <a:r>
              <a:rPr lang="ru-RU" sz="2000" dirty="0">
                <a:latin typeface="Microsoft Sans Serif"/>
                <a:cs typeface="Microsoft Sans Serif"/>
              </a:rPr>
              <a:t>ГБОУ СОШ № 11 г. Кинеля</a:t>
            </a:r>
            <a:endParaRPr sz="2000" dirty="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22325" y="904494"/>
            <a:ext cx="4263390" cy="0"/>
          </a:xfrm>
          <a:custGeom>
            <a:avLst/>
            <a:gdLst/>
            <a:ahLst/>
            <a:cxnLst/>
            <a:rect l="l" t="t" r="r" b="b"/>
            <a:pathLst>
              <a:path w="4263390">
                <a:moveTo>
                  <a:pt x="0" y="0"/>
                </a:moveTo>
                <a:lnTo>
                  <a:pt x="4263263" y="0"/>
                </a:lnTo>
              </a:path>
            </a:pathLst>
          </a:custGeom>
          <a:ln w="38100">
            <a:solidFill>
              <a:srgbClr val="EC7C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283208" y="4119371"/>
            <a:ext cx="8573770" cy="0"/>
          </a:xfrm>
          <a:custGeom>
            <a:avLst/>
            <a:gdLst/>
            <a:ahLst/>
            <a:cxnLst/>
            <a:rect l="l" t="t" r="r" b="b"/>
            <a:pathLst>
              <a:path w="8573770">
                <a:moveTo>
                  <a:pt x="0" y="0"/>
                </a:moveTo>
                <a:lnTo>
                  <a:pt x="8573643" y="0"/>
                </a:lnTo>
              </a:path>
            </a:pathLst>
          </a:custGeom>
          <a:ln w="76200">
            <a:solidFill>
              <a:srgbClr val="EC7C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83969" y="5200650"/>
            <a:ext cx="3302635" cy="0"/>
          </a:xfrm>
          <a:custGeom>
            <a:avLst/>
            <a:gdLst/>
            <a:ahLst/>
            <a:cxnLst/>
            <a:rect l="l" t="t" r="r" b="b"/>
            <a:pathLst>
              <a:path w="3302635">
                <a:moveTo>
                  <a:pt x="0" y="0"/>
                </a:moveTo>
                <a:lnTo>
                  <a:pt x="3302380" y="0"/>
                </a:lnTo>
              </a:path>
            </a:pathLst>
          </a:custGeom>
          <a:ln w="38100">
            <a:solidFill>
              <a:srgbClr val="EC7C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69365" y="210568"/>
            <a:ext cx="10305696" cy="12432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5"/>
              </a:spcBef>
              <a:buClr>
                <a:srgbClr val="3891A7"/>
              </a:buClr>
              <a:buSzPct val="80000"/>
              <a:tabLst>
                <a:tab pos="295910" algn="l"/>
                <a:tab pos="296545" algn="l"/>
              </a:tabLst>
            </a:pPr>
            <a:r>
              <a:rPr lang="ru-RU" u="none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</a:t>
            </a:r>
            <a:r>
              <a:rPr lang="ru-RU" u="none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none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сайты для</a:t>
            </a:r>
            <a:r>
              <a:rPr lang="ru-RU" u="none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none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подготовки</a:t>
            </a:r>
            <a:r>
              <a:rPr lang="ru-RU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ru-RU" u="none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ru-RU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ЕГЭ</a:t>
            </a:r>
            <a:r>
              <a:rPr lang="ru-RU" u="none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u="none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информатике:</a:t>
            </a:r>
            <a:endParaRPr lang="ru-RU" u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932688" y="1537716"/>
            <a:ext cx="9625965" cy="0"/>
          </a:xfrm>
          <a:custGeom>
            <a:avLst/>
            <a:gdLst/>
            <a:ahLst/>
            <a:cxnLst/>
            <a:rect l="l" t="t" r="r" b="b"/>
            <a:pathLst>
              <a:path w="9625965">
                <a:moveTo>
                  <a:pt x="0" y="0"/>
                </a:moveTo>
                <a:lnTo>
                  <a:pt x="9625965" y="0"/>
                </a:lnTo>
              </a:path>
            </a:pathLst>
          </a:custGeom>
          <a:ln w="57912">
            <a:solidFill>
              <a:srgbClr val="EC7C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6">
            <a:extLst>
              <a:ext uri="{FF2B5EF4-FFF2-40B4-BE49-F238E27FC236}">
                <a16:creationId xmlns:a16="http://schemas.microsoft.com/office/drawing/2014/main" id="{C242F79E-8C1B-4468-994B-694D3A815FC8}"/>
              </a:ext>
            </a:extLst>
          </p:cNvPr>
          <p:cNvSpPr txBox="1"/>
          <p:nvPr/>
        </p:nvSpPr>
        <p:spPr>
          <a:xfrm>
            <a:off x="932688" y="1828799"/>
            <a:ext cx="3944112" cy="1562351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lang="ru-RU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Решу </a:t>
            </a:r>
            <a:r>
              <a:rPr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ЕГЭ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lnSpc>
                <a:spcPct val="113300"/>
              </a:lnSpc>
            </a:pPr>
            <a:r>
              <a:rPr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Сайт</a:t>
            </a:r>
            <a:r>
              <a:rPr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Константина</a:t>
            </a:r>
            <a:r>
              <a:rPr spc="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Юрьевича</a:t>
            </a:r>
            <a:r>
              <a:rPr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Полякова </a:t>
            </a:r>
            <a:r>
              <a:rPr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Демонстрационная</a:t>
            </a:r>
            <a:r>
              <a:rPr spc="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версия</a:t>
            </a:r>
            <a:r>
              <a:rPr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станции</a:t>
            </a:r>
            <a:r>
              <a:rPr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КЕГЭ </a:t>
            </a:r>
            <a:r>
              <a:rPr spc="-2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Сайт</a:t>
            </a:r>
            <a:r>
              <a:rPr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ФИПИ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pc="-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Stepik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bject 17">
            <a:extLst>
              <a:ext uri="{FF2B5EF4-FFF2-40B4-BE49-F238E27FC236}">
                <a16:creationId xmlns:a16="http://schemas.microsoft.com/office/drawing/2014/main" id="{B3FD82AA-6C1D-4EB0-8335-AC5E78BD073C}"/>
              </a:ext>
            </a:extLst>
          </p:cNvPr>
          <p:cNvSpPr txBox="1"/>
          <p:nvPr/>
        </p:nvSpPr>
        <p:spPr>
          <a:xfrm>
            <a:off x="5745670" y="1876203"/>
            <a:ext cx="3581400" cy="15656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5400">
              <a:lnSpc>
                <a:spcPct val="113300"/>
              </a:lnSpc>
              <a:spcBef>
                <a:spcPts val="100"/>
              </a:spcBef>
            </a:pPr>
            <a:r>
              <a:rPr lang="en-US" u="sng" spc="-130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2"/>
              </a:rPr>
              <a:t>https://ege.sdamgia.ru/</a:t>
            </a:r>
            <a:endParaRPr lang="ru-RU" u="sng" spc="-130" dirty="0">
              <a:solidFill>
                <a:srgbClr val="8DC664"/>
              </a:solidFill>
              <a:uFill>
                <a:solidFill>
                  <a:srgbClr val="8DC664"/>
                </a:solidFill>
              </a:uFill>
              <a:latin typeface="Trebuchet MS"/>
              <a:cs typeface="Trebuchet MS"/>
            </a:endParaRPr>
          </a:p>
          <a:p>
            <a:pPr marL="12700" marR="5080" indent="25400">
              <a:lnSpc>
                <a:spcPct val="113300"/>
              </a:lnSpc>
              <a:spcBef>
                <a:spcPts val="100"/>
              </a:spcBef>
            </a:pPr>
            <a:r>
              <a:rPr u="sng" spc="-130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3"/>
              </a:rPr>
              <a:t>https://kpolyakov.spb.ru/ </a:t>
            </a:r>
            <a:r>
              <a:rPr spc="-125" dirty="0">
                <a:solidFill>
                  <a:srgbClr val="8DC664"/>
                </a:solidFill>
                <a:latin typeface="Trebuchet MS"/>
                <a:cs typeface="Trebuchet MS"/>
              </a:rPr>
              <a:t> </a:t>
            </a:r>
            <a:r>
              <a:rPr u="sng" spc="-135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4"/>
              </a:rPr>
              <a:t>https://kompege.ru/</a:t>
            </a:r>
            <a:endParaRPr dirty="0">
              <a:latin typeface="Trebuchet MS"/>
              <a:cs typeface="Trebuchet MS"/>
            </a:endParaRPr>
          </a:p>
          <a:p>
            <a:pPr marL="13970" marR="407670" indent="16510">
              <a:lnSpc>
                <a:spcPct val="113300"/>
              </a:lnSpc>
            </a:pPr>
            <a:r>
              <a:rPr u="sng" spc="-145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5"/>
              </a:rPr>
              <a:t>https://fipi.ru </a:t>
            </a:r>
            <a:r>
              <a:rPr spc="-140" dirty="0">
                <a:solidFill>
                  <a:srgbClr val="8DC664"/>
                </a:solidFill>
                <a:latin typeface="Trebuchet MS"/>
                <a:cs typeface="Trebuchet MS"/>
              </a:rPr>
              <a:t> </a:t>
            </a:r>
            <a:r>
              <a:rPr u="sng" spc="-70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h</a:t>
            </a:r>
            <a:r>
              <a:rPr u="sng" spc="-100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t</a:t>
            </a:r>
            <a:r>
              <a:rPr u="sng" spc="-95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t</a:t>
            </a:r>
            <a:r>
              <a:rPr u="sng" spc="-90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p</a:t>
            </a:r>
            <a:r>
              <a:rPr u="sng" spc="-30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s</a:t>
            </a:r>
            <a:r>
              <a:rPr u="sng" spc="-229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:</a:t>
            </a:r>
            <a:r>
              <a:rPr u="sng" spc="-225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//</a:t>
            </a:r>
            <a:r>
              <a:rPr u="sng" spc="-350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w</a:t>
            </a:r>
            <a:r>
              <a:rPr u="sng" spc="-65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elco</a:t>
            </a:r>
            <a:r>
              <a:rPr u="sng" spc="-120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m</a:t>
            </a:r>
            <a:r>
              <a:rPr u="sng" spc="-75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e</a:t>
            </a:r>
            <a:r>
              <a:rPr u="sng" spc="-229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.</a:t>
            </a:r>
            <a:r>
              <a:rPr u="sng" spc="-75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ste</a:t>
            </a:r>
            <a:r>
              <a:rPr u="sng" spc="-90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p</a:t>
            </a:r>
            <a:r>
              <a:rPr u="sng" spc="-55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i</a:t>
            </a:r>
            <a:r>
              <a:rPr u="sng" spc="-105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k</a:t>
            </a:r>
            <a:r>
              <a:rPr u="sng" spc="-229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.</a:t>
            </a:r>
            <a:r>
              <a:rPr u="sng" spc="15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o</a:t>
            </a:r>
            <a:r>
              <a:rPr u="sng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r</a:t>
            </a:r>
            <a:r>
              <a:rPr u="sng" spc="-120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g</a:t>
            </a:r>
            <a:r>
              <a:rPr u="sng" spc="-204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/</a:t>
            </a:r>
            <a:r>
              <a:rPr u="sng" spc="-165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r</a:t>
            </a:r>
            <a:r>
              <a:rPr u="sng" spc="-70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rebuchet MS"/>
                <a:cs typeface="Trebuchet MS"/>
                <a:hlinkClick r:id="rId6"/>
              </a:rPr>
              <a:t>u</a:t>
            </a:r>
            <a:endParaRPr dirty="0">
              <a:latin typeface="Trebuchet MS"/>
              <a:cs typeface="Trebuchet MS"/>
            </a:endParaRPr>
          </a:p>
        </p:txBody>
      </p:sp>
      <p:sp>
        <p:nvSpPr>
          <p:cNvPr id="10" name="object 18">
            <a:extLst>
              <a:ext uri="{FF2B5EF4-FFF2-40B4-BE49-F238E27FC236}">
                <a16:creationId xmlns:a16="http://schemas.microsoft.com/office/drawing/2014/main" id="{58CA402B-4AD4-45F4-AEA5-382C2F873021}"/>
              </a:ext>
            </a:extLst>
          </p:cNvPr>
          <p:cNvSpPr txBox="1"/>
          <p:nvPr/>
        </p:nvSpPr>
        <p:spPr>
          <a:xfrm>
            <a:off x="932688" y="3680242"/>
            <a:ext cx="9516544" cy="1515671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</a:pPr>
            <a:r>
              <a:rPr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YouTube-каналы: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244"/>
              </a:spcBef>
            </a:pPr>
            <a:r>
              <a:rPr u="sng" spc="-10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Информатик</a:t>
            </a:r>
            <a:r>
              <a:rPr u="sng" spc="10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 </a:t>
            </a:r>
            <a:r>
              <a:rPr u="sng" spc="-5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БУ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3455035">
              <a:lnSpc>
                <a:spcPct val="113300"/>
              </a:lnSpc>
            </a:pPr>
            <a:r>
              <a:rPr u="sng" spc="-10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Информатика</a:t>
            </a:r>
            <a:r>
              <a:rPr u="sng" spc="30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 </a:t>
            </a:r>
            <a:r>
              <a:rPr u="sng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с </a:t>
            </a:r>
            <a:r>
              <a:rPr u="sng" spc="-5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Евгением</a:t>
            </a:r>
            <a:r>
              <a:rPr u="sng" spc="-25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 </a:t>
            </a:r>
            <a:r>
              <a:rPr u="sng" spc="-5" dirty="0" err="1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Джобсом</a:t>
            </a:r>
            <a:r>
              <a:rPr u="sng" spc="-5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 </a:t>
            </a:r>
            <a:r>
              <a:rPr dirty="0">
                <a:solidFill>
                  <a:srgbClr val="8DC6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8DC6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3455035">
              <a:lnSpc>
                <a:spcPct val="1133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Алексей Кабанов</a:t>
            </a:r>
            <a:endParaRPr lang="ru-RU" dirty="0">
              <a:solidFill>
                <a:srgbClr val="8DC6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63016"/>
            <a:ext cx="614934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u="none" spc="-40" dirty="0"/>
              <a:t>Подготовка</a:t>
            </a:r>
            <a:r>
              <a:rPr u="none" spc="-25" dirty="0"/>
              <a:t> </a:t>
            </a:r>
            <a:r>
              <a:rPr u="none" spc="-5" dirty="0"/>
              <a:t>по</a:t>
            </a:r>
            <a:r>
              <a:rPr u="none" spc="-15" dirty="0"/>
              <a:t> </a:t>
            </a:r>
            <a:r>
              <a:rPr u="none" spc="-30" dirty="0"/>
              <a:t>информатике</a:t>
            </a:r>
          </a:p>
        </p:txBody>
      </p:sp>
      <p:sp>
        <p:nvSpPr>
          <p:cNvPr id="3" name="object 3"/>
          <p:cNvSpPr/>
          <p:nvPr/>
        </p:nvSpPr>
        <p:spPr>
          <a:xfrm>
            <a:off x="932688" y="1537716"/>
            <a:ext cx="9625965" cy="0"/>
          </a:xfrm>
          <a:custGeom>
            <a:avLst/>
            <a:gdLst/>
            <a:ahLst/>
            <a:cxnLst/>
            <a:rect l="l" t="t" r="r" b="b"/>
            <a:pathLst>
              <a:path w="9625965">
                <a:moveTo>
                  <a:pt x="0" y="0"/>
                </a:moveTo>
                <a:lnTo>
                  <a:pt x="9625965" y="0"/>
                </a:lnTo>
              </a:path>
            </a:pathLst>
          </a:custGeom>
          <a:ln w="57912">
            <a:solidFill>
              <a:srgbClr val="EC7C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973836" y="5433059"/>
            <a:ext cx="9572625" cy="1256030"/>
            <a:chOff x="973836" y="5433059"/>
            <a:chExt cx="9572625" cy="1256030"/>
          </a:xfrm>
        </p:grpSpPr>
        <p:sp>
          <p:nvSpPr>
            <p:cNvPr id="5" name="object 5"/>
            <p:cNvSpPr/>
            <p:nvPr/>
          </p:nvSpPr>
          <p:spPr>
            <a:xfrm>
              <a:off x="973836" y="5452871"/>
              <a:ext cx="9572625" cy="1236345"/>
            </a:xfrm>
            <a:custGeom>
              <a:avLst/>
              <a:gdLst/>
              <a:ahLst/>
              <a:cxnLst/>
              <a:rect l="l" t="t" r="r" b="b"/>
              <a:pathLst>
                <a:path w="9572625" h="1236345">
                  <a:moveTo>
                    <a:pt x="9572244" y="0"/>
                  </a:moveTo>
                  <a:lnTo>
                    <a:pt x="0" y="0"/>
                  </a:lnTo>
                  <a:lnTo>
                    <a:pt x="0" y="1235964"/>
                  </a:lnTo>
                  <a:lnTo>
                    <a:pt x="9572244" y="1235964"/>
                  </a:lnTo>
                  <a:lnTo>
                    <a:pt x="9572244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24983" y="5433059"/>
              <a:ext cx="1893569" cy="799337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5038090" y="5520334"/>
            <a:ext cx="144462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20" dirty="0">
                <a:solidFill>
                  <a:srgbClr val="FFFFFF"/>
                </a:solidFill>
                <a:latin typeface="Calibri"/>
                <a:cs typeface="Calibri"/>
              </a:rPr>
              <a:t>Контроль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967486" y="6089650"/>
            <a:ext cx="4798060" cy="579755"/>
            <a:chOff x="967486" y="6089650"/>
            <a:chExt cx="4798060" cy="579755"/>
          </a:xfrm>
        </p:grpSpPr>
        <p:sp>
          <p:nvSpPr>
            <p:cNvPr id="9" name="object 9"/>
            <p:cNvSpPr/>
            <p:nvPr/>
          </p:nvSpPr>
          <p:spPr>
            <a:xfrm>
              <a:off x="973836" y="6096000"/>
              <a:ext cx="4785360" cy="567055"/>
            </a:xfrm>
            <a:custGeom>
              <a:avLst/>
              <a:gdLst/>
              <a:ahLst/>
              <a:cxnLst/>
              <a:rect l="l" t="t" r="r" b="b"/>
              <a:pathLst>
                <a:path w="4785360" h="567054">
                  <a:moveTo>
                    <a:pt x="4785360" y="0"/>
                  </a:moveTo>
                  <a:lnTo>
                    <a:pt x="0" y="0"/>
                  </a:lnTo>
                  <a:lnTo>
                    <a:pt x="0" y="566928"/>
                  </a:lnTo>
                  <a:lnTo>
                    <a:pt x="4785360" y="566928"/>
                  </a:lnTo>
                  <a:lnTo>
                    <a:pt x="4785360" y="0"/>
                  </a:lnTo>
                  <a:close/>
                </a:path>
              </a:pathLst>
            </a:custGeom>
            <a:solidFill>
              <a:srgbClr val="FFE8CA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73836" y="6096000"/>
              <a:ext cx="4785360" cy="567055"/>
            </a:xfrm>
            <a:custGeom>
              <a:avLst/>
              <a:gdLst/>
              <a:ahLst/>
              <a:cxnLst/>
              <a:rect l="l" t="t" r="r" b="b"/>
              <a:pathLst>
                <a:path w="4785360" h="567054">
                  <a:moveTo>
                    <a:pt x="0" y="566928"/>
                  </a:moveTo>
                  <a:lnTo>
                    <a:pt x="4785360" y="566928"/>
                  </a:lnTo>
                  <a:lnTo>
                    <a:pt x="4785360" y="0"/>
                  </a:lnTo>
                  <a:lnTo>
                    <a:pt x="0" y="0"/>
                  </a:lnTo>
                  <a:lnTo>
                    <a:pt x="0" y="566928"/>
                  </a:lnTo>
                  <a:close/>
                </a:path>
              </a:pathLst>
            </a:custGeom>
            <a:ln w="12192">
              <a:solidFill>
                <a:srgbClr val="FFE8C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1631695" y="5917488"/>
            <a:ext cx="3470910" cy="84264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ts val="3215"/>
              </a:lnSpc>
              <a:spcBef>
                <a:spcPts val="95"/>
              </a:spcBef>
            </a:pPr>
            <a:r>
              <a:rPr lang="ru-RU" sz="2400" spc="-10">
                <a:latin typeface="Calibri"/>
                <a:cs typeface="Calibri"/>
              </a:rPr>
              <a:t>Печатные</a:t>
            </a:r>
            <a:r>
              <a:rPr sz="2400" spc="-45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пособия,</a:t>
            </a:r>
            <a:endParaRPr sz="2400" dirty="0">
              <a:latin typeface="Calibri"/>
              <a:cs typeface="Calibri"/>
            </a:endParaRPr>
          </a:p>
          <a:p>
            <a:pPr marL="635" algn="ctr">
              <a:lnSpc>
                <a:spcPts val="3215"/>
              </a:lnSpc>
            </a:pPr>
            <a:r>
              <a:rPr sz="2400" spc="-10" dirty="0">
                <a:latin typeface="Calibri"/>
                <a:cs typeface="Calibri"/>
              </a:rPr>
              <a:t>online-тренажер</a:t>
            </a:r>
            <a:endParaRPr sz="2400" dirty="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5752846" y="6089650"/>
            <a:ext cx="4799965" cy="579755"/>
            <a:chOff x="5752846" y="6089650"/>
            <a:chExt cx="4799965" cy="579755"/>
          </a:xfrm>
        </p:grpSpPr>
        <p:sp>
          <p:nvSpPr>
            <p:cNvPr id="13" name="object 13"/>
            <p:cNvSpPr/>
            <p:nvPr/>
          </p:nvSpPr>
          <p:spPr>
            <a:xfrm>
              <a:off x="5759196" y="6096000"/>
              <a:ext cx="4787265" cy="567055"/>
            </a:xfrm>
            <a:custGeom>
              <a:avLst/>
              <a:gdLst/>
              <a:ahLst/>
              <a:cxnLst/>
              <a:rect l="l" t="t" r="r" b="b"/>
              <a:pathLst>
                <a:path w="4787265" h="567054">
                  <a:moveTo>
                    <a:pt x="4786884" y="0"/>
                  </a:moveTo>
                  <a:lnTo>
                    <a:pt x="0" y="0"/>
                  </a:lnTo>
                  <a:lnTo>
                    <a:pt x="0" y="566928"/>
                  </a:lnTo>
                  <a:lnTo>
                    <a:pt x="4786884" y="566928"/>
                  </a:lnTo>
                  <a:lnTo>
                    <a:pt x="4786884" y="0"/>
                  </a:lnTo>
                  <a:close/>
                </a:path>
              </a:pathLst>
            </a:custGeom>
            <a:solidFill>
              <a:srgbClr val="F4FBCC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5759196" y="6096000"/>
              <a:ext cx="4787265" cy="567055"/>
            </a:xfrm>
            <a:custGeom>
              <a:avLst/>
              <a:gdLst/>
              <a:ahLst/>
              <a:cxnLst/>
              <a:rect l="l" t="t" r="r" b="b"/>
              <a:pathLst>
                <a:path w="4787265" h="567054">
                  <a:moveTo>
                    <a:pt x="0" y="566928"/>
                  </a:moveTo>
                  <a:lnTo>
                    <a:pt x="4786884" y="566928"/>
                  </a:lnTo>
                  <a:lnTo>
                    <a:pt x="4786884" y="0"/>
                  </a:lnTo>
                  <a:lnTo>
                    <a:pt x="0" y="0"/>
                  </a:lnTo>
                  <a:lnTo>
                    <a:pt x="0" y="566928"/>
                  </a:lnTo>
                  <a:close/>
                </a:path>
              </a:pathLst>
            </a:custGeom>
            <a:ln w="12192">
              <a:solidFill>
                <a:srgbClr val="F4FB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5874825" y="5993571"/>
            <a:ext cx="4691253" cy="7643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400" spc="-50" dirty="0">
                <a:latin typeface="Calibri"/>
                <a:cs typeface="Calibri"/>
              </a:rPr>
              <a:t>Тесты,</a:t>
            </a:r>
            <a:r>
              <a:rPr sz="2400" spc="-55" dirty="0">
                <a:latin typeface="Calibri"/>
                <a:cs typeface="Calibri"/>
              </a:rPr>
              <a:t> </a:t>
            </a:r>
            <a:endParaRPr lang="ru-RU" sz="2400" spc="-55" dirty="0">
              <a:latin typeface="Calibri"/>
              <a:cs typeface="Calibri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2400" spc="-10" dirty="0">
                <a:latin typeface="Calibri"/>
                <a:cs typeface="Calibri"/>
              </a:rPr>
              <a:t>короткие диагностические работы</a:t>
            </a:r>
            <a:endParaRPr sz="2400" dirty="0">
              <a:latin typeface="Calibri"/>
              <a:cs typeface="Calibri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967486" y="3550920"/>
            <a:ext cx="9585325" cy="1926589"/>
            <a:chOff x="967486" y="3550920"/>
            <a:chExt cx="9585325" cy="1926589"/>
          </a:xfrm>
        </p:grpSpPr>
        <p:sp>
          <p:nvSpPr>
            <p:cNvPr id="17" name="object 17"/>
            <p:cNvSpPr/>
            <p:nvPr/>
          </p:nvSpPr>
          <p:spPr>
            <a:xfrm>
              <a:off x="973836" y="3572256"/>
              <a:ext cx="9572625" cy="1899285"/>
            </a:xfrm>
            <a:custGeom>
              <a:avLst/>
              <a:gdLst/>
              <a:ahLst/>
              <a:cxnLst/>
              <a:rect l="l" t="t" r="r" b="b"/>
              <a:pathLst>
                <a:path w="9572625" h="1899285">
                  <a:moveTo>
                    <a:pt x="9572244" y="0"/>
                  </a:moveTo>
                  <a:lnTo>
                    <a:pt x="0" y="0"/>
                  </a:lnTo>
                  <a:lnTo>
                    <a:pt x="0" y="1233805"/>
                  </a:lnTo>
                  <a:lnTo>
                    <a:pt x="4548759" y="1233805"/>
                  </a:lnTo>
                  <a:lnTo>
                    <a:pt x="4548759" y="1424178"/>
                  </a:lnTo>
                  <a:lnTo>
                    <a:pt x="4311396" y="1424178"/>
                  </a:lnTo>
                  <a:lnTo>
                    <a:pt x="4786122" y="1898904"/>
                  </a:lnTo>
                  <a:lnTo>
                    <a:pt x="5260848" y="1424178"/>
                  </a:lnTo>
                  <a:lnTo>
                    <a:pt x="5023485" y="1424178"/>
                  </a:lnTo>
                  <a:lnTo>
                    <a:pt x="5023485" y="1233805"/>
                  </a:lnTo>
                  <a:lnTo>
                    <a:pt x="9572244" y="1233805"/>
                  </a:lnTo>
                  <a:lnTo>
                    <a:pt x="9572244" y="0"/>
                  </a:lnTo>
                  <a:close/>
                </a:path>
              </a:pathLst>
            </a:custGeom>
            <a:solidFill>
              <a:srgbClr val="2FE8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973836" y="3572256"/>
              <a:ext cx="9572625" cy="1899285"/>
            </a:xfrm>
            <a:custGeom>
              <a:avLst/>
              <a:gdLst/>
              <a:ahLst/>
              <a:cxnLst/>
              <a:rect l="l" t="t" r="r" b="b"/>
              <a:pathLst>
                <a:path w="9572625" h="1899285">
                  <a:moveTo>
                    <a:pt x="9572244" y="1233805"/>
                  </a:moveTo>
                  <a:lnTo>
                    <a:pt x="5023485" y="1233805"/>
                  </a:lnTo>
                  <a:lnTo>
                    <a:pt x="5023485" y="1424178"/>
                  </a:lnTo>
                  <a:lnTo>
                    <a:pt x="5260848" y="1424178"/>
                  </a:lnTo>
                  <a:lnTo>
                    <a:pt x="4786122" y="1898904"/>
                  </a:lnTo>
                  <a:lnTo>
                    <a:pt x="4311396" y="1424178"/>
                  </a:lnTo>
                  <a:lnTo>
                    <a:pt x="4548759" y="1424178"/>
                  </a:lnTo>
                  <a:lnTo>
                    <a:pt x="4548759" y="1233805"/>
                  </a:lnTo>
                  <a:lnTo>
                    <a:pt x="0" y="1233805"/>
                  </a:lnTo>
                  <a:lnTo>
                    <a:pt x="0" y="0"/>
                  </a:lnTo>
                  <a:lnTo>
                    <a:pt x="9572244" y="0"/>
                  </a:lnTo>
                  <a:lnTo>
                    <a:pt x="9572244" y="1233805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06468" y="3550920"/>
              <a:ext cx="2529078" cy="800861"/>
            </a:xfrm>
            <a:prstGeom prst="rect">
              <a:avLst/>
            </a:prstGeom>
          </p:spPr>
        </p:pic>
      </p:grpSp>
      <p:sp>
        <p:nvSpPr>
          <p:cNvPr id="20" name="object 20"/>
          <p:cNvSpPr txBox="1"/>
          <p:nvPr/>
        </p:nvSpPr>
        <p:spPr>
          <a:xfrm>
            <a:off x="4719573" y="3639058"/>
            <a:ext cx="208026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Деятельность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967486" y="4233417"/>
            <a:ext cx="4798060" cy="579755"/>
            <a:chOff x="967486" y="4233417"/>
            <a:chExt cx="4798060" cy="579755"/>
          </a:xfrm>
        </p:grpSpPr>
        <p:sp>
          <p:nvSpPr>
            <p:cNvPr id="22" name="object 22"/>
            <p:cNvSpPr/>
            <p:nvPr/>
          </p:nvSpPr>
          <p:spPr>
            <a:xfrm>
              <a:off x="973836" y="4239767"/>
              <a:ext cx="4785360" cy="567055"/>
            </a:xfrm>
            <a:custGeom>
              <a:avLst/>
              <a:gdLst/>
              <a:ahLst/>
              <a:cxnLst/>
              <a:rect l="l" t="t" r="r" b="b"/>
              <a:pathLst>
                <a:path w="4785360" h="567054">
                  <a:moveTo>
                    <a:pt x="4785360" y="0"/>
                  </a:moveTo>
                  <a:lnTo>
                    <a:pt x="0" y="0"/>
                  </a:lnTo>
                  <a:lnTo>
                    <a:pt x="0" y="566928"/>
                  </a:lnTo>
                  <a:lnTo>
                    <a:pt x="4785360" y="566928"/>
                  </a:lnTo>
                  <a:lnTo>
                    <a:pt x="4785360" y="0"/>
                  </a:lnTo>
                  <a:close/>
                </a:path>
              </a:pathLst>
            </a:custGeom>
            <a:solidFill>
              <a:srgbClr val="D6F8CD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973836" y="4239767"/>
              <a:ext cx="4785360" cy="567055"/>
            </a:xfrm>
            <a:custGeom>
              <a:avLst/>
              <a:gdLst/>
              <a:ahLst/>
              <a:cxnLst/>
              <a:rect l="l" t="t" r="r" b="b"/>
              <a:pathLst>
                <a:path w="4785360" h="567054">
                  <a:moveTo>
                    <a:pt x="0" y="566928"/>
                  </a:moveTo>
                  <a:lnTo>
                    <a:pt x="4785360" y="566928"/>
                  </a:lnTo>
                  <a:lnTo>
                    <a:pt x="4785360" y="0"/>
                  </a:lnTo>
                  <a:lnTo>
                    <a:pt x="0" y="0"/>
                  </a:lnTo>
                  <a:lnTo>
                    <a:pt x="0" y="566928"/>
                  </a:lnTo>
                  <a:close/>
                </a:path>
              </a:pathLst>
            </a:custGeom>
            <a:ln w="12192">
              <a:solidFill>
                <a:srgbClr val="D6F8C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2330576" y="4217923"/>
            <a:ext cx="207391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latin typeface="Calibri"/>
                <a:cs typeface="Calibri"/>
              </a:rPr>
              <a:t>Внеурочная</a:t>
            </a:r>
            <a:endParaRPr sz="3200">
              <a:latin typeface="Calibri"/>
              <a:cs typeface="Calibri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5752846" y="4233417"/>
            <a:ext cx="4799965" cy="579755"/>
            <a:chOff x="5752846" y="4233417"/>
            <a:chExt cx="4799965" cy="579755"/>
          </a:xfrm>
        </p:grpSpPr>
        <p:sp>
          <p:nvSpPr>
            <p:cNvPr id="26" name="object 26"/>
            <p:cNvSpPr/>
            <p:nvPr/>
          </p:nvSpPr>
          <p:spPr>
            <a:xfrm>
              <a:off x="5759196" y="4239767"/>
              <a:ext cx="4787265" cy="567055"/>
            </a:xfrm>
            <a:custGeom>
              <a:avLst/>
              <a:gdLst/>
              <a:ahLst/>
              <a:cxnLst/>
              <a:rect l="l" t="t" r="r" b="b"/>
              <a:pathLst>
                <a:path w="4787265" h="567054">
                  <a:moveTo>
                    <a:pt x="4786884" y="0"/>
                  </a:moveTo>
                  <a:lnTo>
                    <a:pt x="0" y="0"/>
                  </a:lnTo>
                  <a:lnTo>
                    <a:pt x="0" y="566928"/>
                  </a:lnTo>
                  <a:lnTo>
                    <a:pt x="4786884" y="566928"/>
                  </a:lnTo>
                  <a:lnTo>
                    <a:pt x="4786884" y="0"/>
                  </a:lnTo>
                  <a:close/>
                </a:path>
              </a:pathLst>
            </a:custGeom>
            <a:solidFill>
              <a:srgbClr val="CFF6DD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759196" y="4239767"/>
              <a:ext cx="4787265" cy="567055"/>
            </a:xfrm>
            <a:custGeom>
              <a:avLst/>
              <a:gdLst/>
              <a:ahLst/>
              <a:cxnLst/>
              <a:rect l="l" t="t" r="r" b="b"/>
              <a:pathLst>
                <a:path w="4787265" h="567054">
                  <a:moveTo>
                    <a:pt x="0" y="566928"/>
                  </a:moveTo>
                  <a:lnTo>
                    <a:pt x="4786884" y="566928"/>
                  </a:lnTo>
                  <a:lnTo>
                    <a:pt x="4786884" y="0"/>
                  </a:lnTo>
                  <a:lnTo>
                    <a:pt x="0" y="0"/>
                  </a:lnTo>
                  <a:lnTo>
                    <a:pt x="0" y="566928"/>
                  </a:lnTo>
                  <a:close/>
                </a:path>
              </a:pathLst>
            </a:custGeom>
            <a:ln w="12192">
              <a:solidFill>
                <a:srgbClr val="CFF6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7428103" y="4217923"/>
            <a:ext cx="145034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110" dirty="0">
                <a:latin typeface="Calibri"/>
                <a:cs typeface="Calibri"/>
              </a:rPr>
              <a:t>У</a:t>
            </a:r>
            <a:r>
              <a:rPr sz="3200" spc="-5" dirty="0">
                <a:latin typeface="Calibri"/>
                <a:cs typeface="Calibri"/>
              </a:rPr>
              <a:t>рочная</a:t>
            </a:r>
            <a:endParaRPr sz="3200">
              <a:latin typeface="Calibri"/>
              <a:cs typeface="Calibri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967486" y="1711451"/>
            <a:ext cx="9585325" cy="1926589"/>
            <a:chOff x="967486" y="1711451"/>
            <a:chExt cx="9585325" cy="1926589"/>
          </a:xfrm>
        </p:grpSpPr>
        <p:sp>
          <p:nvSpPr>
            <p:cNvPr id="30" name="object 30"/>
            <p:cNvSpPr/>
            <p:nvPr/>
          </p:nvSpPr>
          <p:spPr>
            <a:xfrm>
              <a:off x="973836" y="1732787"/>
              <a:ext cx="9572625" cy="1899285"/>
            </a:xfrm>
            <a:custGeom>
              <a:avLst/>
              <a:gdLst/>
              <a:ahLst/>
              <a:cxnLst/>
              <a:rect l="l" t="t" r="r" b="b"/>
              <a:pathLst>
                <a:path w="9572625" h="1899285">
                  <a:moveTo>
                    <a:pt x="9572244" y="0"/>
                  </a:moveTo>
                  <a:lnTo>
                    <a:pt x="0" y="0"/>
                  </a:lnTo>
                  <a:lnTo>
                    <a:pt x="0" y="1233804"/>
                  </a:lnTo>
                  <a:lnTo>
                    <a:pt x="4548759" y="1233804"/>
                  </a:lnTo>
                  <a:lnTo>
                    <a:pt x="4548759" y="1424177"/>
                  </a:lnTo>
                  <a:lnTo>
                    <a:pt x="4311396" y="1424177"/>
                  </a:lnTo>
                  <a:lnTo>
                    <a:pt x="4786122" y="1898904"/>
                  </a:lnTo>
                  <a:lnTo>
                    <a:pt x="5260848" y="1424177"/>
                  </a:lnTo>
                  <a:lnTo>
                    <a:pt x="5023485" y="1424177"/>
                  </a:lnTo>
                  <a:lnTo>
                    <a:pt x="5023485" y="1233804"/>
                  </a:lnTo>
                  <a:lnTo>
                    <a:pt x="9572244" y="1233804"/>
                  </a:lnTo>
                  <a:lnTo>
                    <a:pt x="9572244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973836" y="1732787"/>
              <a:ext cx="9572625" cy="1899285"/>
            </a:xfrm>
            <a:custGeom>
              <a:avLst/>
              <a:gdLst/>
              <a:ahLst/>
              <a:cxnLst/>
              <a:rect l="l" t="t" r="r" b="b"/>
              <a:pathLst>
                <a:path w="9572625" h="1899285">
                  <a:moveTo>
                    <a:pt x="9572244" y="1233804"/>
                  </a:moveTo>
                  <a:lnTo>
                    <a:pt x="5023485" y="1233804"/>
                  </a:lnTo>
                  <a:lnTo>
                    <a:pt x="5023485" y="1424177"/>
                  </a:lnTo>
                  <a:lnTo>
                    <a:pt x="5260848" y="1424177"/>
                  </a:lnTo>
                  <a:lnTo>
                    <a:pt x="4786122" y="1898904"/>
                  </a:lnTo>
                  <a:lnTo>
                    <a:pt x="4311396" y="1424177"/>
                  </a:lnTo>
                  <a:lnTo>
                    <a:pt x="4548759" y="1424177"/>
                  </a:lnTo>
                  <a:lnTo>
                    <a:pt x="4548759" y="1233804"/>
                  </a:lnTo>
                  <a:lnTo>
                    <a:pt x="0" y="1233804"/>
                  </a:lnTo>
                  <a:lnTo>
                    <a:pt x="0" y="0"/>
                  </a:lnTo>
                  <a:lnTo>
                    <a:pt x="9572244" y="0"/>
                  </a:lnTo>
                  <a:lnTo>
                    <a:pt x="9572244" y="1233804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07280" y="1711451"/>
              <a:ext cx="1727453" cy="800862"/>
            </a:xfrm>
            <a:prstGeom prst="rect">
              <a:avLst/>
            </a:prstGeom>
          </p:spPr>
        </p:pic>
      </p:grpSp>
      <p:sp>
        <p:nvSpPr>
          <p:cNvPr id="33" name="object 33"/>
          <p:cNvSpPr txBox="1"/>
          <p:nvPr/>
        </p:nvSpPr>
        <p:spPr>
          <a:xfrm>
            <a:off x="5120385" y="1799336"/>
            <a:ext cx="127762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0" dirty="0">
                <a:solidFill>
                  <a:srgbClr val="FFFFFF"/>
                </a:solidFill>
                <a:latin typeface="Calibri"/>
                <a:cs typeface="Calibri"/>
              </a:rPr>
              <a:t>У</a:t>
            </a: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ровень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967485" y="2351277"/>
            <a:ext cx="9578975" cy="581660"/>
            <a:chOff x="967486" y="2351277"/>
            <a:chExt cx="4798060" cy="581660"/>
          </a:xfrm>
        </p:grpSpPr>
        <p:sp>
          <p:nvSpPr>
            <p:cNvPr id="35" name="object 35"/>
            <p:cNvSpPr/>
            <p:nvPr/>
          </p:nvSpPr>
          <p:spPr>
            <a:xfrm>
              <a:off x="973836" y="2357627"/>
              <a:ext cx="4785360" cy="568960"/>
            </a:xfrm>
            <a:custGeom>
              <a:avLst/>
              <a:gdLst/>
              <a:ahLst/>
              <a:cxnLst/>
              <a:rect l="l" t="t" r="r" b="b"/>
              <a:pathLst>
                <a:path w="4785360" h="568960">
                  <a:moveTo>
                    <a:pt x="4785360" y="0"/>
                  </a:moveTo>
                  <a:lnTo>
                    <a:pt x="0" y="0"/>
                  </a:lnTo>
                  <a:lnTo>
                    <a:pt x="0" y="568451"/>
                  </a:lnTo>
                  <a:lnTo>
                    <a:pt x="4785360" y="568451"/>
                  </a:lnTo>
                  <a:lnTo>
                    <a:pt x="4785360" y="0"/>
                  </a:lnTo>
                  <a:close/>
                </a:path>
              </a:pathLst>
            </a:custGeom>
            <a:solidFill>
              <a:srgbClr val="D0F3F1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973836" y="2357627"/>
              <a:ext cx="4785360" cy="568960"/>
            </a:xfrm>
            <a:custGeom>
              <a:avLst/>
              <a:gdLst/>
              <a:ahLst/>
              <a:cxnLst/>
              <a:rect l="l" t="t" r="r" b="b"/>
              <a:pathLst>
                <a:path w="4785360" h="568960">
                  <a:moveTo>
                    <a:pt x="0" y="568451"/>
                  </a:moveTo>
                  <a:lnTo>
                    <a:pt x="4785360" y="568451"/>
                  </a:lnTo>
                  <a:lnTo>
                    <a:pt x="4785360" y="0"/>
                  </a:lnTo>
                  <a:lnTo>
                    <a:pt x="0" y="0"/>
                  </a:lnTo>
                  <a:lnTo>
                    <a:pt x="0" y="568451"/>
                  </a:lnTo>
                  <a:close/>
                </a:path>
              </a:pathLst>
            </a:custGeom>
            <a:ln w="12192">
              <a:solidFill>
                <a:srgbClr val="D0F3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1" name="object 41"/>
          <p:cNvSpPr txBox="1"/>
          <p:nvPr/>
        </p:nvSpPr>
        <p:spPr>
          <a:xfrm>
            <a:off x="4614290" y="2365771"/>
            <a:ext cx="228981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Calibri"/>
                <a:cs typeface="Calibri"/>
              </a:rPr>
              <a:t>Профильный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63016"/>
            <a:ext cx="576516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u="none" spc="-5" dirty="0"/>
              <a:t>Система</a:t>
            </a:r>
            <a:r>
              <a:rPr u="none" spc="-20" dirty="0"/>
              <a:t> </a:t>
            </a:r>
            <a:r>
              <a:rPr u="none" spc="-10" dirty="0"/>
              <a:t>работы</a:t>
            </a:r>
            <a:r>
              <a:rPr u="none" spc="-25" dirty="0"/>
              <a:t> </a:t>
            </a:r>
            <a:r>
              <a:rPr u="none" spc="-5" dirty="0"/>
              <a:t>на</a:t>
            </a:r>
            <a:r>
              <a:rPr u="none" spc="-25" dirty="0"/>
              <a:t> </a:t>
            </a:r>
            <a:r>
              <a:rPr u="none" spc="-10" dirty="0"/>
              <a:t>уроках</a:t>
            </a:r>
          </a:p>
        </p:txBody>
      </p:sp>
      <p:sp>
        <p:nvSpPr>
          <p:cNvPr id="3" name="object 3"/>
          <p:cNvSpPr/>
          <p:nvPr/>
        </p:nvSpPr>
        <p:spPr>
          <a:xfrm>
            <a:off x="932688" y="1537716"/>
            <a:ext cx="9625965" cy="0"/>
          </a:xfrm>
          <a:custGeom>
            <a:avLst/>
            <a:gdLst/>
            <a:ahLst/>
            <a:cxnLst/>
            <a:rect l="l" t="t" r="r" b="b"/>
            <a:pathLst>
              <a:path w="9625965">
                <a:moveTo>
                  <a:pt x="0" y="0"/>
                </a:moveTo>
                <a:lnTo>
                  <a:pt x="9625965" y="0"/>
                </a:lnTo>
              </a:path>
            </a:pathLst>
          </a:custGeom>
          <a:ln w="57912">
            <a:solidFill>
              <a:srgbClr val="EC7C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206751" y="1690116"/>
            <a:ext cx="6910070" cy="462280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vert="horz" wrap="square" lIns="0" tIns="266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10"/>
              </a:spcBef>
            </a:pPr>
            <a:r>
              <a:rPr sz="2400" spc="-5" dirty="0">
                <a:latin typeface="Calibri"/>
                <a:cs typeface="Calibri"/>
              </a:rPr>
              <a:t>Работа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по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учебным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пособиям: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93158" y="2558795"/>
            <a:ext cx="2743200" cy="387095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96000" y="2558795"/>
            <a:ext cx="2743200" cy="387095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63016"/>
            <a:ext cx="576516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u="none" spc="-5" dirty="0"/>
              <a:t>Система</a:t>
            </a:r>
            <a:r>
              <a:rPr u="none" spc="-20" dirty="0"/>
              <a:t> </a:t>
            </a:r>
            <a:r>
              <a:rPr u="none" spc="-10" dirty="0"/>
              <a:t>работы</a:t>
            </a:r>
            <a:r>
              <a:rPr u="none" spc="-25" dirty="0"/>
              <a:t> </a:t>
            </a:r>
            <a:r>
              <a:rPr u="none" spc="-5" dirty="0"/>
              <a:t>на</a:t>
            </a:r>
            <a:r>
              <a:rPr u="none" spc="-25" dirty="0"/>
              <a:t> </a:t>
            </a:r>
            <a:r>
              <a:rPr u="none" spc="-10" dirty="0"/>
              <a:t>уроках</a:t>
            </a:r>
          </a:p>
        </p:txBody>
      </p:sp>
      <p:sp>
        <p:nvSpPr>
          <p:cNvPr id="3" name="object 3"/>
          <p:cNvSpPr/>
          <p:nvPr/>
        </p:nvSpPr>
        <p:spPr>
          <a:xfrm>
            <a:off x="932688" y="1537716"/>
            <a:ext cx="9625965" cy="0"/>
          </a:xfrm>
          <a:custGeom>
            <a:avLst/>
            <a:gdLst/>
            <a:ahLst/>
            <a:cxnLst/>
            <a:rect l="l" t="t" r="r" b="b"/>
            <a:pathLst>
              <a:path w="9625965">
                <a:moveTo>
                  <a:pt x="0" y="0"/>
                </a:moveTo>
                <a:lnTo>
                  <a:pt x="9625965" y="0"/>
                </a:lnTo>
              </a:path>
            </a:pathLst>
          </a:custGeom>
          <a:ln w="57912">
            <a:solidFill>
              <a:srgbClr val="EC7C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508504" y="1661160"/>
            <a:ext cx="6274435" cy="462280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vert="horz" wrap="square" lIns="0" tIns="26670" rIns="0" bIns="0" rtlCol="0">
            <a:spAutoFit/>
          </a:bodyPr>
          <a:lstStyle/>
          <a:p>
            <a:pPr marL="7620" algn="ctr">
              <a:lnSpc>
                <a:spcPct val="100000"/>
              </a:lnSpc>
              <a:spcBef>
                <a:spcPts val="210"/>
              </a:spcBef>
            </a:pPr>
            <a:r>
              <a:rPr sz="2400" spc="-5" dirty="0">
                <a:latin typeface="Calibri"/>
                <a:cs typeface="Calibri"/>
              </a:rPr>
              <a:t>Материалы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с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сайта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«ФИПИ»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A26EA2E-FF56-46D6-A3F8-E15319AE3E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362199"/>
            <a:ext cx="7924800" cy="430203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63016"/>
            <a:ext cx="576516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u="none" spc="-5" dirty="0"/>
              <a:t>Система</a:t>
            </a:r>
            <a:r>
              <a:rPr u="none" spc="-20" dirty="0"/>
              <a:t> </a:t>
            </a:r>
            <a:r>
              <a:rPr u="none" spc="-10" dirty="0"/>
              <a:t>работы</a:t>
            </a:r>
            <a:r>
              <a:rPr u="none" spc="-25" dirty="0"/>
              <a:t> </a:t>
            </a:r>
            <a:r>
              <a:rPr u="none" spc="-5" dirty="0"/>
              <a:t>на</a:t>
            </a:r>
            <a:r>
              <a:rPr u="none" spc="-25" dirty="0"/>
              <a:t> </a:t>
            </a:r>
            <a:r>
              <a:rPr u="none" spc="-10" dirty="0"/>
              <a:t>уроках</a:t>
            </a:r>
          </a:p>
        </p:txBody>
      </p:sp>
      <p:sp>
        <p:nvSpPr>
          <p:cNvPr id="3" name="object 3"/>
          <p:cNvSpPr/>
          <p:nvPr/>
        </p:nvSpPr>
        <p:spPr>
          <a:xfrm>
            <a:off x="932688" y="1537716"/>
            <a:ext cx="9625965" cy="0"/>
          </a:xfrm>
          <a:custGeom>
            <a:avLst/>
            <a:gdLst/>
            <a:ahLst/>
            <a:cxnLst/>
            <a:rect l="l" t="t" r="r" b="b"/>
            <a:pathLst>
              <a:path w="9625965">
                <a:moveTo>
                  <a:pt x="0" y="0"/>
                </a:moveTo>
                <a:lnTo>
                  <a:pt x="9625965" y="0"/>
                </a:lnTo>
              </a:path>
            </a:pathLst>
          </a:custGeom>
          <a:ln w="57912">
            <a:solidFill>
              <a:srgbClr val="EC7C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065020" y="1664207"/>
            <a:ext cx="6908800" cy="830580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vert="horz" wrap="square" lIns="0" tIns="25400" rIns="0" bIns="0" rtlCol="0">
            <a:spAutoFit/>
          </a:bodyPr>
          <a:lstStyle/>
          <a:p>
            <a:pPr marL="1263650" marR="124460" indent="-1132840">
              <a:lnSpc>
                <a:spcPct val="100000"/>
              </a:lnSpc>
              <a:spcBef>
                <a:spcPts val="200"/>
              </a:spcBef>
            </a:pPr>
            <a:r>
              <a:rPr sz="2400" spc="-5" dirty="0">
                <a:latin typeface="Calibri"/>
                <a:cs typeface="Calibri"/>
              </a:rPr>
              <a:t>Работа </a:t>
            </a:r>
            <a:r>
              <a:rPr sz="2400" dirty="0">
                <a:latin typeface="Calibri"/>
                <a:cs typeface="Calibri"/>
              </a:rPr>
              <a:t>по </a:t>
            </a:r>
            <a:r>
              <a:rPr sz="2400" spc="-10" dirty="0">
                <a:latin typeface="Calibri"/>
                <a:cs typeface="Calibri"/>
              </a:rPr>
              <a:t>тематическим </a:t>
            </a:r>
            <a:r>
              <a:rPr sz="2400" spc="-20" dirty="0">
                <a:latin typeface="Calibri"/>
                <a:cs typeface="Calibri"/>
              </a:rPr>
              <a:t>блокам </a:t>
            </a:r>
            <a:r>
              <a:rPr sz="2400" dirty="0">
                <a:latin typeface="Calibri"/>
                <a:cs typeface="Calibri"/>
              </a:rPr>
              <a:t>с </a:t>
            </a:r>
            <a:r>
              <a:rPr sz="2400" spc="-10" dirty="0">
                <a:latin typeface="Calibri"/>
                <a:cs typeface="Calibri"/>
              </a:rPr>
              <a:t>использованием </a:t>
            </a:r>
            <a:r>
              <a:rPr sz="2400" spc="-53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литературы </a:t>
            </a:r>
            <a:r>
              <a:rPr sz="2400" dirty="0">
                <a:latin typeface="Calibri"/>
                <a:cs typeface="Calibri"/>
              </a:rPr>
              <a:t>и</a:t>
            </a:r>
            <a:r>
              <a:rPr sz="2400" spc="-5" dirty="0">
                <a:latin typeface="Calibri"/>
                <a:cs typeface="Calibri"/>
              </a:rPr>
              <a:t> Интернет-ресурсов: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51A9F12-DD9E-4457-A009-0716ECA8C5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31658"/>
            <a:ext cx="6647931" cy="430805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66132" y="2500882"/>
            <a:ext cx="3744467" cy="4338826"/>
          </a:xfrm>
          <a:prstGeom prst="rect">
            <a:avLst/>
          </a:prstGeom>
        </p:spPr>
      </p:pic>
      <p:pic>
        <p:nvPicPr>
          <p:cNvPr id="1026" name="Picture 2" descr="ЕГЭ-2024. Информатика: типовые экзаменационные варианты: 20 вариантов |  Крылов С. С., Чуркина Татьяна Евгеньевн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799" y="2500882"/>
            <a:ext cx="3175253" cy="4233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817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63016"/>
            <a:ext cx="607123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u="none" spc="-5" dirty="0"/>
              <a:t>Система</a:t>
            </a:r>
            <a:r>
              <a:rPr u="none" spc="-20" dirty="0"/>
              <a:t> </a:t>
            </a:r>
            <a:r>
              <a:rPr u="none" spc="-15" dirty="0"/>
              <a:t>домашних </a:t>
            </a:r>
            <a:r>
              <a:rPr u="none" spc="-10" dirty="0"/>
              <a:t>заданий</a:t>
            </a:r>
          </a:p>
        </p:txBody>
      </p:sp>
      <p:sp>
        <p:nvSpPr>
          <p:cNvPr id="3" name="object 3"/>
          <p:cNvSpPr/>
          <p:nvPr/>
        </p:nvSpPr>
        <p:spPr>
          <a:xfrm>
            <a:off x="932688" y="1537716"/>
            <a:ext cx="9625965" cy="0"/>
          </a:xfrm>
          <a:custGeom>
            <a:avLst/>
            <a:gdLst/>
            <a:ahLst/>
            <a:cxnLst/>
            <a:rect l="l" t="t" r="r" b="b"/>
            <a:pathLst>
              <a:path w="9625965">
                <a:moveTo>
                  <a:pt x="0" y="0"/>
                </a:moveTo>
                <a:lnTo>
                  <a:pt x="9625965" y="0"/>
                </a:lnTo>
              </a:path>
            </a:pathLst>
          </a:custGeom>
          <a:ln w="57912">
            <a:solidFill>
              <a:srgbClr val="EC7C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879092" y="1772411"/>
            <a:ext cx="7844155" cy="462280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vert="horz" wrap="square" lIns="0" tIns="2603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  <a:tabLst>
                <a:tab pos="4255770" algn="l"/>
              </a:tabLst>
            </a:pPr>
            <a:r>
              <a:rPr sz="2400" spc="-5" dirty="0">
                <a:latin typeface="Calibri"/>
                <a:cs typeface="Calibri"/>
              </a:rPr>
              <a:t>Материалы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u="heavy" spc="-1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https://kompege.ru/</a:t>
            </a:r>
            <a:r>
              <a:rPr sz="2400" spc="-15" dirty="0">
                <a:solidFill>
                  <a:srgbClr val="0462C1"/>
                </a:solidFill>
                <a:latin typeface="Calibri"/>
                <a:cs typeface="Calibri"/>
              </a:rPr>
              <a:t>	</a:t>
            </a:r>
            <a:r>
              <a:rPr sz="2400" dirty="0">
                <a:latin typeface="Calibri"/>
                <a:cs typeface="Calibri"/>
              </a:rPr>
              <a:t>(А.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Кабанов)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2063" y="2314955"/>
            <a:ext cx="6441948" cy="3573779"/>
          </a:xfrm>
          <a:prstGeom prst="rect">
            <a:avLst/>
          </a:prstGeom>
        </p:spPr>
      </p:pic>
      <p:pic>
        <p:nvPicPr>
          <p:cNvPr id="7" name="object 5">
            <a:extLst>
              <a:ext uri="{FF2B5EF4-FFF2-40B4-BE49-F238E27FC236}">
                <a16:creationId xmlns:a16="http://schemas.microsoft.com/office/drawing/2014/main" id="{C644A315-5C47-42F6-AF60-DC1184B8C170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553200" y="2314955"/>
            <a:ext cx="5638800" cy="430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047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63016"/>
            <a:ext cx="394779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u="none" spc="-5" dirty="0"/>
              <a:t>Система</a:t>
            </a:r>
            <a:r>
              <a:rPr u="none" spc="-75" dirty="0"/>
              <a:t> </a:t>
            </a:r>
            <a:r>
              <a:rPr u="none" spc="-25" dirty="0"/>
              <a:t>контроля</a:t>
            </a:r>
          </a:p>
        </p:txBody>
      </p:sp>
      <p:sp>
        <p:nvSpPr>
          <p:cNvPr id="3" name="object 3"/>
          <p:cNvSpPr/>
          <p:nvPr/>
        </p:nvSpPr>
        <p:spPr>
          <a:xfrm>
            <a:off x="932688" y="1537716"/>
            <a:ext cx="9625965" cy="0"/>
          </a:xfrm>
          <a:custGeom>
            <a:avLst/>
            <a:gdLst/>
            <a:ahLst/>
            <a:cxnLst/>
            <a:rect l="l" t="t" r="r" b="b"/>
            <a:pathLst>
              <a:path w="9625965">
                <a:moveTo>
                  <a:pt x="0" y="0"/>
                </a:moveTo>
                <a:lnTo>
                  <a:pt x="9625965" y="0"/>
                </a:lnTo>
              </a:path>
            </a:pathLst>
          </a:custGeom>
          <a:ln w="57912">
            <a:solidFill>
              <a:srgbClr val="EC7C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2688" y="1772410"/>
            <a:ext cx="3616452" cy="4966714"/>
          </a:xfrm>
          <a:prstGeom prst="rect">
            <a:avLst/>
          </a:prstGeom>
        </p:spPr>
      </p:pic>
      <p:pic>
        <p:nvPicPr>
          <p:cNvPr id="7" name="object 6">
            <a:extLst>
              <a:ext uri="{FF2B5EF4-FFF2-40B4-BE49-F238E27FC236}">
                <a16:creationId xmlns:a16="http://schemas.microsoft.com/office/drawing/2014/main" id="{540E60BC-60EC-4D31-8BFB-0C1B9C6289C0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17364" y="1746505"/>
            <a:ext cx="6441948" cy="3573779"/>
          </a:xfrm>
          <a:prstGeom prst="rect">
            <a:avLst/>
          </a:prstGeom>
        </p:spPr>
      </p:pic>
      <p:pic>
        <p:nvPicPr>
          <p:cNvPr id="6" name="object 5">
            <a:extLst>
              <a:ext uri="{FF2B5EF4-FFF2-40B4-BE49-F238E27FC236}">
                <a16:creationId xmlns:a16="http://schemas.microsoft.com/office/drawing/2014/main" id="{CF1C609D-1F2F-46E5-B02E-4BEBE88E20BA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127955" y="2857282"/>
            <a:ext cx="4092122" cy="4022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461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63016"/>
            <a:ext cx="394779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u="none" spc="-5" dirty="0"/>
              <a:t>Система</a:t>
            </a:r>
            <a:r>
              <a:rPr u="none" spc="-75" dirty="0"/>
              <a:t> </a:t>
            </a:r>
            <a:r>
              <a:rPr u="none" spc="-25" dirty="0"/>
              <a:t>контроля</a:t>
            </a:r>
          </a:p>
        </p:txBody>
      </p:sp>
      <p:sp>
        <p:nvSpPr>
          <p:cNvPr id="3" name="object 3"/>
          <p:cNvSpPr/>
          <p:nvPr/>
        </p:nvSpPr>
        <p:spPr>
          <a:xfrm>
            <a:off x="932688" y="1537716"/>
            <a:ext cx="9625965" cy="0"/>
          </a:xfrm>
          <a:custGeom>
            <a:avLst/>
            <a:gdLst/>
            <a:ahLst/>
            <a:cxnLst/>
            <a:rect l="l" t="t" r="r" b="b"/>
            <a:pathLst>
              <a:path w="9625965">
                <a:moveTo>
                  <a:pt x="0" y="0"/>
                </a:moveTo>
                <a:lnTo>
                  <a:pt x="9625965" y="0"/>
                </a:lnTo>
              </a:path>
            </a:pathLst>
          </a:custGeom>
          <a:ln w="57912">
            <a:solidFill>
              <a:srgbClr val="EC7C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879092" y="1726692"/>
            <a:ext cx="6910070" cy="462280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15"/>
              </a:spcBef>
            </a:pPr>
            <a:r>
              <a:rPr sz="2400" spc="-5" dirty="0">
                <a:latin typeface="Calibri"/>
                <a:cs typeface="Calibri"/>
              </a:rPr>
              <a:t>Материалы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СтатГрада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7" t="15271" r="19535" b="18413"/>
          <a:stretch/>
        </p:blipFill>
        <p:spPr bwMode="auto">
          <a:xfrm>
            <a:off x="1090488" y="2286000"/>
            <a:ext cx="9468165" cy="568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6453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4552" y="1690116"/>
            <a:ext cx="10869391" cy="514349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514349"/>
            <a:ext cx="520065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u="none" spc="5" dirty="0"/>
              <a:t>Диагностические</a:t>
            </a:r>
            <a:r>
              <a:rPr u="none" spc="-20" dirty="0"/>
              <a:t> </a:t>
            </a:r>
            <a:r>
              <a:rPr u="none" spc="-25" dirty="0"/>
              <a:t>карты</a:t>
            </a:r>
          </a:p>
        </p:txBody>
      </p:sp>
      <p:sp>
        <p:nvSpPr>
          <p:cNvPr id="4" name="object 4"/>
          <p:cNvSpPr/>
          <p:nvPr/>
        </p:nvSpPr>
        <p:spPr>
          <a:xfrm>
            <a:off x="932688" y="1293875"/>
            <a:ext cx="9625965" cy="0"/>
          </a:xfrm>
          <a:custGeom>
            <a:avLst/>
            <a:gdLst/>
            <a:ahLst/>
            <a:cxnLst/>
            <a:rect l="l" t="t" r="r" b="b"/>
            <a:pathLst>
              <a:path w="9625965">
                <a:moveTo>
                  <a:pt x="0" y="0"/>
                </a:moveTo>
                <a:lnTo>
                  <a:pt x="9625965" y="0"/>
                </a:lnTo>
              </a:path>
            </a:pathLst>
          </a:custGeom>
          <a:ln w="57912">
            <a:solidFill>
              <a:srgbClr val="EC7C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98204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4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175</Words>
  <Application>Microsoft Office PowerPoint</Application>
  <PresentationFormat>Широкоэкранный</PresentationFormat>
  <Paragraphs>41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Microsoft Sans Serif</vt:lpstr>
      <vt:lpstr>Times New Roman</vt:lpstr>
      <vt:lpstr>Trebuchet MS</vt:lpstr>
      <vt:lpstr>Office Theme</vt:lpstr>
      <vt:lpstr>Презентация PowerPoint</vt:lpstr>
      <vt:lpstr>Подготовка по информатике</vt:lpstr>
      <vt:lpstr>Система работы на уроках</vt:lpstr>
      <vt:lpstr>Система работы на уроках</vt:lpstr>
      <vt:lpstr>Система работы на уроках</vt:lpstr>
      <vt:lpstr>Система домашних заданий</vt:lpstr>
      <vt:lpstr>Система контроля</vt:lpstr>
      <vt:lpstr>Система контроля</vt:lpstr>
      <vt:lpstr>Диагностические карты</vt:lpstr>
      <vt:lpstr>Полезные сайты для подготовки к КЕГЭ по информатике: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Всероссийский съезд  учителей  и  преподавателей математики  и  информатики</dc:title>
  <dc:creator>Tatiana Rudchenko</dc:creator>
  <cp:lastModifiedBy>Точка Роста</cp:lastModifiedBy>
  <cp:revision>14</cp:revision>
  <dcterms:created xsi:type="dcterms:W3CDTF">2024-08-27T14:44:30Z</dcterms:created>
  <dcterms:modified xsi:type="dcterms:W3CDTF">2024-08-27T19:12:15Z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2022-12-01T00:00:00Z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2024-08-27T00:00:00Z</vt:filetime>
  </property>
</Properties>
</file>