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14"/>
  </p:notesMasterIdLst>
  <p:sldIdLst>
    <p:sldId id="257" r:id="rId2"/>
    <p:sldId id="258" r:id="rId3"/>
    <p:sldId id="264" r:id="rId4"/>
    <p:sldId id="271" r:id="rId5"/>
    <p:sldId id="263" r:id="rId6"/>
    <p:sldId id="272" r:id="rId7"/>
    <p:sldId id="277" r:id="rId8"/>
    <p:sldId id="278" r:id="rId9"/>
    <p:sldId id="279" r:id="rId10"/>
    <p:sldId id="281" r:id="rId11"/>
    <p:sldId id="280"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initials="Е" lastIdx="1" clrIdx="0">
    <p:extLst>
      <p:ext uri="{19B8F6BF-5375-455C-9EA6-DF929625EA0E}">
        <p15:presenceInfo xmlns:p15="http://schemas.microsoft.com/office/powerpoint/2012/main" userId="Екатерин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A05D"/>
    <a:srgbClr val="C6F765"/>
    <a:srgbClr val="978F43"/>
    <a:srgbClr val="9F863A"/>
    <a:srgbClr val="FF9966"/>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3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0C4C5-CA31-4EE0-90AE-F19B0724F0DB}" type="datetimeFigureOut">
              <a:rPr lang="ru-RU" smtClean="0"/>
              <a:t>19.11.2023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7E23-FD14-462E-BBBC-719B2B1089C0}" type="slidenum">
              <a:rPr lang="ru-RU" smtClean="0"/>
              <a:t>‹#›</a:t>
            </a:fld>
            <a:endParaRPr lang="ru-RU"/>
          </a:p>
        </p:txBody>
      </p:sp>
    </p:spTree>
    <p:extLst>
      <p:ext uri="{BB962C8B-B14F-4D97-AF65-F5344CB8AC3E}">
        <p14:creationId xmlns:p14="http://schemas.microsoft.com/office/powerpoint/2010/main" val="150817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D657E23-FD14-462E-BBBC-719B2B1089C0}" type="slidenum">
              <a:rPr lang="ru-RU" smtClean="0"/>
              <a:t>6</a:t>
            </a:fld>
            <a:endParaRPr lang="ru-RU"/>
          </a:p>
        </p:txBody>
      </p:sp>
    </p:spTree>
    <p:extLst>
      <p:ext uri="{BB962C8B-B14F-4D97-AF65-F5344CB8AC3E}">
        <p14:creationId xmlns:p14="http://schemas.microsoft.com/office/powerpoint/2010/main" val="403533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52973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39761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1424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227001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819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243207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251696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3075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36798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F2D190-E074-4591-88D7-00499A7584AC}" type="datetimeFigureOut">
              <a:rPr lang="ru-RU" smtClean="0"/>
              <a:t>19.11.2023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285737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4F2D190-E074-4591-88D7-00499A7584AC}"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401695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4F2D190-E074-4591-88D7-00499A7584AC}" type="datetimeFigureOut">
              <a:rPr lang="ru-RU" smtClean="0"/>
              <a:t>19.11.2023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43886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4F2D190-E074-4591-88D7-00499A7584AC}" type="datetimeFigureOut">
              <a:rPr lang="ru-RU" smtClean="0"/>
              <a:t>19.11.2023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47461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2D190-E074-4591-88D7-00499A7584AC}" type="datetimeFigureOut">
              <a:rPr lang="ru-RU" smtClean="0"/>
              <a:t>19.11.2023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21152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4F2D190-E074-4591-88D7-00499A7584AC}"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63764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F2D190-E074-4591-88D7-00499A7584AC}" type="datetimeFigureOut">
              <a:rPr lang="ru-RU" smtClean="0"/>
              <a:t>19.11.2023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B140CF-5719-405F-A670-A99FD49DD3D2}" type="slidenum">
              <a:rPr lang="ru-RU" smtClean="0"/>
              <a:t>‹#›</a:t>
            </a:fld>
            <a:endParaRPr lang="ru-RU"/>
          </a:p>
        </p:txBody>
      </p:sp>
    </p:spTree>
    <p:extLst>
      <p:ext uri="{BB962C8B-B14F-4D97-AF65-F5344CB8AC3E}">
        <p14:creationId xmlns:p14="http://schemas.microsoft.com/office/powerpoint/2010/main" val="142132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F2D190-E074-4591-88D7-00499A7584AC}" type="datetimeFigureOut">
              <a:rPr lang="ru-RU" smtClean="0"/>
              <a:t>19.11.2023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B140CF-5719-405F-A670-A99FD49DD3D2}" type="slidenum">
              <a:rPr lang="ru-RU" smtClean="0"/>
              <a:t>‹#›</a:t>
            </a:fld>
            <a:endParaRPr lang="ru-RU"/>
          </a:p>
        </p:txBody>
      </p:sp>
    </p:spTree>
    <p:extLst>
      <p:ext uri="{BB962C8B-B14F-4D97-AF65-F5344CB8AC3E}">
        <p14:creationId xmlns:p14="http://schemas.microsoft.com/office/powerpoint/2010/main" val="2891770106"/>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C8295-240B-457B-866F-9D7F985CC686}"/>
              </a:ext>
            </a:extLst>
          </p:cNvPr>
          <p:cNvSpPr>
            <a:spLocks noGrp="1"/>
          </p:cNvSpPr>
          <p:nvPr>
            <p:ph type="ctrTitle"/>
          </p:nvPr>
        </p:nvSpPr>
        <p:spPr>
          <a:xfrm>
            <a:off x="1014534" y="2347274"/>
            <a:ext cx="5725479" cy="1246157"/>
          </a:xfrm>
          <a:solidFill>
            <a:schemeClr val="accent2">
              <a:lumMod val="40000"/>
              <a:lumOff val="60000"/>
            </a:schemeClr>
          </a:soli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lnSpc>
                <a:spcPct val="107000"/>
              </a:lnSpc>
              <a:spcAft>
                <a:spcPts val="800"/>
              </a:spcAft>
            </a:pPr>
            <a:r>
              <a:rPr lang="ru-RU" sz="13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СТРУКТУРНОЕ ПОДРАЗДЕЛЕНИЕ ДЕТСКАЯ ШКОЛА ИСКУССТВ</a:t>
            </a:r>
            <a:br>
              <a:rPr lang="ru-RU" sz="13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3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ГОСУДАРСТВЕННОЕ БЮДЖЕТНОЕ ОБЩЕОБРАЗОВАТЕЛЬНОЕ УЧРЕЖДЕНИЕ С. ДОМАШКА МУНИЦИПАЛЬНОГО РАЙОНА КИНЕЛЬСКИЙ САМАРСКОЙ ОБЛАСТИ</a:t>
            </a: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br>
              <a:rPr lang="ru-RU" sz="13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ru-RU" sz="28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С</a:t>
            </a:r>
            <a:r>
              <a:rPr lang="ru-RU" sz="2800"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оциальный проект</a:t>
            </a:r>
            <a:r>
              <a:rPr lang="ru-RU" sz="2800" i="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br>
              <a:rPr lang="ru-RU" sz="20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3600"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«Мир глазами детей»</a:t>
            </a:r>
            <a:endParaRPr lang="ru-RU" sz="3600" b="1" i="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Подзаголовок 2">
            <a:extLst>
              <a:ext uri="{FF2B5EF4-FFF2-40B4-BE49-F238E27FC236}">
                <a16:creationId xmlns:a16="http://schemas.microsoft.com/office/drawing/2014/main" id="{F0B337A2-EBC7-4C72-BC72-D92D01A31528}"/>
              </a:ext>
            </a:extLst>
          </p:cNvPr>
          <p:cNvSpPr>
            <a:spLocks noGrp="1"/>
          </p:cNvSpPr>
          <p:nvPr>
            <p:ph type="subTitle" idx="1"/>
          </p:nvPr>
        </p:nvSpPr>
        <p:spPr>
          <a:xfrm>
            <a:off x="1125537" y="4291781"/>
            <a:ext cx="5614475" cy="2173187"/>
          </a:xfrm>
        </p:spPr>
        <p:txBody>
          <a:bodyPr>
            <a:noAutofit/>
          </a:bodyPr>
          <a:lstStyle/>
          <a:p>
            <a:pPr algn="l"/>
            <a:r>
              <a:rPr lang="ru-RU"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Выполнили: учащиеся творческого объединения «Юный Художник»</a:t>
            </a:r>
            <a:endParaRPr lang="ru-RU"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algn="l"/>
            <a:r>
              <a:rPr lang="ru-RU"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Руководитель проекта: Пономарева Екатерина Николаевна</a:t>
            </a:r>
          </a:p>
        </p:txBody>
      </p:sp>
      <p:pic>
        <p:nvPicPr>
          <p:cNvPr id="2050" name="Picture 2">
            <a:extLst>
              <a:ext uri="{FF2B5EF4-FFF2-40B4-BE49-F238E27FC236}">
                <a16:creationId xmlns:a16="http://schemas.microsoft.com/office/drawing/2014/main" id="{E926A6EA-CB1C-43C2-8895-092DAD7B3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327" y="2347275"/>
            <a:ext cx="4523093" cy="34719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231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865F4-4E8B-4D89-9618-F964D5D76FD1}"/>
              </a:ext>
            </a:extLst>
          </p:cNvPr>
          <p:cNvSpPr>
            <a:spLocks noGrp="1"/>
          </p:cNvSpPr>
          <p:nvPr>
            <p:ph type="title"/>
          </p:nvPr>
        </p:nvSpPr>
        <p:spPr>
          <a:xfrm>
            <a:off x="677334" y="609600"/>
            <a:ext cx="6703854" cy="5131324"/>
          </a:xfrm>
        </p:spPr>
        <p:txBody>
          <a:bodyPr>
            <a:noAutofit/>
          </a:bodyPr>
          <a:lstStyle/>
          <a:p>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15.Выводы.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 результатам опроса можно положительно оценивать организацию проведения выставок. Данная форма работы активизирует творческие способности детей.</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 ходе реализации проекта, участники проекта:</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Повысили свой уровень изобразительного мастерства;</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Учились работать в коллективе;</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Почувствовали и поняли важность и значимость данного проекта.</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Я считаю, что мой проект может найти применение для работы с детьми в небольших поселках, где есть школы искусств. В мои планы входит проведение и оформление в дальнейшем новых выставок. Именно выставка детских рисунков является доказательством пользы работы  педагога и оказывает стимулирующее воздействие на учеников.</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Я, как учитель изобразительного искусства,  не ставлю цель сделать из учеников специалистов в той или иной области изобразительного искусства, но я  надеюсь на то, что кем бы, ни стали мои ученики в дальнейшем, обязательно полученные знания  пригодятся им в жизни.</a:t>
            </a:r>
            <a:r>
              <a:rPr lang="ru-RU" sz="1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b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b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ru-RU" sz="20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Рисунок 4">
            <a:extLst>
              <a:ext uri="{FF2B5EF4-FFF2-40B4-BE49-F238E27FC236}">
                <a16:creationId xmlns:a16="http://schemas.microsoft.com/office/drawing/2014/main" id="{464E611A-9CCC-4003-B5B9-0421CD2E0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052" y="1638592"/>
            <a:ext cx="2622170" cy="3377380"/>
          </a:xfrm>
          <a:prstGeom prst="rect">
            <a:avLst/>
          </a:prstGeom>
        </p:spPr>
      </p:pic>
    </p:spTree>
    <p:extLst>
      <p:ext uri="{BB962C8B-B14F-4D97-AF65-F5344CB8AC3E}">
        <p14:creationId xmlns:p14="http://schemas.microsoft.com/office/powerpoint/2010/main" val="392381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636C7B-5205-4FB3-8381-14C32377B423}"/>
              </a:ext>
            </a:extLst>
          </p:cNvPr>
          <p:cNvSpPr>
            <a:spLocks noGrp="1"/>
          </p:cNvSpPr>
          <p:nvPr>
            <p:ph type="title"/>
          </p:nvPr>
        </p:nvSpPr>
        <p:spPr>
          <a:xfrm>
            <a:off x="677334" y="609600"/>
            <a:ext cx="7168808" cy="5938684"/>
          </a:xfrm>
        </p:spPr>
        <p:txBody>
          <a:bodyPr>
            <a:normAutofit fontScale="90000"/>
          </a:bodyPr>
          <a:lstStyle/>
          <a:p>
            <a:pPr>
              <a:lnSpc>
                <a:spcPct val="107000"/>
              </a:lnSpc>
              <a:spcAft>
                <a:spcPts val="800"/>
              </a:spcAft>
            </a:pPr>
            <a:r>
              <a:rPr lang="ru-RU" sz="2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15.Заключение</a:t>
            </a:r>
            <a:br>
              <a:rPr lang="ru-RU" sz="1800" dirty="0">
                <a:effectLst/>
                <a:latin typeface="Calibri" panose="020F0502020204030204" pitchFamily="34" charset="0"/>
                <a:ea typeface="Calibri" panose="020F0502020204030204" pitchFamily="34" charset="0"/>
                <a:cs typeface="Calibri" panose="020F0502020204030204" pitchFamily="34" charset="0"/>
              </a:rPr>
            </a:br>
            <a: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Новые социально-экономические отношения, складывающиеся в нашей стране, коренным образом повлияли на все сферы жизни, в том числе и на образование. Главная цель сегодняшней системы образования - это воспитание творческой личности, самостоятельно адаптирующейся в коллективе и социуме. Очень важно найти, поддержать, развить личность в человеке и заложить в нем механизмы самореализации. </a:t>
            </a:r>
            <a:b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Выставка художественных работ даёт возможность реализовать и повысить свои творческие способности всем учащимся ДШИ, которые участвуют в данном проекте и дают возможность для самореализации  педагогов. Участие в выставке, является эффективным средством поощрения детей, пробуждает интерес к искусству, художественным занятиям. А содержательная организация таких выставок развивает  художественно и эстетически не только детей, но и взрослых.  </a:t>
            </a:r>
            <a:endParaRPr lang="ru-RU" sz="2000" i="1" dirty="0">
              <a:solidFill>
                <a:schemeClr val="tx1"/>
              </a:solidFill>
            </a:endParaRPr>
          </a:p>
        </p:txBody>
      </p:sp>
      <p:pic>
        <p:nvPicPr>
          <p:cNvPr id="1026" name="Picture 2">
            <a:extLst>
              <a:ext uri="{FF2B5EF4-FFF2-40B4-BE49-F238E27FC236}">
                <a16:creationId xmlns:a16="http://schemas.microsoft.com/office/drawing/2014/main" id="{A13042DD-2CC1-4238-A249-3EFD410E7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77" y="1828800"/>
            <a:ext cx="36858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9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22C2DD-A24D-4138-AAEE-229B52DF4F44}"/>
              </a:ext>
            </a:extLst>
          </p:cNvPr>
          <p:cNvSpPr>
            <a:spLocks noGrp="1"/>
          </p:cNvSpPr>
          <p:nvPr>
            <p:ph type="title"/>
          </p:nvPr>
        </p:nvSpPr>
        <p:spPr>
          <a:xfrm>
            <a:off x="677334" y="609599"/>
            <a:ext cx="8596668" cy="4419601"/>
          </a:xfrm>
        </p:spPr>
        <p:txBody>
          <a:bodyPr>
            <a:noAutofit/>
          </a:bodyPr>
          <a:lstStyle/>
          <a:p>
            <a:pPr>
              <a:lnSpc>
                <a:spcPct val="107000"/>
              </a:lnSpc>
              <a:spcAft>
                <a:spcPts val="800"/>
              </a:spcAft>
            </a:pP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 Список литературы</a:t>
            </a:r>
            <a:br>
              <a:rPr lang="ru-RU"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Богданов, М. ШИЗО: Шуточное Изобразительное Искусство / М. Богданов, В. </a:t>
            </a: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Терлецкий</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М.: Эксмо, 2018. - 127 c.</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Богданов, М. ШИЗО: Шуточное Изобразительное Искусство / М. Богданов, В. </a:t>
            </a: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Терлецкий</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М.: Эксмо, 2014. - 112 c.</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Грабовский, Р. Основы теории и истории искусств. Изобразительное искусство. Театр. Кино: Учебное пособие / Р. Грабовский. - СПб.: Планета Музыки, 2015. - 456 c.</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Грабовский, Р. Основы теории и истории искусств. Изобразительное искусство. Театр. Кино: Учебное пособие / Р. Грабовский. - СПб.: Планета Музыки, 2016. - 456 c.</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t>
            </a: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Кашекова</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И.Э. Изобразительное искусство / И.Э. </a:t>
            </a: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Кашекова</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М.: Академический проект, 2009. - 853 c.</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41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77F957-7B32-4697-854F-1178C9FD8409}"/>
              </a:ext>
            </a:extLst>
          </p:cNvPr>
          <p:cNvSpPr>
            <a:spLocks noGrp="1"/>
          </p:cNvSpPr>
          <p:nvPr>
            <p:ph type="title"/>
          </p:nvPr>
        </p:nvSpPr>
        <p:spPr>
          <a:xfrm>
            <a:off x="518788" y="280945"/>
            <a:ext cx="6840657" cy="6296110"/>
          </a:xfrm>
        </p:spPr>
        <p:txBody>
          <a:bodyPr>
            <a:noAutofit/>
          </a:bodyPr>
          <a:lstStyle/>
          <a:p>
            <a:r>
              <a:rPr lang="en-US"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ru-RU" sz="20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Проблема. </a:t>
            </a:r>
            <a:r>
              <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Практически любой художник не может состояться без зрителя, нашим юным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художникам</a:t>
            </a:r>
            <a:r>
              <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нужен тоже свой зритель. Выставка помогает творчески одаренным детям  презентовать свои творческие способности и самовыражению. Выставки призваны также</a:t>
            </a:r>
            <a:r>
              <a:rPr lang="ru-RU" sz="1800" i="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повысить  статус художественной деятельности и детского творчества среди всех участников педагогического проекта.</a:t>
            </a:r>
            <a:br>
              <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Детские выставки - социально значимый художественно-педагогический проект</a:t>
            </a:r>
            <a:r>
              <a:rPr lang="ru-RU" sz="1800" b="1" i="1"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a:t>
            </a:r>
            <a:r>
              <a:rPr lang="ru-RU" sz="1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 </a:t>
            </a: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А</a:t>
            </a:r>
            <a:r>
              <a:rPr lang="ru-RU" sz="2000" b="1" i="1" kern="1200" dirty="0">
                <a:solidFill>
                  <a:schemeClr val="tx1"/>
                </a:solidFill>
                <a:effectLst/>
                <a:latin typeface="Calibri" panose="020F0502020204030204" pitchFamily="34" charset="0"/>
                <a:ea typeface="Calibri" panose="020F0502020204030204" pitchFamily="34" charset="0"/>
              </a:rPr>
              <a:t>ктуальность</a:t>
            </a:r>
            <a:r>
              <a:rPr lang="ru-RU" sz="1800" b="1" i="1" kern="1200" dirty="0">
                <a:solidFill>
                  <a:srgbClr val="000000"/>
                </a:solidFill>
                <a:effectLst/>
                <a:latin typeface="Calibri" panose="020F0502020204030204" pitchFamily="34" charset="0"/>
                <a:ea typeface="Calibri" panose="020F0502020204030204" pitchFamily="34" charset="0"/>
              </a:rPr>
              <a:t>.</a:t>
            </a:r>
            <a:r>
              <a:rPr lang="ru-RU" sz="2000" kern="1200" dirty="0">
                <a:solidFill>
                  <a:srgbClr val="000000"/>
                </a:solidFill>
                <a:effectLst/>
                <a:latin typeface="Calibri" panose="020F0502020204030204" pitchFamily="34" charset="0"/>
                <a:ea typeface="Calibri" panose="020F0502020204030204" pitchFamily="34" charset="0"/>
              </a:rPr>
              <a:t> </a:t>
            </a:r>
            <a:r>
              <a:rPr lang="ru-RU" sz="1800" i="1" kern="1200" dirty="0">
                <a:solidFill>
                  <a:schemeClr val="tx1"/>
                </a:solidFill>
                <a:effectLst/>
                <a:latin typeface="Calibri" panose="020F0502020204030204" pitchFamily="34" charset="0"/>
                <a:ea typeface="Calibri" panose="020F0502020204030204" pitchFamily="34" charset="0"/>
              </a:rPr>
              <a:t>Школьный возраст – наиболее благоприятный период для него характерны: активность </a:t>
            </a:r>
            <a:r>
              <a:rPr lang="ru-RU" sz="1800" i="1" dirty="0">
                <a:solidFill>
                  <a:srgbClr val="000000"/>
                </a:solidFill>
                <a:latin typeface="Calibri" panose="020F0502020204030204" pitchFamily="34" charset="0"/>
                <a:ea typeface="Calibri" panose="020F0502020204030204" pitchFamily="34" charset="0"/>
              </a:rPr>
              <a:t>п</a:t>
            </a:r>
            <a:r>
              <a:rPr lang="ru-RU" sz="1800" i="1" kern="1200" dirty="0">
                <a:solidFill>
                  <a:srgbClr val="000000"/>
                </a:solidFill>
                <a:effectLst/>
                <a:latin typeface="Calibri" panose="020F0502020204030204" pitchFamily="34" charset="0"/>
                <a:ea typeface="Calibri" panose="020F0502020204030204" pitchFamily="34" charset="0"/>
              </a:rPr>
              <a:t>ротекания всех процессов; вхождение ребёнка в новые </a:t>
            </a:r>
            <a:r>
              <a:rPr lang="ru-RU" sz="1800" i="1" dirty="0">
                <a:solidFill>
                  <a:srgbClr val="000000"/>
                </a:solidFill>
                <a:latin typeface="Calibri" panose="020F0502020204030204" pitchFamily="34" charset="0"/>
                <a:ea typeface="Calibri" panose="020F0502020204030204" pitchFamily="34" charset="0"/>
              </a:rPr>
              <a:t>социальные  группы </a:t>
            </a:r>
            <a:r>
              <a:rPr lang="ru-RU" sz="1800" i="1" kern="1200" dirty="0">
                <a:solidFill>
                  <a:srgbClr val="000000"/>
                </a:solidFill>
                <a:effectLst/>
                <a:latin typeface="Calibri" panose="020F0502020204030204" pitchFamily="34" charset="0"/>
                <a:ea typeface="Calibri" panose="020F0502020204030204" pitchFamily="34" charset="0"/>
              </a:rPr>
              <a:t>рефлексии и критичности, рост поля реального самовыражения и самореализации за счёт расширения круга общения, развитие мотивации, самосознания; потребность в оценке взрослого человека; свобода воображения и фантазии, эмоциональная подвижность и чувствительность; стремление к новым впечатлениям и др. Поэтому, одной из основных проблем, стоящих, сегодня перед системой народного образования и общества в целом, является проблема воспитания разносторонне развитой творческой личности.</a:t>
            </a:r>
            <a:endParaRPr lang="ru-RU" sz="1800" i="1" dirty="0">
              <a:solidFill>
                <a:schemeClr val="tx2">
                  <a:lumMod val="75000"/>
                </a:schemeClr>
              </a:solidFill>
            </a:endParaRPr>
          </a:p>
        </p:txBody>
      </p:sp>
      <p:pic>
        <p:nvPicPr>
          <p:cNvPr id="5" name="Объект 4">
            <a:extLst>
              <a:ext uri="{FF2B5EF4-FFF2-40B4-BE49-F238E27FC236}">
                <a16:creationId xmlns:a16="http://schemas.microsoft.com/office/drawing/2014/main" id="{35F725F3-8932-47B7-9FB6-AC29F6BA9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9445" y="1433753"/>
            <a:ext cx="4323962" cy="2739965"/>
          </a:xfrm>
        </p:spPr>
      </p:pic>
    </p:spTree>
    <p:extLst>
      <p:ext uri="{BB962C8B-B14F-4D97-AF65-F5344CB8AC3E}">
        <p14:creationId xmlns:p14="http://schemas.microsoft.com/office/powerpoint/2010/main" val="301063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E0565-2D46-4D91-BFB0-119FA174BBB2}"/>
              </a:ext>
            </a:extLst>
          </p:cNvPr>
          <p:cNvSpPr>
            <a:spLocks noGrp="1"/>
          </p:cNvSpPr>
          <p:nvPr>
            <p:ph type="title"/>
          </p:nvPr>
        </p:nvSpPr>
        <p:spPr>
          <a:xfrm>
            <a:off x="662584" y="550606"/>
            <a:ext cx="7626009" cy="5127523"/>
          </a:xfrm>
        </p:spPr>
        <p:txBody>
          <a:bodyPr>
            <a:normAutofit/>
          </a:bodyPr>
          <a:lstStyle/>
          <a:p>
            <a:pPr>
              <a:spcAft>
                <a:spcPts val="800"/>
              </a:spcAft>
            </a:pPr>
            <a:r>
              <a:rPr lang="ru-RU" sz="2000" b="1"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4. Цель проекта.</a:t>
            </a:r>
            <a:r>
              <a:rPr lang="en-US" sz="20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Раскрытие творческих способностей детей и развитие нестандартного мышления, активного поиска, коммуникативных умений и навыков, формирующих пространство индивидуального духовного роста.</a:t>
            </a:r>
            <a:b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Знакомство жителей и гостей поселка с творчеством учащихся ДШИ. Приобщение посетителей выставки к культуре и искусству. </a:t>
            </a:r>
            <a:b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Задачи проекта. </a:t>
            </a:r>
            <a:br>
              <a:rPr lang="ru-RU" sz="1800" i="1" dirty="0">
                <a:effectLst/>
                <a:latin typeface="Calibri" panose="020F0502020204030204" pitchFamily="34" charset="0"/>
                <a:ea typeface="Calibri" panose="020F0502020204030204" pitchFamily="34" charset="0"/>
                <a:cs typeface="Times New Roman" panose="02020603050405020304" pitchFamily="18" charset="0"/>
              </a:rPr>
            </a:br>
            <a:r>
              <a:rPr lang="ru-RU" sz="1800" i="1" dirty="0">
                <a:effectLst/>
                <a:latin typeface="Calibri" panose="020F0502020204030204" pitchFamily="34" charset="0"/>
                <a:ea typeface="Calibri" panose="020F0502020204030204" pitchFamily="34" charset="0"/>
                <a:cs typeface="Times New Roman" panose="02020603050405020304" pitchFamily="18" charset="0"/>
              </a:rPr>
              <a:t>- </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Развитие художественно-творческих способностей, образного  мышления, инициативы, активности</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Формирование способности учащихся воспринимать и оценивать    результаты своей деятельности </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Эстетическое, развитие и формирование духовной культуры</a:t>
            </a:r>
            <a:br>
              <a:rPr lang="ru-RU" sz="1800" b="1" i="1" dirty="0">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Эстетическое, развитие и формирование духовной культуры</a:t>
            </a:r>
            <a:br>
              <a:rPr lang="ru-RU" sz="1800" b="1" i="1" dirty="0">
                <a:latin typeface="Calibri" panose="020F0502020204030204" pitchFamily="34" charset="0"/>
                <a:ea typeface="Calibri" panose="020F0502020204030204" pitchFamily="34" charset="0"/>
                <a:cs typeface="Calibri" panose="020F0502020204030204" pitchFamily="34" charset="0"/>
              </a:rPr>
            </a:br>
            <a:br>
              <a:rPr lang="ru-RU" sz="1800" b="1" i="1" dirty="0">
                <a:latin typeface="Calibri" panose="020F0502020204030204" pitchFamily="34" charset="0"/>
                <a:ea typeface="Calibri" panose="020F0502020204030204" pitchFamily="34" charset="0"/>
                <a:cs typeface="Calibri" panose="020F0502020204030204" pitchFamily="34" charset="0"/>
              </a:rPr>
            </a:b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ru-RU" sz="1800" i="1" dirty="0">
              <a:solidFill>
                <a:schemeClr val="tx1"/>
              </a:solidFill>
            </a:endParaRPr>
          </a:p>
        </p:txBody>
      </p:sp>
      <p:pic>
        <p:nvPicPr>
          <p:cNvPr id="4" name="Объект 39">
            <a:extLst>
              <a:ext uri="{FF2B5EF4-FFF2-40B4-BE49-F238E27FC236}">
                <a16:creationId xmlns:a16="http://schemas.microsoft.com/office/drawing/2014/main" id="{B995B51D-B51A-4F4E-B959-47267DD9ED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8074" y="4247535"/>
            <a:ext cx="3731342" cy="2059859"/>
          </a:xfrm>
        </p:spPr>
      </p:pic>
    </p:spTree>
    <p:extLst>
      <p:ext uri="{BB962C8B-B14F-4D97-AF65-F5344CB8AC3E}">
        <p14:creationId xmlns:p14="http://schemas.microsoft.com/office/powerpoint/2010/main" val="161096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EA942D-0342-4486-8246-597F6D90B42B}"/>
              </a:ext>
            </a:extLst>
          </p:cNvPr>
          <p:cNvSpPr>
            <a:spLocks noGrp="1"/>
          </p:cNvSpPr>
          <p:nvPr>
            <p:ph type="title"/>
          </p:nvPr>
        </p:nvSpPr>
        <p:spPr>
          <a:xfrm>
            <a:off x="677335" y="609599"/>
            <a:ext cx="5944692" cy="4817807"/>
          </a:xfrm>
        </p:spPr>
        <p:txBody>
          <a:bodyPr>
            <a:noAutofit/>
          </a:bodyPr>
          <a:lstStyle/>
          <a:p>
            <a: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6</a:t>
            </a: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Краткое описание проекта.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Участие в муниципальной выставке – это первый шаг для развития данного проекта в нашем районе. Если постоянно заниматься с детьми, увлекая их чем-то новым, полезным, то дети охотно откликнутся, включатся в работу с желанием и интересом. Выставка – хранитель духовного опыта человечества. Выставка – это отличный информационный повод с помощью которого, можно привлечь внимание к тем или иным социальным проблемам.</a:t>
            </a:r>
            <a:b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20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Новизна проекта</a:t>
            </a:r>
            <a:r>
              <a:rPr lang="ru-RU" sz="2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Новизна настоящего проекта в том, что в нашем селе в здании КБО появилась постоянная выставка учащихся ДШИ.  Жители села могут посмотреть работы учащихся, узнать для себя что-то новое в мире искусства и поднять себе настроение глядя на яркие работы детей. </a:t>
            </a:r>
            <a:br>
              <a:rPr lang="ru-RU" sz="24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ru-RU"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Объект 12">
            <a:extLst>
              <a:ext uri="{FF2B5EF4-FFF2-40B4-BE49-F238E27FC236}">
                <a16:creationId xmlns:a16="http://schemas.microsoft.com/office/drawing/2014/main" id="{668964CC-01C0-4CD2-B9DC-58B9AD46F1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7432" y="1750140"/>
            <a:ext cx="3754512" cy="2536723"/>
          </a:xfrm>
        </p:spPr>
      </p:pic>
    </p:spTree>
    <p:extLst>
      <p:ext uri="{BB962C8B-B14F-4D97-AF65-F5344CB8AC3E}">
        <p14:creationId xmlns:p14="http://schemas.microsoft.com/office/powerpoint/2010/main" val="251147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081C95-17E2-4698-BC9E-60F3BDE02685}"/>
              </a:ext>
            </a:extLst>
          </p:cNvPr>
          <p:cNvSpPr>
            <a:spLocks noGrp="1"/>
          </p:cNvSpPr>
          <p:nvPr>
            <p:ph type="title"/>
          </p:nvPr>
        </p:nvSpPr>
        <p:spPr>
          <a:xfrm>
            <a:off x="801682" y="609599"/>
            <a:ext cx="3998995" cy="2819401"/>
          </a:xfrm>
        </p:spPr>
        <p:txBody>
          <a:bodyPr>
            <a:noAutofit/>
          </a:bodyPr>
          <a:lstStyle/>
          <a:p>
            <a:pPr>
              <a:lnSpc>
                <a:spcPct val="107000"/>
              </a:lnSpc>
              <a:spcAft>
                <a:spcPts val="800"/>
              </a:spcAft>
            </a:pPr>
            <a:r>
              <a:rPr lang="ru-RU" sz="2000" b="1"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8</a:t>
            </a:r>
            <a:r>
              <a:rPr lang="ru-RU" sz="2000" b="1"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.География проекта.</a:t>
            </a:r>
            <a:br>
              <a:rPr lang="ru-RU" sz="24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Самарская область, с. Домашка, ул. Садовая 39.</a:t>
            </a:r>
            <a:br>
              <a:rPr lang="ru-RU" sz="24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2000" b="1"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9</a:t>
            </a:r>
            <a:r>
              <a:rPr lang="ru-RU" sz="2000" b="1"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.Целевая аудитория.</a:t>
            </a:r>
            <a:br>
              <a:rPr lang="ru-RU" sz="24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учащиеся ДШИ;</a:t>
            </a:r>
            <a:b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родители;</a:t>
            </a:r>
            <a:b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педагоги;</a:t>
            </a:r>
            <a:b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посетители (жители и гости района и области).</a:t>
            </a:r>
            <a:br>
              <a:rPr lang="ru-RU" sz="240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br>
            <a:endParaRPr lang="ru-RU" sz="2400" i="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Объект 7">
            <a:extLst>
              <a:ext uri="{FF2B5EF4-FFF2-40B4-BE49-F238E27FC236}">
                <a16:creationId xmlns:a16="http://schemas.microsoft.com/office/drawing/2014/main" id="{65E59338-A0C3-4B90-8F62-9D81CFCDB5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8058" y="1027521"/>
            <a:ext cx="5450820" cy="3746241"/>
          </a:xfrm>
        </p:spPr>
      </p:pic>
      <p:pic>
        <p:nvPicPr>
          <p:cNvPr id="14" name="Объект 13">
            <a:extLst>
              <a:ext uri="{FF2B5EF4-FFF2-40B4-BE49-F238E27FC236}">
                <a16:creationId xmlns:a16="http://schemas.microsoft.com/office/drawing/2014/main" id="{C8B11ED9-BB72-4397-8353-DF54849BF4D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14021" y="4232635"/>
            <a:ext cx="3113733" cy="2015766"/>
          </a:xfrm>
        </p:spPr>
      </p:pic>
    </p:spTree>
    <p:extLst>
      <p:ext uri="{BB962C8B-B14F-4D97-AF65-F5344CB8AC3E}">
        <p14:creationId xmlns:p14="http://schemas.microsoft.com/office/powerpoint/2010/main" val="46593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3A927897-8911-49F3-B90F-732A48D33356}"/>
              </a:ext>
            </a:extLst>
          </p:cNvPr>
          <p:cNvGraphicFramePr>
            <a:graphicFrameLocks noGrp="1"/>
          </p:cNvGraphicFramePr>
          <p:nvPr>
            <p:ph idx="1"/>
            <p:extLst>
              <p:ext uri="{D42A27DB-BD31-4B8C-83A1-F6EECF244321}">
                <p14:modId xmlns:p14="http://schemas.microsoft.com/office/powerpoint/2010/main" val="4082624810"/>
              </p:ext>
            </p:extLst>
          </p:nvPr>
        </p:nvGraphicFramePr>
        <p:xfrm>
          <a:off x="677863" y="1102936"/>
          <a:ext cx="9201428" cy="5476973"/>
        </p:xfrm>
        <a:graphic>
          <a:graphicData uri="http://schemas.openxmlformats.org/drawingml/2006/table">
            <a:tbl>
              <a:tblPr firstRow="1" bandRow="1">
                <a:tableStyleId>{5C22544A-7EE6-4342-B048-85BDC9FD1C3A}</a:tableStyleId>
              </a:tblPr>
              <a:tblGrid>
                <a:gridCol w="481634">
                  <a:extLst>
                    <a:ext uri="{9D8B030D-6E8A-4147-A177-3AD203B41FA5}">
                      <a16:colId xmlns:a16="http://schemas.microsoft.com/office/drawing/2014/main" val="1986948483"/>
                    </a:ext>
                  </a:extLst>
                </a:gridCol>
                <a:gridCol w="4751109">
                  <a:extLst>
                    <a:ext uri="{9D8B030D-6E8A-4147-A177-3AD203B41FA5}">
                      <a16:colId xmlns:a16="http://schemas.microsoft.com/office/drawing/2014/main" val="3943896350"/>
                    </a:ext>
                  </a:extLst>
                </a:gridCol>
                <a:gridCol w="3968685">
                  <a:extLst>
                    <a:ext uri="{9D8B030D-6E8A-4147-A177-3AD203B41FA5}">
                      <a16:colId xmlns:a16="http://schemas.microsoft.com/office/drawing/2014/main" val="3474826937"/>
                    </a:ext>
                  </a:extLst>
                </a:gridCol>
              </a:tblGrid>
              <a:tr h="505836">
                <a:tc gridSpan="3">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1 этап: Март2022- ноябрь 2023. Выставка – «Мир глазами детей»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63431898"/>
                  </a:ext>
                </a:extLst>
              </a:tr>
              <a:tr h="452762">
                <a:tc>
                  <a:txBody>
                    <a:bodyPr/>
                    <a:lstStyle/>
                    <a:p>
                      <a:pPr algn="l"/>
                      <a:r>
                        <a:rPr lang="ru-RU"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Мероприятие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i="1" dirty="0">
                          <a:solidFill>
                            <a:schemeClr val="tx1"/>
                          </a:solidFill>
                        </a:rPr>
                        <a:t> </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Результат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14658798"/>
                  </a:ext>
                </a:extLst>
              </a:tr>
              <a:tr h="671738">
                <a:tc>
                  <a:txBody>
                    <a:bodyPr/>
                    <a:lstStyle/>
                    <a:p>
                      <a:pPr algn="l"/>
                      <a:r>
                        <a:rPr lang="ru-RU" sz="1800" i="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Изучение необходимой литературы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Дети учатся подбирать материал для работ, выбирать тему.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1055758"/>
                  </a:ext>
                </a:extLst>
              </a:tr>
              <a:tr h="1547919">
                <a:tc>
                  <a:txBody>
                    <a:bodyPr/>
                    <a:lstStyle/>
                    <a:p>
                      <a:pPr algn="l"/>
                      <a:r>
                        <a:rPr lang="ru-RU" sz="1800" i="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Регулярные занятия с учащимися по подготовке к выставке. Формирование навыков самостоятельного выполнения творческих заданий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Дети самостоятельно выбирают тему и выполняют работу.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4260898"/>
                  </a:ext>
                </a:extLst>
              </a:tr>
              <a:tr h="1195782">
                <a:tc>
                  <a:txBody>
                    <a:bodyPr/>
                    <a:lstStyle/>
                    <a:p>
                      <a:pPr algn="l"/>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Оформление работ в паспарту и рамки. Вывешивание их на свои места.</a:t>
                      </a:r>
                      <a:endPar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Учащиеся принимают активное участие в оформлении своих работ. Обсуждении оформления.</a:t>
                      </a:r>
                      <a:endPar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6023344"/>
                  </a:ext>
                </a:extLst>
              </a:tr>
              <a:tr h="1102936">
                <a:tc>
                  <a:txBody>
                    <a:bodyPr/>
                    <a:lstStyle/>
                    <a:p>
                      <a:pPr algn="l"/>
                      <a:r>
                        <a:rPr lang="ru-RU" i="1" dirty="0">
                          <a:solidFill>
                            <a:schemeClr val="tx1"/>
                          </a:solidFill>
                          <a:latin typeface="Calibri" panose="020F0502020204030204" pitchFamily="34" charset="0"/>
                          <a:ea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ru-RU" sz="1800" i="1" dirty="0">
                          <a:effectLst/>
                          <a:latin typeface="Calibri" panose="020F0502020204030204" pitchFamily="34" charset="0"/>
                          <a:ea typeface="Calibri" panose="020F0502020204030204" pitchFamily="34" charset="0"/>
                          <a:cs typeface="Calibri" panose="020F0502020204030204" pitchFamily="34" charset="0"/>
                        </a:rPr>
                        <a:t>Информирование учащихся школы и жителей района об открытии выставки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ru-RU" sz="1800" i="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Размещение фотоотчёта на сайте ДШИ и в группе «В контакте».</a:t>
                      </a:r>
                      <a:endPar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7244615"/>
                  </a:ext>
                </a:extLst>
              </a:tr>
            </a:tbl>
          </a:graphicData>
        </a:graphic>
      </p:graphicFrame>
      <p:sp>
        <p:nvSpPr>
          <p:cNvPr id="2" name="Заголовок 1">
            <a:extLst>
              <a:ext uri="{FF2B5EF4-FFF2-40B4-BE49-F238E27FC236}">
                <a16:creationId xmlns:a16="http://schemas.microsoft.com/office/drawing/2014/main" id="{6BB5FA0F-ED39-4ABE-ADE0-6432185D9CB6}"/>
              </a:ext>
            </a:extLst>
          </p:cNvPr>
          <p:cNvSpPr>
            <a:spLocks noGrp="1"/>
          </p:cNvSpPr>
          <p:nvPr>
            <p:ph type="title"/>
          </p:nvPr>
        </p:nvSpPr>
        <p:spPr>
          <a:xfrm>
            <a:off x="677334" y="103695"/>
            <a:ext cx="8596668" cy="904974"/>
          </a:xfrm>
        </p:spPr>
        <p:txBody>
          <a:bodyPr>
            <a:normAutofit fontScale="90000"/>
          </a:bodyPr>
          <a:lstStyle/>
          <a:p>
            <a:br>
              <a:rPr lang="ru-RU"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2200" b="1" i="1" dirty="0">
                <a:solidFill>
                  <a:schemeClr val="tx1"/>
                </a:solidFill>
                <a:latin typeface="Calibri" panose="020F0502020204030204" pitchFamily="34" charset="0"/>
                <a:ea typeface="Calibri" panose="020F0502020204030204" pitchFamily="34" charset="0"/>
                <a:cs typeface="Calibri" panose="020F0502020204030204" pitchFamily="34" charset="0"/>
              </a:rPr>
              <a:t>10</a:t>
            </a:r>
            <a:r>
              <a:rPr lang="ru-RU"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.Сроки выполнения проекта  Март 2022-ноябрь 2023 года.</a:t>
            </a:r>
            <a:br>
              <a:rPr lang="ru-RU" sz="2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ru-RU" sz="2200" dirty="0">
                <a:effectLst/>
                <a:latin typeface="Calibri" panose="020F0502020204030204" pitchFamily="34" charset="0"/>
                <a:ea typeface="Calibri" panose="020F0502020204030204" pitchFamily="34" charset="0"/>
                <a:cs typeface="Times New Roman" panose="02020603050405020304" pitchFamily="18" charset="0"/>
              </a:rPr>
            </a:br>
            <a:endParaRPr lang="ru-RU" sz="2200" dirty="0"/>
          </a:p>
        </p:txBody>
      </p:sp>
    </p:spTree>
    <p:extLst>
      <p:ext uri="{BB962C8B-B14F-4D97-AF65-F5344CB8AC3E}">
        <p14:creationId xmlns:p14="http://schemas.microsoft.com/office/powerpoint/2010/main" val="269605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DBC597-49F8-40E4-BC3B-518832148414}"/>
              </a:ext>
            </a:extLst>
          </p:cNvPr>
          <p:cNvSpPr>
            <a:spLocks noGrp="1"/>
          </p:cNvSpPr>
          <p:nvPr>
            <p:ph type="title"/>
          </p:nvPr>
        </p:nvSpPr>
        <p:spPr>
          <a:xfrm>
            <a:off x="398206" y="611694"/>
            <a:ext cx="11441860" cy="5833351"/>
          </a:xfrm>
          <a:ln>
            <a:solidFill>
              <a:schemeClr val="accent1">
                <a:lumMod val="60000"/>
                <a:lumOff val="40000"/>
              </a:schemeClr>
            </a:solidFill>
          </a:ln>
        </p:spPr>
        <p:txBody>
          <a:bodyPr>
            <a:noAutofit/>
          </a:bodyPr>
          <a:lstStyle/>
          <a:p>
            <a:r>
              <a:rPr lang="en-US" sz="2400" dirty="0"/>
              <a:t>                    </a:t>
            </a:r>
            <a:r>
              <a:rPr lang="ru-RU" sz="2400" dirty="0"/>
              <a:t>                       </a:t>
            </a:r>
            <a:r>
              <a:rPr lang="en-US" sz="2400" dirty="0"/>
              <a:t> </a:t>
            </a:r>
            <a:r>
              <a:rPr lang="en-US"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11</a:t>
            </a:r>
            <a:r>
              <a:rPr lang="ru-RU"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.Результаты</a:t>
            </a:r>
            <a:br>
              <a:rPr lang="ru-RU" sz="2400" dirty="0"/>
            </a:br>
            <a:br>
              <a:rPr lang="ru-RU" sz="2400" dirty="0"/>
            </a:br>
            <a:r>
              <a:rPr lang="ru-RU" sz="2400" dirty="0"/>
              <a:t>   </a:t>
            </a:r>
            <a:br>
              <a:rPr lang="ru-RU" sz="2400" b="1" dirty="0"/>
            </a:br>
            <a:r>
              <a:rPr lang="ru-RU" sz="2400" b="1" dirty="0"/>
              <a:t>     </a:t>
            </a:r>
            <a:r>
              <a:rPr lang="ru-RU"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Дети</a:t>
            </a:r>
            <a:r>
              <a:rPr lang="ru-RU" sz="24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ru-RU" sz="2400" b="1" dirty="0">
                <a:latin typeface="Calibri" panose="020F0502020204030204" pitchFamily="34" charset="0"/>
                <a:ea typeface="Calibri" panose="020F0502020204030204" pitchFamily="34" charset="0"/>
                <a:cs typeface="Calibri" panose="020F0502020204030204" pitchFamily="34" charset="0"/>
              </a:rPr>
              <a:t>                        </a:t>
            </a:r>
            <a:r>
              <a:rPr lang="ru-RU"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Педагог</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400" b="1" dirty="0">
                <a:latin typeface="Calibri" panose="020F0502020204030204" pitchFamily="34" charset="0"/>
                <a:ea typeface="Calibri" panose="020F0502020204030204" pitchFamily="34" charset="0"/>
                <a:cs typeface="Calibri" panose="020F0502020204030204" pitchFamily="34" charset="0"/>
              </a:rPr>
              <a:t>                             </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Родители</a:t>
            </a:r>
            <a:r>
              <a:rPr lang="ru-RU"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Посетители</a:t>
            </a:r>
            <a:br>
              <a:rPr lang="ru-RU" sz="2400" dirty="0">
                <a:latin typeface="Calibri" panose="020F0502020204030204" pitchFamily="34" charset="0"/>
                <a:ea typeface="Calibri" panose="020F0502020204030204" pitchFamily="34" charset="0"/>
                <a:cs typeface="Calibri" panose="020F0502020204030204" pitchFamily="34" charset="0"/>
              </a:rPr>
            </a:br>
            <a:r>
              <a:rPr lang="ru-RU" sz="20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проявляют                       -   ориентирует                               - проявляют интерес             - эстетически и духовно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творческую                          </a:t>
            </a:r>
            <a:r>
              <a:rPr lang="ru-RU" sz="1800" i="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творческую</a:t>
            </a: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к проблеме создания               развиваются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активность                         </a:t>
            </a:r>
            <a:r>
              <a:rPr lang="ru-RU" sz="1800" i="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активность</a:t>
            </a: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выставки                                 - получают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  проявляют                        -  </a:t>
            </a:r>
            <a:r>
              <a:rPr lang="ru-RU" sz="1800" i="1"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пывышает</a:t>
            </a: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 поддерживают детей            эмоциональное</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умение                                    профессиональный                       эмоционально                            воздействие от</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общаться                              уровень                                           - реализуют творческие         детских рисунков</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отражают свои              -  привлекает наибольшее             замыслы ребёнка                   - развивают свой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творческие замыслы         количество учащихся                                                                          кругозор</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повышают уровень         -  выявляет одарённых детей                                                           - развивают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изобразительного          -  сохраняет и передаёт                                                                        художественный вкус</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мастерства                         традиции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в области изобразительного </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искусства</a:t>
            </a:r>
            <a:br>
              <a:rPr lang="ru-RU" sz="180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br>
            <a:r>
              <a:rPr lang="ru-RU" sz="1800" dirty="0">
                <a:latin typeface="Calibri" panose="020F0502020204030204" pitchFamily="34" charset="0"/>
                <a:ea typeface="Calibri" panose="020F0502020204030204" pitchFamily="34" charset="0"/>
                <a:cs typeface="Calibri" panose="020F0502020204030204" pitchFamily="34" charset="0"/>
              </a:rPr>
              <a:t>                                                           </a:t>
            </a:r>
          </a:p>
        </p:txBody>
      </p:sp>
      <p:cxnSp>
        <p:nvCxnSpPr>
          <p:cNvPr id="4" name="Прямая со стрелкой 3">
            <a:extLst>
              <a:ext uri="{FF2B5EF4-FFF2-40B4-BE49-F238E27FC236}">
                <a16:creationId xmlns:a16="http://schemas.microsoft.com/office/drawing/2014/main" id="{FF8A67DE-4D00-4DC2-AA80-03755C9827D1}"/>
              </a:ext>
            </a:extLst>
          </p:cNvPr>
          <p:cNvCxnSpPr>
            <a:cxnSpLocks/>
          </p:cNvCxnSpPr>
          <p:nvPr/>
        </p:nvCxnSpPr>
        <p:spPr>
          <a:xfrm>
            <a:off x="7708847" y="1168924"/>
            <a:ext cx="1802798" cy="46191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98A856C9-EED2-40A1-899C-99908F78B8E5}"/>
              </a:ext>
            </a:extLst>
          </p:cNvPr>
          <p:cNvCxnSpPr>
            <a:cxnSpLocks/>
          </p:cNvCxnSpPr>
          <p:nvPr/>
        </p:nvCxnSpPr>
        <p:spPr>
          <a:xfrm>
            <a:off x="6548483" y="1348033"/>
            <a:ext cx="472740" cy="37707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F6EA758B-5EBE-4912-ABA5-8AEDB54626EB}"/>
              </a:ext>
            </a:extLst>
          </p:cNvPr>
          <p:cNvCxnSpPr>
            <a:cxnSpLocks/>
          </p:cNvCxnSpPr>
          <p:nvPr/>
        </p:nvCxnSpPr>
        <p:spPr>
          <a:xfrm flipH="1">
            <a:off x="4421171" y="1348033"/>
            <a:ext cx="472740" cy="37707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C3F5017-3433-4E54-A497-053B5299E33D}"/>
              </a:ext>
            </a:extLst>
          </p:cNvPr>
          <p:cNvCxnSpPr>
            <a:cxnSpLocks/>
          </p:cNvCxnSpPr>
          <p:nvPr/>
        </p:nvCxnSpPr>
        <p:spPr>
          <a:xfrm flipH="1">
            <a:off x="2121032" y="1253765"/>
            <a:ext cx="1564850" cy="37707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3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9AA3B-E9F6-4F09-9FA6-E125746E944F}"/>
              </a:ext>
            </a:extLst>
          </p:cNvPr>
          <p:cNvSpPr>
            <a:spLocks noGrp="1"/>
          </p:cNvSpPr>
          <p:nvPr>
            <p:ph type="title"/>
          </p:nvPr>
        </p:nvSpPr>
        <p:spPr>
          <a:xfrm>
            <a:off x="592492" y="801278"/>
            <a:ext cx="5365248" cy="5437287"/>
          </a:xfrm>
        </p:spPr>
        <p:txBody>
          <a:bodyPr>
            <a:normAutofit/>
          </a:bodyPr>
          <a:lstStyle/>
          <a:p>
            <a:pPr>
              <a:lnSpc>
                <a:spcPct val="107000"/>
              </a:lnSpc>
              <a:spcAft>
                <a:spcPts val="800"/>
              </a:spcAft>
            </a:pPr>
            <a: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12.Стоимость проекта.</a:t>
            </a:r>
            <a:br>
              <a:rPr lang="ru-RU" sz="24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1.Рамы для работ 7шт*291р.=2037 р.</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2. Паспарту для работ 7шт.*118=826</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3. Часть рам были взяты из ДШИ.</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4.Для 4 барельефов рамы были сделаны своими руками из материалов принесённых из дома.</a:t>
            </a:r>
            <a:b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5. Бумага, краски и др. материалы для работы детей, были куплены   родителями.</a:t>
            </a:r>
            <a:br>
              <a:rPr lang="ru-RU" sz="2000"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24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13.Презентация проекта и отчёт:</a:t>
            </a:r>
            <a:b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Разместить объявление в соцсетях-группах в контакте, на официальном сайте ДШИ с. Домашка.</a:t>
            </a:r>
            <a:br>
              <a:rPr lang="ru-RU" sz="2000" i="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78" name="Picture 6">
            <a:extLst>
              <a:ext uri="{FF2B5EF4-FFF2-40B4-BE49-F238E27FC236}">
                <a16:creationId xmlns:a16="http://schemas.microsoft.com/office/drawing/2014/main" id="{3C04DD7E-4C35-4BE6-AA96-A14CB556A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87398"/>
            <a:ext cx="4734232" cy="323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3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074EA-AB05-4780-8EA4-DC7C4DED0E51}"/>
              </a:ext>
            </a:extLst>
          </p:cNvPr>
          <p:cNvSpPr>
            <a:spLocks noGrp="1"/>
          </p:cNvSpPr>
          <p:nvPr>
            <p:ph type="title"/>
          </p:nvPr>
        </p:nvSpPr>
        <p:spPr>
          <a:xfrm>
            <a:off x="1195808" y="694441"/>
            <a:ext cx="5082444" cy="4935794"/>
          </a:xfrm>
        </p:spPr>
        <p:txBody>
          <a:bodyPr>
            <a:normAutofit/>
          </a:bodyPr>
          <a:lstStyle/>
          <a:p>
            <a:r>
              <a:rPr lang="ru-RU"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14.Команда проекта:</a:t>
            </a:r>
            <a:br>
              <a:rPr lang="ru-RU" sz="4400" b="1" i="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Педагог, руководитель проекта - Пономарева Екатерина Николаевна.</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Учащиеся ДШИ (объединение «Юный художник»)</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Куликова Вика 8 лет (1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Гомозов Вова 8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Вершинин Ваня 10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Малиновский Кирилл 10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Мелекесцев</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Женя 10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Мелекесцева</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Ксения 11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Имайкина</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Катя 11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Фатьянова София 10 лет</a:t>
            </a:r>
            <a:r>
              <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год обучения)</a:t>
            </a:r>
            <a:br>
              <a:rPr lang="ru-RU"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ru-RU"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Рисунок 3">
            <a:extLst>
              <a:ext uri="{FF2B5EF4-FFF2-40B4-BE49-F238E27FC236}">
                <a16:creationId xmlns:a16="http://schemas.microsoft.com/office/drawing/2014/main" id="{08FBB4CA-F4B7-43E4-A4FE-697848DDE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252" y="2612847"/>
            <a:ext cx="4940709" cy="3550712"/>
          </a:xfrm>
          <a:prstGeom prst="rect">
            <a:avLst/>
          </a:prstGeom>
        </p:spPr>
      </p:pic>
    </p:spTree>
    <p:extLst>
      <p:ext uri="{BB962C8B-B14F-4D97-AF65-F5344CB8AC3E}">
        <p14:creationId xmlns:p14="http://schemas.microsoft.com/office/powerpoint/2010/main" val="2843376302"/>
      </p:ext>
    </p:extLst>
  </p:cSld>
  <p:clrMapOvr>
    <a:masterClrMapping/>
  </p:clrMapOvr>
</p:sld>
</file>

<file path=ppt/theme/theme1.xml><?xml version="1.0" encoding="utf-8"?>
<a:theme xmlns:a="http://schemas.openxmlformats.org/drawingml/2006/main" name="Аспект">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641</TotalTime>
  <Words>1382</Words>
  <Application>Microsoft Office PowerPoint</Application>
  <PresentationFormat>Широкоэкранный</PresentationFormat>
  <Paragraphs>31</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Times New Roman</vt:lpstr>
      <vt:lpstr>Trebuchet MS</vt:lpstr>
      <vt:lpstr>Wingdings 3</vt:lpstr>
      <vt:lpstr>Аспект</vt:lpstr>
      <vt:lpstr>СТРУКТУРНОЕ ПОДРАЗДЕЛЕНИЕ ДЕТСКАЯ ШКОЛА ИСКУССТВ ГОСУДАРСТВЕННОЕ БЮДЖЕТНОЕ ОБЩЕОБРАЗОВАТЕЛЬНОЕ УЧРЕЖДЕНИЕ С. ДОМАШКА МУНИЦИПАЛЬНОГО РАЙОНА КИНЕЛЬСКИЙ САМАРСКОЙ ОБЛАСТИ          Социальный проект  «Мир глазами детей»</vt:lpstr>
      <vt:lpstr>1.Проблема. Практически любой художник не может состояться без зрителя, нашим юным художникам нужен тоже свой зритель. Выставка помогает творчески одаренным детям  презентовать свои творческие способности и самовыражению. Выставки призваны также повысить  статус художественной деятельности и детского творчества среди всех участников педагогического проекта. Детские выставки - социально значимый художественно-педагогический проект. 2. Актуальность. Школьный возраст – наиболее благоприятный период для него характерны: активность протекания всех процессов; вхождение ребёнка в новые социальные  группы рефлексии и критичности, рост поля реального самовыражения и самореализации за счёт расширения круга общения, развитие мотивации, самосознания; потребность в оценке взрослого человека; свобода воображения и фантазии, эмоциональная подвижность и чувствительность; стремление к новым впечатлениям и др. Поэтому, одной из основных проблем, стоящих, сегодня перед системой народного образования и общества в целом, является проблема воспитания разносторонне развитой творческой личности.</vt:lpstr>
      <vt:lpstr>4. Цель проекта. Раскрытие творческих способностей детей и развитие нестандартного мышления, активного поиска, коммуникативных умений и навыков, формирующих пространство индивидуального духовного роста. Знакомство жителей и гостей поселка с творчеством учащихся ДШИ. Приобщение посетителей выставки к культуре и искусству.  5. Задачи проекта.  - Развитие художественно-творческих способностей, образного  мышления, инициативы, активности - Формирование способности учащихся воспринимать и оценивать    результаты своей деятельности  - Эстетическое, развитие и формирование духовной культуры - Эстетическое, развитие и формирование духовной культуры    </vt:lpstr>
      <vt:lpstr>6. Краткое описание проекта. Участие в муниципальной выставке – это первый шаг для развития данного проекта в нашем районе. Если постоянно заниматься с детьми, увлекая их чем-то новым, полезным, то дети охотно откликнутся, включатся в работу с желанием и интересом. Выставка – хранитель духовного опыта человечества. Выставка – это отличный информационный повод с помощью которого, можно привлечь внимание к тем или иным социальным проблемам. 7. Новизна проекта. Новизна настоящего проекта в том, что в нашем селе в здании КБО появилась постоянная выставка учащихся ДШИ.  Жители села могут посмотреть работы учащихся, узнать для себя что-то новое в мире искусства и поднять себе настроение глядя на яркие работы детей.  </vt:lpstr>
      <vt:lpstr>8.География проекта. Самарская область, с. Домашка, ул. Садовая 39. 9.Целевая аудитория. -  учащиеся ДШИ; - родители; - педагоги; - посетители (жители и гости района и области). </vt:lpstr>
      <vt:lpstr> 10.Сроки выполнения проекта  Март 2022-ноябрь 2023 года.  </vt:lpstr>
      <vt:lpstr>                                            11.Результаты           Дети                           Педагог                               Родители                              Посетители  -  проявляют                       -   ориентирует                               - проявляют интерес             - эстетически и духовно          творческую                          творческую                                     к проблеме создания               развиваются       активность                         активность                                     выставки                                 - получают   -  проявляют                        -  пывышает                                    - поддерживают детей            эмоциональное     умение                                    профессиональный                       эмоционально                            воздействие от     общаться                              уровень                                           - реализуют творческие         детских рисунков -   отражают свои              -  привлекает наибольшее             замыслы ребёнка                   - развивают свой      творческие замыслы         количество учащихся                                                                          кругозор -  повышают уровень         -  выявляет одарённых детей                                                           - развивают      изобразительного          -  сохраняет и передаёт                                                                        художественный вкус     мастерства                         традиции                                                                                                                                                     в области изобразительного                                                        искусства                                                            </vt:lpstr>
      <vt:lpstr>12.Стоимость проекта. 1.Рамы для работ 7шт*291р.=2037 р. 2. Паспарту для работ 7шт.*118=826 3. Часть рам были взяты из ДШИ. 4.Для 4 барельефов рамы были сделаны своими руками из материалов принесённых из дома. 5. Бумага, краски и др. материалы для работы детей, были куплены   родителями.  13.Презентация проекта и отчёт: Разместить объявление в соцсетях-группах в контакте, на официальном сайте ДШИ с. Домашка. </vt:lpstr>
      <vt:lpstr>14.Команда проекта: Педагог, руководитель проекта - Пономарева Екатерина Николаевна. Учащиеся ДШИ (объединение «Юный художник») Куликова Вика 8 лет (1 год обучения) Гомозов Вова 8 лет (1 год обучения) Вершинин Ваня 10 лет (2 год обучения) Малиновский Кирилл 10 лет (2 год обучения) Мелекесцев Женя 10 лет (2 год обучения) Мелекесцева Ксения 11 лет (2 год обучения) Имайкина Катя 11 лет (2 год обучения) Фатьянова София 10 лет (1 год обучения) </vt:lpstr>
      <vt:lpstr>15.Выводы. По результатам опроса можно положительно оценивать организацию проведения выставок. Данная форма работы активизирует творческие способности детей. В ходе реализации проекта, участники проекта: Повысили свой уровень изобразительного мастерства; Учились работать в коллективе; Почувствовали и поняли важность и значимость данного проекта. Я считаю, что мой проект может найти применение для работы с детьми в небольших поселках, где есть школы искусств. В мои планы входит проведение и оформление в дальнейшем новых выставок. Именно выставка детских рисунков является доказательством пользы работы  педагога и оказывает стимулирующее воздействие на учеников. Я, как учитель изобразительного искусства,  не ставлю цель сделать из учеников специалистов в той или иной области изобразительного искусства, но я  надеюсь на то, что кем бы, ни стали мои ученики в дальнейшем, обязательно полученные знания  пригодятся им в жизни.    </vt:lpstr>
      <vt:lpstr>15.Заключение Новые социально-экономические отношения, складывающиеся в нашей стране, коренным образом повлияли на все сферы жизни, в том числе и на образование. Главная цель сегодняшней системы образования - это воспитание творческой личности, самостоятельно адаптирующейся в коллективе и социуме. Очень важно найти, поддержать, развить личность в человеке и заложить в нем механизмы самореализации.  Выставка художественных работ даёт возможность реализовать и повысить свои творческие способности всем учащимся ДШИ, которые участвуют в данном проекте и дают возможность для самореализации  педагогов. Участие в выставке, является эффективным средством поощрения детей, пробуждает интерес к искусству, художественным занятиям. А содержательная организация таких выставок развивает  художественно и эстетически не только детей, но и взрослых.  </vt:lpstr>
      <vt:lpstr>16. Список литературы 1. Богданов, М. ШИЗО: Шуточное Изобразительное Искусство / М. Богданов, В. Терлецкий. - М.: Эксмо, 2018. - 127 c. 2. Богданов, М. ШИЗО: Шуточное Изобразительное Искусство / М. Богданов, В. Терлецкий. - М.: Эксмо, 2014. - 112 c. 3. Грабовский, Р. Основы теории и истории искусств. Изобразительное искусство. Театр. Кино: Учебное пособие / Р. Грабовский. - СПб.: Планета Музыки, 2015. - 456 c. 4. Грабовский, Р. Основы теории и истории искусств. Изобразительное искусство. Театр. Кино: Учебное пособие / Р. Грабовский. - СПб.: Планета Музыки, 2016. - 456 c. 5. Кашекова, И.Э. Изобразительное искусство / И.Э. Кашекова. - М.: Академический проект, 2009. - 853 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глазами детей</dc:title>
  <dc:creator>Екатерина</dc:creator>
  <cp:lastModifiedBy>Екатерина</cp:lastModifiedBy>
  <cp:revision>58</cp:revision>
  <dcterms:created xsi:type="dcterms:W3CDTF">2023-11-17T19:59:07Z</dcterms:created>
  <dcterms:modified xsi:type="dcterms:W3CDTF">2023-11-19T13:56:31Z</dcterms:modified>
</cp:coreProperties>
</file>