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58"/>
  </p:notesMasterIdLst>
  <p:sldIdLst>
    <p:sldId id="409" r:id="rId6"/>
    <p:sldId id="331" r:id="rId7"/>
    <p:sldId id="322" r:id="rId8"/>
    <p:sldId id="326" r:id="rId9"/>
    <p:sldId id="324" r:id="rId10"/>
    <p:sldId id="884" r:id="rId11"/>
    <p:sldId id="295" r:id="rId12"/>
    <p:sldId id="260" r:id="rId13"/>
    <p:sldId id="316" r:id="rId14"/>
    <p:sldId id="328" r:id="rId15"/>
    <p:sldId id="361" r:id="rId16"/>
    <p:sldId id="898" r:id="rId17"/>
    <p:sldId id="899" r:id="rId18"/>
    <p:sldId id="350" r:id="rId19"/>
    <p:sldId id="885" r:id="rId20"/>
    <p:sldId id="866" r:id="rId21"/>
    <p:sldId id="621" r:id="rId22"/>
    <p:sldId id="272" r:id="rId23"/>
    <p:sldId id="886" r:id="rId24"/>
    <p:sldId id="889" r:id="rId25"/>
    <p:sldId id="888" r:id="rId26"/>
    <p:sldId id="887" r:id="rId27"/>
    <p:sldId id="890" r:id="rId28"/>
    <p:sldId id="891" r:id="rId29"/>
    <p:sldId id="892" r:id="rId30"/>
    <p:sldId id="900" r:id="rId31"/>
    <p:sldId id="901" r:id="rId32"/>
    <p:sldId id="902" r:id="rId33"/>
    <p:sldId id="262" r:id="rId34"/>
    <p:sldId id="263" r:id="rId35"/>
    <p:sldId id="880" r:id="rId36"/>
    <p:sldId id="257" r:id="rId37"/>
    <p:sldId id="266" r:id="rId38"/>
    <p:sldId id="904" r:id="rId39"/>
    <p:sldId id="278" r:id="rId40"/>
    <p:sldId id="275" r:id="rId41"/>
    <p:sldId id="276" r:id="rId42"/>
    <p:sldId id="267" r:id="rId43"/>
    <p:sldId id="268" r:id="rId44"/>
    <p:sldId id="905" r:id="rId45"/>
    <p:sldId id="279" r:id="rId46"/>
    <p:sldId id="816" r:id="rId47"/>
    <p:sldId id="273" r:id="rId48"/>
    <p:sldId id="893" r:id="rId49"/>
    <p:sldId id="894" r:id="rId50"/>
    <p:sldId id="895" r:id="rId51"/>
    <p:sldId id="896" r:id="rId52"/>
    <p:sldId id="369" r:id="rId53"/>
    <p:sldId id="370" r:id="rId54"/>
    <p:sldId id="372" r:id="rId55"/>
    <p:sldId id="311" r:id="rId56"/>
    <p:sldId id="903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6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2A0D8-5621-406B-810D-484E8FBAB01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6618A-96EA-483F-9914-D32D568A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69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37E73-DEE8-4056-9671-EF2456B77C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2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37E73-DEE8-4056-9671-EF2456B77C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2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, текс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70C1"/>
          </a:solidFill>
        </p:spPr>
        <p:txBody>
          <a:bodyPr vert="horz" lIns="109728" tIns="54864" rIns="109728" bIns="54864" rtlCol="0" anchor="ctr">
            <a:normAutofit fontScale="92500" lnSpcReduction="20000"/>
          </a:bodyPr>
          <a:lstStyle>
            <a:lvl1pPr indent="45000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280" dirty="0">
              <a:solidFill>
                <a:srgbClr val="FFFFFF"/>
              </a:solidFill>
            </a:endParaRPr>
          </a:p>
        </p:txBody>
      </p:sp>
      <p:pic>
        <p:nvPicPr>
          <p:cNvPr id="6" name="Picture 7" descr="самара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39" y="44626"/>
            <a:ext cx="768085" cy="62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96545" y="6601997"/>
            <a:ext cx="279883" cy="276999"/>
          </a:xfrm>
          <a:prstGeom prst="rect">
            <a:avLst/>
          </a:prstGeom>
        </p:spPr>
        <p:txBody>
          <a:bodyPr anchor="b"/>
          <a:lstStyle/>
          <a:p>
            <a:fld id="{33D78B8A-58FF-4BB4-B6B6-A98D4AC5AC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24418" y="981076"/>
            <a:ext cx="11233149" cy="540067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365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DD1B1B-559D-43B0-A888-0F638FF4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00C0EF-3ECE-4393-80B2-EF9217BF0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7D8F39-CF13-49F6-B225-F8E09BDC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58E2F0-7623-4A8E-9A03-4F806DD1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6A6BD7-50B1-4B4B-B582-B21AE89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DDFDBF-2E13-4CA4-82FA-D331297F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6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0A644-2EA6-4F08-B86C-ADA5BBA9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BB7856E-1096-4F4F-A823-8700C664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DCF877-A5BA-4414-81F6-3873D86B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27A82E-A5F4-4B5C-9E26-65C4FCA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F5F6CC-EB98-4D17-972A-D274FD1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3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0577D2F-1923-4C05-821E-525E12F71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3B98E17-FF5B-4721-85A3-AF3B6F867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EEA7CD-CB64-4D91-90E8-E60A848D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1DA46D-D785-45CB-93D3-E245E37E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8D4121-DD58-4F45-AB76-12A1DE12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5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13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48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05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5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26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319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0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2DC9FC-826B-4658-9364-527249E5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8C20E0-59C5-4081-96BD-F3EE3865D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ECC646-FC0B-4822-AC8A-696A2E1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E200A3-9893-41BC-A0E9-C37DF400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D05D24-0F12-4D53-BF94-20898B6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39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06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2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55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3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4B7F22-99F1-49E9-B10F-955949271BCE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852B5CB-F405-4CA8-BA3A-72ED98C680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7499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3A1B9E-3B2C-49DF-B19C-7A7A6113AB24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50BC84-D767-4189-B7F2-04106AF6AE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91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ED8B32-12FE-4BD5-9BC3-A6F7F94565BF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88C834C-5B8D-44FA-8976-906D23F77D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926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9E145B-DB85-47C9-87A1-0DCFF04E16A4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6D4C5C-3F66-4E18-9105-B6D42D0076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526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DA44F3-6148-4A39-92D5-7E0C397221B8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A05DC1-1E39-441D-A95D-48F0D86203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100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109FC9-AFB5-43CB-BD9C-CD7608E40C38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BD7D76B-1CEE-49A5-B52D-393A40970E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9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08A405-2B76-448B-8BAF-D3237C6A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3C8976-FD92-4E23-930B-F5CB94DB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83604A-8975-48F3-8DDA-341E074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E33AED-85A5-4933-9BCE-DEEDD29D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87A7D2-33F8-4F03-B7A1-AEF5618D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30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249138-700F-46A6-AA37-82BF6B7E40C9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0D9790E-7FB8-4289-B3BF-853EE05C60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0157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E70620-E705-43E1-BD7C-B403F6C96B95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90F460C-4F27-46BA-8055-E98DF628F5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5537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E0DA11-F182-401D-A37A-CA3B4CC79896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73DDC4D-4B9B-46F3-A2FD-7C7327CFAB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9357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E1A81A-20D0-4287-88FA-BBF86EC1A30D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C93BB06-9CED-438F-BD7C-FFF76A9646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3183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4273ED-F8B1-4A54-821E-CAB899A08ED1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962758-20A2-43C4-AA37-05C6349E86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1904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51DD-7CB1-4280-A490-9E01C1F35E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B96A6-BB15-4843-ABE2-BC1C2DB964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1138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A713-A7A3-41A8-823D-B4DD8FC066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BA7F9-484A-4C6D-B2EB-10785F09C6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2782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13259-1145-4564-944F-2B31186A26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75CB3-0D78-4017-BD63-3361D84CCE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9526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1D59C-5A25-4F74-91A6-1A34475DF8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28D9D-7D80-429A-9616-8A5D06964A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6898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8567-1DD3-447C-901D-70109F5839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5F7F3-E8B3-4656-B6A8-BAF9C623D6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980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D63DB-E595-425D-95E0-8E38E9F4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44B346-6C3D-4FC9-BBD4-E8E42C9B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300E92-DDA0-433E-8E64-D971C0C8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C512B2-0455-4F01-9CE3-CE5795F0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828A3B-0DE1-43BC-9AA8-843D86A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32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528C6-4FF7-46AB-974A-275FC440B3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D88E4-A047-413F-BAB4-93A483D632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4675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CB2FD-E0DF-470D-9724-DA4AC84211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4876C-E66E-49C5-91D9-AD79FEAEED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041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8" y="27305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02738-51D4-4226-A220-BE17A53025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B2D2F-8F76-4662-8E90-E895904FF6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294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6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1478B-625E-471D-8878-1744298870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872E3-328D-451B-964E-36EB4F4F48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771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D75B-1DBF-4AAC-A4C0-A6DDC02C4F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D14C2-F26B-46B4-9ECF-1E912E226F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5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E3950-F3AB-4F21-A8FB-94B273E4A4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FF70E-9655-467C-A8CA-27989CB960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81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71EF2-4808-46EA-A1AC-10AD5D88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1EE7DA-2CF6-4A74-AF3C-002A33F9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93564B1-380C-4B96-A8EC-31F0EDAA3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2583CF-38FC-4F2E-BFD0-03C88C13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2F8F1E-0C98-4E0C-9FFA-39E65135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204550-B69A-4B67-9139-D8E79541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9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C0A0BA-0CA3-4A5D-839D-A717E687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93A3CB-DBA1-4AEF-BADB-F5AA85C22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55B906E-F5D5-4B1E-9E81-27D4C80A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BE29B6-25CA-41AD-8C78-34221D0BD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13DDAC8-243A-4836-AB23-ADB639836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DD196-4250-4E01-B351-920AC48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115795-F801-4CF5-B856-D02905D1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9CBB026-8B1E-4044-9194-F51BD8D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7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D1FAA0-F493-4999-A6D1-7F742D1D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60F2B1-CE0F-45C0-B2F5-C13B892B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E83EAF-92A1-4A2A-B108-6E8F29C8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A15C73-C440-4F14-8DB3-C00F9A14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F89E312-64F7-47CE-991C-772B70EA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96C050D-4AF0-4F9C-AEAD-8C7A8695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146330F-77C5-4A45-B8BE-F0235342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0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612A04-AD20-45AD-ACC2-84DD5F08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821D0A-6994-4567-BA0F-DCBFA3C2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AC3A18-20CA-4CF1-8E25-63FE79CD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2AF3A6-8108-469E-8D04-44CB4A4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BB8655-D0E2-4516-8DAE-7A97A226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106BBB-427F-4EE5-9835-793DEE0F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6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597358"/>
            <a:ext cx="8016216" cy="1"/>
          </a:xfrm>
          <a:prstGeom prst="line">
            <a:avLst/>
          </a:prstGeom>
          <a:ln w="63500">
            <a:solidFill>
              <a:srgbClr val="0070C1"/>
            </a:solidFill>
          </a:ln>
        </p:spPr>
        <p:txBody>
          <a:bodyPr lIns="54863" rIns="54863"/>
          <a:lstStyle/>
          <a:p>
            <a:endParaRPr sz="2160"/>
          </a:p>
        </p:txBody>
      </p:sp>
      <p:sp>
        <p:nvSpPr>
          <p:cNvPr id="4" name="Shape 4"/>
          <p:cNvSpPr/>
          <p:nvPr/>
        </p:nvSpPr>
        <p:spPr>
          <a:xfrm>
            <a:off x="8016226" y="6597358"/>
            <a:ext cx="4175788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txBody>
          <a:bodyPr lIns="54863" rIns="54863"/>
          <a:lstStyle/>
          <a:p>
            <a:endParaRPr sz="2160"/>
          </a:p>
        </p:txBody>
      </p:sp>
      <p:sp>
        <p:nvSpPr>
          <p:cNvPr id="5" name="Shape 5"/>
          <p:cNvSpPr/>
          <p:nvPr/>
        </p:nvSpPr>
        <p:spPr>
          <a:xfrm>
            <a:off x="0" y="-27381"/>
            <a:ext cx="12192000" cy="764705"/>
          </a:xfrm>
          <a:prstGeom prst="rect">
            <a:avLst/>
          </a:prstGeom>
          <a:solidFill>
            <a:srgbClr val="0070C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4863" rIns="54863" anchor="ctr">
            <a:normAutofit fontScale="92500" lnSpcReduction="10000"/>
          </a:bodyPr>
          <a:lstStyle>
            <a:lvl1pPr indent="450000" algn="ctr">
              <a:defRPr sz="4400">
                <a:solidFill>
                  <a:srgbClr val="FFFFFF"/>
                </a:solidFill>
              </a:defRPr>
            </a:lvl1pPr>
          </a:lstStyle>
          <a:p>
            <a:r>
              <a:rPr sz="5280"/>
              <a:t>Образец заголовка</a:t>
            </a:r>
          </a:p>
        </p:txBody>
      </p:sp>
      <p:pic>
        <p:nvPicPr>
          <p:cNvPr id="6" name="image1.png" descr="самара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44624"/>
            <a:ext cx="768087" cy="62610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10896543" y="6601996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>
              <a:defRPr sz="12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624418" y="981076"/>
            <a:ext cx="11233151" cy="5400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972800" cy="1143001"/>
          </a:xfrm>
          <a:prstGeom prst="rect">
            <a:avLst/>
          </a:prstGeom>
          <a:solidFill>
            <a:srgbClr val="0070C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0851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/>
  <p:txStyles>
    <p:titleStyle>
      <a:lvl1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540000" algn="ctr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80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11480" marR="0" indent="-411480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•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40525" marR="0" indent="-391885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–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463040" marR="0" indent="-365760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•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084832" marR="0" indent="-438912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–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633472" marR="0" indent="-438912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»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182112" marR="0" indent="-438912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•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730752" marR="0" indent="-438912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•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4279391" marR="0" indent="-438911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•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828031" marR="0" indent="-438911" algn="l" defTabSz="1097280" rtl="0" latinLnBrk="0">
        <a:lnSpc>
          <a:spcPct val="100000"/>
        </a:lnSpc>
        <a:spcBef>
          <a:spcPts val="840"/>
        </a:spcBef>
        <a:spcAft>
          <a:spcPts val="0"/>
        </a:spcAft>
        <a:buClrTx/>
        <a:buSzPct val="100000"/>
        <a:buFont typeface="Arial"/>
        <a:buChar char="•"/>
        <a:tabLst/>
        <a:defRPr sz="384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864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9728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4592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9456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4320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9184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4048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89120" algn="l" defTabSz="10972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C16295-54A7-4B6A-9BC7-00F50DA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241F5F-CCB9-413E-B21E-162FA1AD1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610126-36D0-4CD9-B7F1-0424B054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630FDA-D3A9-4105-A528-FBA66E5B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D6414A-76E7-485C-8B44-8945F74D4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8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71FE-0EAF-4FA9-85D9-BB3C7E6AC49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394B9-243E-434B-AE60-99AD3FF2A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6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98AD3D2-DFCC-4234-A8FA-85E4D2CD7FB3}" type="datetimeFigureOut">
              <a:rPr lang="ru-RU"/>
              <a:pPr>
                <a:defRPr/>
              </a:pPr>
              <a:t>28.03.2024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68695-ACCD-4ABE-B159-9ED91B7C3DFC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7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F8E642-905A-46CB-BE8C-F92FEA3EFE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67A176-703C-471F-9E1A-6232EC763085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0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i/8C2Tu3qUZfOC7Q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iro63.ru/upload/medialibrary/1a3/wpsa5lsf0nnw2ocpworyorikilec9mlh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hyperlink" Target="https://disk.yandex.ru/i/kGnIYAQZl1c1BA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goo.su/RlgH7i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gif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image" Target="../media/image41.png"/><Relationship Id="rId5" Type="http://schemas.openxmlformats.org/officeDocument/2006/relationships/hyperlink" Target="https://clck.ru/sYkBW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SZI383XAkvSLYQ" TargetMode="External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l_sBTJSgfdMADw" TargetMode="External"/><Relationship Id="rId3" Type="http://schemas.openxmlformats.org/officeDocument/2006/relationships/image" Target="../media/image61.png"/><Relationship Id="rId7" Type="http://schemas.openxmlformats.org/officeDocument/2006/relationships/hyperlink" Target="https://disk.yandex.ru/d/uSmOgpPLzd1s0w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dsoo.ru/download/115?hash=b9df85d66f690f134b10716203b15ba3" TargetMode="External"/><Relationship Id="rId5" Type="http://schemas.openxmlformats.org/officeDocument/2006/relationships/hyperlink" Target="https://disk.yandex.ru/d/jasEESy96nKE6Q" TargetMode="External"/><Relationship Id="rId4" Type="http://schemas.openxmlformats.org/officeDocument/2006/relationships/hyperlink" Target="https://fioco.ru/Media/Default/Documents/&#1054;&#1057;&#1054;&#1050;&#1054;/&#1042;&#1055;&#1056;/&#1056;&#1077;&#1082;&#1086;&#1084;&#1077;&#1085;&#1076;&#1072;&#1094;&#1080;&#1080;%20&#1087;&#1086;%20&#1086;&#1073;&#1098;&#1077;&#1082;&#1090;&#1080;&#1074;&#1085;&#1086;&#1089;&#1090;&#1080;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educat.samregion.ru/wp-content/uploads/sites/22/2021/02/dokument-6.pdf" TargetMode="Externa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vk.com/club21185377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B86134-32E2-432D-AAC2-51EA47116FE1}"/>
              </a:ext>
            </a:extLst>
          </p:cNvPr>
          <p:cNvSpPr txBox="1"/>
          <p:nvPr/>
        </p:nvSpPr>
        <p:spPr>
          <a:xfrm>
            <a:off x="726757" y="5869824"/>
            <a:ext cx="3116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Минаев Игорь Николаевич,</a:t>
            </a:r>
          </a:p>
          <a:p>
            <a:r>
              <a:rPr lang="ru-RU" dirty="0" err="1"/>
              <a:t>и.о</a:t>
            </a:r>
            <a:r>
              <a:rPr lang="ru-RU" dirty="0"/>
              <a:t>. ректора ГАУ ДПО СО ИРО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BF4A2D1-F1E2-40FA-A553-5D67FD2A0365}"/>
              </a:ext>
            </a:extLst>
          </p:cNvPr>
          <p:cNvSpPr/>
          <p:nvPr/>
        </p:nvSpPr>
        <p:spPr>
          <a:xfrm>
            <a:off x="5065400" y="6516155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12.09.2023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1F5018-78D8-4894-B75E-621F2C9DF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40" y="183670"/>
            <a:ext cx="2419924" cy="158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C783CF-71DC-4244-8143-F3E3909F9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20" y="3840480"/>
            <a:ext cx="2680429" cy="301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22747C-4359-49D8-9D65-44F155B13BE0}"/>
              </a:ext>
            </a:extLst>
          </p:cNvPr>
          <p:cNvSpPr txBox="1"/>
          <p:nvPr/>
        </p:nvSpPr>
        <p:spPr>
          <a:xfrm>
            <a:off x="452437" y="2251789"/>
            <a:ext cx="8275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D1D8B"/>
                </a:solidFill>
                <a:ea typeface="Verdana" pitchFamily="34" charset="0"/>
              </a:rPr>
              <a:t>ВНУТРЕННЯЯ СИСТЕМА ОЦЕНКИ КАЧЕСТВА ОБРАЗОВАНИЯ: </a:t>
            </a:r>
          </a:p>
          <a:p>
            <a:r>
              <a:rPr lang="ru-RU" sz="2800" b="1" dirty="0">
                <a:solidFill>
                  <a:srgbClr val="1D1D8B"/>
                </a:solidFill>
                <a:ea typeface="Verdana" pitchFamily="34" charset="0"/>
              </a:rPr>
              <a:t>КУРС НА ОБЪЕКТИВНОСТЬ</a:t>
            </a:r>
          </a:p>
        </p:txBody>
      </p:sp>
    </p:spTree>
    <p:extLst>
      <p:ext uri="{BB962C8B-B14F-4D97-AF65-F5344CB8AC3E}">
        <p14:creationId xmlns:p14="http://schemas.microsoft.com/office/powerpoint/2010/main" val="1092602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14A40B-9404-48A8-A2D7-4A021AF64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2"/>
            <a:ext cx="12192000" cy="68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861BCF-E115-4F33-9CDF-7EE6DD720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" y="0"/>
            <a:ext cx="1219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093F5E-649C-4999-A54E-22599315EE0B}"/>
              </a:ext>
            </a:extLst>
          </p:cNvPr>
          <p:cNvSpPr/>
          <p:nvPr/>
        </p:nvSpPr>
        <p:spPr>
          <a:xfrm>
            <a:off x="209550" y="86410"/>
            <a:ext cx="998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нормативно-правового регулирования оценки качества образования в образовательной организации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541FC2-823E-4ACD-BD98-EEC54B207345}"/>
              </a:ext>
            </a:extLst>
          </p:cNvPr>
          <p:cNvSpPr txBox="1"/>
          <p:nvPr/>
        </p:nvSpPr>
        <p:spPr>
          <a:xfrm>
            <a:off x="8327448" y="701795"/>
            <a:ext cx="386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Скачать форму чек листа оценки ЛА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B9757ECB-A87B-4525-95D7-6297DA30E9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0525" y="1079877"/>
          <a:ext cx="5486401" cy="5562863"/>
        </p:xfrm>
        <a:graphic>
          <a:graphicData uri="http://schemas.openxmlformats.org/drawingml/2006/table">
            <a:tbl>
              <a:tblPr/>
              <a:tblGrid>
                <a:gridCol w="5486401">
                  <a:extLst>
                    <a:ext uri="{9D8B030D-6E8A-4147-A177-3AD203B41FA5}">
                      <a16:colId xmlns:a16="http://schemas.microsoft.com/office/drawing/2014/main" xmlns="" val="475056891"/>
                    </a:ext>
                  </a:extLst>
                </a:gridCol>
              </a:tblGrid>
              <a:tr h="484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Критерии оценки локального акта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4807083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Нормативно-правовая основа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124526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Год утверждения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8025175"/>
                  </a:ext>
                </a:extLst>
              </a:tr>
              <a:tr h="32454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Статус локального акта (утвержден в установленном порядке в соответствии с Уставом ОО)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3846000"/>
                  </a:ext>
                </a:extLst>
              </a:tr>
              <a:tr h="5379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Нормативно правовая основа разработки локального акта</a:t>
                      </a:r>
                      <a:b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Соответствие нормативно-правовой основы разработан локального акта текущему законодательству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947876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Цели, задачи текущего контроля и промежуточной аттестации обучающихся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5315341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724557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Основные понятия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7996756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«Текущий контроль успеваемости»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6352552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«Промежуточная аттестация обучающихся»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638462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«Академическая задолженность»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7113582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Определены понятия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4304977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текущая 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6609804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формирующая текущая 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2675952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диагностическая текущая 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1875932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тематическая оценка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6258254"/>
                  </a:ext>
                </a:extLst>
              </a:tr>
              <a:tr h="32454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система накопленной оценки (как основание для освобождения от выполнения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0844997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тематической проверочной работы)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039958"/>
                  </a:ext>
                </a:extLst>
              </a:tr>
              <a:tr h="17930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1922253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25EABD2B-D214-4346-9269-323C613AADC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5074" y="1079877"/>
          <a:ext cx="5333999" cy="3120390"/>
        </p:xfrm>
        <a:graphic>
          <a:graphicData uri="http://schemas.openxmlformats.org/drawingml/2006/table">
            <a:tbl>
              <a:tblPr/>
              <a:tblGrid>
                <a:gridCol w="5333999">
                  <a:extLst>
                    <a:ext uri="{9D8B030D-6E8A-4147-A177-3AD203B41FA5}">
                      <a16:colId xmlns:a16="http://schemas.microsoft.com/office/drawing/2014/main" xmlns="" val="7202997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Текущий контроль успеваемости (ТКУ)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5359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Формы проведения ТКУ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91811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Периодичность проведения ТКУ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61677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Порядок проведения ТКУ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50428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Определена ответственность учителя за проведение ТКУ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80001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Предусмотрена тематическая оценка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22009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0107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Формы проведения ТКУ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3762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Тематическая проверочная работа (оценочная процедура)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2323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Дистанционный формат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05656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Диагностическая работа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2952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Диктант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5187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Изложение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52035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0260731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831A4244-07D3-4F0D-B56F-68F79ED883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5074" y="4446151"/>
          <a:ext cx="5305426" cy="1986915"/>
        </p:xfrm>
        <a:graphic>
          <a:graphicData uri="http://schemas.openxmlformats.org/drawingml/2006/table">
            <a:tbl>
              <a:tblPr/>
              <a:tblGrid>
                <a:gridCol w="5305426">
                  <a:extLst>
                    <a:ext uri="{9D8B030D-6E8A-4147-A177-3AD203B41FA5}">
                      <a16:colId xmlns:a16="http://schemas.microsoft.com/office/drawing/2014/main" xmlns="" val="3640173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проведения ТКУ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9031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Сроки выставления отметок в журнал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187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Определено минимальное количество отметок для выставления итоговой за учебный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8282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Порядок проведения контрольных работ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396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Право на дополнительные занятия, консультации после неудовлетворительной отметки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36336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Запрет на выставление "2" (ситуации, в которых "2" ставить нельзя)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556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Право исправления/пересдачи неудовлетворительных оценок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41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093F5E-649C-4999-A54E-22599315EE0B}"/>
              </a:ext>
            </a:extLst>
          </p:cNvPr>
          <p:cNvSpPr/>
          <p:nvPr/>
        </p:nvSpPr>
        <p:spPr>
          <a:xfrm>
            <a:off x="209549" y="86410"/>
            <a:ext cx="11896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нормативно-правового регулирования оценки качества образования в образовательной организации	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98C6761-5673-494F-A941-F7EACDD55B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2452" y="676824"/>
          <a:ext cx="5253837" cy="5313104"/>
        </p:xfrm>
        <a:graphic>
          <a:graphicData uri="http://schemas.openxmlformats.org/drawingml/2006/table">
            <a:tbl>
              <a:tblPr/>
              <a:tblGrid>
                <a:gridCol w="5253837">
                  <a:extLst>
                    <a:ext uri="{9D8B030D-6E8A-4147-A177-3AD203B41FA5}">
                      <a16:colId xmlns:a16="http://schemas.microsoft.com/office/drawing/2014/main" xmlns="" val="330801145"/>
                    </a:ext>
                  </a:extLst>
                </a:gridCol>
              </a:tblGrid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Промежуточная аттестация обучающихся (ПА)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97038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Формы проведения промежуточной аттестации обучающихся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041829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Перподичность проведения промежуточной аттестации обучающихся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546766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Порядок проведения промежуточной аттестации обучающихся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2409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Определена ответственность учителя за проведение ПА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37797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03779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проведения ПА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546569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Перечень (количество) предметов, выносимых на промежуточную аттестацию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5418543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Аттестация по профильным, предпрофильным предметам (лицейские, гимназические и классы с углубленным изучением предметов)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971092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освобождения от промежуточной аттестации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218986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зачета результатов, полученных вне образовательной организации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717820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проведения промежуточной аттестации после длительного пропуска заниятий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616602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формы аттестации по конкретному предмету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824130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617496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Учет результатов оценочных процедур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864886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ДР /внешней диагностики/ независимой оценка качества образования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517368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ВПР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341600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мониторинговых исследований муниципального, регионального и федерального уровней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99002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стартовой диагностики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861769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тематической оценочной процедуры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64056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Результаты внутришкольного мониторинга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492547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Метапредметные результаты (универсальные учебные действия)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481529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Личностные результаты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7733224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9D9C33C-17C4-4CC8-8DAF-4A37FFE8BD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5711" y="732741"/>
          <a:ext cx="5253837" cy="5647560"/>
        </p:xfrm>
        <a:graphic>
          <a:graphicData uri="http://schemas.openxmlformats.org/drawingml/2006/table">
            <a:tbl>
              <a:tblPr/>
              <a:tblGrid>
                <a:gridCol w="5253837">
                  <a:extLst>
                    <a:ext uri="{9D8B030D-6E8A-4147-A177-3AD203B41FA5}">
                      <a16:colId xmlns:a16="http://schemas.microsoft.com/office/drawing/2014/main" xmlns="" val="2889996716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Особенности оценки образовательных результатов обучающихся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100198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Предусмотрена оценка планируемых результатов по уровням образования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8547709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Предусмотрено формирование итоговой оценки на основе результатов внутренней и внешней оценки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315817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Предусмотрено формирование итоговой оценки на основе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наконой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оценки п результатов выполнения тематических проверочных работ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337860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Выставление итоговой отметки выше средней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739154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Регламентация шкалы оценивания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706120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Критерии выставления отметок "5", "4" и т.д.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69904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Предусмотрена оценка достижений обучающихся с ОВЗ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7034185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Предусмотрена система оценки достижении обучающихся, получающих образование в разных формах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20435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761115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Условия для обучающихся, имеющих академическую задолженность (АЗ)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271104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Прописано право обучающегося, имеющего A3, на прохождение ПА не более 2 раз в пределах 1 года с момента образования AЗ более 2 раз в пределах 1 года с момента образования A3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8170028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Прописано создание условий обучающимся, получающим общее образование в форме семенного образования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681542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Прописано создание комиссии для проведения промежуточной аттестации во второй раз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90690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Прописан запрет на взимание платы с обучающегося за прохождение ПА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6227437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 условный перевод обучающегося в следующий класс, не прошедшего промежуточную аттестацию или имеющего A3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9385000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 перевод обучающихся на обучение по АОП в соответствии с рекомендациями ПМПК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593255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 перевод обучающихся на обучение по ИУП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564769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Предусмотрено повторное обучение обучающихся по согласованию с родителями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376854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Прописаны условия исключения из школы </a:t>
                      </a:r>
                    </a:p>
                  </a:txBody>
                  <a:tcPr marL="8058" marR="8058" marT="8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928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98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0C2465-21D7-4487-91C1-63DD1D0CA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1"/>
            <a:ext cx="12192000" cy="68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33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EEB251-6642-4268-BB3F-E3C52FD41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1"/>
            <a:ext cx="12192000" cy="68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6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4A5194A-D8B1-46EC-89A4-672A55B5A6B4}"/>
              </a:ext>
            </a:extLst>
          </p:cNvPr>
          <p:cNvSpPr/>
          <p:nvPr/>
        </p:nvSpPr>
        <p:spPr>
          <a:xfrm>
            <a:off x="405366" y="234804"/>
            <a:ext cx="9837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Факторы влияющие на объективность оценки качества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C93D7C-4344-4FBD-9099-3A35830A1BC5}"/>
              </a:ext>
            </a:extLst>
          </p:cNvPr>
          <p:cNvSpPr txBox="1"/>
          <p:nvPr/>
        </p:nvSpPr>
        <p:spPr>
          <a:xfrm>
            <a:off x="963137" y="902243"/>
            <a:ext cx="1051304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«Некачественные» локальные акты ОО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единых подходов, не исполнение принятых локальных актов ОО, профессиональные дефициты педагогических работников в области оценки образовательных результатов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Ошибки планирования оценочных процедур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Настройка системы АСУ РСО на использование среднеарифметического значения текущих отметок при расчете отметки за период обучения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единого подхода к оценки планируемых результатов при проведении внутреннего и внешнего мониторингов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«Неоднозначное» отношение участников образовательных отношений к объективной оценке образовательных результатов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Профессиональные дефициты педагогических работников в вопросах объективности оценки качества образовательных результатов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7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7771" y="84508"/>
            <a:ext cx="10328214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972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Объективность оценочных процедур. Показатели</a:t>
            </a:r>
          </a:p>
          <a:p>
            <a:pPr marL="0" marR="0" lvl="0" indent="0" algn="l" defTabSz="10972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60" b="1" i="0" u="none" strike="noStrike" kern="0" cap="none" spc="0" normalizeH="0" baseline="0" noProof="0" dirty="0">
              <a:ln>
                <a:noFill/>
              </a:ln>
              <a:solidFill>
                <a:srgbClr val="265AA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76C839A-958C-4731-A5EF-164CA1034AB2}"/>
              </a:ext>
            </a:extLst>
          </p:cNvPr>
          <p:cNvSpPr/>
          <p:nvPr/>
        </p:nvSpPr>
        <p:spPr>
          <a:xfrm>
            <a:off x="789172" y="1030292"/>
            <a:ext cx="101577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Показатели рейтинга образовательных учреждений Самарской области: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1.2.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Соответствие не менее 75% итоговых (годовых) отметок обучающихся 4-х классов результатам ВПР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1.10.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Доля выпускников, получивших аттестат особого образца, набравших по всем предметам ОГЭ максимальный балл по                      5-балльной шкале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1.11.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Соответствие не менее 75% годовых отметок обучающихся 9-х классов результатам ОГЭ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1.16.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Доля выпускников, получивших аттестаты о среднем общем образовании, от общего числа обучающихся допущенных до ГИА (без учета сентябрьских сроков)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1.17.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Доля выпускников, награжденных медалью "За особые успехи в учении", которые получили не менее 70 баллов по одному из предметов по выбору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7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16" name="Picture 2" descr="C:\Users\dolinyk\Pictures\circle14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7" y="63277"/>
            <a:ext cx="953959" cy="88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47850" y="1700213"/>
          <a:ext cx="2808288" cy="220662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02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2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2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2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5676"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ВПР 2021  – </a:t>
                      </a:r>
                      <a:r>
                        <a:rPr lang="ru-RU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маркеров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272">
                <a:tc gridSpan="4">
                  <a:txBody>
                    <a:bodyPr/>
                    <a:lstStyle/>
                    <a:p>
                      <a:pPr algn="ctr" fontAlgn="ctr"/>
                      <a:endParaRPr lang="ru-RU" sz="14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Завышенные результаты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9640"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Несоответствие школьным отметкам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3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3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36739" y="4076701"/>
          <a:ext cx="8496301" cy="116681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84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840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02410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5649">
                <a:tc gridSpan="9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ВПР 2020  – </a:t>
                      </a:r>
                      <a:r>
                        <a:rPr lang="ru-RU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маркеров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66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Завышенные результаты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Несоответствие школьным отметкам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Резкое изменение результатов от 2019 к 2020 году (соседние параллели)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5(4)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6(5)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5(4)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6(5)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5(4)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6(5)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5(4)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6(5)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РУ7(6)_5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36739" y="5373688"/>
          <a:ext cx="8496301" cy="119222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21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2102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562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0562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056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056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0562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375272">
                <a:tc gridSpan="1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</a:rPr>
                        <a:t>ВПР 2019</a:t>
                      </a:r>
                      <a:r>
                        <a:rPr lang="ru-RU" sz="1400" b="1" u="none" strike="noStrike" baseline="0" dirty="0">
                          <a:effectLst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</a:rPr>
                        <a:t>– </a:t>
                      </a:r>
                      <a:r>
                        <a:rPr lang="ru-RU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маркеров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23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Завышенные результаты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Несоответствие школьным отметкам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Резкое изменение результатов от 2018 к 2019 году (соседние параллели)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4_5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5_6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РУ 6_5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4_5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МА 5_6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18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6413" name="Picture 94" descr="Z:\OgureshnikovaTV\Презентации\14 маркеров необъективности ВП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196975"/>
            <a:ext cx="53292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14" name="Прямоугольник 4"/>
          <p:cNvSpPr>
            <a:spLocks noChangeArrowheads="1"/>
          </p:cNvSpPr>
          <p:nvPr/>
        </p:nvSpPr>
        <p:spPr bwMode="auto">
          <a:xfrm>
            <a:off x="1827213" y="1052514"/>
            <a:ext cx="3154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14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маркеров:</a:t>
            </a:r>
            <a:endParaRPr kumimoji="0" lang="ru-RU" altLang="ru-RU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A1C086-E051-4EE2-BF08-46CB51DDF83C}"/>
              </a:ext>
            </a:extLst>
          </p:cNvPr>
          <p:cNvSpPr/>
          <p:nvPr/>
        </p:nvSpPr>
        <p:spPr>
          <a:xfrm>
            <a:off x="414459" y="6542199"/>
            <a:ext cx="11340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см. «Методическая суббота руководителей ОО» – сентябрь 2021 г.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https://iro63.ru/upload/medialibrary/1a3/wpsa5lsf0nnw2ocpworyorikilec9mlh.pdf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F9604B5-F745-4248-828E-A445458D8991}"/>
              </a:ext>
            </a:extLst>
          </p:cNvPr>
          <p:cNvSpPr/>
          <p:nvPr/>
        </p:nvSpPr>
        <p:spPr>
          <a:xfrm>
            <a:off x="515693" y="275086"/>
            <a:ext cx="11676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Маркеры ФИОКО для отбора школ, имеющих необъективные результаты ВПР</a:t>
            </a: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86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13E59F-3723-4742-AC32-22C36070F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6"/>
            <a:ext cx="12192000" cy="68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B0BEA9-966C-44FB-9B52-4773E7046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11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5D71F99-D316-4B7A-A875-4408A6550B33}"/>
              </a:ext>
            </a:extLst>
          </p:cNvPr>
          <p:cNvSpPr/>
          <p:nvPr/>
        </p:nvSpPr>
        <p:spPr>
          <a:xfrm>
            <a:off x="8265041" y="6122288"/>
            <a:ext cx="2014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(часть 29, статья 2)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053FF8D-6A8B-4272-928A-0E8137C37ADB}"/>
              </a:ext>
            </a:extLst>
          </p:cNvPr>
          <p:cNvSpPr/>
          <p:nvPr/>
        </p:nvSpPr>
        <p:spPr>
          <a:xfrm>
            <a:off x="172528" y="156246"/>
            <a:ext cx="4226944" cy="879895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A8A6484-6E62-4543-86E3-F42180F1B587}"/>
              </a:ext>
            </a:extLst>
          </p:cNvPr>
          <p:cNvSpPr/>
          <p:nvPr/>
        </p:nvSpPr>
        <p:spPr>
          <a:xfrm>
            <a:off x="0" y="231284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prstClr val="white"/>
                </a:solidFill>
              </a:rPr>
              <a:t>Нормативная правовая основа внутренней</a:t>
            </a:r>
          </a:p>
          <a:p>
            <a:pPr lvl="0" algn="ctr">
              <a:defRPr/>
            </a:pPr>
            <a:r>
              <a:rPr lang="ru-RU" sz="3200" b="1" dirty="0">
                <a:solidFill>
                  <a:prstClr val="white"/>
                </a:solidFill>
              </a:rPr>
              <a:t>системы оценки качества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433493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34E7D4-7031-4D86-84DC-0F4BB9770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6"/>
            <a:ext cx="12192000" cy="68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83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D725AD-D370-483E-BD43-2A0726DA9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8"/>
            <a:ext cx="12192000" cy="68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49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B0767B-BF6F-4F19-B05A-DF882C1C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12192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92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EA79D8-1CDB-4AA1-AE39-55D58FC78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5"/>
            <a:ext cx="12192000" cy="68323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DF2B13-06F5-4C3F-BFC9-DD8527AB58ED}"/>
              </a:ext>
            </a:extLst>
          </p:cNvPr>
          <p:cNvSpPr/>
          <p:nvPr/>
        </p:nvSpPr>
        <p:spPr>
          <a:xfrm>
            <a:off x="0" y="107576"/>
            <a:ext cx="7593106" cy="995083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ADF1B8-B78C-47F9-88EB-4CE00889FE22}"/>
              </a:ext>
            </a:extLst>
          </p:cNvPr>
          <p:cNvSpPr txBox="1"/>
          <p:nvPr/>
        </p:nvSpPr>
        <p:spPr>
          <a:xfrm>
            <a:off x="224118" y="102460"/>
            <a:ext cx="7790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НЕСООТВЕТСТВИЕ ВЫСТАВЛЕННЫХ ОТМЕТОК ТРЕБОВАНИЯМ ЛОКАЛЬНОГО АКТА</a:t>
            </a:r>
          </a:p>
        </p:txBody>
      </p:sp>
    </p:spTree>
    <p:extLst>
      <p:ext uri="{BB962C8B-B14F-4D97-AF65-F5344CB8AC3E}">
        <p14:creationId xmlns:p14="http://schemas.microsoft.com/office/powerpoint/2010/main" val="2248499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FA246F-58A0-4950-9E73-B9F3ECBE4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81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86298B-439A-4199-9469-4BB40DE34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6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604D00-FB96-423F-B325-6B501474E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4"/>
            <a:ext cx="12192000" cy="68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9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2B8A6F-149E-4CC9-8233-D79A64E1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8"/>
            <a:ext cx="12192000" cy="68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4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C87ABF-2D09-450C-9905-2B6FF3E44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9"/>
            <a:ext cx="12192000" cy="68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1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838D9F-C586-4DDA-8B22-E5D4B3143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55" y="72108"/>
            <a:ext cx="75438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25D7C6-6D04-475B-B91C-2DC7921B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862" y="899791"/>
            <a:ext cx="4279763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0E31A2-4DA2-4ED0-994A-54E7A17FC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0"/>
            <a:ext cx="12192000" cy="68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6BB3F4E-847B-4A16-8E73-5EFC83FC5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" y="0"/>
            <a:ext cx="12097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8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53A7D01-0434-4869-8821-08F92A4E6825}"/>
              </a:ext>
            </a:extLst>
          </p:cNvPr>
          <p:cNvSpPr/>
          <p:nvPr/>
        </p:nvSpPr>
        <p:spPr>
          <a:xfrm>
            <a:off x="7862446" y="6297522"/>
            <a:ext cx="3604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https://disk.yandex.ru/i/kGnIYAQZl1c1BA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07CC12-FF9C-4952-BD9A-E4672016F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157" y="855078"/>
            <a:ext cx="4252880" cy="5306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C7C92AB-C83B-481A-AD30-F1314DB44D46}"/>
              </a:ext>
            </a:extLst>
          </p:cNvPr>
          <p:cNvSpPr/>
          <p:nvPr/>
        </p:nvSpPr>
        <p:spPr>
          <a:xfrm>
            <a:off x="486716" y="227953"/>
            <a:ext cx="1020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Рекомендации по упорядочиванию оценочных процедур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9944DE-0D90-4875-8A2B-FDC477B8CD89}"/>
              </a:ext>
            </a:extLst>
          </p:cNvPr>
          <p:cNvSpPr txBox="1"/>
          <p:nvPr/>
        </p:nvSpPr>
        <p:spPr>
          <a:xfrm>
            <a:off x="170963" y="1575347"/>
            <a:ext cx="3848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ПЕРИОДИЧНОСТЬ И ВРЕМЯ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чаще одного раза в 2,5 недели по предмету;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более 10% от времени, отведенного на изучение предмета.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369754-CF69-4970-97CA-B7308AB52119}"/>
              </a:ext>
            </a:extLst>
          </p:cNvPr>
          <p:cNvSpPr txBox="1"/>
          <p:nvPr/>
        </p:nvSpPr>
        <p:spPr>
          <a:xfrm>
            <a:off x="274266" y="3508552"/>
            <a:ext cx="3848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ЭФФЕКТИВНОСТЬ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проверка и анализ работ;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разбор ошибок и ликвидация пробелов;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повторение и закрепление материала.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D574E1-1871-49C6-B458-BF8C35447195}"/>
              </a:ext>
            </a:extLst>
          </p:cNvPr>
          <p:cNvSpPr txBox="1"/>
          <p:nvPr/>
        </p:nvSpPr>
        <p:spPr>
          <a:xfrm>
            <a:off x="4019717" y="1575347"/>
            <a:ext cx="3848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НАГРУЗКА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более одной процедуры в день;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на первом и последних уроках;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интеграция внешних и внутренних оценочных процедур.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65AA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FA9E29-4E34-430B-8CCD-0F4EED742E91}"/>
              </a:ext>
            </a:extLst>
          </p:cNvPr>
          <p:cNvSpPr txBox="1"/>
          <p:nvPr/>
        </p:nvSpPr>
        <p:spPr>
          <a:xfrm>
            <a:off x="4013692" y="3508552"/>
            <a:ext cx="3848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использовать ксерокопии КИМ;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замещать учебный процесс «предварительными» контрольными работами.</a:t>
            </a:r>
          </a:p>
        </p:txBody>
      </p:sp>
    </p:spTree>
    <p:extLst>
      <p:ext uri="{BB962C8B-B14F-4D97-AF65-F5344CB8AC3E}">
        <p14:creationId xmlns:p14="http://schemas.microsoft.com/office/powerpoint/2010/main" val="1041707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Прямоугольник с двумя усеченными противолежащими углами 1024"/>
          <p:cNvSpPr/>
          <p:nvPr/>
        </p:nvSpPr>
        <p:spPr>
          <a:xfrm>
            <a:off x="5636499" y="-11474"/>
            <a:ext cx="6555501" cy="6869473"/>
          </a:xfrm>
          <a:prstGeom prst="snip2Diag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540" y="81481"/>
            <a:ext cx="40415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Составление графика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оценочных процедур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9379" y="3127"/>
            <a:ext cx="5929242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ШАГ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Составление матрицы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оценочных процедур на основе информации о независимых и внешних процедурах оценки качества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внесение данных о дате ВПР, НИКО, ЕГЭ, ОГЭ ,РКР, административных работ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1573" t="26467" r="37064" b="20236"/>
          <a:stretch/>
        </p:blipFill>
        <p:spPr>
          <a:xfrm>
            <a:off x="6640543" y="1408846"/>
            <a:ext cx="5384699" cy="26294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0700" t="29725" r="36506" b="17942"/>
          <a:stretch/>
        </p:blipFill>
        <p:spPr>
          <a:xfrm>
            <a:off x="7149882" y="4108238"/>
            <a:ext cx="4850872" cy="25972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0430" y="1972173"/>
            <a:ext cx="184508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Рабочая программа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КТП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0430" y="2507544"/>
            <a:ext cx="184508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10% не более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времени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2164" y="1015641"/>
            <a:ext cx="310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Необходимая информация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составления графика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6608698" y="3824946"/>
            <a:ext cx="482221" cy="89686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34783" y="3192100"/>
            <a:ext cx="200954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Локальный акт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44720" y="3767700"/>
            <a:ext cx="2016933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Локальные акты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регламентирующие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ВСОКО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Соединительная линия уступом 31"/>
          <p:cNvCxnSpPr/>
          <p:nvPr/>
        </p:nvCxnSpPr>
        <p:spPr>
          <a:xfrm flipV="1">
            <a:off x="645540" y="1567686"/>
            <a:ext cx="504623" cy="246127"/>
          </a:xfrm>
          <a:prstGeom prst="bentConnector3">
            <a:avLst/>
          </a:prstGeom>
          <a:ln w="28575">
            <a:solidFill>
              <a:srgbClr val="0070C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/>
          <p:nvPr/>
        </p:nvCxnSpPr>
        <p:spPr>
          <a:xfrm>
            <a:off x="3651695" y="1564812"/>
            <a:ext cx="448069" cy="336004"/>
          </a:xfrm>
          <a:prstGeom prst="bentConnector3">
            <a:avLst/>
          </a:prstGeom>
          <a:ln w="28575">
            <a:solidFill>
              <a:srgbClr val="0070C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6032" y="3234156"/>
            <a:ext cx="1859483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Учебный план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Календарный график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032" y="3754815"/>
            <a:ext cx="1842037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Учет времени каникул,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начала и окончания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учебного года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90468" y="2000057"/>
            <a:ext cx="200047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График внешних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оценочных процедур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77354" y="2534514"/>
            <a:ext cx="19842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НИКО, ВПР, ОГЭ, ЕГЭ,РКР</a:t>
            </a:r>
          </a:p>
        </p:txBody>
      </p:sp>
      <p:pic>
        <p:nvPicPr>
          <p:cNvPr id="1026" name="Picture 2" descr="http://qrcoder.ru/code/?https%3A%2F%2Fdisk.yandex.ru%2Fi%2FZ2f9v0PMlI-pxg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18" y="4773151"/>
            <a:ext cx="1008636" cy="10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2C2C399-A166-464B-B9E5-F5EDC2EF2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2" y="4832887"/>
            <a:ext cx="983421" cy="1227517"/>
          </a:xfrm>
          <a:prstGeom prst="rect">
            <a:avLst/>
          </a:prstGeom>
        </p:spPr>
      </p:pic>
      <p:cxnSp>
        <p:nvCxnSpPr>
          <p:cNvPr id="13" name="Соединительная линия уступом 12"/>
          <p:cNvCxnSpPr/>
          <p:nvPr/>
        </p:nvCxnSpPr>
        <p:spPr>
          <a:xfrm>
            <a:off x="3729817" y="1221150"/>
            <a:ext cx="422473" cy="84269"/>
          </a:xfrm>
          <a:prstGeom prst="bentConnector3">
            <a:avLst/>
          </a:prstGeom>
          <a:ln w="28575">
            <a:solidFill>
              <a:srgbClr val="0070C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1414511" y="5735418"/>
            <a:ext cx="1765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https://goo.su/RlgH7i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158" y="5100253"/>
            <a:ext cx="817677" cy="81767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770317" y="3783088"/>
            <a:ext cx="88517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Скачать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шаблон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матрицы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оценочных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процедур</a:t>
            </a:r>
          </a:p>
        </p:txBody>
      </p:sp>
      <p:sp>
        <p:nvSpPr>
          <p:cNvPr id="1029" name="TextBox 1028"/>
          <p:cNvSpPr txBox="1"/>
          <p:nvPr/>
        </p:nvSpPr>
        <p:spPr>
          <a:xfrm>
            <a:off x="1479523" y="5145249"/>
            <a:ext cx="161928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Письмо 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рекомендациями</a:t>
            </a: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2771698" y="5219055"/>
            <a:ext cx="597805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30" y="225787"/>
            <a:ext cx="648345" cy="648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065" y="305951"/>
            <a:ext cx="423358" cy="4233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25405" y="1064380"/>
            <a:ext cx="1152093" cy="523220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Расписание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занятий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27970" y="1601625"/>
            <a:ext cx="1117759" cy="954107"/>
          </a:xfrm>
          <a:prstGeom prst="rect">
            <a:avLst/>
          </a:prstGeom>
          <a:solidFill>
            <a:srgbClr val="33CC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на первом и последнем уроке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/>
          <a:srcRect l="51399" t="47255" r="41408" b="41954"/>
          <a:stretch/>
        </p:blipFill>
        <p:spPr>
          <a:xfrm>
            <a:off x="4474406" y="5012166"/>
            <a:ext cx="935802" cy="789386"/>
          </a:xfrm>
          <a:prstGeom prst="rect">
            <a:avLst/>
          </a:prstGeom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386032" y="959541"/>
            <a:ext cx="5038804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525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97" t="37826" r="31294" b="27845"/>
          <a:stretch/>
        </p:blipFill>
        <p:spPr>
          <a:xfrm>
            <a:off x="586853" y="1132764"/>
            <a:ext cx="11130344" cy="3330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8917" y="501836"/>
            <a:ext cx="514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Матрица оценочных процедур</a:t>
            </a:r>
          </a:p>
        </p:txBody>
      </p:sp>
      <p:pic>
        <p:nvPicPr>
          <p:cNvPr id="4" name="Picture 2" descr="http://qrcoder.ru/code/?https%3A%2F%2Fdisk.yandex.ru%2Fi%2FZ2f9v0PMlI-pxg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8" y="4762325"/>
            <a:ext cx="1874233" cy="18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7754" y="5835919"/>
            <a:ext cx="19268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Скачать шаблон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матрицы оценочных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процедур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265" y="349180"/>
            <a:ext cx="551488" cy="551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1399" t="47255" r="41408" b="41954"/>
          <a:stretch/>
        </p:blipFill>
        <p:spPr>
          <a:xfrm>
            <a:off x="2963265" y="5046533"/>
            <a:ext cx="935802" cy="78938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578917" y="1025056"/>
            <a:ext cx="5038804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2324609" y="1690054"/>
            <a:ext cx="914400" cy="341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147051" y="3548424"/>
            <a:ext cx="914400" cy="341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696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386" t="30737" r="16712" b="9179"/>
          <a:stretch/>
        </p:blipFill>
        <p:spPr>
          <a:xfrm>
            <a:off x="791357" y="1989138"/>
            <a:ext cx="9594589" cy="4445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1697" y="409228"/>
            <a:ext cx="514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Матрица оценочных процедур</a:t>
            </a:r>
          </a:p>
        </p:txBody>
      </p:sp>
      <p:pic>
        <p:nvPicPr>
          <p:cNvPr id="4" name="Picture 2" descr="http://qrcoder.ru/code/?https%3A%2F%2Fdisk.yandex.ru%2Fi%2FZ2f9v0PMlI-pxg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654" y="326891"/>
            <a:ext cx="1300283" cy="13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69031" y="1100345"/>
            <a:ext cx="17817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Скачать шаблон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матрицы оценочных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процедур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2639" y="1642790"/>
            <a:ext cx="947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Шаблон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869" y="282307"/>
            <a:ext cx="550523" cy="550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1399" t="47255" r="41408" b="41954"/>
          <a:stretch/>
        </p:blipFill>
        <p:spPr>
          <a:xfrm>
            <a:off x="9192011" y="321516"/>
            <a:ext cx="935802" cy="78938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181697" y="977032"/>
            <a:ext cx="5038804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1619468" y="3038034"/>
            <a:ext cx="4440019" cy="341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854631" y="4719857"/>
            <a:ext cx="914400" cy="341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084392" y="4719857"/>
            <a:ext cx="1158291" cy="73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55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614" y="194851"/>
            <a:ext cx="89818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Составление графика оценочных процедур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3982" y="1035943"/>
            <a:ext cx="76910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ШАГ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 участия классов в оценочных процедурах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целью планирования административных контрольных работ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022" t="29617" r="44622" b="5903"/>
          <a:stretch/>
        </p:blipFill>
        <p:spPr>
          <a:xfrm>
            <a:off x="972897" y="2976990"/>
            <a:ext cx="4711753" cy="3684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8756" y="2582442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Вариант 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814" t="34273" r="59017" b="9748"/>
          <a:stretch/>
        </p:blipFill>
        <p:spPr>
          <a:xfrm>
            <a:off x="7158304" y="2531376"/>
            <a:ext cx="4221762" cy="4130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9488" y="2751756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Вариант 2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0" y="218604"/>
            <a:ext cx="918334" cy="918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42" y="1061727"/>
            <a:ext cx="536812" cy="53681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700614" y="784882"/>
            <a:ext cx="8079802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2758678" y="3715570"/>
            <a:ext cx="377588" cy="2488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38643" y="3193651"/>
            <a:ext cx="18619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9" name="Овал 18"/>
          <p:cNvSpPr/>
          <p:nvPr/>
        </p:nvSpPr>
        <p:spPr>
          <a:xfrm>
            <a:off x="2685890" y="6032088"/>
            <a:ext cx="450376" cy="429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564817" y="2810710"/>
            <a:ext cx="429058" cy="904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612398" y="2967986"/>
            <a:ext cx="336036" cy="688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0682445" y="3272956"/>
            <a:ext cx="245660" cy="3914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85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074" t="41600" r="14151" b="32157"/>
          <a:stretch/>
        </p:blipFill>
        <p:spPr>
          <a:xfrm>
            <a:off x="0" y="1907686"/>
            <a:ext cx="5856221" cy="2125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946" y="36913"/>
            <a:ext cx="92260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Составление графика оценочных процедур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392" y="1008682"/>
            <a:ext cx="566213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ШАГ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Планирование административных оценочных процедур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5497" y="939013"/>
            <a:ext cx="562261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ШАГ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шаблона Единого графика оценочных процедур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74" t="17974" r="7640" b="28294"/>
          <a:stretch/>
        </p:blipFill>
        <p:spPr>
          <a:xfrm>
            <a:off x="6096000" y="1989138"/>
            <a:ext cx="5947376" cy="1979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392" y="4033311"/>
            <a:ext cx="566213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ШАГ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Заполнение Единого графика оценочных процедур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39" y="5128232"/>
            <a:ext cx="58030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Рекомендации для заполнения графика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совместное заполнение графика всеми педагогами в одном шаблоне одновременно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облачных технологий 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яндекс_диск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поэтапное заполнение графика (четверть, триместр, полугодие)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включить оценочные процедуры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метапредметных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результатов в единый график</a:t>
            </a:r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rot="16200000" flipH="1">
            <a:off x="3761759" y="5004358"/>
            <a:ext cx="450377" cy="110123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72574" y="4008940"/>
            <a:ext cx="5808456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ШАГ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Контроль заполнения и своевременного проведения  оценочных процедур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чек-листа для проверки Единого графика оценочных процедур</a:t>
            </a:r>
          </a:p>
        </p:txBody>
      </p:sp>
      <p:pic>
        <p:nvPicPr>
          <p:cNvPr id="2050" name="Picture 2" descr="http://disk.yandex.net/qr/?clean=1&amp;text=https://clck.ru/sYkB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642" y="5535840"/>
            <a:ext cx="828734" cy="82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069688" y="6364574"/>
            <a:ext cx="223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https://clck.ru/sYkBW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6761" y="5962169"/>
            <a:ext cx="226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Скачать чек-лист для проверки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Единого графика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оценочных процедур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94" y="939013"/>
            <a:ext cx="468787" cy="468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517" y="909342"/>
            <a:ext cx="465897" cy="4658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1741" y="4033311"/>
            <a:ext cx="447598" cy="4475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7870" y="3989611"/>
            <a:ext cx="508833" cy="5088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601" y="104789"/>
            <a:ext cx="648345" cy="6483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/>
          <a:srcRect l="51399" t="47255" r="41408" b="41954"/>
          <a:stretch/>
        </p:blipFill>
        <p:spPr>
          <a:xfrm>
            <a:off x="7597710" y="5469959"/>
            <a:ext cx="698142" cy="58891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105141" y="641096"/>
            <a:ext cx="8079802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022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00" t="17678" r="19441" b="5457"/>
          <a:stretch/>
        </p:blipFill>
        <p:spPr>
          <a:xfrm>
            <a:off x="982639" y="84964"/>
            <a:ext cx="10099131" cy="67730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0722" y="1561614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1011" y="4209807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34868" y="911786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67194" y="1884780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67194" y="2467315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22971" y="911785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12378" y="1558116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80052" y="2854276"/>
            <a:ext cx="335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038" y="84964"/>
            <a:ext cx="259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Возможное ошибки при составлении графика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70" y="197017"/>
            <a:ext cx="299113" cy="2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8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737" t="12827" r="10419" b="15336"/>
          <a:stretch/>
        </p:blipFill>
        <p:spPr>
          <a:xfrm>
            <a:off x="439217" y="586375"/>
            <a:ext cx="11052198" cy="60449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40788" y="586375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6289343" cy="764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 ошибок в графике оценочных процедур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456315" y="1480500"/>
            <a:ext cx="893197" cy="577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82963" y="330017"/>
            <a:ext cx="4908452" cy="107721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 более одной оценочной процедуры в день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7222864" y="1500775"/>
            <a:ext cx="624599" cy="1595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10017457" y="1417372"/>
            <a:ext cx="723331" cy="40152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Левая фигурная скобка 19"/>
          <p:cNvSpPr/>
          <p:nvPr/>
        </p:nvSpPr>
        <p:spPr>
          <a:xfrm>
            <a:off x="4058471" y="2511188"/>
            <a:ext cx="363404" cy="3957851"/>
          </a:xfrm>
          <a:prstGeom prst="lef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евая фигурная скобка 21"/>
          <p:cNvSpPr/>
          <p:nvPr/>
        </p:nvSpPr>
        <p:spPr>
          <a:xfrm rot="10800000">
            <a:off x="5481175" y="3208477"/>
            <a:ext cx="341194" cy="2224107"/>
          </a:xfrm>
          <a:prstGeom prst="leftBrace">
            <a:avLst>
              <a:gd name="adj1" fmla="val 8333"/>
              <a:gd name="adj2" fmla="val 4938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21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644" t="13199" r="19441" b="15149"/>
          <a:stretch/>
        </p:blipFill>
        <p:spPr>
          <a:xfrm>
            <a:off x="387255" y="790627"/>
            <a:ext cx="8161362" cy="5923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7893" y="-26399"/>
            <a:ext cx="92260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Составление графика оценочных процедур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98342" y="2030082"/>
            <a:ext cx="3070744" cy="1045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 ошибок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графике оценочных процедур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8198892" y="2169994"/>
            <a:ext cx="934871" cy="38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7813344" y="3075676"/>
            <a:ext cx="934871" cy="38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8188659" y="3145632"/>
            <a:ext cx="1787854" cy="889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128723" y="674501"/>
            <a:ext cx="8079802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044" y="101546"/>
            <a:ext cx="689081" cy="68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731437-08D3-4A5C-A319-09E063EE0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"/>
            <a:ext cx="12192000" cy="68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69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764C58-2921-4558-980D-C906D546E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5" y="911351"/>
            <a:ext cx="7155974" cy="48342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1C3EF7-1F66-4F61-9F0D-53FCAFB03ADB}"/>
              </a:ext>
            </a:extLst>
          </p:cNvPr>
          <p:cNvSpPr/>
          <p:nvPr/>
        </p:nvSpPr>
        <p:spPr>
          <a:xfrm>
            <a:off x="242764" y="149437"/>
            <a:ext cx="616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sym typeface="Arial"/>
              </a:rPr>
              <a:t>График оценочных процедур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BD8734-90B4-46F1-A5FC-CF562323741C}"/>
              </a:ext>
            </a:extLst>
          </p:cNvPr>
          <p:cNvSpPr/>
          <p:nvPr/>
        </p:nvSpPr>
        <p:spPr>
          <a:xfrm>
            <a:off x="847020" y="6185343"/>
            <a:ext cx="3165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https://disk.yandex.ru/i/SZI383XAkvSLYQ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76194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957" t="15625" r="25220" b="14449"/>
          <a:stretch/>
        </p:blipFill>
        <p:spPr>
          <a:xfrm>
            <a:off x="6660275" y="1638620"/>
            <a:ext cx="5095444" cy="47570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/>
          <p:cNvSpPr txBox="1"/>
          <p:nvPr/>
        </p:nvSpPr>
        <p:spPr>
          <a:xfrm>
            <a:off x="704335" y="2016573"/>
            <a:ext cx="5802152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ШАГ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Контроль заполнения и своевременного проведения  оценочных процедур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чек-листа для проверки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Единого графика оценочных процедур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2973" y="215800"/>
            <a:ext cx="89818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Составление графика оценочных процедур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5" y="141568"/>
            <a:ext cx="1105889" cy="1105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855" y="1306532"/>
            <a:ext cx="511860" cy="511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8522">
            <a:off x="270703" y="2658681"/>
            <a:ext cx="559688" cy="559688"/>
          </a:xfrm>
          <a:prstGeom prst="rect">
            <a:avLst/>
          </a:prstGeom>
        </p:spPr>
      </p:pic>
      <p:sp>
        <p:nvSpPr>
          <p:cNvPr id="8" name="Шестиугольник 7"/>
          <p:cNvSpPr/>
          <p:nvPr/>
        </p:nvSpPr>
        <p:spPr>
          <a:xfrm rot="5400000">
            <a:off x="-321590" y="5128802"/>
            <a:ext cx="4897146" cy="4016042"/>
          </a:xfrm>
          <a:prstGeom prst="hexagon">
            <a:avLst/>
          </a:prstGeom>
          <a:solidFill>
            <a:srgbClr val="002060"/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Шестиугольник 8"/>
          <p:cNvSpPr/>
          <p:nvPr/>
        </p:nvSpPr>
        <p:spPr>
          <a:xfrm rot="5400000">
            <a:off x="12194" y="5495424"/>
            <a:ext cx="4229576" cy="3438805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31448" y="874291"/>
            <a:ext cx="3930765" cy="1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59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4A5194A-D8B1-46EC-89A4-672A55B5A6B4}"/>
              </a:ext>
            </a:extLst>
          </p:cNvPr>
          <p:cNvSpPr/>
          <p:nvPr/>
        </p:nvSpPr>
        <p:spPr>
          <a:xfrm>
            <a:off x="431300" y="309692"/>
            <a:ext cx="61695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Рекомендации по повышению объективности оценки образовательных результатов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25894D-DF5A-4AAD-B7E2-B81462DD7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268" y="138545"/>
            <a:ext cx="3518212" cy="5091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CE0926-8119-4B40-884E-F3C20FB18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268" y="5230395"/>
            <a:ext cx="3382779" cy="137062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4A9379F-587E-4856-B6A7-F2E09A100B29}"/>
              </a:ext>
            </a:extLst>
          </p:cNvPr>
          <p:cNvSpPr/>
          <p:nvPr/>
        </p:nvSpPr>
        <p:spPr>
          <a:xfrm>
            <a:off x="7723269" y="138545"/>
            <a:ext cx="3518212" cy="6580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07A50F-E333-438F-87D4-525876579EBD}"/>
              </a:ext>
            </a:extLst>
          </p:cNvPr>
          <p:cNvSpPr txBox="1"/>
          <p:nvPr/>
        </p:nvSpPr>
        <p:spPr>
          <a:xfrm>
            <a:off x="5839800" y="817523"/>
            <a:ext cx="180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скачать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AA95779-FB39-447E-B364-162A2062B1FF}"/>
              </a:ext>
            </a:extLst>
          </p:cNvPr>
          <p:cNvSpPr/>
          <p:nvPr/>
        </p:nvSpPr>
        <p:spPr>
          <a:xfrm>
            <a:off x="950519" y="3308250"/>
            <a:ext cx="386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Положение об электронном журнале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CB0BB23-FB55-4200-A6AE-3E023A8286F5}"/>
              </a:ext>
            </a:extLst>
          </p:cNvPr>
          <p:cNvSpPr/>
          <p:nvPr/>
        </p:nvSpPr>
        <p:spPr>
          <a:xfrm>
            <a:off x="950519" y="23395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Положение о внутренней системе оценки качества образования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2F96CDC-0EEA-45BB-8270-64D85258B7F2}"/>
              </a:ext>
            </a:extLst>
          </p:cNvPr>
          <p:cNvSpPr/>
          <p:nvPr/>
        </p:nvSpPr>
        <p:spPr>
          <a:xfrm>
            <a:off x="950519" y="52303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Варианты выставления отметок промежуточной аттестации при настройки системы ЭЖ на расчет средневзвешенного текущих отметок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949C13B-6FC6-40F3-A26A-55F4778474A6}"/>
              </a:ext>
            </a:extLst>
          </p:cNvPr>
          <p:cNvSpPr/>
          <p:nvPr/>
        </p:nvSpPr>
        <p:spPr>
          <a:xfrm>
            <a:off x="950519" y="39392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Шаблон положения о формах, периодичности, порядке текущего контроля успеваемости и промежуточной аттестации обучающихся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39889" y="177801"/>
            <a:ext cx="2439987" cy="63468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Распоряжение министерства образования и науки Самарской области «Об утверждении порядка обеспечения объективности проведения оценочных процедур результатов освоения общеобразовательных программ обучающимися образовательных организаций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Самарской области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08.02.2021 № 137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491" name="Picture 2" descr="C:\Users\dolinyk\Pictures\circle14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66689"/>
            <a:ext cx="9540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9964" y="1806576"/>
            <a:ext cx="3222625" cy="457517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4339" y="620714"/>
            <a:ext cx="3240087" cy="496887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99B7967-BA44-49F5-A76E-2D28FCE68A8B}"/>
              </a:ext>
            </a:extLst>
          </p:cNvPr>
          <p:cNvSpPr/>
          <p:nvPr/>
        </p:nvSpPr>
        <p:spPr>
          <a:xfrm>
            <a:off x="5221857" y="652462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https://educat.samregion.ru/wp-content/uploads/sites/22/2021/02/dokument-6.pdf</a:t>
            </a:r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237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182975-1490-4077-ACFA-411BDFD1A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2192000" cy="68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4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415" y="266651"/>
            <a:ext cx="8832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овышение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объективности внутренней системы оценки качества образования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7CB13A0D-8AE6-4ACD-9F45-19F2852427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0748" y="1068701"/>
          <a:ext cx="10999962" cy="4600958"/>
        </p:xfrm>
        <a:graphic>
          <a:graphicData uri="http://schemas.openxmlformats.org/drawingml/2006/table">
            <a:tbl>
              <a:tblPr firstRow="1" bandRow="1"/>
              <a:tblGrid>
                <a:gridCol w="764155">
                  <a:extLst>
                    <a:ext uri="{9D8B030D-6E8A-4147-A177-3AD203B41FA5}">
                      <a16:colId xmlns:a16="http://schemas.microsoft.com/office/drawing/2014/main" xmlns="" val="653079703"/>
                    </a:ext>
                  </a:extLst>
                </a:gridCol>
                <a:gridCol w="3361638">
                  <a:extLst>
                    <a:ext uri="{9D8B030D-6E8A-4147-A177-3AD203B41FA5}">
                      <a16:colId xmlns:a16="http://schemas.microsoft.com/office/drawing/2014/main" xmlns="" val="3453525862"/>
                    </a:ext>
                  </a:extLst>
                </a:gridCol>
                <a:gridCol w="2902498">
                  <a:extLst>
                    <a:ext uri="{9D8B030D-6E8A-4147-A177-3AD203B41FA5}">
                      <a16:colId xmlns:a16="http://schemas.microsoft.com/office/drawing/2014/main" xmlns="" val="3004474903"/>
                    </a:ext>
                  </a:extLst>
                </a:gridCol>
                <a:gridCol w="1791293">
                  <a:extLst>
                    <a:ext uri="{9D8B030D-6E8A-4147-A177-3AD203B41FA5}">
                      <a16:colId xmlns:a16="http://schemas.microsoft.com/office/drawing/2014/main" xmlns="" val="629463526"/>
                    </a:ext>
                  </a:extLst>
                </a:gridCol>
                <a:gridCol w="2180378">
                  <a:extLst>
                    <a:ext uri="{9D8B030D-6E8A-4147-A177-3AD203B41FA5}">
                      <a16:colId xmlns:a16="http://schemas.microsoft.com/office/drawing/2014/main" xmlns="" val="4176253697"/>
                    </a:ext>
                  </a:extLst>
                </a:gridCol>
              </a:tblGrid>
              <a:tr h="365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 (Что сделать</a:t>
                      </a: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(Как</a:t>
                      </a: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(Когда</a:t>
                      </a: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(Кто</a:t>
                      </a: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4876284"/>
                  </a:ext>
                </a:extLst>
              </a:tr>
              <a:tr h="21743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1984526"/>
                  </a:ext>
                </a:extLst>
              </a:tr>
              <a:tr h="662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Провести анализ локальных актов, регламентирующих, внутреннюю систему оценки качества образования 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Проверка локальных актов, заполнение чек-листа (приложение)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6358930"/>
                  </a:ext>
                </a:extLst>
              </a:tr>
              <a:tr h="1404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Выявить профессиональные дефициты педагогов по вопросам объективности оценки результатов и степени принятия/выполнение действующих локальных актов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объективности выставленных отметок в ЭЖ, результатов итоговой аттестации и ВПР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6193102"/>
                  </a:ext>
                </a:extLst>
              </a:tr>
              <a:tr h="1701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Организовать обучение педагогических работников в области оценки и объективности образовательных результатов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непрерывного процесса повышения квалификации учителей в области оценки качества результатов образования, включающий КПК, внутришкольные семинары и самообразование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Председатели МО, заместитель директора</a:t>
                      </a:r>
                    </a:p>
                  </a:txBody>
                  <a:tcPr marL="75630" marR="75630" marT="37815" marB="3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056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075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0B2C9FC-81FF-4DFF-80F8-2375B82601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575" y="324874"/>
          <a:ext cx="11727403" cy="5959772"/>
        </p:xfrm>
        <a:graphic>
          <a:graphicData uri="http://schemas.openxmlformats.org/drawingml/2006/table">
            <a:tbl>
              <a:tblPr firstRow="1" bandRow="1"/>
              <a:tblGrid>
                <a:gridCol w="230820">
                  <a:extLst>
                    <a:ext uri="{9D8B030D-6E8A-4147-A177-3AD203B41FA5}">
                      <a16:colId xmlns:a16="http://schemas.microsoft.com/office/drawing/2014/main" xmlns="" val="4204682124"/>
                    </a:ext>
                  </a:extLst>
                </a:gridCol>
                <a:gridCol w="3178205">
                  <a:extLst>
                    <a:ext uri="{9D8B030D-6E8A-4147-A177-3AD203B41FA5}">
                      <a16:colId xmlns:a16="http://schemas.microsoft.com/office/drawing/2014/main" xmlns="" val="4262781801"/>
                    </a:ext>
                  </a:extLst>
                </a:gridCol>
                <a:gridCol w="4084050">
                  <a:extLst>
                    <a:ext uri="{9D8B030D-6E8A-4147-A177-3AD203B41FA5}">
                      <a16:colId xmlns:a16="http://schemas.microsoft.com/office/drawing/2014/main" xmlns="" val="3867199495"/>
                    </a:ext>
                  </a:extLst>
                </a:gridCol>
                <a:gridCol w="1011733">
                  <a:extLst>
                    <a:ext uri="{9D8B030D-6E8A-4147-A177-3AD203B41FA5}">
                      <a16:colId xmlns:a16="http://schemas.microsoft.com/office/drawing/2014/main" xmlns="" val="254340605"/>
                    </a:ext>
                  </a:extLst>
                </a:gridCol>
                <a:gridCol w="3222595">
                  <a:extLst>
                    <a:ext uri="{9D8B030D-6E8A-4147-A177-3AD203B41FA5}">
                      <a16:colId xmlns:a16="http://schemas.microsoft.com/office/drawing/2014/main" xmlns="" val="3447674900"/>
                    </a:ext>
                  </a:extLst>
                </a:gridCol>
              </a:tblGrid>
              <a:tr h="39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 (Что сделать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(Как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(Когда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(Кто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4535737"/>
                  </a:ext>
                </a:extLst>
              </a:tr>
              <a:tr h="5761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Процесс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816586718"/>
                  </a:ext>
                </a:extLst>
              </a:tr>
              <a:tr h="1209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Реализовать единые подходы к подготовке и  проведению оценочных процедур 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критериев оценки и форм представления результатов по каждому виду оценочных процедур, проводимых на разных уровнях общего образования с учетом внешних оценочных процедур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специальных условий проведения текущего контроля успеваемости и промежуточной аттестации в соответствии с учетом здоровья обучающихся с ОВЗ, их особыми образовательными потребностями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8435" algn="l"/>
                        </a:tabLs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Закрепления в локальном акте школы требований к </a:t>
                      </a:r>
                      <a:r>
                        <a:rPr lang="ru-RU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КИМам</a:t>
                      </a: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процедуре, анализу результатов и организации коррекционной работы 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– октябрь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предметные методические объединения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6059676"/>
                  </a:ext>
                </a:extLst>
              </a:tr>
              <a:tr h="332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Спроектировать единый график оценочных процедур в соответствии с рекомендациями министерства просвещения Российской федерации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Заполнение формы единого графика проведения внешних и внутренних оценочных процедур (использование облачных технологий), с учетом рекомендаций. Анализ графика и его корректировка в случае необходимости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Учителя, руководитель МО, заместитель директора по УР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6881461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Переработать / скорректировать  в соответствие с требованиями обновленных ФГОС локальные акты, обеспечивающие объективность оценочных процедур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изменений в локальные акты, регламентирующие ВСОКО на основе выявленных «недочетов» по чек листу 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9835532"/>
                  </a:ext>
                </a:extLst>
              </a:tr>
              <a:tr h="437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повышение объективности оценочных процедур через настройки системы АСУ РСО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Настройка системы АСУ РСО на использование </a:t>
                      </a:r>
                      <a:r>
                        <a:rPr lang="ru-RU" sz="105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средневзвешанного</a:t>
                      </a: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значения текущих отметок при расчете отметки за период обучения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Настройка весовых коэффициентов для каждой формы текущего контроля успеваемости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директора,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методист АСУ РСО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7090620"/>
                  </a:ext>
                </a:extLst>
              </a:tr>
              <a:tr h="7833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принятие всеми участниками образовательных отношений обновленных подходов и механизмов оценки 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Размещение обновленных локальных актов на сайте ОУ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педагогического совета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родительских собраний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классных часов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Август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Сентябрь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за ведение сайта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Директор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Классные руководители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2148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256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39D4D97D-E6D7-4748-9A1F-AA483409F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2299" y="132091"/>
          <a:ext cx="11727402" cy="6713230"/>
        </p:xfrm>
        <a:graphic>
          <a:graphicData uri="http://schemas.openxmlformats.org/drawingml/2006/table">
            <a:tbl>
              <a:tblPr firstRow="1" bandRow="1"/>
              <a:tblGrid>
                <a:gridCol w="257452">
                  <a:extLst>
                    <a:ext uri="{9D8B030D-6E8A-4147-A177-3AD203B41FA5}">
                      <a16:colId xmlns:a16="http://schemas.microsoft.com/office/drawing/2014/main" xmlns="" val="4204682124"/>
                    </a:ext>
                  </a:extLst>
                </a:gridCol>
                <a:gridCol w="2724504">
                  <a:extLst>
                    <a:ext uri="{9D8B030D-6E8A-4147-A177-3AD203B41FA5}">
                      <a16:colId xmlns:a16="http://schemas.microsoft.com/office/drawing/2014/main" xmlns="" val="2934501471"/>
                    </a:ext>
                  </a:extLst>
                </a:gridCol>
                <a:gridCol w="6025279">
                  <a:extLst>
                    <a:ext uri="{9D8B030D-6E8A-4147-A177-3AD203B41FA5}">
                      <a16:colId xmlns:a16="http://schemas.microsoft.com/office/drawing/2014/main" xmlns="" val="1650647057"/>
                    </a:ext>
                  </a:extLst>
                </a:gridCol>
                <a:gridCol w="12284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1726">
                  <a:extLst>
                    <a:ext uri="{9D8B030D-6E8A-4147-A177-3AD203B41FA5}">
                      <a16:colId xmlns:a16="http://schemas.microsoft.com/office/drawing/2014/main" xmlns="" val="3008303860"/>
                    </a:ext>
                  </a:extLst>
                </a:gridCol>
              </a:tblGrid>
              <a:tr h="257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 (Что сделать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(Как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(Когда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/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Ответственный (Кто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4535737"/>
                  </a:ext>
                </a:extLst>
              </a:tr>
              <a:tr h="25772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5939793"/>
                  </a:ext>
                </a:extLst>
              </a:tr>
              <a:tr h="178177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объективность внутреннего оценивания в соответствии с локальными актами, регламентирующими текущий контроль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промежуточную аттестацию обучающихся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исполнения положений локальных актов, регламентирующих внутреннюю систему оценки качества образования:</a:t>
                      </a:r>
                    </a:p>
                    <a:p>
                      <a:pPr marL="72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6954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своевременное выставление отметок</a:t>
                      </a:r>
                    </a:p>
                    <a:p>
                      <a:pPr marL="72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6954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контрольных работ в соответствии с графиком рабочей программой и своевременное выставление отметок </a:t>
                      </a:r>
                    </a:p>
                    <a:p>
                      <a:pPr marL="72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6954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наполняемость отметок</a:t>
                      </a:r>
                    </a:p>
                    <a:p>
                      <a:pPr marL="72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6954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своевременное проведение корректирующей работы при наличии неудовлетворительных отметок за контрольные и проверочные работы</a:t>
                      </a:r>
                    </a:p>
                    <a:p>
                      <a:pPr marL="720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6954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выставление средневзвешенной отметки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итогам четверти(полугодия), года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5994956"/>
                  </a:ext>
                </a:extLst>
              </a:tr>
              <a:tr h="67596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ЭЖ на соответствие средневзвешенного балла текущих и контрольных работ, установление использования различных устных и письменных форм контроля, установление адекватности веса оценки за определенную работу</a:t>
                      </a:r>
                      <a:endParaRPr lang="ru-RU"/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итогам четверти (полугодия), года 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4797400"/>
                  </a:ext>
                </a:extLst>
              </a:tr>
              <a:tr h="3246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показателей рейтинга образовательных учреждений: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 Соответствие не менее 75% итоговых (годовых) отметок обучающихся 4-х классов результатам ВПР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1.10. Доля выпускников, получивших аттестат особого образца, набравших по всем предметам ОГЭ максимальный балл по 5-балльной шкале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1.11. Соответствие не менее 75% годовых отметок обучающихся 9-х классов результатам ОГЭ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1.16. Доля выпускников, получивших аттестаты о среднем общем образовании, от общего числа обучающихся допущенных до ГИА -2021 (без учета сентябрьских сроков)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1.17. Доля выпускников, награжденных медалью "За особые успехи в учении", которые получили не менее 70 баллов по одному из предметов по выбору</a:t>
                      </a: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маркеров ФИОКО для отбора школ, имеющих необъективные результаты ВПР (см. методическая суббота – сентябрь 2021 г.)</a:t>
                      </a:r>
                      <a:endParaRPr lang="ru-RU" dirty="0"/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8590544"/>
                  </a:ext>
                </a:extLst>
              </a:tr>
              <a:tr h="759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фактов расхождения результатов внешней оценки и оценки за учебный период (четверть, триместр, полугодие, год)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Сопоставление данных о результатах ВПР, ГИА с результатами промежуточной аттестации за период обучения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 по УВР, руководитель МО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7568121"/>
                  </a:ext>
                </a:extLst>
              </a:tr>
              <a:tr h="759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Выявление степени принятия изменений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директора по УВР</a:t>
                      </a:r>
                    </a:p>
                  </a:txBody>
                  <a:tcPr marL="14040" marR="14040" marT="7020" marB="70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433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024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44628" y="3520099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итогам четверти/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 триместра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отметка ставится как средне взвешенное текущих отметок в четверти/триместре согласно правилам математического округления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9536" y="26064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Выставление четвертных/полугодовых отметок в ЭЖ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F9F9B13-A943-4A1F-B5BE-1205D25866B8}"/>
              </a:ext>
            </a:extLst>
          </p:cNvPr>
          <p:cNvGrpSpPr/>
          <p:nvPr/>
        </p:nvGrpSpPr>
        <p:grpSpPr>
          <a:xfrm>
            <a:off x="1775521" y="980728"/>
            <a:ext cx="4607127" cy="4088152"/>
            <a:chOff x="1775521" y="980728"/>
            <a:chExt cx="4607127" cy="408815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613" t="8805" r="66876" b="45038"/>
            <a:stretch/>
          </p:blipFill>
          <p:spPr>
            <a:xfrm>
              <a:off x="1775521" y="980728"/>
              <a:ext cx="4607127" cy="4088152"/>
            </a:xfrm>
            <a:prstGeom prst="rect">
              <a:avLst/>
            </a:prstGeom>
          </p:spPr>
        </p:pic>
        <p:sp>
          <p:nvSpPr>
            <p:cNvPr id="4" name="Полилиния 3"/>
            <p:cNvSpPr/>
            <p:nvPr/>
          </p:nvSpPr>
          <p:spPr>
            <a:xfrm>
              <a:off x="1861351" y="2370339"/>
              <a:ext cx="108000" cy="186431"/>
            </a:xfrm>
            <a:custGeom>
              <a:avLst/>
              <a:gdLst>
                <a:gd name="connsiteX0" fmla="*/ 0 w 159862"/>
                <a:gd name="connsiteY0" fmla="*/ 62144 h 186431"/>
                <a:gd name="connsiteX1" fmla="*/ 26633 w 159862"/>
                <a:gd name="connsiteY1" fmla="*/ 159798 h 186431"/>
                <a:gd name="connsiteX2" fmla="*/ 35511 w 159862"/>
                <a:gd name="connsiteY2" fmla="*/ 186431 h 186431"/>
                <a:gd name="connsiteX3" fmla="*/ 62144 w 159862"/>
                <a:gd name="connsiteY3" fmla="*/ 177553 h 186431"/>
                <a:gd name="connsiteX4" fmla="*/ 79899 w 159862"/>
                <a:gd name="connsiteY4" fmla="*/ 150920 h 186431"/>
                <a:gd name="connsiteX5" fmla="*/ 115410 w 159862"/>
                <a:gd name="connsiteY5" fmla="*/ 106532 h 186431"/>
                <a:gd name="connsiteX6" fmla="*/ 133166 w 159862"/>
                <a:gd name="connsiteY6" fmla="*/ 53266 h 186431"/>
                <a:gd name="connsiteX7" fmla="*/ 142043 w 159862"/>
                <a:gd name="connsiteY7" fmla="*/ 26633 h 186431"/>
                <a:gd name="connsiteX8" fmla="*/ 159799 w 159862"/>
                <a:gd name="connsiteY8" fmla="*/ 0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62" h="186431">
                  <a:moveTo>
                    <a:pt x="0" y="62144"/>
                  </a:moveTo>
                  <a:cubicBezTo>
                    <a:pt x="12548" y="124882"/>
                    <a:pt x="4107" y="92220"/>
                    <a:pt x="26633" y="159798"/>
                  </a:cubicBezTo>
                  <a:lnTo>
                    <a:pt x="35511" y="186431"/>
                  </a:lnTo>
                  <a:cubicBezTo>
                    <a:pt x="44389" y="183472"/>
                    <a:pt x="54837" y="183399"/>
                    <a:pt x="62144" y="177553"/>
                  </a:cubicBezTo>
                  <a:cubicBezTo>
                    <a:pt x="70475" y="170888"/>
                    <a:pt x="73234" y="159251"/>
                    <a:pt x="79899" y="150920"/>
                  </a:cubicBezTo>
                  <a:cubicBezTo>
                    <a:pt x="98349" y="127858"/>
                    <a:pt x="101745" y="137277"/>
                    <a:pt x="115410" y="106532"/>
                  </a:cubicBezTo>
                  <a:cubicBezTo>
                    <a:pt x="123011" y="89429"/>
                    <a:pt x="127248" y="71021"/>
                    <a:pt x="133166" y="53266"/>
                  </a:cubicBezTo>
                  <a:cubicBezTo>
                    <a:pt x="136125" y="44388"/>
                    <a:pt x="135426" y="33250"/>
                    <a:pt x="142043" y="26633"/>
                  </a:cubicBezTo>
                  <a:cubicBezTo>
                    <a:pt x="161892" y="6785"/>
                    <a:pt x="159799" y="17248"/>
                    <a:pt x="159799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877573D5-64A6-4907-B5BF-5E8F59484EB8}"/>
                </a:ext>
              </a:extLst>
            </p:cNvPr>
            <p:cNvSpPr/>
            <p:nvPr/>
          </p:nvSpPr>
          <p:spPr>
            <a:xfrm>
              <a:off x="2055042" y="3375330"/>
              <a:ext cx="1206631" cy="1639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56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9536" y="2606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Выставление годовых отметок в ЭЖ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(без экзамена)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807968" y="4149080"/>
          <a:ext cx="4968552" cy="25857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40459378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86670151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86704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Периоды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Средне взвешенное текущих отметок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Итог за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8444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453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2-я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865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3-я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9131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4-я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408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(5+4+4+5)/4=4,5 (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540493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26389" y="350100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Вариант 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81668" y="1268760"/>
          <a:ext cx="4464495" cy="27990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88165">
                  <a:extLst>
                    <a:ext uri="{9D8B030D-6E8A-4147-A177-3AD203B41FA5}">
                      <a16:colId xmlns:a16="http://schemas.microsoft.com/office/drawing/2014/main" xmlns="" val="2404593781"/>
                    </a:ext>
                  </a:extLst>
                </a:gridCol>
                <a:gridCol w="1488165">
                  <a:extLst>
                    <a:ext uri="{9D8B030D-6E8A-4147-A177-3AD203B41FA5}">
                      <a16:colId xmlns:a16="http://schemas.microsoft.com/office/drawing/2014/main" xmlns="" val="1866701518"/>
                    </a:ext>
                  </a:extLst>
                </a:gridCol>
                <a:gridCol w="1488165">
                  <a:extLst>
                    <a:ext uri="{9D8B030D-6E8A-4147-A177-3AD203B41FA5}">
                      <a16:colId xmlns:a16="http://schemas.microsoft.com/office/drawing/2014/main" xmlns="" val="286704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Периоды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Средне взвешенное текущих отметок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Итог за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8444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453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2-я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865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3-я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9131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4-я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408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(4,5+4,2+4,1+4,8)/4=4,4 (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540493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3352" y="718537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Вариант 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1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90D1F5-27F6-4870-B8E6-F3DD338C0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" y="0"/>
            <a:ext cx="12179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0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048" y="88644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Готовые отметки выставляются как среднее арифметическое средних полугодовых отметок с учетом округления до десятых.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475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Выставление четвертных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годовых отметок в ЭЖ с учетом экзамена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920211"/>
              </p:ext>
            </p:extLst>
          </p:nvPr>
        </p:nvGraphicFramePr>
        <p:xfrm>
          <a:off x="2840301" y="2128520"/>
          <a:ext cx="6017345" cy="26009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78975">
                  <a:extLst>
                    <a:ext uri="{9D8B030D-6E8A-4147-A177-3AD203B41FA5}">
                      <a16:colId xmlns:a16="http://schemas.microsoft.com/office/drawing/2014/main" xmlns="" val="2404593781"/>
                    </a:ext>
                  </a:extLst>
                </a:gridCol>
                <a:gridCol w="1629698">
                  <a:extLst>
                    <a:ext uri="{9D8B030D-6E8A-4147-A177-3AD203B41FA5}">
                      <a16:colId xmlns:a16="http://schemas.microsoft.com/office/drawing/2014/main" xmlns="" val="1866701518"/>
                    </a:ext>
                  </a:extLst>
                </a:gridCol>
                <a:gridCol w="1065571">
                  <a:extLst>
                    <a:ext uri="{9D8B030D-6E8A-4147-A177-3AD203B41FA5}">
                      <a16:colId xmlns:a16="http://schemas.microsoft.com/office/drawing/2014/main" xmlns="" val="2867047491"/>
                    </a:ext>
                  </a:extLst>
                </a:gridCol>
                <a:gridCol w="1943101">
                  <a:extLst>
                    <a:ext uri="{9D8B030D-6E8A-4147-A177-3AD203B41FA5}">
                      <a16:colId xmlns:a16="http://schemas.microsoft.com/office/drawing/2014/main" xmlns="" val="3212005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Периоды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Средне взвешенное текущих отметок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Отметка за экзамен (итоговую К/р …)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Отметка</a:t>
                      </a:r>
                      <a:r>
                        <a:rPr lang="ru-RU" sz="1400" baseline="0" dirty="0"/>
                        <a:t> за четверть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8444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45392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dirty="0"/>
                        <a:t>2-я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(4,2+5)/2=4,6 (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8650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ru-RU" sz="1400" dirty="0"/>
                        <a:t>3-я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6351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ru-RU" sz="1400" dirty="0"/>
                        <a:t>4-я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7939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(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4,4+</a:t>
                      </a:r>
                      <a:r>
                        <a:rPr lang="ru-RU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+4,1+4,8)/4=4,57  </a:t>
                      </a:r>
                      <a:r>
                        <a:rPr lang="ru-RU" sz="1400" dirty="0"/>
                        <a:t>(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540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761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1332" y="89280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Готовые отметки выставляются как среднее арифметическое средних четвертных/полугодовых отметок и экзамена с учетом округления до десятых и отметки за экзамен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58061"/>
            <a:ext cx="8991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Выставление годовых отметок в ЭЖ с учетом годового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566301" y="1432582"/>
          <a:ext cx="6096000" cy="24790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40459378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8667015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86704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Периоды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Средне взвешенное текущих отметок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Отметка за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8444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45392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dirty="0"/>
                        <a:t>2-я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86507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b="0" dirty="0"/>
                        <a:t>3-я</a:t>
                      </a:r>
                      <a:r>
                        <a:rPr lang="ru-RU" sz="1400" b="0" baseline="0" dirty="0"/>
                        <a:t> четверть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b="0" dirty="0"/>
                        <a:t>4-я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b="1" dirty="0"/>
                        <a:t>Экзамен за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3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(4,5+4,0+4,0+4,7+5)/5=4,44    (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540493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920675" y="750559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Вариант 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863" y="304828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Вариант 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5556" y="3388897"/>
            <a:ext cx="491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Готовые отметки выставляются как среднее арифметическое четвертных/полугодовых отметок и экзамена с учетом округления до десятых и отметки за экзамен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5345723" y="4113738"/>
          <a:ext cx="6096000" cy="24790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40459378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8667015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86704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Периоды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Средне взвешенное текущих отметок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Отметка за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8444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45392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dirty="0"/>
                        <a:t>2-я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86507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b="0" dirty="0"/>
                        <a:t>3-я</a:t>
                      </a:r>
                      <a:r>
                        <a:rPr lang="ru-RU" sz="1400" b="0" baseline="0" dirty="0"/>
                        <a:t> четверть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b="0" dirty="0"/>
                        <a:t>4-я четверть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400" b="1" dirty="0"/>
                        <a:t>Экзамен за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34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/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(5+4+4+5+5)/5=4,6    (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540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2528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pple Iphone в руке PNG фото">
            <a:extLst>
              <a:ext uri="{FF2B5EF4-FFF2-40B4-BE49-F238E27FC236}">
                <a16:creationId xmlns:a16="http://schemas.microsoft.com/office/drawing/2014/main" xmlns="" id="{B3CFCE82-DC0E-4CC7-BA65-602F13E0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814" y="93926"/>
            <a:ext cx="6202546" cy="80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36AEA3B-29E3-4716-86FF-CBDBFBDA391D}"/>
              </a:ext>
            </a:extLst>
          </p:cNvPr>
          <p:cNvGrpSpPr/>
          <p:nvPr/>
        </p:nvGrpSpPr>
        <p:grpSpPr>
          <a:xfrm>
            <a:off x="7384211" y="3429000"/>
            <a:ext cx="1215221" cy="1136759"/>
            <a:chOff x="7116792" y="3029798"/>
            <a:chExt cx="1215221" cy="1136759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xmlns="" id="{6A722703-AFA5-4E0D-83ED-30F34184F5DC}"/>
                </a:ext>
              </a:extLst>
            </p:cNvPr>
            <p:cNvSpPr/>
            <p:nvPr/>
          </p:nvSpPr>
          <p:spPr>
            <a:xfrm>
              <a:off x="7116792" y="3029798"/>
              <a:ext cx="1215221" cy="1136759"/>
            </a:xfrm>
            <a:prstGeom prst="roundRect">
              <a:avLst/>
            </a:prstGeom>
            <a:solidFill>
              <a:srgbClr val="1B32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8D409B8-C947-476C-88E5-FDDF5625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363" y="3116138"/>
              <a:ext cx="964077" cy="964077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33CCC43-130A-4093-A135-124C444202A6}"/>
              </a:ext>
            </a:extLst>
          </p:cNvPr>
          <p:cNvSpPr/>
          <p:nvPr/>
        </p:nvSpPr>
        <p:spPr>
          <a:xfrm>
            <a:off x="8911087" y="4479417"/>
            <a:ext cx="27782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B328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https://vk.com/club211853778</a:t>
            </a:r>
            <a:endParaRPr lang="ru-RU" sz="1600" dirty="0">
              <a:solidFill>
                <a:srgbClr val="1B3281"/>
              </a:solidFill>
            </a:endParaRPr>
          </a:p>
          <a:p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742863B-4A67-4403-83B3-F36C539F2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087" y="3483926"/>
            <a:ext cx="1026903" cy="10269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8D384D-99A6-4DB8-A7A5-DAAA2DF85AA8}"/>
              </a:ext>
            </a:extLst>
          </p:cNvPr>
          <p:cNvSpPr txBox="1"/>
          <p:nvPr/>
        </p:nvSpPr>
        <p:spPr>
          <a:xfrm>
            <a:off x="2709911" y="1524896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65AA9"/>
                </a:solidFill>
                <a:effectLst/>
                <a:uLnTx/>
                <a:uFillTx/>
              </a:rPr>
              <a:t>СКАЧАТЬ ПРЕЗЕНТАЦИЮ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D6C9E9-6D74-4A2F-8682-5D4F3A0BE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8" t="8163" r="8763" b="9681"/>
          <a:stretch/>
        </p:blipFill>
        <p:spPr>
          <a:xfrm>
            <a:off x="2477297" y="2440081"/>
            <a:ext cx="2302590" cy="23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31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C065EA-729D-4BBC-9DF8-0C63D422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2684"/>
            <a:ext cx="12192000" cy="683263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5A147B3-F820-43EF-9BB8-9ED757C3D04D}"/>
              </a:ext>
            </a:extLst>
          </p:cNvPr>
          <p:cNvSpPr/>
          <p:nvPr/>
        </p:nvSpPr>
        <p:spPr>
          <a:xfrm>
            <a:off x="1889185" y="4037162"/>
            <a:ext cx="6676845" cy="5348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41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1818" y="1424839"/>
            <a:ext cx="107198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рамках Методологии рассматриваются следующие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направления оценки качества образования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культуры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самооценки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образовательных организаций, внедрение технологий формирующего оценивания как способа продвижения к поставленным целям обучения с учетом целей и особенностей участников образовательных отношений;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степени соответствия подготовки обучающихся требованиям ФГОС к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/>
              </a:rPr>
              <a:t>результатам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освоения образовательных программ;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степени соответствия образовательной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/>
              </a:rPr>
              <a:t>деятельности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требованиям ФГОС к условиям реализации образовательной деятельности;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степени соответствия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/>
              </a:rPr>
              <a:t>подготовки обучающихся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их потребностям, потребностям предприятий и учреждений;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степени соответствия образовательной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/>
              </a:rPr>
              <a:t>деятельности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потребностям обучающихся, потребностям организаций среднего и высшего профессионального образования, предприятий и учреждений, потенциальными будущими работниками которых являются обучающиеся в образовательной организации.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4534" y="594749"/>
            <a:ext cx="9784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Приказ Рособрнадзора N 590, </a:t>
            </a:r>
            <a:r>
              <a:rPr lang="ru-RU" sz="1600" dirty="0" err="1">
                <a:solidFill>
                  <a:prstClr val="black"/>
                </a:solidFill>
                <a:latin typeface="Calibri" panose="020F0502020204030204"/>
              </a:rPr>
              <a:t>Минпросвещения</a:t>
            </a: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 России N 219 от 06.05.2019 «Об утверждении Методологии и критериев оценки качества общего образования в общеобразовательных организациях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90627" y="61082"/>
            <a:ext cx="4859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Теоретический аспект оценки качества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0472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466" y="96504"/>
            <a:ext cx="9110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Единая система оценки качества образования (ЕСОКО)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4" y="690664"/>
            <a:ext cx="9592092" cy="5930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187" y="127591"/>
            <a:ext cx="2223347" cy="861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EAF148-5409-4F41-95E3-57BE7BD8E3C1}"/>
              </a:ext>
            </a:extLst>
          </p:cNvPr>
          <p:cNvSpPr txBox="1"/>
          <p:nvPr/>
        </p:nvSpPr>
        <p:spPr>
          <a:xfrm>
            <a:off x="7299365" y="5874948"/>
            <a:ext cx="2936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Внутренняя система оценки качества образования – ВСОКО</a:t>
            </a:r>
          </a:p>
        </p:txBody>
      </p:sp>
    </p:spTree>
    <p:extLst>
      <p:ext uri="{BB962C8B-B14F-4D97-AF65-F5344CB8AC3E}">
        <p14:creationId xmlns:p14="http://schemas.microsoft.com/office/powerpoint/2010/main" val="365114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4" y="608200"/>
            <a:ext cx="6659624" cy="624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799" y="482136"/>
            <a:ext cx="3613307" cy="13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00842"/>
      </p:ext>
    </p:extLst>
  </p:cSld>
  <p:clrMapOvr>
    <a:masterClrMapping/>
  </p:clrMapOvr>
</p:sld>
</file>

<file path=ppt/theme/theme1.xml><?xml version="1.0" encoding="utf-8"?>
<a:theme xmlns:a="http://schemas.openxmlformats.org/drawingml/2006/main" name="_ШАБЛОН_МЭР_СО - копия">
  <a:themeElements>
    <a:clrScheme name="_ШАБЛОН_МЭР_СО - копи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_ШАБЛОН_МЭР_СО - копи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_ШАБЛОН_МЭР_СО - копи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2476</Words>
  <Application>Microsoft Office PowerPoint</Application>
  <PresentationFormat>Произвольный</PresentationFormat>
  <Paragraphs>497</Paragraphs>
  <Slides>52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_ШАБЛОН_МЭР_СО - копия</vt:lpstr>
      <vt:lpstr>1_Тема Office</vt:lpstr>
      <vt:lpstr>Тема Office</vt:lpstr>
      <vt:lpstr>5_Тема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User-090</dc:creator>
  <cp:lastModifiedBy>Настя</cp:lastModifiedBy>
  <cp:revision>34</cp:revision>
  <dcterms:created xsi:type="dcterms:W3CDTF">2022-08-18T09:57:57Z</dcterms:created>
  <dcterms:modified xsi:type="dcterms:W3CDTF">2024-03-28T04:34:31Z</dcterms:modified>
</cp:coreProperties>
</file>