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1152" r:id="rId2"/>
    <p:sldId id="1153" r:id="rId3"/>
    <p:sldId id="868" r:id="rId4"/>
    <p:sldId id="1163" r:id="rId5"/>
    <p:sldId id="1161" r:id="rId6"/>
    <p:sldId id="1158" r:id="rId7"/>
    <p:sldId id="1159" r:id="rId8"/>
    <p:sldId id="1160" r:id="rId9"/>
    <p:sldId id="1155" r:id="rId10"/>
    <p:sldId id="257" r:id="rId11"/>
    <p:sldId id="1167" r:id="rId12"/>
    <p:sldId id="1169" r:id="rId13"/>
    <p:sldId id="1166" r:id="rId14"/>
  </p:sldIdLst>
  <p:sldSz cx="9144000" cy="5143500" type="screen16x9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2EA7"/>
    <a:srgbClr val="003399"/>
    <a:srgbClr val="2A55AA"/>
    <a:srgbClr val="002164"/>
    <a:srgbClr val="0133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632" autoAdjust="0"/>
  </p:normalViewPr>
  <p:slideViewPr>
    <p:cSldViewPr showGuides="1">
      <p:cViewPr>
        <p:scale>
          <a:sx n="100" d="100"/>
          <a:sy n="100" d="100"/>
        </p:scale>
        <p:origin x="-498" y="-5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3F4B42-1406-4EDF-858D-3C145EF514A8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5D992B-C85A-406E-8618-1D32DDE77C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1572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B7942B-BF95-4AC4-8E35-23DA2DE2521D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4448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B7942B-BF95-4AC4-8E35-23DA2DE2521D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10637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B7942B-BF95-4AC4-8E35-23DA2DE2521D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08255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B7942B-BF95-4AC4-8E35-23DA2DE2521D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41913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B7942B-BF95-4AC4-8E35-23DA2DE2521D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56671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B7942B-BF95-4AC4-8E35-23DA2DE2521D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12857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B7942B-BF95-4AC4-8E35-23DA2DE2521D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82856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B7942B-BF95-4AC4-8E35-23DA2DE2521D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3307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EEBD7-4FDE-4AAD-8555-06DCC753F016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CB13B-AC71-429A-8CE2-AF3B0CB717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4003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EEBD7-4FDE-4AAD-8555-06DCC753F016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CB13B-AC71-429A-8CE2-AF3B0CB717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1358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EEBD7-4FDE-4AAD-8555-06DCC753F016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CB13B-AC71-429A-8CE2-AF3B0CB717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8766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EEBD7-4FDE-4AAD-8555-06DCC753F016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CB13B-AC71-429A-8CE2-AF3B0CB717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166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EEBD7-4FDE-4AAD-8555-06DCC753F016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CB13B-AC71-429A-8CE2-AF3B0CB717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6223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EEBD7-4FDE-4AAD-8555-06DCC753F016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CB13B-AC71-429A-8CE2-AF3B0CB717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4589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EEBD7-4FDE-4AAD-8555-06DCC753F016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CB13B-AC71-429A-8CE2-AF3B0CB717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1668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EEBD7-4FDE-4AAD-8555-06DCC753F016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CB13B-AC71-429A-8CE2-AF3B0CB717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8390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EEBD7-4FDE-4AAD-8555-06DCC753F016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CB13B-AC71-429A-8CE2-AF3B0CB717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3711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EEBD7-4FDE-4AAD-8555-06DCC753F016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CB13B-AC71-429A-8CE2-AF3B0CB717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6491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EEBD7-4FDE-4AAD-8555-06DCC753F016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CB13B-AC71-429A-8CE2-AF3B0CB717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9862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BEEBD7-4FDE-4AAD-8555-06DCC753F016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9CB13B-AC71-429A-8CE2-AF3B0CB717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729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tm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tmp"/><Relationship Id="rId5" Type="http://schemas.openxmlformats.org/officeDocument/2006/relationships/image" Target="../media/image22.tmp"/><Relationship Id="rId4" Type="http://schemas.openxmlformats.org/officeDocument/2006/relationships/image" Target="../media/image21.tm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tmp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A4%D0%B8%D1%88%D0%B5%D1%80,_%D0%A0%D0%BE%D0%BD%D0%B0%D0%BB%D1%8C%D0%B4_%D0%AD%D0%B9%D0%BB%D0%BC%D0%B5%D1%80" TargetMode="External"/><Relationship Id="rId3" Type="http://schemas.openxmlformats.org/officeDocument/2006/relationships/image" Target="../media/image5.jpeg"/><Relationship Id="rId7" Type="http://schemas.openxmlformats.org/officeDocument/2006/relationships/hyperlink" Target="https://ru.wikipedia.org/wiki/%D0%9D%D0%B5%D0%B9%D0%BC%D0%B0%D0%BD,_%D0%95%D0%B6%D0%B8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ru.wikipedia.org/wiki/%D0%A2%D0%BE%D1%87%D0%B5%D1%87%D0%BD%D0%B0%D1%8F_%D0%BE%D1%86%D0%B5%D0%BD%D0%BA%D0%B0" TargetMode="External"/><Relationship Id="rId5" Type="http://schemas.openxmlformats.org/officeDocument/2006/relationships/hyperlink" Target="https://ru.wikipedia.org/wiki/%D0%98%D0%BD%D1%82%D0%B5%D1%80%D0%B2%D0%B0%D0%BB%D1%8C%D0%BD%D0%B0%D1%8F_%D0%BE%D1%86%D0%B5%D0%BD%D0%BA%D0%B0" TargetMode="External"/><Relationship Id="rId4" Type="http://schemas.openxmlformats.org/officeDocument/2006/relationships/hyperlink" Target="https://ru.wikipedia.org/wiki/%D0%9C%D0%B0%D1%82%D0%B5%D0%BC%D0%B0%D1%82%D0%B8%D1%87%D0%B5%D1%81%D0%BA%D0%B0%D1%8F_%D1%81%D1%82%D0%B0%D1%82%D0%B8%D1%81%D1%82%D0%B8%D0%BA%D0%B0" TargetMode="External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tmp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5400000">
            <a:off x="470338" y="3414650"/>
            <a:ext cx="1266590" cy="1182151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11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>
            <a:off x="794811" y="4153519"/>
            <a:ext cx="630352" cy="506636"/>
          </a:xfrm>
          <a:prstGeom prst="triangle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11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AA221D8C-6359-470D-9B4F-57CC5F3ED2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752"/>
            <a:ext cx="671356" cy="265839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0035B50F-3E52-42DD-B9DB-E0C13853DD63}"/>
              </a:ext>
            </a:extLst>
          </p:cNvPr>
          <p:cNvSpPr txBox="1"/>
          <p:nvPr/>
        </p:nvSpPr>
        <p:spPr>
          <a:xfrm>
            <a:off x="991993" y="484633"/>
            <a:ext cx="33639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Управление </a:t>
            </a:r>
          </a:p>
          <a:p>
            <a:r>
              <a:rPr lang="ru-RU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качеством образования. </a:t>
            </a:r>
          </a:p>
          <a:p>
            <a:r>
              <a:rPr lang="ru-RU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Курс на объективность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684C079-BF2A-4D66-8637-7F1A74B608B2}"/>
              </a:ext>
            </a:extLst>
          </p:cNvPr>
          <p:cNvSpPr txBox="1"/>
          <p:nvPr/>
        </p:nvSpPr>
        <p:spPr>
          <a:xfrm>
            <a:off x="5076056" y="3666949"/>
            <a:ext cx="396044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50" dirty="0">
                <a:solidFill>
                  <a:schemeClr val="bg1">
                    <a:lumMod val="50000"/>
                  </a:schemeClr>
                </a:solidFill>
                <a:ea typeface="Verdana" panose="020B0604030504040204" pitchFamily="34" charset="0"/>
                <a:cs typeface="Calibri" panose="020F0502020204030204" pitchFamily="34" charset="0"/>
              </a:rPr>
              <a:t>ЦЕНТР ПОДГОТОВКИ УПРАВЛЕНЧЕСКИХ КОМАНД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1E2EE4C-F935-4252-8A0F-199BEC2C9BD2}"/>
              </a:ext>
            </a:extLst>
          </p:cNvPr>
          <p:cNvSpPr txBox="1"/>
          <p:nvPr/>
        </p:nvSpPr>
        <p:spPr>
          <a:xfrm>
            <a:off x="7838814" y="4571972"/>
            <a:ext cx="97654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chemeClr val="bg1">
                    <a:lumMod val="50000"/>
                  </a:schemeClr>
                </a:solidFill>
              </a:rPr>
              <a:t>17</a:t>
            </a:r>
            <a:r>
              <a:rPr lang="ru-RU" sz="1350" dirty="0">
                <a:solidFill>
                  <a:schemeClr val="bg1">
                    <a:lumMod val="50000"/>
                  </a:schemeClr>
                </a:solidFill>
              </a:rPr>
              <a:t>.11.2023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3E2B9D43-65A2-4D98-9D2B-8B254580ED80}"/>
              </a:ext>
            </a:extLst>
          </p:cNvPr>
          <p:cNvSpPr/>
          <p:nvPr/>
        </p:nvSpPr>
        <p:spPr>
          <a:xfrm>
            <a:off x="991993" y="1827677"/>
            <a:ext cx="7858268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Методика расчета показателя</a:t>
            </a:r>
          </a:p>
          <a:p>
            <a:r>
              <a:rPr lang="ru-RU" sz="26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«Уровень объективности оценки образовательных результатов в субъекте Российской Федерации»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8AB1D11C-5E41-4D34-B85F-8623D92453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7943" y="135060"/>
            <a:ext cx="1563532" cy="1297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2389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/>
          <p:cNvSpPr/>
          <p:nvPr/>
        </p:nvSpPr>
        <p:spPr>
          <a:xfrm>
            <a:off x="860425" y="136865"/>
            <a:ext cx="7423150" cy="412080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Доверительные интервалы ВПР по региону в 2023 году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5461267"/>
              </p:ext>
            </p:extLst>
          </p:nvPr>
        </p:nvGraphicFramePr>
        <p:xfrm>
          <a:off x="251521" y="671519"/>
          <a:ext cx="7225604" cy="123579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0811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54508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45997">
                <a:tc gridSpan="4"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bg1"/>
                          </a:solidFill>
                        </a:rPr>
                        <a:t>Математика 4 класс</a:t>
                      </a:r>
                    </a:p>
                  </a:txBody>
                  <a:tcPr marL="91454" marR="91454" marT="45722" marB="45722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3779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ОО</a:t>
                      </a:r>
                    </a:p>
                  </a:txBody>
                  <a:tcPr marL="91454" marR="91454" marT="45722" marB="45722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Доверительный интервал региона </a:t>
                      </a:r>
                    </a:p>
                  </a:txBody>
                  <a:tcPr marL="91454" marR="91454" marT="45722" marB="45722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/>
                        <a:t>Доверительный интервал ОО</a:t>
                      </a:r>
                    </a:p>
                  </a:txBody>
                  <a:tcPr marL="91454" marR="91454" marT="45722" marB="45722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/>
                        <a:t>Результат (показывает завышенного значения среднего балла/ не показывает)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4" marR="91454" marT="45722" marB="45722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0696">
                <a:tc>
                  <a:txBody>
                    <a:bodyPr/>
                    <a:lstStyle/>
                    <a:p>
                      <a:r>
                        <a:rPr lang="ru-RU" sz="1000" dirty="0"/>
                        <a:t>Школа №1</a:t>
                      </a:r>
                    </a:p>
                  </a:txBody>
                  <a:tcPr marL="91454" marR="91454" marT="45722" marB="45722"/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/>
                        <a:t>[</a:t>
                      </a:r>
                      <a:r>
                        <a:rPr lang="ru-RU" sz="1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12,66; 12,74 </a:t>
                      </a:r>
                      <a:r>
                        <a:rPr lang="ru-RU" sz="1000" dirty="0"/>
                        <a:t>]</a:t>
                      </a:r>
                    </a:p>
                    <a:p>
                      <a:endParaRPr lang="ru-RU" sz="1000" dirty="0"/>
                    </a:p>
                  </a:txBody>
                  <a:tcPr marL="91454" marR="91454" marT="45722" marB="45722" anchor="ctr"/>
                </a:tc>
                <a:tc>
                  <a:txBody>
                    <a:bodyPr/>
                    <a:lstStyle/>
                    <a:p>
                      <a:r>
                        <a:rPr lang="ru-RU" sz="1000" dirty="0"/>
                        <a:t>[</a:t>
                      </a:r>
                      <a:r>
                        <a:rPr lang="ru-RU" sz="1000" b="1" dirty="0">
                          <a:solidFill>
                            <a:srgbClr val="00B050"/>
                          </a:solidFill>
                          <a:effectLst/>
                        </a:rPr>
                        <a:t>11,23</a:t>
                      </a:r>
                      <a:r>
                        <a:rPr lang="ru-RU" sz="1000" dirty="0"/>
                        <a:t>; 11,75 ] </a:t>
                      </a:r>
                    </a:p>
                  </a:txBody>
                  <a:tcPr marL="91454" marR="91454" marT="45722" marB="45722"/>
                </a:tc>
                <a:tc>
                  <a:txBody>
                    <a:bodyPr/>
                    <a:lstStyle/>
                    <a:p>
                      <a:r>
                        <a:rPr lang="ru-RU" sz="1000" dirty="0"/>
                        <a:t>Норма</a:t>
                      </a:r>
                    </a:p>
                  </a:txBody>
                  <a:tcPr marL="91454" marR="91454" marT="45722" marB="45722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20696">
                <a:tc>
                  <a:txBody>
                    <a:bodyPr/>
                    <a:lstStyle/>
                    <a:p>
                      <a:r>
                        <a:rPr lang="ru-RU" sz="1000" dirty="0"/>
                        <a:t>Школа №2</a:t>
                      </a:r>
                    </a:p>
                  </a:txBody>
                  <a:tcPr marL="91454" marR="91454" marT="45722" marB="45722"/>
                </a:tc>
                <a:tc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/>
                        <a:t>[</a:t>
                      </a:r>
                      <a:r>
                        <a:rPr lang="ru-RU" sz="1000" b="1" dirty="0">
                          <a:solidFill>
                            <a:srgbClr val="FF0000"/>
                          </a:solidFill>
                        </a:rPr>
                        <a:t>12,75</a:t>
                      </a:r>
                      <a:r>
                        <a:rPr lang="ru-RU" sz="1000" dirty="0"/>
                        <a:t>; 13,50 ] </a:t>
                      </a:r>
                    </a:p>
                  </a:txBody>
                  <a:tcPr marL="91454" marR="91454" marT="45722" marB="45722"/>
                </a:tc>
                <a:tc>
                  <a:txBody>
                    <a:bodyPr/>
                    <a:lstStyle/>
                    <a:p>
                      <a:r>
                        <a:rPr lang="ru-RU" sz="1000" dirty="0"/>
                        <a:t>В списке</a:t>
                      </a:r>
                    </a:p>
                  </a:txBody>
                  <a:tcPr marL="91454" marR="91454" marT="45722" marB="45722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12" name="Таблица 11">
            <a:extLst>
              <a:ext uri="{FF2B5EF4-FFF2-40B4-BE49-F238E27FC236}">
                <a16:creationId xmlns:a16="http://schemas.microsoft.com/office/drawing/2014/main" xmlns="" id="{69F3C407-EFD6-40EA-91C2-AF4474D541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5509110"/>
              </p:ext>
            </p:extLst>
          </p:nvPr>
        </p:nvGraphicFramePr>
        <p:xfrm>
          <a:off x="804254" y="2125008"/>
          <a:ext cx="7535492" cy="122982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5212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78296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77859">
                <a:tc gridSpan="4"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bg1"/>
                          </a:solidFill>
                        </a:rPr>
                        <a:t>Русский язык 5 класс</a:t>
                      </a:r>
                    </a:p>
                  </a:txBody>
                  <a:tcPr marL="91454" marR="91454" marT="45722" marB="45722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1506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ОО</a:t>
                      </a:r>
                    </a:p>
                  </a:txBody>
                  <a:tcPr marL="91454" marR="91454" marT="45722" marB="45722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Доверительный интервал региона </a:t>
                      </a:r>
                    </a:p>
                  </a:txBody>
                  <a:tcPr marL="91454" marR="91454" marT="45722" marB="45722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/>
                        <a:t>Доверительный интервал ОО</a:t>
                      </a:r>
                    </a:p>
                  </a:txBody>
                  <a:tcPr marL="91454" marR="91454" marT="45722" marB="45722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/>
                        <a:t>Результат (показывает завышенного значения среднего балла/ не показывает)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4" marR="91454" marT="45722" marB="45722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7859">
                <a:tc>
                  <a:txBody>
                    <a:bodyPr/>
                    <a:lstStyle/>
                    <a:p>
                      <a:r>
                        <a:rPr lang="ru-RU" sz="1000" dirty="0"/>
                        <a:t>Школа №1</a:t>
                      </a:r>
                    </a:p>
                  </a:txBody>
                  <a:tcPr marL="91454" marR="91454" marT="45722" marB="45722"/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/>
                        <a:t>[</a:t>
                      </a:r>
                      <a:r>
                        <a:rPr lang="ru-RU" sz="1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28,66; 28,85</a:t>
                      </a:r>
                      <a:r>
                        <a:rPr lang="ru-RU" sz="1000" dirty="0"/>
                        <a:t>]</a:t>
                      </a:r>
                    </a:p>
                    <a:p>
                      <a:endParaRPr lang="ru-RU" sz="1000" dirty="0"/>
                    </a:p>
                  </a:txBody>
                  <a:tcPr marL="91454" marR="91454" marT="45722" marB="45722" anchor="ctr"/>
                </a:tc>
                <a:tc>
                  <a:txBody>
                    <a:bodyPr/>
                    <a:lstStyle/>
                    <a:p>
                      <a:r>
                        <a:rPr lang="ru-RU" sz="1000" dirty="0"/>
                        <a:t>[</a:t>
                      </a:r>
                      <a:r>
                        <a:rPr lang="ru-RU" sz="1000" b="1" dirty="0">
                          <a:solidFill>
                            <a:srgbClr val="00B050"/>
                          </a:solidFill>
                          <a:effectLst/>
                        </a:rPr>
                        <a:t>27,56</a:t>
                      </a:r>
                      <a:r>
                        <a:rPr lang="ru-RU" sz="1000" dirty="0"/>
                        <a:t>; 29,32 ] </a:t>
                      </a:r>
                    </a:p>
                  </a:txBody>
                  <a:tcPr marL="91454" marR="91454" marT="45722" marB="45722"/>
                </a:tc>
                <a:tc>
                  <a:txBody>
                    <a:bodyPr/>
                    <a:lstStyle/>
                    <a:p>
                      <a:r>
                        <a:rPr lang="ru-RU" sz="1000" dirty="0"/>
                        <a:t>Норма</a:t>
                      </a:r>
                    </a:p>
                  </a:txBody>
                  <a:tcPr marL="91454" marR="91454" marT="45722" marB="45722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7859">
                <a:tc>
                  <a:txBody>
                    <a:bodyPr/>
                    <a:lstStyle/>
                    <a:p>
                      <a:r>
                        <a:rPr lang="ru-RU" sz="1000" dirty="0"/>
                        <a:t>Школа №2</a:t>
                      </a:r>
                    </a:p>
                  </a:txBody>
                  <a:tcPr marL="91454" marR="91454" marT="45722" marB="45722"/>
                </a:tc>
                <a:tc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/>
                        <a:t>[</a:t>
                      </a:r>
                      <a:r>
                        <a:rPr lang="ru-RU" sz="1000" b="1" dirty="0">
                          <a:solidFill>
                            <a:srgbClr val="FF0000"/>
                          </a:solidFill>
                        </a:rPr>
                        <a:t>32,25</a:t>
                      </a:r>
                      <a:r>
                        <a:rPr lang="ru-RU" sz="1000" dirty="0"/>
                        <a:t>; 34,66 ] </a:t>
                      </a:r>
                    </a:p>
                  </a:txBody>
                  <a:tcPr marL="91454" marR="91454" marT="45722" marB="45722"/>
                </a:tc>
                <a:tc>
                  <a:txBody>
                    <a:bodyPr/>
                    <a:lstStyle/>
                    <a:p>
                      <a:r>
                        <a:rPr lang="ru-RU" sz="1000" dirty="0"/>
                        <a:t>В списке</a:t>
                      </a:r>
                    </a:p>
                  </a:txBody>
                  <a:tcPr marL="91454" marR="91454" marT="45722" marB="45722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14" name="Таблица 13">
            <a:extLst>
              <a:ext uri="{FF2B5EF4-FFF2-40B4-BE49-F238E27FC236}">
                <a16:creationId xmlns:a16="http://schemas.microsoft.com/office/drawing/2014/main" xmlns="" id="{76CBE0C3-F4B5-49E4-9A10-0BF1AA4304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8960213"/>
              </p:ext>
            </p:extLst>
          </p:nvPr>
        </p:nvGraphicFramePr>
        <p:xfrm>
          <a:off x="1835696" y="3572527"/>
          <a:ext cx="7056785" cy="12280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01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52028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72348">
                <a:tc gridSpan="4"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bg1"/>
                          </a:solidFill>
                        </a:rPr>
                        <a:t>Математика 5 класс</a:t>
                      </a:r>
                    </a:p>
                  </a:txBody>
                  <a:tcPr marL="91454" marR="91454" marT="45722" marB="45722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9322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ОО</a:t>
                      </a:r>
                    </a:p>
                  </a:txBody>
                  <a:tcPr marL="91454" marR="91454" marT="45722" marB="45722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Доверительный интервал региона </a:t>
                      </a:r>
                    </a:p>
                  </a:txBody>
                  <a:tcPr marL="91454" marR="91454" marT="45722" marB="45722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/>
                        <a:t>Доверительный интервал ОО</a:t>
                      </a:r>
                    </a:p>
                  </a:txBody>
                  <a:tcPr marL="91454" marR="91454" marT="45722" marB="45722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/>
                        <a:t>Результат (показывает завышенного значения среднего балла/ не показывает)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4" marR="91454" marT="45722" marB="45722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8750">
                <a:tc>
                  <a:txBody>
                    <a:bodyPr/>
                    <a:lstStyle/>
                    <a:p>
                      <a:r>
                        <a:rPr lang="ru-RU" sz="1000" dirty="0"/>
                        <a:t>Школа №1</a:t>
                      </a:r>
                    </a:p>
                  </a:txBody>
                  <a:tcPr marL="91454" marR="91454" marT="45722" marB="45722"/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/>
                        <a:t>[</a:t>
                      </a:r>
                      <a:r>
                        <a:rPr lang="ru-RU" sz="1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9,27; 9,34 </a:t>
                      </a:r>
                      <a:r>
                        <a:rPr lang="ru-RU" sz="1000" dirty="0"/>
                        <a:t>]</a:t>
                      </a:r>
                    </a:p>
                    <a:p>
                      <a:endParaRPr lang="ru-RU" sz="1000" dirty="0"/>
                    </a:p>
                  </a:txBody>
                  <a:tcPr marL="91454" marR="91454" marT="45722" marB="45722" anchor="ctr"/>
                </a:tc>
                <a:tc>
                  <a:txBody>
                    <a:bodyPr/>
                    <a:lstStyle/>
                    <a:p>
                      <a:r>
                        <a:rPr lang="ru-RU" sz="1000" dirty="0"/>
                        <a:t>[</a:t>
                      </a:r>
                      <a:r>
                        <a:rPr lang="ru-RU" sz="1000" b="1" dirty="0">
                          <a:solidFill>
                            <a:srgbClr val="00B050"/>
                          </a:solidFill>
                          <a:effectLst/>
                        </a:rPr>
                        <a:t>9,20</a:t>
                      </a:r>
                      <a:r>
                        <a:rPr lang="ru-RU" sz="1000" dirty="0"/>
                        <a:t>; 9,57 ] </a:t>
                      </a:r>
                    </a:p>
                  </a:txBody>
                  <a:tcPr marL="91454" marR="91454" marT="45722" marB="45722"/>
                </a:tc>
                <a:tc>
                  <a:txBody>
                    <a:bodyPr/>
                    <a:lstStyle/>
                    <a:p>
                      <a:r>
                        <a:rPr lang="ru-RU" sz="1000" dirty="0"/>
                        <a:t>Норма</a:t>
                      </a:r>
                    </a:p>
                  </a:txBody>
                  <a:tcPr marL="91454" marR="91454" marT="45722" marB="45722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8750">
                <a:tc>
                  <a:txBody>
                    <a:bodyPr/>
                    <a:lstStyle/>
                    <a:p>
                      <a:r>
                        <a:rPr lang="ru-RU" sz="1000" dirty="0"/>
                        <a:t>Школа №2</a:t>
                      </a:r>
                    </a:p>
                  </a:txBody>
                  <a:tcPr marL="91454" marR="91454" marT="45722" marB="45722"/>
                </a:tc>
                <a:tc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/>
                        <a:t>[</a:t>
                      </a:r>
                      <a:r>
                        <a:rPr lang="ru-RU" sz="1000" b="1" dirty="0">
                          <a:solidFill>
                            <a:srgbClr val="FF0000"/>
                          </a:solidFill>
                        </a:rPr>
                        <a:t>9,60</a:t>
                      </a:r>
                      <a:r>
                        <a:rPr lang="ru-RU" sz="1000" dirty="0"/>
                        <a:t>; 10,11 ] </a:t>
                      </a:r>
                    </a:p>
                  </a:txBody>
                  <a:tcPr marL="91454" marR="91454" marT="45722" marB="45722"/>
                </a:tc>
                <a:tc>
                  <a:txBody>
                    <a:bodyPr/>
                    <a:lstStyle/>
                    <a:p>
                      <a:r>
                        <a:rPr lang="ru-RU" sz="1000" dirty="0"/>
                        <a:t>В списке</a:t>
                      </a:r>
                    </a:p>
                  </a:txBody>
                  <a:tcPr marL="91454" marR="91454" marT="45722" marB="45722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6" name="Picture 4" descr="https://egemoskva.ru/wp-content/uploads/2023/01/%D0%B2%D0%BF%D1%80.jpg">
            <a:extLst>
              <a:ext uri="{FF2B5EF4-FFF2-40B4-BE49-F238E27FC236}">
                <a16:creationId xmlns:a16="http://schemas.microsoft.com/office/drawing/2014/main" xmlns="" id="{DA88E115-E52C-44FE-9C40-C7BDE8F2AA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" y="66580"/>
            <a:ext cx="893346" cy="582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46937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/>
          <p:cNvSpPr/>
          <p:nvPr/>
        </p:nvSpPr>
        <p:spPr>
          <a:xfrm>
            <a:off x="1625978" y="154712"/>
            <a:ext cx="7416824" cy="647700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rgbClr val="112EA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необходимо использовать расчёты?</a:t>
            </a:r>
          </a:p>
        </p:txBody>
      </p:sp>
      <p:pic>
        <p:nvPicPr>
          <p:cNvPr id="11" name="Picture 4" descr="https://egemoskva.ru/wp-content/uploads/2023/01/%D0%B2%D0%BF%D1%80.jpg">
            <a:extLst>
              <a:ext uri="{FF2B5EF4-FFF2-40B4-BE49-F238E27FC236}">
                <a16:creationId xmlns:a16="http://schemas.microsoft.com/office/drawing/2014/main" xmlns="" id="{59BD9C50-A8FA-4B9C-AE98-56FF7E8617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7922"/>
            <a:ext cx="1167298" cy="761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A2EC8B04-0B24-4462-BC09-4A725B2799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26" y="987574"/>
            <a:ext cx="7800548" cy="364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2609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/>
          <p:cNvSpPr/>
          <p:nvPr/>
        </p:nvSpPr>
        <p:spPr>
          <a:xfrm>
            <a:off x="1625978" y="154712"/>
            <a:ext cx="6546422" cy="647700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rgbClr val="112EA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Признаки недостоверности</a:t>
            </a:r>
          </a:p>
        </p:txBody>
      </p:sp>
      <p:pic>
        <p:nvPicPr>
          <p:cNvPr id="11" name="Picture 4" descr="https://egemoskva.ru/wp-content/uploads/2023/01/%D0%B2%D0%BF%D1%80.jpg">
            <a:extLst>
              <a:ext uri="{FF2B5EF4-FFF2-40B4-BE49-F238E27FC236}">
                <a16:creationId xmlns:a16="http://schemas.microsoft.com/office/drawing/2014/main" xmlns="" id="{59BD9C50-A8FA-4B9C-AE98-56FF7E8617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7922"/>
            <a:ext cx="1167298" cy="761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CC707428-12FA-4CC8-834B-71AE40765E4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37"/>
          <a:stretch/>
        </p:blipFill>
        <p:spPr>
          <a:xfrm>
            <a:off x="179512" y="1059582"/>
            <a:ext cx="5808824" cy="3632750"/>
          </a:xfrm>
          <a:prstGeom prst="rect">
            <a:avLst/>
          </a:prstGeom>
        </p:spPr>
      </p:pic>
      <p:sp>
        <p:nvSpPr>
          <p:cNvPr id="5" name="Овал 4">
            <a:extLst>
              <a:ext uri="{FF2B5EF4-FFF2-40B4-BE49-F238E27FC236}">
                <a16:creationId xmlns:a16="http://schemas.microsoft.com/office/drawing/2014/main" xmlns="" id="{B34F4BD4-87DE-4F29-97C1-5D15EF2E6D07}"/>
              </a:ext>
            </a:extLst>
          </p:cNvPr>
          <p:cNvSpPr/>
          <p:nvPr/>
        </p:nvSpPr>
        <p:spPr>
          <a:xfrm>
            <a:off x="755576" y="4227934"/>
            <a:ext cx="720080" cy="36004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xmlns="" id="{B1C2FDD4-38ED-4942-BE42-BA5DDB1D5203}"/>
              </a:ext>
            </a:extLst>
          </p:cNvPr>
          <p:cNvCxnSpPr/>
          <p:nvPr/>
        </p:nvCxnSpPr>
        <p:spPr>
          <a:xfrm flipV="1">
            <a:off x="1187624" y="3435846"/>
            <a:ext cx="1368152" cy="792088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xmlns="" id="{33F57529-7F69-45C7-9633-499EF4A6A3B2}"/>
              </a:ext>
            </a:extLst>
          </p:cNvPr>
          <p:cNvCxnSpPr>
            <a:cxnSpLocks/>
            <a:stCxn id="5" idx="7"/>
          </p:cNvCxnSpPr>
          <p:nvPr/>
        </p:nvCxnSpPr>
        <p:spPr>
          <a:xfrm flipV="1">
            <a:off x="1370203" y="2859783"/>
            <a:ext cx="2265693" cy="1420878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xmlns="" id="{0EC65615-95BD-49D2-BCC7-E2949056A4E4}"/>
              </a:ext>
            </a:extLst>
          </p:cNvPr>
          <p:cNvCxnSpPr>
            <a:cxnSpLocks/>
            <a:stCxn id="5" idx="6"/>
          </p:cNvCxnSpPr>
          <p:nvPr/>
        </p:nvCxnSpPr>
        <p:spPr>
          <a:xfrm flipV="1">
            <a:off x="1475656" y="2458656"/>
            <a:ext cx="3096344" cy="1949298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B0619175-96F8-4A31-BF2D-931AF2712D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9017" y="1227204"/>
            <a:ext cx="3061639" cy="1486950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15FEB209-E64D-4B4B-B444-EB460F47B3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4924" y="3009460"/>
            <a:ext cx="3168352" cy="1387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6830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/>
          <p:cNvSpPr/>
          <p:nvPr/>
        </p:nvSpPr>
        <p:spPr>
          <a:xfrm>
            <a:off x="252636" y="121089"/>
            <a:ext cx="5183460" cy="647700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700" dirty="0">
                <a:solidFill>
                  <a:srgbClr val="112EA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Приоритетные меры по обеспечению объективности</a:t>
            </a:r>
          </a:p>
          <a:p>
            <a:pPr algn="ctr">
              <a:defRPr/>
            </a:pPr>
            <a:r>
              <a:rPr lang="ru-RU" sz="1700" dirty="0">
                <a:solidFill>
                  <a:srgbClr val="112EA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результатов оценочных процедур</a:t>
            </a:r>
          </a:p>
        </p:txBody>
      </p:sp>
      <p:pic>
        <p:nvPicPr>
          <p:cNvPr id="11" name="Picture 4" descr="https://egemoskva.ru/wp-content/uploads/2023/01/%D0%B2%D0%BF%D1%80.jpg">
            <a:extLst>
              <a:ext uri="{FF2B5EF4-FFF2-40B4-BE49-F238E27FC236}">
                <a16:creationId xmlns:a16="http://schemas.microsoft.com/office/drawing/2014/main" xmlns="" id="{59BD9C50-A8FA-4B9C-AE98-56FF7E8617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5834" y="47436"/>
            <a:ext cx="971600" cy="633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6117BAB2-B035-440E-8175-72729A672C3A}"/>
              </a:ext>
            </a:extLst>
          </p:cNvPr>
          <p:cNvSpPr/>
          <p:nvPr/>
        </p:nvSpPr>
        <p:spPr>
          <a:xfrm>
            <a:off x="395536" y="916110"/>
            <a:ext cx="4680520" cy="3970318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200" dirty="0"/>
              <a:t>Присутствие наблюдателей из числа родительской общественности, представителей других образовательных организаций, представителей муниципальных органов управления образованием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200" dirty="0"/>
              <a:t>Проведение оценочной процедуры организаторами из числа педагогов, не работающими в данном классе и не преподающих данный предмет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200" dirty="0"/>
              <a:t>Проверка работ обучающихся педагогами, имеющими квалификационную категорию и не работающими в данном классе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200" dirty="0"/>
              <a:t>Проверка работ обучающихся экспертами из числа педагогов школы, учителей-экспертов муниципальных предметных комиссий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200" dirty="0"/>
              <a:t>Проверка работ обучающихся муниципальной комиссией;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200" dirty="0"/>
              <a:t>выборочная перекрестная проверка работ обучающихся на уровне муниципалитета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200" dirty="0"/>
              <a:t>Проведение детализированного анализа результатов образовательных организаций, имеющих признаки необъективности результатов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200" dirty="0"/>
              <a:t>Проведение вебинаров, семинаров для школ, имеющих признаки необъективности результатов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C07D20BD-947D-463F-8A38-85D7F6B64E30}"/>
              </a:ext>
            </a:extLst>
          </p:cNvPr>
          <p:cNvSpPr/>
          <p:nvPr/>
        </p:nvSpPr>
        <p:spPr>
          <a:xfrm>
            <a:off x="5694997" y="824112"/>
            <a:ext cx="330919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chemeClr val="accent1"/>
                </a:solidFill>
              </a:rPr>
              <a:t>Методы выявления классов конкретной школы с признаками необъективных результатов оценочных процедур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39A33170-CDCD-4FE4-A0DD-3ACCBB131F39}"/>
              </a:ext>
            </a:extLst>
          </p:cNvPr>
          <p:cNvSpPr/>
          <p:nvPr/>
        </p:nvSpPr>
        <p:spPr>
          <a:xfrm>
            <a:off x="6189983" y="1903629"/>
            <a:ext cx="30243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Оценка доверительного интервала среднего балла класса относительно всех классов параллели в школе</a:t>
            </a: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xmlns="" id="{35F2035A-B4CA-40B9-B0DA-47E2081440D3}"/>
              </a:ext>
            </a:extLst>
          </p:cNvPr>
          <p:cNvSpPr/>
          <p:nvPr/>
        </p:nvSpPr>
        <p:spPr>
          <a:xfrm>
            <a:off x="5534153" y="1945864"/>
            <a:ext cx="537782" cy="532812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D470781B-D441-418C-BC62-EA13FB48A669}"/>
              </a:ext>
            </a:extLst>
          </p:cNvPr>
          <p:cNvSpPr txBox="1"/>
          <p:nvPr/>
        </p:nvSpPr>
        <p:spPr>
          <a:xfrm>
            <a:off x="5652201" y="202444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xmlns="" id="{F63CFEEC-6FE6-4D83-9282-873D23E181F9}"/>
              </a:ext>
            </a:extLst>
          </p:cNvPr>
          <p:cNvSpPr/>
          <p:nvPr/>
        </p:nvSpPr>
        <p:spPr>
          <a:xfrm>
            <a:off x="5576949" y="2819529"/>
            <a:ext cx="537782" cy="532812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4D95C08E-41E4-4D2A-9ECC-284D2A89A821}"/>
              </a:ext>
            </a:extLst>
          </p:cNvPr>
          <p:cNvSpPr txBox="1"/>
          <p:nvPr/>
        </p:nvSpPr>
        <p:spPr>
          <a:xfrm>
            <a:off x="5694997" y="290126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14E13EE4-D3AD-42CC-9881-BB1F52F89134}"/>
              </a:ext>
            </a:extLst>
          </p:cNvPr>
          <p:cNvSpPr/>
          <p:nvPr/>
        </p:nvSpPr>
        <p:spPr>
          <a:xfrm>
            <a:off x="6226604" y="2847408"/>
            <a:ext cx="2780831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Сравнение результатов класса с обобщенными результатами школы</a:t>
            </a:r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xmlns="" id="{8A6D9A4C-64B7-4BBA-B7A4-5A7081A743FD}"/>
              </a:ext>
            </a:extLst>
          </p:cNvPr>
          <p:cNvSpPr/>
          <p:nvPr/>
        </p:nvSpPr>
        <p:spPr>
          <a:xfrm>
            <a:off x="5597544" y="3693194"/>
            <a:ext cx="537782" cy="532812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E75F9B4F-3E29-4F74-A77A-915E047B7C9F}"/>
              </a:ext>
            </a:extLst>
          </p:cNvPr>
          <p:cNvSpPr txBox="1"/>
          <p:nvPr/>
        </p:nvSpPr>
        <p:spPr>
          <a:xfrm>
            <a:off x="5715592" y="377493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8E7E8585-8B8C-4D4F-98D8-3385A6E56E9A}"/>
              </a:ext>
            </a:extLst>
          </p:cNvPr>
          <p:cNvSpPr/>
          <p:nvPr/>
        </p:nvSpPr>
        <p:spPr>
          <a:xfrm>
            <a:off x="6226603" y="3621910"/>
            <a:ext cx="27808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Сравнение результатов обучающихся в образовательной организации с отметками по данному предмету по журналу</a:t>
            </a:r>
          </a:p>
        </p:txBody>
      </p:sp>
    </p:spTree>
    <p:extLst>
      <p:ext uri="{BB962C8B-B14F-4D97-AF65-F5344CB8AC3E}">
        <p14:creationId xmlns:p14="http://schemas.microsoft.com/office/powerpoint/2010/main" val="26207329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36" name="Picture 2" descr="https://pic.rutubelist.ru/user/f4/b0/f4b02d483dd990cd9562848432bbd70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924" y="2571750"/>
            <a:ext cx="864096" cy="901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1547664" y="78857"/>
            <a:ext cx="7423150" cy="647700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112EA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Методика расчета показателя «Уровень объективности оценки образовательных результатов в субъекте Российской Федерации»</a:t>
            </a:r>
          </a:p>
        </p:txBody>
      </p:sp>
      <p:pic>
        <p:nvPicPr>
          <p:cNvPr id="34864" name="Picture 49" descr="C:\Users\OgureshnikovaTV\Downloads\d8caed39ea6f11325d03ca1ef404ab6f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45" y="3555984"/>
            <a:ext cx="1215455" cy="1216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 descr="https://egemoskva.ru/wp-content/uploads/2023/01/%D0%B2%D0%BF%D1%80.jpg">
            <a:extLst>
              <a:ext uri="{FF2B5EF4-FFF2-40B4-BE49-F238E27FC236}">
                <a16:creationId xmlns:a16="http://schemas.microsoft.com/office/drawing/2014/main" xmlns="" id="{59BD9C50-A8FA-4B9C-AE98-56FF7E8617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8642"/>
            <a:ext cx="1217448" cy="793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ADB817DB-AE31-4E22-A666-900AF43460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397" y="862630"/>
            <a:ext cx="3571963" cy="387816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6A3D0141-50F5-41F7-8068-68DCF3D1982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2174" y="867427"/>
            <a:ext cx="3826581" cy="387336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D1CF0CE4-E797-4C4F-B2C1-23EB1BA02894}"/>
              </a:ext>
            </a:extLst>
          </p:cNvPr>
          <p:cNvSpPr/>
          <p:nvPr/>
        </p:nvSpPr>
        <p:spPr>
          <a:xfrm>
            <a:off x="1547664" y="1851670"/>
            <a:ext cx="3312368" cy="504056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76567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59D7344-1B13-4416-8A5E-281D1A25A40F}"/>
              </a:ext>
            </a:extLst>
          </p:cNvPr>
          <p:cNvSpPr txBox="1"/>
          <p:nvPr/>
        </p:nvSpPr>
        <p:spPr>
          <a:xfrm>
            <a:off x="862829" y="3538576"/>
            <a:ext cx="7596336" cy="381002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</a:defRPr>
            </a:lvl1pPr>
          </a:lstStyle>
          <a:p>
            <a:pPr defTabSz="685045">
              <a:defRPr/>
            </a:pPr>
            <a:r>
              <a:rPr lang="ru-RU" sz="1876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32</a:t>
            </a:r>
            <a:r>
              <a:rPr lang="ru-RU" sz="1876" dirty="0">
                <a:solidFill>
                  <a:srgbClr val="1D1D8B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школы с признаками необъективных результатов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F71B13D5-37F6-43B0-8985-3EE81DC584D0}"/>
              </a:ext>
            </a:extLst>
          </p:cNvPr>
          <p:cNvSpPr/>
          <p:nvPr/>
        </p:nvSpPr>
        <p:spPr>
          <a:xfrm>
            <a:off x="277052" y="2059416"/>
            <a:ext cx="1850961" cy="830997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685045">
              <a:defRPr/>
            </a:pPr>
            <a:r>
              <a:rPr lang="ru-RU" sz="1200" b="1" dirty="0">
                <a:solidFill>
                  <a:srgbClr val="002164"/>
                </a:solidFill>
              </a:rPr>
              <a:t>Завышенные значения среднего балла</a:t>
            </a:r>
          </a:p>
          <a:p>
            <a:pPr algn="ctr" defTabSz="685045">
              <a:defRPr/>
            </a:pPr>
            <a:r>
              <a:rPr lang="ru-RU" sz="1200" b="1" dirty="0">
                <a:solidFill>
                  <a:srgbClr val="002164"/>
                </a:solidFill>
              </a:rPr>
              <a:t> ВПР по русскому языку </a:t>
            </a:r>
          </a:p>
          <a:p>
            <a:pPr algn="ctr" defTabSz="685045">
              <a:defRPr/>
            </a:pPr>
            <a:r>
              <a:rPr lang="ru-RU" sz="1200" b="1" dirty="0">
                <a:solidFill>
                  <a:srgbClr val="002164"/>
                </a:solidFill>
              </a:rPr>
              <a:t>в 4 классе</a:t>
            </a:r>
            <a:endParaRPr lang="ru-RU" sz="1200" b="1" dirty="0">
              <a:solidFill>
                <a:srgbClr val="00216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xmlns="" id="{FD37A414-9FEF-44FD-967B-69549C077ADF}"/>
              </a:ext>
            </a:extLst>
          </p:cNvPr>
          <p:cNvSpPr/>
          <p:nvPr/>
        </p:nvSpPr>
        <p:spPr>
          <a:xfrm>
            <a:off x="521816" y="831748"/>
            <a:ext cx="570035" cy="60865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045">
              <a:defRPr/>
            </a:pPr>
            <a:endParaRPr lang="ru-RU" sz="1348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xmlns="" id="{06881586-EF51-44A3-9463-D38BF2BE5FFF}"/>
              </a:ext>
            </a:extLst>
          </p:cNvPr>
          <p:cNvSpPr/>
          <p:nvPr/>
        </p:nvSpPr>
        <p:spPr>
          <a:xfrm>
            <a:off x="6674145" y="904013"/>
            <a:ext cx="570035" cy="60865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045">
              <a:defRPr/>
            </a:pPr>
            <a:endParaRPr lang="ru-RU" sz="1348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xmlns="" id="{2EA08B67-EA19-4BEF-9E14-92FFACCAD016}"/>
              </a:ext>
            </a:extLst>
          </p:cNvPr>
          <p:cNvSpPr/>
          <p:nvPr/>
        </p:nvSpPr>
        <p:spPr>
          <a:xfrm>
            <a:off x="866301" y="1378569"/>
            <a:ext cx="637868" cy="571839"/>
          </a:xfrm>
          <a:prstGeom prst="ellipse">
            <a:avLst/>
          </a:prstGeom>
          <a:solidFill>
            <a:srgbClr val="112EA7"/>
          </a:solidFill>
          <a:ln>
            <a:solidFill>
              <a:srgbClr val="2A41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045">
              <a:defRPr/>
            </a:pPr>
            <a:endParaRPr lang="ru-RU" sz="1048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xmlns="" id="{429D86B9-A079-4A73-8F5B-C70D081EEEB7}"/>
              </a:ext>
            </a:extLst>
          </p:cNvPr>
          <p:cNvSpPr/>
          <p:nvPr/>
        </p:nvSpPr>
        <p:spPr>
          <a:xfrm>
            <a:off x="4555140" y="870833"/>
            <a:ext cx="570035" cy="60865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045">
              <a:defRPr/>
            </a:pPr>
            <a:endParaRPr lang="ru-RU" sz="1348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xmlns="" id="{FF8919F0-BA91-4AAF-83CD-34BB6D8D0E30}"/>
              </a:ext>
            </a:extLst>
          </p:cNvPr>
          <p:cNvSpPr/>
          <p:nvPr/>
        </p:nvSpPr>
        <p:spPr>
          <a:xfrm>
            <a:off x="7179087" y="1376457"/>
            <a:ext cx="637868" cy="600293"/>
          </a:xfrm>
          <a:prstGeom prst="ellipse">
            <a:avLst/>
          </a:prstGeom>
          <a:solidFill>
            <a:srgbClr val="112EA7"/>
          </a:solidFill>
          <a:ln>
            <a:solidFill>
              <a:srgbClr val="2A41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045"/>
            <a:endParaRPr lang="ru-RU" sz="1048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14B7851B-4253-4373-981A-048C45981B05}"/>
              </a:ext>
            </a:extLst>
          </p:cNvPr>
          <p:cNvSpPr txBox="1"/>
          <p:nvPr/>
        </p:nvSpPr>
        <p:spPr>
          <a:xfrm>
            <a:off x="1007842" y="1463198"/>
            <a:ext cx="389380" cy="3810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045">
              <a:defRPr/>
            </a:pPr>
            <a:r>
              <a:rPr lang="ru-RU" sz="1876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F968A315-D170-4B05-9484-B1B43D2926E5}"/>
              </a:ext>
            </a:extLst>
          </p:cNvPr>
          <p:cNvSpPr txBox="1"/>
          <p:nvPr/>
        </p:nvSpPr>
        <p:spPr>
          <a:xfrm>
            <a:off x="4686753" y="1057659"/>
            <a:ext cx="392776" cy="253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045">
              <a:defRPr/>
            </a:pPr>
            <a:r>
              <a:rPr lang="ru-RU" sz="1048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E5C1A051-CE31-485B-94F2-06DE878F6D43}"/>
              </a:ext>
            </a:extLst>
          </p:cNvPr>
          <p:cNvSpPr txBox="1"/>
          <p:nvPr/>
        </p:nvSpPr>
        <p:spPr>
          <a:xfrm>
            <a:off x="2679980" y="1013749"/>
            <a:ext cx="392776" cy="253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045">
              <a:defRPr/>
            </a:pPr>
            <a:r>
              <a:rPr lang="ru-RU" sz="1048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</a:t>
            </a:r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xmlns="" id="{5EA0E6EC-5863-4BB9-A5D2-435F6EAA441A}"/>
              </a:ext>
            </a:extLst>
          </p:cNvPr>
          <p:cNvSpPr/>
          <p:nvPr/>
        </p:nvSpPr>
        <p:spPr>
          <a:xfrm>
            <a:off x="5219657" y="1377432"/>
            <a:ext cx="637868" cy="600294"/>
          </a:xfrm>
          <a:prstGeom prst="ellipse">
            <a:avLst/>
          </a:prstGeom>
          <a:solidFill>
            <a:srgbClr val="112EA7"/>
          </a:solidFill>
          <a:ln>
            <a:solidFill>
              <a:srgbClr val="2A41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045"/>
            <a:endParaRPr lang="ru-RU" sz="1048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xmlns="" id="{ACCE0CE4-DD20-4523-8C8D-8AFD1072F6B3}"/>
              </a:ext>
            </a:extLst>
          </p:cNvPr>
          <p:cNvSpPr/>
          <p:nvPr/>
        </p:nvSpPr>
        <p:spPr>
          <a:xfrm>
            <a:off x="3032819" y="1350113"/>
            <a:ext cx="637868" cy="600295"/>
          </a:xfrm>
          <a:prstGeom prst="ellipse">
            <a:avLst/>
          </a:prstGeom>
          <a:solidFill>
            <a:srgbClr val="112EA7"/>
          </a:solidFill>
          <a:ln>
            <a:solidFill>
              <a:srgbClr val="2A41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045"/>
            <a:endParaRPr lang="ru-RU" sz="1048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9212893A-2A7B-4E09-8E7E-87ED62C9DB5A}"/>
              </a:ext>
            </a:extLst>
          </p:cNvPr>
          <p:cNvSpPr txBox="1"/>
          <p:nvPr/>
        </p:nvSpPr>
        <p:spPr>
          <a:xfrm>
            <a:off x="3189647" y="1469739"/>
            <a:ext cx="481040" cy="3810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045">
              <a:defRPr/>
            </a:pPr>
            <a:r>
              <a:rPr lang="en-US" sz="1876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</a:t>
            </a:r>
            <a:endParaRPr lang="ru-RU" sz="1876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3DBB295A-7CAE-4755-9468-1247803907B8}"/>
              </a:ext>
            </a:extLst>
          </p:cNvPr>
          <p:cNvSpPr txBox="1"/>
          <p:nvPr/>
        </p:nvSpPr>
        <p:spPr>
          <a:xfrm>
            <a:off x="5384087" y="1480568"/>
            <a:ext cx="481040" cy="3810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045">
              <a:defRPr/>
            </a:pPr>
            <a:r>
              <a:rPr lang="en-US" sz="1876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</a:t>
            </a:r>
            <a:endParaRPr lang="ru-RU" sz="1876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B3D07D2B-7B72-4137-A48D-E4C4067A1D3A}"/>
              </a:ext>
            </a:extLst>
          </p:cNvPr>
          <p:cNvSpPr txBox="1"/>
          <p:nvPr/>
        </p:nvSpPr>
        <p:spPr>
          <a:xfrm>
            <a:off x="7320712" y="1480568"/>
            <a:ext cx="481040" cy="3810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045">
              <a:defRPr/>
            </a:pPr>
            <a:r>
              <a:rPr lang="en-US" sz="1876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4</a:t>
            </a:r>
            <a:endParaRPr lang="ru-RU" sz="1876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xmlns="" id="{99D0CE90-BF0C-47AE-A87E-2E70A78D81F1}"/>
              </a:ext>
            </a:extLst>
          </p:cNvPr>
          <p:cNvSpPr/>
          <p:nvPr/>
        </p:nvSpPr>
        <p:spPr>
          <a:xfrm>
            <a:off x="2323285" y="2072259"/>
            <a:ext cx="1877878" cy="830997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685045">
              <a:defRPr/>
            </a:pPr>
            <a:r>
              <a:rPr lang="ru-RU" sz="1200" b="1" dirty="0">
                <a:solidFill>
                  <a:srgbClr val="002164"/>
                </a:solidFill>
              </a:rPr>
              <a:t>Завышенные значения среднего балла</a:t>
            </a:r>
          </a:p>
          <a:p>
            <a:pPr algn="ctr" defTabSz="685045">
              <a:defRPr/>
            </a:pPr>
            <a:r>
              <a:rPr lang="ru-RU" sz="1200" b="1" dirty="0">
                <a:solidFill>
                  <a:srgbClr val="002164"/>
                </a:solidFill>
              </a:rPr>
              <a:t> ВПР  по математике</a:t>
            </a:r>
          </a:p>
          <a:p>
            <a:pPr algn="ctr" defTabSz="685045">
              <a:defRPr/>
            </a:pPr>
            <a:r>
              <a:rPr lang="ru-RU" sz="1200" b="1" dirty="0">
                <a:solidFill>
                  <a:srgbClr val="002164"/>
                </a:solidFill>
              </a:rPr>
              <a:t> в 4 классе</a:t>
            </a:r>
            <a:endParaRPr lang="ru-RU" sz="1200" b="1" dirty="0">
              <a:solidFill>
                <a:srgbClr val="00216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xmlns="" id="{865B38B5-EE72-4563-AC52-4FE3BD0DE80B}"/>
              </a:ext>
            </a:extLst>
          </p:cNvPr>
          <p:cNvSpPr/>
          <p:nvPr/>
        </p:nvSpPr>
        <p:spPr>
          <a:xfrm>
            <a:off x="4396435" y="2096917"/>
            <a:ext cx="1974742" cy="830997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685045">
              <a:defRPr/>
            </a:pPr>
            <a:r>
              <a:rPr lang="ru-RU" sz="1200" b="1" dirty="0">
                <a:solidFill>
                  <a:srgbClr val="002164"/>
                </a:solidFill>
              </a:rPr>
              <a:t>Завышенные значения среднего балла </a:t>
            </a:r>
          </a:p>
          <a:p>
            <a:pPr algn="ctr" defTabSz="685045">
              <a:defRPr/>
            </a:pPr>
            <a:r>
              <a:rPr lang="ru-RU" sz="1200" b="1" dirty="0">
                <a:solidFill>
                  <a:srgbClr val="002164"/>
                </a:solidFill>
              </a:rPr>
              <a:t>ВПР по русскому языку</a:t>
            </a:r>
          </a:p>
          <a:p>
            <a:pPr algn="ctr" defTabSz="685045">
              <a:defRPr/>
            </a:pPr>
            <a:r>
              <a:rPr lang="ru-RU" sz="1200" b="1" dirty="0">
                <a:solidFill>
                  <a:srgbClr val="002164"/>
                </a:solidFill>
              </a:rPr>
              <a:t> в 5 классе</a:t>
            </a:r>
            <a:endParaRPr lang="ru-RU" sz="1200" b="1" dirty="0">
              <a:solidFill>
                <a:srgbClr val="00216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xmlns="" id="{1FEE26F0-B475-47F1-8EA3-68ABF4AFCA4A}"/>
              </a:ext>
            </a:extLst>
          </p:cNvPr>
          <p:cNvSpPr/>
          <p:nvPr/>
        </p:nvSpPr>
        <p:spPr>
          <a:xfrm>
            <a:off x="6630700" y="2067744"/>
            <a:ext cx="1877878" cy="830997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685045">
              <a:defRPr/>
            </a:pPr>
            <a:r>
              <a:rPr lang="ru-RU" sz="1200" b="1" dirty="0">
                <a:solidFill>
                  <a:srgbClr val="002164"/>
                </a:solidFill>
              </a:rPr>
              <a:t>Завышенные значения среднего балла </a:t>
            </a:r>
          </a:p>
          <a:p>
            <a:pPr algn="ctr" defTabSz="685045">
              <a:defRPr/>
            </a:pPr>
            <a:r>
              <a:rPr lang="ru-RU" sz="1200" b="1" dirty="0">
                <a:solidFill>
                  <a:srgbClr val="002164"/>
                </a:solidFill>
              </a:rPr>
              <a:t>ВПР по математике</a:t>
            </a:r>
          </a:p>
          <a:p>
            <a:pPr algn="ctr" defTabSz="685045">
              <a:defRPr/>
            </a:pPr>
            <a:r>
              <a:rPr lang="ru-RU" sz="1200" b="1" dirty="0">
                <a:solidFill>
                  <a:srgbClr val="002164"/>
                </a:solidFill>
              </a:rPr>
              <a:t> в 5 классе</a:t>
            </a:r>
            <a:endParaRPr lang="ru-RU" sz="1200" b="1" dirty="0">
              <a:solidFill>
                <a:srgbClr val="00216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6" name="Прямоугольник 55">
            <a:extLst>
              <a:ext uri="{FF2B5EF4-FFF2-40B4-BE49-F238E27FC236}">
                <a16:creationId xmlns:a16="http://schemas.microsoft.com/office/drawing/2014/main" xmlns="" id="{E3FD80F5-CEBE-4EB3-A7A1-343FEB240913}"/>
              </a:ext>
            </a:extLst>
          </p:cNvPr>
          <p:cNvSpPr/>
          <p:nvPr/>
        </p:nvSpPr>
        <p:spPr>
          <a:xfrm>
            <a:off x="280362" y="2999421"/>
            <a:ext cx="174340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045">
              <a:defRPr/>
            </a:pPr>
            <a:r>
              <a:rPr lang="ru-RU" sz="2000" b="1" dirty="0">
                <a:solidFill>
                  <a:srgbClr val="FF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12 </a:t>
            </a:r>
            <a:r>
              <a:rPr lang="ru-RU" sz="2000" b="1" dirty="0">
                <a:ea typeface="Verdana" panose="020B0604030504040204" pitchFamily="34" charset="0"/>
                <a:cs typeface="Verdana" panose="020B0604030504040204" pitchFamily="34" charset="0"/>
              </a:rPr>
              <a:t>школ</a:t>
            </a:r>
          </a:p>
          <a:p>
            <a:pPr algn="ctr" defTabSz="685045">
              <a:defRPr/>
            </a:pPr>
            <a:endParaRPr lang="ru-RU" sz="2000" b="1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7" name="Picture 4" descr="https://egemoskva.ru/wp-content/uploads/2023/01/%D0%B2%D0%BF%D1%80.jpg">
            <a:extLst>
              <a:ext uri="{FF2B5EF4-FFF2-40B4-BE49-F238E27FC236}">
                <a16:creationId xmlns:a16="http://schemas.microsoft.com/office/drawing/2014/main" xmlns="" id="{8FE96540-F648-4F4E-AFC5-6254EE9FA7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517"/>
            <a:ext cx="1091851" cy="712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51BC846-4492-40DA-977D-DD127A7F915D}"/>
              </a:ext>
            </a:extLst>
          </p:cNvPr>
          <p:cNvSpPr txBox="1"/>
          <p:nvPr/>
        </p:nvSpPr>
        <p:spPr>
          <a:xfrm>
            <a:off x="1979712" y="178730"/>
            <a:ext cx="60091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112EA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Маркеры необъективности ВПР-2023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DEC7035-B3F6-4A16-BEF8-33161D1CCCF6}"/>
              </a:ext>
            </a:extLst>
          </p:cNvPr>
          <p:cNvSpPr txBox="1"/>
          <p:nvPr/>
        </p:nvSpPr>
        <p:spPr>
          <a:xfrm>
            <a:off x="2876368" y="708417"/>
            <a:ext cx="32476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</a:rPr>
              <a:t>ЗАВЫШЕННЫЕ РЕЗУЛЬТАТЫ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xmlns="" id="{9CA823EE-99AD-4273-B55E-BCB93093E44A}"/>
              </a:ext>
            </a:extLst>
          </p:cNvPr>
          <p:cNvSpPr/>
          <p:nvPr/>
        </p:nvSpPr>
        <p:spPr>
          <a:xfrm>
            <a:off x="2226421" y="3025107"/>
            <a:ext cx="19747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045">
              <a:defRPr/>
            </a:pPr>
            <a:r>
              <a:rPr lang="ru-RU" sz="2000" b="1" dirty="0">
                <a:solidFill>
                  <a:srgbClr val="FF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13</a:t>
            </a:r>
            <a:r>
              <a:rPr lang="ru-RU" sz="2000" b="1" dirty="0">
                <a:ea typeface="Verdana" panose="020B0604030504040204" pitchFamily="34" charset="0"/>
                <a:cs typeface="Verdana" panose="020B0604030504040204" pitchFamily="34" charset="0"/>
              </a:rPr>
              <a:t> школ</a:t>
            </a:r>
          </a:p>
          <a:p>
            <a:pPr algn="ctr" defTabSz="685045">
              <a:defRPr/>
            </a:pPr>
            <a:endParaRPr lang="ru-RU" sz="2000" b="1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xmlns="" id="{1E2A7958-7C44-4734-BF31-4CCEA07E5A88}"/>
              </a:ext>
            </a:extLst>
          </p:cNvPr>
          <p:cNvSpPr/>
          <p:nvPr/>
        </p:nvSpPr>
        <p:spPr>
          <a:xfrm>
            <a:off x="4396435" y="3025107"/>
            <a:ext cx="19747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045">
              <a:defRPr/>
            </a:pPr>
            <a:r>
              <a:rPr lang="ru-RU" sz="2000" b="1" dirty="0">
                <a:solidFill>
                  <a:srgbClr val="FF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9 </a:t>
            </a:r>
            <a:r>
              <a:rPr lang="ru-RU" sz="2000" b="1" dirty="0">
                <a:ea typeface="Verdana" panose="020B0604030504040204" pitchFamily="34" charset="0"/>
                <a:cs typeface="Verdana" panose="020B0604030504040204" pitchFamily="34" charset="0"/>
              </a:rPr>
              <a:t>школ</a:t>
            </a:r>
          </a:p>
          <a:p>
            <a:pPr algn="ctr" defTabSz="685045">
              <a:defRPr/>
            </a:pPr>
            <a:endParaRPr lang="ru-RU" sz="2000" b="1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xmlns="" id="{00C78971-EB31-4B69-9CF9-81822E31EE76}"/>
              </a:ext>
            </a:extLst>
          </p:cNvPr>
          <p:cNvSpPr/>
          <p:nvPr/>
        </p:nvSpPr>
        <p:spPr>
          <a:xfrm>
            <a:off x="6582268" y="3021191"/>
            <a:ext cx="19747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045">
              <a:defRPr/>
            </a:pPr>
            <a:r>
              <a:rPr lang="ru-RU" sz="2000" b="1" dirty="0">
                <a:solidFill>
                  <a:srgbClr val="FF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11</a:t>
            </a:r>
            <a:r>
              <a:rPr lang="ru-RU" sz="2000" b="1" dirty="0">
                <a:ea typeface="Verdana" panose="020B0604030504040204" pitchFamily="34" charset="0"/>
                <a:cs typeface="Verdana" panose="020B0604030504040204" pitchFamily="34" charset="0"/>
              </a:rPr>
              <a:t> школ</a:t>
            </a:r>
          </a:p>
          <a:p>
            <a:pPr algn="ctr" defTabSz="685045">
              <a:defRPr/>
            </a:pPr>
            <a:endParaRPr lang="ru-RU" sz="2000" b="1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71FBE4B-D251-431C-A830-ED14C7B3E842}"/>
              </a:ext>
            </a:extLst>
          </p:cNvPr>
          <p:cNvSpPr txBox="1"/>
          <p:nvPr/>
        </p:nvSpPr>
        <p:spPr>
          <a:xfrm>
            <a:off x="157015" y="4157961"/>
            <a:ext cx="1990097" cy="369332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22</a:t>
            </a:r>
            <a:r>
              <a:rPr lang="ru-RU" dirty="0"/>
              <a:t> – по 1 маркеру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607090CA-C25F-42D9-A3F4-EEE2D4F09D54}"/>
              </a:ext>
            </a:extLst>
          </p:cNvPr>
          <p:cNvSpPr txBox="1"/>
          <p:nvPr/>
        </p:nvSpPr>
        <p:spPr>
          <a:xfrm>
            <a:off x="2341232" y="4340185"/>
            <a:ext cx="2036648" cy="369332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8</a:t>
            </a:r>
            <a:r>
              <a:rPr lang="ru-RU" dirty="0"/>
              <a:t> – по 2 маркерам 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BC0B4585-FB2B-4CA7-87EE-1A2A6CB7464D}"/>
              </a:ext>
            </a:extLst>
          </p:cNvPr>
          <p:cNvSpPr txBox="1"/>
          <p:nvPr/>
        </p:nvSpPr>
        <p:spPr>
          <a:xfrm>
            <a:off x="4572000" y="4157961"/>
            <a:ext cx="2036648" cy="369332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1</a:t>
            </a:r>
            <a:r>
              <a:rPr lang="ru-RU" dirty="0"/>
              <a:t> – по 3 маркерам 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1356BBC5-FE2F-4E46-BC75-D2FFF8F182B3}"/>
              </a:ext>
            </a:extLst>
          </p:cNvPr>
          <p:cNvSpPr txBox="1"/>
          <p:nvPr/>
        </p:nvSpPr>
        <p:spPr>
          <a:xfrm>
            <a:off x="6783428" y="4317931"/>
            <a:ext cx="2036648" cy="369332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1</a:t>
            </a:r>
            <a:r>
              <a:rPr lang="ru-RU" dirty="0"/>
              <a:t> – по 4 маркерам </a:t>
            </a:r>
          </a:p>
        </p:txBody>
      </p:sp>
    </p:spTree>
    <p:extLst>
      <p:ext uri="{BB962C8B-B14F-4D97-AF65-F5344CB8AC3E}">
        <p14:creationId xmlns:p14="http://schemas.microsoft.com/office/powerpoint/2010/main" val="5170736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/>
          <p:cNvSpPr/>
          <p:nvPr/>
        </p:nvSpPr>
        <p:spPr>
          <a:xfrm>
            <a:off x="539552" y="82278"/>
            <a:ext cx="7416824" cy="647700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rgbClr val="112EA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Доверительный интервал</a:t>
            </a:r>
          </a:p>
        </p:txBody>
      </p:sp>
      <p:pic>
        <p:nvPicPr>
          <p:cNvPr id="11" name="Picture 4" descr="https://egemoskva.ru/wp-content/uploads/2023/01/%D0%B2%D0%BF%D1%80.jpg">
            <a:extLst>
              <a:ext uri="{FF2B5EF4-FFF2-40B4-BE49-F238E27FC236}">
                <a16:creationId xmlns:a16="http://schemas.microsoft.com/office/drawing/2014/main" xmlns="" id="{59BD9C50-A8FA-4B9C-AE98-56FF7E8617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337" y="3107390"/>
            <a:ext cx="1324949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3B12B646-7A19-4CC0-A6E6-4B1B86F18825}"/>
              </a:ext>
            </a:extLst>
          </p:cNvPr>
          <p:cNvSpPr/>
          <p:nvPr/>
        </p:nvSpPr>
        <p:spPr>
          <a:xfrm>
            <a:off x="1763689" y="998619"/>
            <a:ext cx="6984776" cy="1631216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r>
              <a:rPr lang="ru-RU" sz="1600" b="1" dirty="0" err="1">
                <a:solidFill>
                  <a:srgbClr val="FF0000"/>
                </a:solidFill>
              </a:rPr>
              <a:t>Довери́тельный</a:t>
            </a:r>
            <a:r>
              <a:rPr lang="ru-RU" sz="1600" b="1" dirty="0">
                <a:solidFill>
                  <a:srgbClr val="FF0000"/>
                </a:solidFill>
              </a:rPr>
              <a:t> </a:t>
            </a:r>
            <a:r>
              <a:rPr lang="ru-RU" sz="1600" b="1" dirty="0" err="1">
                <a:solidFill>
                  <a:srgbClr val="FF0000"/>
                </a:solidFill>
              </a:rPr>
              <a:t>интерва́л</a:t>
            </a:r>
            <a:r>
              <a:rPr lang="ru-RU" sz="1200" dirty="0">
                <a:solidFill>
                  <a:srgbClr val="202122"/>
                </a:solidFill>
              </a:rPr>
              <a:t> — термин, используемый в </a:t>
            </a:r>
            <a:r>
              <a:rPr lang="ru-RU" sz="1200" dirty="0">
                <a:solidFill>
                  <a:srgbClr val="0645AD"/>
                </a:solidFill>
                <a:hlinkClick r:id="rId4" tooltip="Математическая статистика"/>
              </a:rPr>
              <a:t>математической статистике</a:t>
            </a:r>
            <a:r>
              <a:rPr lang="ru-RU" sz="1200" dirty="0">
                <a:solidFill>
                  <a:srgbClr val="202122"/>
                </a:solidFill>
              </a:rPr>
              <a:t> при </a:t>
            </a:r>
            <a:r>
              <a:rPr lang="ru-RU" sz="1200" dirty="0">
                <a:solidFill>
                  <a:srgbClr val="0645AD"/>
                </a:solidFill>
                <a:hlinkClick r:id="rId5" tooltip="Интервальная оценка"/>
              </a:rPr>
              <a:t>интервальной оценке</a:t>
            </a:r>
            <a:r>
              <a:rPr lang="ru-RU" sz="1200" dirty="0">
                <a:solidFill>
                  <a:srgbClr val="202122"/>
                </a:solidFill>
              </a:rPr>
              <a:t> статистических параметров, более предпочтительной при небольшом объёме выборки, чем </a:t>
            </a:r>
            <a:r>
              <a:rPr lang="ru-RU" sz="1200" dirty="0">
                <a:solidFill>
                  <a:srgbClr val="0645AD"/>
                </a:solidFill>
                <a:hlinkClick r:id="rId6" tooltip="Точечная оценка"/>
              </a:rPr>
              <a:t>точечная</a:t>
            </a:r>
            <a:r>
              <a:rPr lang="ru-RU" sz="1200" dirty="0">
                <a:solidFill>
                  <a:srgbClr val="202122"/>
                </a:solidFill>
              </a:rPr>
              <a:t>. </a:t>
            </a:r>
            <a:r>
              <a:rPr lang="ru-RU" sz="1200" i="1" dirty="0">
                <a:solidFill>
                  <a:srgbClr val="FF0000"/>
                </a:solidFill>
              </a:rPr>
              <a:t>Доверительным называют интервал, который покрывает неизвестный параметр с заданной надёжностью</a:t>
            </a:r>
            <a:r>
              <a:rPr lang="ru-RU" sz="1200" dirty="0">
                <a:solidFill>
                  <a:srgbClr val="202122"/>
                </a:solidFill>
              </a:rPr>
              <a:t>.</a:t>
            </a:r>
          </a:p>
          <a:p>
            <a:r>
              <a:rPr lang="ru-RU" sz="1200" dirty="0">
                <a:solidFill>
                  <a:srgbClr val="202122"/>
                </a:solidFill>
              </a:rPr>
              <a:t>Доверительным называется интервал, в который попадают измеренные в эксперименте значения, соответствующие </a:t>
            </a:r>
            <a:r>
              <a:rPr lang="ru-RU" sz="1200" b="1" i="1" dirty="0">
                <a:solidFill>
                  <a:srgbClr val="202122"/>
                </a:solidFill>
              </a:rPr>
              <a:t>доверительной вероятности</a:t>
            </a:r>
            <a:r>
              <a:rPr lang="ru-RU" sz="1200" dirty="0">
                <a:solidFill>
                  <a:srgbClr val="202122"/>
                </a:solidFill>
              </a:rPr>
              <a:t>.</a:t>
            </a:r>
          </a:p>
          <a:p>
            <a:r>
              <a:rPr lang="ru-RU" sz="1200" dirty="0">
                <a:solidFill>
                  <a:srgbClr val="003399"/>
                </a:solidFill>
              </a:rPr>
              <a:t>Метод доверительных интервалов разработал американский статистик </a:t>
            </a:r>
            <a:r>
              <a:rPr lang="ru-RU" sz="1200" dirty="0">
                <a:solidFill>
                  <a:srgbClr val="003399"/>
                </a:solidFill>
                <a:hlinkClick r:id="rId7" tooltip="Нейман, Ежи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Ежи Нейман</a:t>
            </a:r>
            <a:r>
              <a:rPr lang="ru-RU" sz="1200" dirty="0">
                <a:solidFill>
                  <a:srgbClr val="003399"/>
                </a:solidFill>
              </a:rPr>
              <a:t>, исходя из идей английского статистика </a:t>
            </a:r>
            <a:r>
              <a:rPr lang="ru-RU" sz="1200" dirty="0">
                <a:solidFill>
                  <a:srgbClr val="003399"/>
                </a:solidFill>
                <a:hlinkClick r:id="rId8" tooltip="Фишер, Рональд Эйлмер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Рональда Фишера</a:t>
            </a:r>
            <a:endParaRPr lang="ru-RU" sz="1200" b="0" i="0" dirty="0">
              <a:solidFill>
                <a:srgbClr val="003399"/>
              </a:solidFill>
              <a:effectLst/>
            </a:endParaRPr>
          </a:p>
        </p:txBody>
      </p:sp>
      <p:pic>
        <p:nvPicPr>
          <p:cNvPr id="1026" name="Picture 2" descr="https://upload.wikimedia.org/wikipedia/commons/thumb/a/a9/Wikipedia-logo-without-puzzle-ru.svg/640px-Wikipedia-logo-without-puzzle-ru.svg.png">
            <a:extLst>
              <a:ext uri="{FF2B5EF4-FFF2-40B4-BE49-F238E27FC236}">
                <a16:creationId xmlns:a16="http://schemas.microsoft.com/office/drawing/2014/main" xmlns="" id="{50F4BDE0-7BCA-47F0-84F2-C4759D4BD1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805" y="915566"/>
            <a:ext cx="1324949" cy="1521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587CBB1E-EF8F-46ED-B5CC-37BF21945ABE}"/>
              </a:ext>
            </a:extLst>
          </p:cNvPr>
          <p:cNvSpPr/>
          <p:nvPr/>
        </p:nvSpPr>
        <p:spPr>
          <a:xfrm>
            <a:off x="2555776" y="3123713"/>
            <a:ext cx="6408712" cy="1200329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FF0000"/>
                </a:solidFill>
              </a:rPr>
              <a:t>Доверительный интервал </a:t>
            </a:r>
            <a:r>
              <a:rPr lang="ru-RU" sz="1400" dirty="0"/>
              <a:t>– интервал, в котором находится </a:t>
            </a:r>
            <a:r>
              <a:rPr lang="ru-RU" sz="1400" b="1" i="1" dirty="0"/>
              <a:t>истинное</a:t>
            </a:r>
            <a:r>
              <a:rPr lang="ru-RU" sz="1400" dirty="0"/>
              <a:t> значение определенной величины с заданной доверительной вероятностью (уровень достоверности обычно принимается равным 95%), то есть истинная величина среднего первичного балла </a:t>
            </a:r>
            <a:r>
              <a:rPr lang="ru-RU" sz="1400" b="1" dirty="0">
                <a:solidFill>
                  <a:srgbClr val="003399"/>
                </a:solidFill>
              </a:rPr>
              <a:t>(тот интервал среднего балла, в котором результаты считаются достоверными)</a:t>
            </a:r>
            <a:r>
              <a:rPr lang="ru-RU" sz="1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705302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36" name="Picture 2" descr="https://pic.rutubelist.ru/user/f4/b0/f4b02d483dd990cd9562848432bbd70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924" y="2571750"/>
            <a:ext cx="864096" cy="901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1547664" y="78857"/>
            <a:ext cx="7423150" cy="647700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112EA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Методика расчета показателя «Уровень объективности оценки образовательных результатов в субъекте Российской Федерации»</a:t>
            </a:r>
          </a:p>
        </p:txBody>
      </p:sp>
      <p:pic>
        <p:nvPicPr>
          <p:cNvPr id="34864" name="Picture 49" descr="C:\Users\OgureshnikovaTV\Downloads\d8caed39ea6f11325d03ca1ef404ab6f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45" y="3555984"/>
            <a:ext cx="1215455" cy="1216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 descr="https://egemoskva.ru/wp-content/uploads/2023/01/%D0%B2%D0%BF%D1%80.jpg">
            <a:extLst>
              <a:ext uri="{FF2B5EF4-FFF2-40B4-BE49-F238E27FC236}">
                <a16:creationId xmlns:a16="http://schemas.microsoft.com/office/drawing/2014/main" xmlns="" id="{59BD9C50-A8FA-4B9C-AE98-56FF7E8617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5" y="22982"/>
            <a:ext cx="1024464" cy="668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6A3D0141-50F5-41F7-8068-68DCF3D1982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277" y="956513"/>
            <a:ext cx="3770327" cy="381642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xmlns="" id="{04A8736F-5E1A-4FFF-AB68-75DA763B42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3880888"/>
              </p:ext>
            </p:extLst>
          </p:nvPr>
        </p:nvGraphicFramePr>
        <p:xfrm>
          <a:off x="5404181" y="2211710"/>
          <a:ext cx="3528392" cy="1137216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{BC89EF96-8CEA-46FF-86C4-4CE0E7609802}</a:tableStyleId>
              </a:tblPr>
              <a:tblGrid>
                <a:gridCol w="11568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7154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84304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 4</a:t>
                      </a:r>
                    </a:p>
                  </a:txBody>
                  <a:tcPr marL="68566" marR="68566" marT="34319" marB="34319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26,53; 26,67 </a:t>
                      </a:r>
                      <a:r>
                        <a:rPr lang="ru-RU" sz="1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</a:p>
                  </a:txBody>
                  <a:tcPr marL="68566" marR="68566" marT="34319" marB="34319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4304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 4</a:t>
                      </a:r>
                    </a:p>
                  </a:txBody>
                  <a:tcPr marL="68566" marR="68566" marT="34319" marB="34319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[12,66; 12,74 ]</a:t>
                      </a:r>
                    </a:p>
                  </a:txBody>
                  <a:tcPr marL="68566" marR="68566" marT="34319" marB="34319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4304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 5</a:t>
                      </a:r>
                    </a:p>
                  </a:txBody>
                  <a:tcPr marL="68566" marR="68566" marT="34319" marB="34319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[28,66; 28,85 ]</a:t>
                      </a:r>
                    </a:p>
                  </a:txBody>
                  <a:tcPr marL="68566" marR="68566" marT="34319" marB="34319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4304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 5</a:t>
                      </a:r>
                    </a:p>
                  </a:txBody>
                  <a:tcPr marL="68566" marR="68566" marT="34319" marB="34319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[9,27; 9,34 ]</a:t>
                      </a:r>
                    </a:p>
                  </a:txBody>
                  <a:tcPr marL="68566" marR="68566" marT="34319" marB="34319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15" name="Скругленный прямоугольник 12">
            <a:extLst>
              <a:ext uri="{FF2B5EF4-FFF2-40B4-BE49-F238E27FC236}">
                <a16:creationId xmlns:a16="http://schemas.microsoft.com/office/drawing/2014/main" xmlns="" id="{69E01FAC-C258-41A6-A7E4-533368148797}"/>
              </a:ext>
            </a:extLst>
          </p:cNvPr>
          <p:cNvSpPr/>
          <p:nvPr/>
        </p:nvSpPr>
        <p:spPr>
          <a:xfrm>
            <a:off x="5443121" y="1347614"/>
            <a:ext cx="3352461" cy="647700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Доверительные интервалы ВПР</a:t>
            </a:r>
          </a:p>
          <a:p>
            <a:pPr algn="ctr">
              <a:defRPr/>
            </a:pP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 региону в 2023 году</a:t>
            </a:r>
          </a:p>
        </p:txBody>
      </p:sp>
    </p:spTree>
    <p:extLst>
      <p:ext uri="{BB962C8B-B14F-4D97-AF65-F5344CB8AC3E}">
        <p14:creationId xmlns:p14="http://schemas.microsoft.com/office/powerpoint/2010/main" val="2481141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3C60D695-020D-41D7-8A1B-999E760B23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001" r="42913" b="54199"/>
          <a:stretch/>
        </p:blipFill>
        <p:spPr>
          <a:xfrm>
            <a:off x="363513" y="663537"/>
            <a:ext cx="4932893" cy="1579913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3" name="Овал 2">
            <a:extLst>
              <a:ext uri="{FF2B5EF4-FFF2-40B4-BE49-F238E27FC236}">
                <a16:creationId xmlns:a16="http://schemas.microsoft.com/office/drawing/2014/main" xmlns="" id="{73060658-D889-4E9A-BE54-19397582AF51}"/>
              </a:ext>
            </a:extLst>
          </p:cNvPr>
          <p:cNvSpPr/>
          <p:nvPr/>
        </p:nvSpPr>
        <p:spPr>
          <a:xfrm>
            <a:off x="1331640" y="1419622"/>
            <a:ext cx="516215" cy="216024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5" name="Прямая со стрелкой 4">
            <a:extLst>
              <a:ext uri="{FF2B5EF4-FFF2-40B4-BE49-F238E27FC236}">
                <a16:creationId xmlns:a16="http://schemas.microsoft.com/office/drawing/2014/main" xmlns="" id="{31A698D8-8FF2-48BF-8D6F-E473A0CEEC8E}"/>
              </a:ext>
            </a:extLst>
          </p:cNvPr>
          <p:cNvCxnSpPr/>
          <p:nvPr/>
        </p:nvCxnSpPr>
        <p:spPr>
          <a:xfrm flipV="1">
            <a:off x="1619672" y="843558"/>
            <a:ext cx="72008" cy="57606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EDE52924-EE96-4DB9-8D41-6A331E2E336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75" t="15001" r="42913" b="58400"/>
          <a:stretch/>
        </p:blipFill>
        <p:spPr>
          <a:xfrm>
            <a:off x="351195" y="2679762"/>
            <a:ext cx="7399766" cy="1980219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7" name="Овал 6">
            <a:extLst>
              <a:ext uri="{FF2B5EF4-FFF2-40B4-BE49-F238E27FC236}">
                <a16:creationId xmlns:a16="http://schemas.microsoft.com/office/drawing/2014/main" xmlns="" id="{3F532CE6-9EE5-48A9-81DC-6DA8501A0FA6}"/>
              </a:ext>
            </a:extLst>
          </p:cNvPr>
          <p:cNvSpPr/>
          <p:nvPr/>
        </p:nvSpPr>
        <p:spPr>
          <a:xfrm>
            <a:off x="2483768" y="4011910"/>
            <a:ext cx="792088" cy="216024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xmlns="" id="{E6947075-1D4A-4307-8E70-9AEB78DF8E55}"/>
              </a:ext>
            </a:extLst>
          </p:cNvPr>
          <p:cNvCxnSpPr>
            <a:cxnSpLocks/>
            <a:stCxn id="7" idx="1"/>
          </p:cNvCxnSpPr>
          <p:nvPr/>
        </p:nvCxnSpPr>
        <p:spPr>
          <a:xfrm flipH="1" flipV="1">
            <a:off x="2123729" y="2859784"/>
            <a:ext cx="476038" cy="118376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3E8B09F5-2EF5-4C6A-BCBB-F719C3FBC02A}"/>
              </a:ext>
            </a:extLst>
          </p:cNvPr>
          <p:cNvSpPr/>
          <p:nvPr/>
        </p:nvSpPr>
        <p:spPr>
          <a:xfrm>
            <a:off x="2699792" y="2491219"/>
            <a:ext cx="4761515" cy="56421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tx1"/>
                </a:solidFill>
              </a:rPr>
              <a:t>Разница между первичным баллом обучающегося и средним итоговым баллом по региону (в квадрате)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91564B6-7ED2-4109-933C-D19060446105}"/>
              </a:ext>
            </a:extLst>
          </p:cNvPr>
          <p:cNvSpPr txBox="1"/>
          <p:nvPr/>
        </p:nvSpPr>
        <p:spPr>
          <a:xfrm>
            <a:off x="2152599" y="607789"/>
            <a:ext cx="3362380" cy="307777"/>
          </a:xfrm>
          <a:prstGeom prst="rect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/>
              <a:t>Х – среднее итогового балла по региону</a:t>
            </a:r>
          </a:p>
        </p:txBody>
      </p:sp>
      <p:pic>
        <p:nvPicPr>
          <p:cNvPr id="14" name="Picture 4" descr="https://egemoskva.ru/wp-content/uploads/2023/01/%D0%B2%D0%BF%D1%80.jpg">
            <a:extLst>
              <a:ext uri="{FF2B5EF4-FFF2-40B4-BE49-F238E27FC236}">
                <a16:creationId xmlns:a16="http://schemas.microsoft.com/office/drawing/2014/main" xmlns="" id="{89B69481-9E2E-406E-B683-6B470F72BD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38550"/>
            <a:ext cx="1008112" cy="657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кругленный прямоугольник 12">
            <a:extLst>
              <a:ext uri="{FF2B5EF4-FFF2-40B4-BE49-F238E27FC236}">
                <a16:creationId xmlns:a16="http://schemas.microsoft.com/office/drawing/2014/main" xmlns="" id="{8D430638-9943-4042-970E-109261F2BB61}"/>
              </a:ext>
            </a:extLst>
          </p:cNvPr>
          <p:cNvSpPr/>
          <p:nvPr/>
        </p:nvSpPr>
        <p:spPr>
          <a:xfrm>
            <a:off x="196570" y="84419"/>
            <a:ext cx="7399766" cy="375087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Расчет доверительного интервала ВПР по русскому языку в 4 классах по региону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5AE7A1C0-35BB-489F-8F22-CD38DC8FABAA}"/>
              </a:ext>
            </a:extLst>
          </p:cNvPr>
          <p:cNvSpPr txBox="1"/>
          <p:nvPr/>
        </p:nvSpPr>
        <p:spPr>
          <a:xfrm>
            <a:off x="5868144" y="1258771"/>
            <a:ext cx="2808312" cy="73866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C00000"/>
                </a:solidFill>
              </a:rPr>
              <a:t>33699</a:t>
            </a:r>
            <a:r>
              <a:rPr lang="ru-RU" sz="1400" b="1" dirty="0"/>
              <a:t> обучающихся 4-х классов приняли участие в ВПР по русскому языку в 2023 году</a:t>
            </a:r>
          </a:p>
        </p:txBody>
      </p:sp>
    </p:spTree>
    <p:extLst>
      <p:ext uri="{BB962C8B-B14F-4D97-AF65-F5344CB8AC3E}">
        <p14:creationId xmlns:p14="http://schemas.microsoft.com/office/powerpoint/2010/main" val="17345147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F561FFA8-0953-45A3-BA06-BCEF7FEF1D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399" t="15001" r="42912" b="58400"/>
          <a:stretch/>
        </p:blipFill>
        <p:spPr>
          <a:xfrm>
            <a:off x="251520" y="603860"/>
            <a:ext cx="7560840" cy="196789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3D247852-23A4-4D4C-AD72-02492582E461}"/>
              </a:ext>
            </a:extLst>
          </p:cNvPr>
          <p:cNvSpPr/>
          <p:nvPr/>
        </p:nvSpPr>
        <p:spPr>
          <a:xfrm>
            <a:off x="3490031" y="927327"/>
            <a:ext cx="4219993" cy="265411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>
                <a:solidFill>
                  <a:schemeClr val="tx1"/>
                </a:solidFill>
              </a:rPr>
              <a:t>Выборочное стандартное отклонение балла по региону</a:t>
            </a:r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xmlns="" id="{5BC4A30E-DEC8-4622-ABA0-8057445DA9EF}"/>
              </a:ext>
            </a:extLst>
          </p:cNvPr>
          <p:cNvSpPr/>
          <p:nvPr/>
        </p:nvSpPr>
        <p:spPr>
          <a:xfrm>
            <a:off x="3347864" y="1707654"/>
            <a:ext cx="1008112" cy="265411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xmlns="" id="{53051A3F-D681-4525-81D1-C3E7D914CE37}"/>
              </a:ext>
            </a:extLst>
          </p:cNvPr>
          <p:cNvCxnSpPr/>
          <p:nvPr/>
        </p:nvCxnSpPr>
        <p:spPr>
          <a:xfrm flipH="1" flipV="1">
            <a:off x="2699792" y="843558"/>
            <a:ext cx="936104" cy="86409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BEF3F9D-2AE3-473A-9E09-C732BC6C701A}"/>
              </a:ext>
            </a:extLst>
          </p:cNvPr>
          <p:cNvSpPr txBox="1"/>
          <p:nvPr/>
        </p:nvSpPr>
        <p:spPr>
          <a:xfrm>
            <a:off x="4283968" y="412411"/>
            <a:ext cx="3831948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dirty="0"/>
              <a:t>Количество обучающихся 4 классов, принявших участие в ВПР по русскому языку в регионе</a:t>
            </a:r>
          </a:p>
        </p:txBody>
      </p: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xmlns="" id="{D9EDCA77-57E4-4BDF-88FB-7DDAAC95EF84}"/>
              </a:ext>
            </a:extLst>
          </p:cNvPr>
          <p:cNvCxnSpPr>
            <a:cxnSpLocks/>
            <a:stCxn id="8" idx="1"/>
          </p:cNvCxnSpPr>
          <p:nvPr/>
        </p:nvCxnSpPr>
        <p:spPr>
          <a:xfrm flipH="1">
            <a:off x="3419872" y="643244"/>
            <a:ext cx="864096" cy="10161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xmlns="" id="{CB037FF0-9B4D-425D-A602-26EE1A4817FC}"/>
              </a:ext>
            </a:extLst>
          </p:cNvPr>
          <p:cNvCxnSpPr>
            <a:cxnSpLocks/>
          </p:cNvCxnSpPr>
          <p:nvPr/>
        </p:nvCxnSpPr>
        <p:spPr>
          <a:xfrm>
            <a:off x="3095836" y="803066"/>
            <a:ext cx="324036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xmlns="" id="{B8596C77-4267-4C81-B08F-610D319FAABC}"/>
              </a:ext>
            </a:extLst>
          </p:cNvPr>
          <p:cNvCxnSpPr/>
          <p:nvPr/>
        </p:nvCxnSpPr>
        <p:spPr>
          <a:xfrm flipH="1">
            <a:off x="4031940" y="1192738"/>
            <a:ext cx="180020" cy="51491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99B8C74B-FB1E-4BE1-999E-08395518106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112" r="42913" b="59800"/>
          <a:stretch/>
        </p:blipFill>
        <p:spPr>
          <a:xfrm>
            <a:off x="266276" y="3086666"/>
            <a:ext cx="7186044" cy="1847198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cxnSp>
        <p:nvCxnSpPr>
          <p:cNvPr id="26" name="Прямая со стрелкой 25">
            <a:extLst>
              <a:ext uri="{FF2B5EF4-FFF2-40B4-BE49-F238E27FC236}">
                <a16:creationId xmlns:a16="http://schemas.microsoft.com/office/drawing/2014/main" xmlns="" id="{54D5FEC8-431E-48E9-B59F-97E6349825D4}"/>
              </a:ext>
            </a:extLst>
          </p:cNvPr>
          <p:cNvCxnSpPr/>
          <p:nvPr/>
        </p:nvCxnSpPr>
        <p:spPr>
          <a:xfrm flipH="1" flipV="1">
            <a:off x="2555776" y="3363838"/>
            <a:ext cx="1728192" cy="100811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1382C0B0-EEDA-4FD4-B56A-7D4BACDE6781}"/>
              </a:ext>
            </a:extLst>
          </p:cNvPr>
          <p:cNvSpPr/>
          <p:nvPr/>
        </p:nvSpPr>
        <p:spPr>
          <a:xfrm>
            <a:off x="3257854" y="3297346"/>
            <a:ext cx="2424062" cy="276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ru-RU" sz="1200" dirty="0"/>
              <a:t>1.96 - уровень достоверности 95%</a:t>
            </a:r>
          </a:p>
        </p:txBody>
      </p:sp>
      <p:pic>
        <p:nvPicPr>
          <p:cNvPr id="28" name="Picture 4" descr="https://egemoskva.ru/wp-content/uploads/2023/01/%D0%B2%D0%BF%D1%80.jpg">
            <a:extLst>
              <a:ext uri="{FF2B5EF4-FFF2-40B4-BE49-F238E27FC236}">
                <a16:creationId xmlns:a16="http://schemas.microsoft.com/office/drawing/2014/main" xmlns="" id="{D53D8C86-A77B-4BFC-B17F-BF9B56EB6F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7365" y="16747"/>
            <a:ext cx="900240" cy="587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Скругленный прямоугольник 12">
            <a:extLst>
              <a:ext uri="{FF2B5EF4-FFF2-40B4-BE49-F238E27FC236}">
                <a16:creationId xmlns:a16="http://schemas.microsoft.com/office/drawing/2014/main" xmlns="" id="{234F46D0-103B-474C-961C-8058A6ACFC7F}"/>
              </a:ext>
            </a:extLst>
          </p:cNvPr>
          <p:cNvSpPr/>
          <p:nvPr/>
        </p:nvSpPr>
        <p:spPr>
          <a:xfrm>
            <a:off x="251520" y="17078"/>
            <a:ext cx="7399766" cy="375087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Расчет доверительного интервала ВПР по русскому языку в 4 классах по региону </a:t>
            </a:r>
          </a:p>
        </p:txBody>
      </p:sp>
    </p:spTree>
    <p:extLst>
      <p:ext uri="{BB962C8B-B14F-4D97-AF65-F5344CB8AC3E}">
        <p14:creationId xmlns:p14="http://schemas.microsoft.com/office/powerpoint/2010/main" val="13654136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D2C3F5ED-597A-4485-ABC8-BCA67003DE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001" r="42913" b="58400"/>
          <a:stretch/>
        </p:blipFill>
        <p:spPr>
          <a:xfrm>
            <a:off x="467544" y="745621"/>
            <a:ext cx="6840760" cy="179292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3" name="Picture 4" descr="https://egemoskva.ru/wp-content/uploads/2023/01/%D0%B2%D0%BF%D1%80.jpg">
            <a:extLst>
              <a:ext uri="{FF2B5EF4-FFF2-40B4-BE49-F238E27FC236}">
                <a16:creationId xmlns:a16="http://schemas.microsoft.com/office/drawing/2014/main" xmlns="" id="{1CA9552D-5E06-47DE-B31F-78987FCD1F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88157"/>
            <a:ext cx="1008112" cy="657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 стрелкой 4">
            <a:extLst>
              <a:ext uri="{FF2B5EF4-FFF2-40B4-BE49-F238E27FC236}">
                <a16:creationId xmlns:a16="http://schemas.microsoft.com/office/drawing/2014/main" xmlns="" id="{864C907A-3389-45DC-A166-6EBAEEC468F5}"/>
              </a:ext>
            </a:extLst>
          </p:cNvPr>
          <p:cNvCxnSpPr/>
          <p:nvPr/>
        </p:nvCxnSpPr>
        <p:spPr>
          <a:xfrm flipH="1" flipV="1">
            <a:off x="2483768" y="915566"/>
            <a:ext cx="2952328" cy="115212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Стрелка: изогнутая вверх 5">
            <a:extLst>
              <a:ext uri="{FF2B5EF4-FFF2-40B4-BE49-F238E27FC236}">
                <a16:creationId xmlns:a16="http://schemas.microsoft.com/office/drawing/2014/main" xmlns="" id="{E7E24CE4-CED3-4D02-ADBF-2B5F840C06C8}"/>
              </a:ext>
            </a:extLst>
          </p:cNvPr>
          <p:cNvSpPr/>
          <p:nvPr/>
        </p:nvSpPr>
        <p:spPr>
          <a:xfrm>
            <a:off x="2123728" y="2139702"/>
            <a:ext cx="2448272" cy="288032"/>
          </a:xfrm>
          <a:prstGeom prst="curvedUpArrow">
            <a:avLst>
              <a:gd name="adj1" fmla="val 25000"/>
              <a:gd name="adj2" fmla="val 50000"/>
              <a:gd name="adj3" fmla="val 2191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Знак ''минус'' 6">
            <a:extLst>
              <a:ext uri="{FF2B5EF4-FFF2-40B4-BE49-F238E27FC236}">
                <a16:creationId xmlns:a16="http://schemas.microsoft.com/office/drawing/2014/main" xmlns="" id="{06163716-EFF4-4FAA-AA7E-D242B378A1F6}"/>
              </a:ext>
            </a:extLst>
          </p:cNvPr>
          <p:cNvSpPr/>
          <p:nvPr/>
        </p:nvSpPr>
        <p:spPr>
          <a:xfrm>
            <a:off x="2987824" y="2170342"/>
            <a:ext cx="673224" cy="208532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5AB9AF4F-BFF9-4F34-825C-76096A2C901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4496" r="42913" b="59800"/>
          <a:stretch/>
        </p:blipFill>
        <p:spPr>
          <a:xfrm>
            <a:off x="496032" y="3003797"/>
            <a:ext cx="6840759" cy="1732541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xmlns="" id="{FC97C360-76B4-4B10-896D-1F122A862DA9}"/>
              </a:ext>
            </a:extLst>
          </p:cNvPr>
          <p:cNvCxnSpPr/>
          <p:nvPr/>
        </p:nvCxnSpPr>
        <p:spPr>
          <a:xfrm flipH="1" flipV="1">
            <a:off x="2483768" y="3219822"/>
            <a:ext cx="4032448" cy="86409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Стрелка: изогнутая вверх 10">
            <a:extLst>
              <a:ext uri="{FF2B5EF4-FFF2-40B4-BE49-F238E27FC236}">
                <a16:creationId xmlns:a16="http://schemas.microsoft.com/office/drawing/2014/main" xmlns="" id="{F7129C0C-BDA1-49DD-A5DE-DC84BD6745C1}"/>
              </a:ext>
            </a:extLst>
          </p:cNvPr>
          <p:cNvSpPr/>
          <p:nvPr/>
        </p:nvSpPr>
        <p:spPr>
          <a:xfrm>
            <a:off x="2195736" y="4443958"/>
            <a:ext cx="2304256" cy="530250"/>
          </a:xfrm>
          <a:prstGeom prst="curved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Знак ''плюс'' 11">
            <a:extLst>
              <a:ext uri="{FF2B5EF4-FFF2-40B4-BE49-F238E27FC236}">
                <a16:creationId xmlns:a16="http://schemas.microsoft.com/office/drawing/2014/main" xmlns="" id="{7FC945D2-26CC-4E27-BC09-665700819D7E}"/>
              </a:ext>
            </a:extLst>
          </p:cNvPr>
          <p:cNvSpPr/>
          <p:nvPr/>
        </p:nvSpPr>
        <p:spPr>
          <a:xfrm>
            <a:off x="3280728" y="4471525"/>
            <a:ext cx="374600" cy="288032"/>
          </a:xfrm>
          <a:prstGeom prst="mathPl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2">
            <a:extLst>
              <a:ext uri="{FF2B5EF4-FFF2-40B4-BE49-F238E27FC236}">
                <a16:creationId xmlns:a16="http://schemas.microsoft.com/office/drawing/2014/main" xmlns="" id="{47D0DC76-51B7-4A6F-ACD5-4F7143FE6420}"/>
              </a:ext>
            </a:extLst>
          </p:cNvPr>
          <p:cNvSpPr/>
          <p:nvPr/>
        </p:nvSpPr>
        <p:spPr>
          <a:xfrm>
            <a:off x="196570" y="84419"/>
            <a:ext cx="7399766" cy="375087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Расчет доверительного интервала ВПР по русскому языку в 4 классах по региону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B04175B3-6D5D-487F-A91F-4D5A0CE79B8B}"/>
              </a:ext>
            </a:extLst>
          </p:cNvPr>
          <p:cNvSpPr txBox="1"/>
          <p:nvPr/>
        </p:nvSpPr>
        <p:spPr>
          <a:xfrm>
            <a:off x="311861" y="1493843"/>
            <a:ext cx="3362380" cy="307777"/>
          </a:xfrm>
          <a:prstGeom prst="rect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/>
              <a:t>Х – среднее итогового балла по региону</a:t>
            </a:r>
          </a:p>
        </p:txBody>
      </p:sp>
    </p:spTree>
    <p:extLst>
      <p:ext uri="{BB962C8B-B14F-4D97-AF65-F5344CB8AC3E}">
        <p14:creationId xmlns:p14="http://schemas.microsoft.com/office/powerpoint/2010/main" val="23162680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/>
          <p:cNvSpPr/>
          <p:nvPr/>
        </p:nvSpPr>
        <p:spPr>
          <a:xfrm>
            <a:off x="1691680" y="123478"/>
            <a:ext cx="6937573" cy="449844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Доверительные интервалы ВПР по региону в 2023 году</a:t>
            </a:r>
          </a:p>
        </p:txBody>
      </p:sp>
      <p:pic>
        <p:nvPicPr>
          <p:cNvPr id="8" name="Picture 4" descr="https://egemoskva.ru/wp-content/uploads/2023/01/%D0%B2%D0%BF%D1%80.jpg">
            <a:extLst>
              <a:ext uri="{FF2B5EF4-FFF2-40B4-BE49-F238E27FC236}">
                <a16:creationId xmlns:a16="http://schemas.microsoft.com/office/drawing/2014/main" xmlns="" id="{A7672DDB-A8E0-45A9-9AF4-7DF9231D5A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" y="66581"/>
            <a:ext cx="986167" cy="643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xmlns="" id="{EF3F54F7-60CF-4957-BF8E-F6A3EEA6D4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1022868"/>
              </p:ext>
            </p:extLst>
          </p:nvPr>
        </p:nvGraphicFramePr>
        <p:xfrm>
          <a:off x="230307" y="1184310"/>
          <a:ext cx="5112567" cy="14630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081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6815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71722">
                <a:tc gridSpan="4"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bg1"/>
                          </a:solidFill>
                        </a:rPr>
                        <a:t>Русский язык  4 класс</a:t>
                      </a:r>
                    </a:p>
                  </a:txBody>
                  <a:tcPr marL="91454" marR="91454" marT="45722" marB="45722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81068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ОО</a:t>
                      </a:r>
                    </a:p>
                  </a:txBody>
                  <a:tcPr marL="91454" marR="91454" marT="45722" marB="45722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Доверительный интервал региона </a:t>
                      </a:r>
                    </a:p>
                  </a:txBody>
                  <a:tcPr marL="91454" marR="91454" marT="45722" marB="45722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/>
                        <a:t>Доверительный интервал ОО</a:t>
                      </a:r>
                    </a:p>
                  </a:txBody>
                  <a:tcPr marL="91454" marR="91454" marT="45722" marB="45722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/>
                        <a:t>Результат (показывает завышенного значения среднего балла/ не показывает)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4" marR="91454" marT="45722" marB="45722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1531">
                <a:tc>
                  <a:txBody>
                    <a:bodyPr/>
                    <a:lstStyle/>
                    <a:p>
                      <a:r>
                        <a:rPr lang="ru-RU" sz="1000" dirty="0"/>
                        <a:t>Школа №1</a:t>
                      </a:r>
                    </a:p>
                  </a:txBody>
                  <a:tcPr marL="91454" marR="91454" marT="45722" marB="45722"/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/>
                        <a:t>[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</a:rPr>
                        <a:t>26,53; 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</a:rPr>
                        <a:t>26,67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000" dirty="0"/>
                        <a:t>]</a:t>
                      </a:r>
                    </a:p>
                    <a:p>
                      <a:endParaRPr lang="ru-RU" sz="1000" dirty="0"/>
                    </a:p>
                  </a:txBody>
                  <a:tcPr marL="91454" marR="91454" marT="45722" marB="45722" anchor="ctr"/>
                </a:tc>
                <a:tc>
                  <a:txBody>
                    <a:bodyPr/>
                    <a:lstStyle/>
                    <a:p>
                      <a:r>
                        <a:rPr lang="ru-RU" sz="1000" dirty="0"/>
                        <a:t>[</a:t>
                      </a:r>
                      <a:r>
                        <a:rPr lang="ru-RU" sz="1000" b="1" dirty="0">
                          <a:solidFill>
                            <a:srgbClr val="00B050"/>
                          </a:solidFill>
                          <a:effectLst/>
                        </a:rPr>
                        <a:t>25,14</a:t>
                      </a:r>
                      <a:r>
                        <a:rPr lang="ru-RU" sz="1000" dirty="0"/>
                        <a:t>; 28,94 ] </a:t>
                      </a:r>
                    </a:p>
                  </a:txBody>
                  <a:tcPr marL="91454" marR="91454" marT="45722" marB="45722"/>
                </a:tc>
                <a:tc>
                  <a:txBody>
                    <a:bodyPr/>
                    <a:lstStyle/>
                    <a:p>
                      <a:r>
                        <a:rPr lang="ru-RU" sz="1000" dirty="0"/>
                        <a:t>Норма</a:t>
                      </a:r>
                    </a:p>
                  </a:txBody>
                  <a:tcPr marL="91454" marR="91454" marT="45722" marB="45722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41531">
                <a:tc>
                  <a:txBody>
                    <a:bodyPr/>
                    <a:lstStyle/>
                    <a:p>
                      <a:r>
                        <a:rPr lang="ru-RU" sz="1000" dirty="0"/>
                        <a:t>Школа №2</a:t>
                      </a:r>
                    </a:p>
                  </a:txBody>
                  <a:tcPr marL="91454" marR="91454" marT="45722" marB="45722"/>
                </a:tc>
                <a:tc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/>
                        <a:t>[</a:t>
                      </a:r>
                      <a:r>
                        <a:rPr lang="ru-RU" sz="1000" b="1" dirty="0">
                          <a:solidFill>
                            <a:srgbClr val="FF0000"/>
                          </a:solidFill>
                        </a:rPr>
                        <a:t>28,79</a:t>
                      </a:r>
                      <a:r>
                        <a:rPr lang="ru-RU" sz="1000" dirty="0"/>
                        <a:t>; 33,34 ] </a:t>
                      </a:r>
                    </a:p>
                  </a:txBody>
                  <a:tcPr marL="91454" marR="91454" marT="45722" marB="45722"/>
                </a:tc>
                <a:tc>
                  <a:txBody>
                    <a:bodyPr/>
                    <a:lstStyle/>
                    <a:p>
                      <a:r>
                        <a:rPr lang="ru-RU" sz="1000" dirty="0"/>
                        <a:t>В списке</a:t>
                      </a:r>
                    </a:p>
                  </a:txBody>
                  <a:tcPr marL="91454" marR="91454" marT="45722" marB="45722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EE3A763F-41B9-4E66-92B3-8259CF23C543}"/>
              </a:ext>
            </a:extLst>
          </p:cNvPr>
          <p:cNvSpPr/>
          <p:nvPr/>
        </p:nvSpPr>
        <p:spPr>
          <a:xfrm>
            <a:off x="5475917" y="1345188"/>
            <a:ext cx="3502642" cy="12265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DAECD1AE-8610-4DCA-A39B-29E5B4C1CD7F}"/>
              </a:ext>
            </a:extLst>
          </p:cNvPr>
          <p:cNvSpPr/>
          <p:nvPr/>
        </p:nvSpPr>
        <p:spPr>
          <a:xfrm>
            <a:off x="6471796" y="1464581"/>
            <a:ext cx="15456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dirty="0"/>
              <a:t>[26,53; 26,67 ]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411ABFFD-1C65-4F45-9113-0E13F1BC6782}"/>
              </a:ext>
            </a:extLst>
          </p:cNvPr>
          <p:cNvSpPr/>
          <p:nvPr/>
        </p:nvSpPr>
        <p:spPr>
          <a:xfrm>
            <a:off x="5475917" y="1888757"/>
            <a:ext cx="16001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[</a:t>
            </a:r>
            <a:r>
              <a:rPr lang="ru-RU" b="1" dirty="0">
                <a:solidFill>
                  <a:srgbClr val="00B050"/>
                </a:solidFill>
              </a:rPr>
              <a:t>25,14</a:t>
            </a:r>
            <a:r>
              <a:rPr lang="ru-RU" dirty="0"/>
              <a:t>; 28,94 ] 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2DCCA99F-0A62-4C63-AF3E-1173242D907E}"/>
              </a:ext>
            </a:extLst>
          </p:cNvPr>
          <p:cNvSpPr/>
          <p:nvPr/>
        </p:nvSpPr>
        <p:spPr>
          <a:xfrm>
            <a:off x="7492415" y="1878802"/>
            <a:ext cx="16001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[</a:t>
            </a:r>
            <a:r>
              <a:rPr lang="ru-RU" b="1" dirty="0">
                <a:solidFill>
                  <a:srgbClr val="FF0000"/>
                </a:solidFill>
              </a:rPr>
              <a:t>28,79</a:t>
            </a:r>
            <a:r>
              <a:rPr lang="ru-RU" dirty="0"/>
              <a:t>; 33,34 ] </a:t>
            </a:r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xmlns="" id="{123EE335-82F2-42ED-BB65-EDB3CA2BF475}"/>
              </a:ext>
            </a:extLst>
          </p:cNvPr>
          <p:cNvSpPr/>
          <p:nvPr/>
        </p:nvSpPr>
        <p:spPr>
          <a:xfrm>
            <a:off x="7236297" y="1434660"/>
            <a:ext cx="576064" cy="401953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1E0F6FD9-D5AE-4F1C-9A8B-E3709180C9CA}"/>
              </a:ext>
            </a:extLst>
          </p:cNvPr>
          <p:cNvSpPr/>
          <p:nvPr/>
        </p:nvSpPr>
        <p:spPr>
          <a:xfrm>
            <a:off x="215519" y="3078058"/>
            <a:ext cx="851015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>
                <a:solidFill>
                  <a:srgbClr val="FF0000"/>
                </a:solidFill>
              </a:rPr>
              <a:t>Правая (верхняя) граница доверительного интервала по региону (русский язык – 4 класс) составляет 26,67 баллов. </a:t>
            </a:r>
          </a:p>
          <a:p>
            <a:r>
              <a:rPr lang="ru-RU" sz="1200" i="1" u="sng" dirty="0"/>
              <a:t>Левая</a:t>
            </a:r>
            <a:r>
              <a:rPr lang="ru-RU" sz="1200" i="1" dirty="0"/>
              <a:t> (нижняя) граница доверительного интервала </a:t>
            </a:r>
            <a:r>
              <a:rPr lang="ru-RU" sz="1200" i="1" u="sng" dirty="0"/>
              <a:t>ОО № 1 </a:t>
            </a:r>
            <a:r>
              <a:rPr lang="ru-RU" sz="1200" i="1" dirty="0"/>
              <a:t>составляет </a:t>
            </a:r>
            <a:r>
              <a:rPr lang="ru-RU" sz="1200" i="1" dirty="0">
                <a:solidFill>
                  <a:srgbClr val="00B050"/>
                </a:solidFill>
              </a:rPr>
              <a:t>25,14</a:t>
            </a:r>
            <a:r>
              <a:rPr lang="ru-RU" sz="1200" i="1" dirty="0"/>
              <a:t> баллов, следовательно, она находится левее на числовой прямой, чем правая (верхняя) граница доверительного интервала по региону, поэтому </a:t>
            </a:r>
            <a:r>
              <a:rPr lang="ru-RU" sz="1200" i="1" u="sng" dirty="0"/>
              <a:t>ОО № 1 не показывает завышения значения среднего балла</a:t>
            </a:r>
            <a:r>
              <a:rPr lang="ru-RU" sz="1200" i="1" dirty="0"/>
              <a:t>.</a:t>
            </a:r>
          </a:p>
          <a:p>
            <a:r>
              <a:rPr lang="ru-RU" sz="1200" i="1" u="sng" dirty="0"/>
              <a:t>Левая</a:t>
            </a:r>
            <a:r>
              <a:rPr lang="ru-RU" sz="1200" i="1" dirty="0"/>
              <a:t> (нижняя) граница доверительного интервала </a:t>
            </a:r>
            <a:r>
              <a:rPr lang="ru-RU" sz="1200" i="1" u="sng" dirty="0"/>
              <a:t>ОО № 2 </a:t>
            </a:r>
            <a:r>
              <a:rPr lang="ru-RU" sz="1200" i="1" dirty="0"/>
              <a:t>составляет </a:t>
            </a:r>
            <a:r>
              <a:rPr lang="ru-RU" sz="1200" i="1" dirty="0">
                <a:solidFill>
                  <a:srgbClr val="FF0000"/>
                </a:solidFill>
              </a:rPr>
              <a:t>28,79</a:t>
            </a:r>
            <a:r>
              <a:rPr lang="ru-RU" sz="1200" i="1" dirty="0"/>
              <a:t> баллов, следовательно, она находится правее на числовой прямой, чем правая (верхняя) граница доверительного интервала по региону, поэтому </a:t>
            </a:r>
            <a:r>
              <a:rPr lang="ru-RU" sz="1200" i="1" u="sng" dirty="0"/>
              <a:t>ОО № 2 показывает завышение значения среднего балла</a:t>
            </a:r>
            <a:r>
              <a:rPr lang="ru-RU" sz="1200" i="1" dirty="0"/>
              <a:t> (это и есть </a:t>
            </a:r>
            <a:r>
              <a:rPr lang="ru-RU" sz="1200" i="1" dirty="0">
                <a:solidFill>
                  <a:srgbClr val="FF0000"/>
                </a:solidFill>
              </a:rPr>
              <a:t>признак необъективности</a:t>
            </a:r>
            <a:r>
              <a:rPr lang="ru-RU" sz="1200" i="1" dirty="0"/>
              <a:t>).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7CF77746-7AAE-4D63-9F50-444E4C77A659}"/>
              </a:ext>
            </a:extLst>
          </p:cNvPr>
          <p:cNvSpPr/>
          <p:nvPr/>
        </p:nvSpPr>
        <p:spPr>
          <a:xfrm>
            <a:off x="7643086" y="680447"/>
            <a:ext cx="9861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Пример</a:t>
            </a:r>
          </a:p>
        </p:txBody>
      </p:sp>
    </p:spTree>
    <p:extLst>
      <p:ext uri="{BB962C8B-B14F-4D97-AF65-F5344CB8AC3E}">
        <p14:creationId xmlns:p14="http://schemas.microsoft.com/office/powerpoint/2010/main" val="83185079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588</TotalTime>
  <Words>832</Words>
  <Application>Microsoft Office PowerPoint</Application>
  <PresentationFormat>Экран (16:9)</PresentationFormat>
  <Paragraphs>147</Paragraphs>
  <Slides>13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 В. Огурешникова</dc:creator>
  <cp:lastModifiedBy>Настя</cp:lastModifiedBy>
  <cp:revision>41</cp:revision>
  <cp:lastPrinted>2023-11-10T10:08:40Z</cp:lastPrinted>
  <dcterms:created xsi:type="dcterms:W3CDTF">2023-10-25T11:50:24Z</dcterms:created>
  <dcterms:modified xsi:type="dcterms:W3CDTF">2024-03-21T05:49:06Z</dcterms:modified>
</cp:coreProperties>
</file>