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7"/>
  </p:notesMasterIdLst>
  <p:sldIdLst>
    <p:sldId id="256" r:id="rId5"/>
    <p:sldId id="295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9" r:id="rId17"/>
    <p:sldId id="286" r:id="rId18"/>
    <p:sldId id="288" r:id="rId19"/>
    <p:sldId id="287" r:id="rId20"/>
    <p:sldId id="293" r:id="rId21"/>
    <p:sldId id="289" r:id="rId22"/>
    <p:sldId id="290" r:id="rId23"/>
    <p:sldId id="292" r:id="rId24"/>
    <p:sldId id="310" r:id="rId25"/>
    <p:sldId id="307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3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E5B8-D8EC-45EC-9680-6548619462A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296C9-AF2D-4FBC-A1E3-0679347CC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xmlns="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xmlns="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xmlns="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7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=""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=""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=""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3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=""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=""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=""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6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="" xmlns:a16="http://schemas.microsoft.com/office/drawing/2014/main" id="{ED26C9AF-A409-F7B3-42E0-DA1AA7B0E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>
            <a:extLst>
              <a:ext uri="{FF2B5EF4-FFF2-40B4-BE49-F238E27FC236}">
                <a16:creationId xmlns="" xmlns:a16="http://schemas.microsoft.com/office/drawing/2014/main" id="{DCB92439-A3F0-D990-7696-796CC12B7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435" name="Номер слайда 3">
            <a:extLst>
              <a:ext uri="{FF2B5EF4-FFF2-40B4-BE49-F238E27FC236}">
                <a16:creationId xmlns="" xmlns:a16="http://schemas.microsoft.com/office/drawing/2014/main" id="{2C31D30A-C656-149E-1F10-949E78AA4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CC3E54-1FF6-E64B-9E9C-09C45AF55087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9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=""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=""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=""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=""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=""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=""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8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=""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=""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=""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8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D5EBBA-D005-0151-4D14-711E8717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731C-899B-E94B-A5CF-D55B70702F6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8FDF12-FC9A-AC58-1B33-623C75F4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5FCCD1-60D1-4F48-13D5-1A28B2B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BBF8-6EB4-D741-A77E-BEE7F8993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21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EA9A45-3B3A-3CC3-F425-2E01F3D5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814F-AE8D-3744-B7E5-E21BAF466F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89006C-C686-1F11-3013-D224000A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23DC45-7E05-EEE8-B729-60FBF47D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BAC0-D6CE-014A-BE15-DC9DAF1D4F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63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25B9A0-751F-8E98-7B2A-B3F18210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663F-AA21-8F4C-9A5B-DDCE0D8B2C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19FF5-CB63-C0DF-AEBB-8D1D3510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C74A01-5152-06A1-1802-F9E0B716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5211-D9EA-2144-B225-BA5151F56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812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AA8E78F-82AA-00FD-1EBC-05A3BF16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FD02-6935-4941-845D-B9D70F07AA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A59DF7E-0D9F-993B-6EC1-3ACFC81F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9655650-4DDA-CF40-4B4D-A02010A4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D090-3D53-EA47-9704-E15AA16B3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94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E31C8D7B-4019-1C21-D7A8-DD757484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BD02-7A05-044D-8CDC-23471843775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E7F0DB29-6845-F336-F74F-3E7EE788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E12DF689-5A0C-0832-CC15-37BA946D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15E1-64D5-CC43-8559-F4B4915FB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49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954469D0-DE61-A960-F80B-A0B1D19F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5233-392D-634A-B61E-2BEB5B5A409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45509BC-2B30-8C0F-8261-994D2510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E082F553-E438-D1FA-ECF5-A1DB011C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CD15-EC8B-9A4F-ABF2-45BD8C43B4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264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3F91FB11-CEAD-BE9D-DF78-93190F59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7B2A-8822-C246-82F1-26D6E265A1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EBDF70F-4AA2-6B14-5762-9C6E5A17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E347A29F-0EC9-FD8C-8DEA-EC196730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8BC1-D823-0144-85D2-08E815504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368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047B5F1-4B6D-9CB2-EA3F-2289D21E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4C06-9BC4-6049-B687-33FB12F6FF3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5567D5A-1229-A0CE-9399-8022B1D3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A2EEC40-7C04-C2D1-B740-BAE9E922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EF96-ADDF-034F-8316-C97FA580E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AD0E04B3-8BA1-EE69-BC32-1C462E86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9FF8-CACF-3340-8DB9-006B24AAA7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54392A1-D63F-8A88-5B90-C8DD75B5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831DA57-5B10-80FC-0218-8F344E60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8F54-84F6-5344-B73B-652D70394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985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54AE21-5803-82DF-3D45-0589344C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C9AB-175A-F14D-A422-3458445BF3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49F244-FC35-9E99-D599-782C763A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C2D126-A754-A5CC-77AF-5DECD862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1C3A-6CFC-AD4C-AFD6-39B43EC1E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543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A28033-1591-E4CC-8246-C1C710B3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844B-4910-894D-BCF4-72833535B3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44546C-5484-4D92-7F45-8920363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EBB55D-C1BA-15DD-FCED-3429AA8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C0BD-0CB2-4447-A89E-65C4B7544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128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D5EBBA-D005-0151-4D14-711E8717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731C-899B-E94B-A5CF-D55B70702F6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8FDF12-FC9A-AC58-1B33-623C75F4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5FCCD1-60D1-4F48-13D5-1A28B2B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BBF8-6EB4-D741-A77E-BEE7F8993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226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EA9A45-3B3A-3CC3-F425-2E01F3D5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814F-AE8D-3744-B7E5-E21BAF466F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89006C-C686-1F11-3013-D224000A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23DC45-7E05-EEE8-B729-60FBF47D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BAC0-D6CE-014A-BE15-DC9DAF1D4F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45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25B9A0-751F-8E98-7B2A-B3F18210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663F-AA21-8F4C-9A5B-DDCE0D8B2C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19FF5-CB63-C0DF-AEBB-8D1D3510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C74A01-5152-06A1-1802-F9E0B716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5211-D9EA-2144-B225-BA5151F56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213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AA8E78F-82AA-00FD-1EBC-05A3BF16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FD02-6935-4941-845D-B9D70F07AA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A59DF7E-0D9F-993B-6EC1-3ACFC81F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9655650-4DDA-CF40-4B4D-A02010A4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D090-3D53-EA47-9704-E15AA16B3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693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E31C8D7B-4019-1C21-D7A8-DD757484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BD02-7A05-044D-8CDC-23471843775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E7F0DB29-6845-F336-F74F-3E7EE788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12DF689-5A0C-0832-CC15-37BA946D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15E1-64D5-CC43-8559-F4B4915FB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490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954469D0-DE61-A960-F80B-A0B1D19F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5233-392D-634A-B61E-2BEB5B5A409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C45509BC-2B30-8C0F-8261-994D2510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E082F553-E438-D1FA-ECF5-A1DB011C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CD15-EC8B-9A4F-ABF2-45BD8C43B4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418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3F91FB11-CEAD-BE9D-DF78-93190F59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7B2A-8822-C246-82F1-26D6E265A1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EBDF70F-4AA2-6B14-5762-9C6E5A17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E347A29F-0EC9-FD8C-8DEA-EC196730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8BC1-D823-0144-85D2-08E815504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2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047B5F1-4B6D-9CB2-EA3F-2289D21E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4C06-9BC4-6049-B687-33FB12F6FF3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5567D5A-1229-A0CE-9399-8022B1D3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A2EEC40-7C04-C2D1-B740-BAE9E922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EF96-ADDF-034F-8316-C97FA580E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291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AD0E04B3-8BA1-EE69-BC32-1C462E86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9FF8-CACF-3340-8DB9-006B24AAA7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754392A1-D63F-8A88-5B90-C8DD75B5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831DA57-5B10-80FC-0218-8F344E60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8F54-84F6-5344-B73B-652D70394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398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54AE21-5803-82DF-3D45-0589344C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C9AB-175A-F14D-A422-3458445BF3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49F244-FC35-9E99-D599-782C763A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C2D126-A754-A5CC-77AF-5DECD862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1C3A-6CFC-AD4C-AFD6-39B43EC1E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65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A28033-1591-E4CC-8246-C1C710B3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844B-4910-894D-BCF4-72833535B3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44546C-5484-4D92-7F45-8920363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EBB55D-C1BA-15DD-FCED-3429AA8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C0BD-0CB2-4447-A89E-65C4B7544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24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04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4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33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76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4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5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67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83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48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52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7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A239382-86DD-77E9-3A91-1E7CD62C44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6C672AE5-F43E-F7DA-3582-69A296A2D2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580D41-6D4A-DB14-C1C6-5B75727F1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D5395A-6353-ED42-A42D-7A629964D86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15789D-ACD2-8279-6012-9EEB452DB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2808D0-1D55-741A-D31E-56A0E6B59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53139-01C1-9144-8649-CB5BE8B02ED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2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A239382-86DD-77E9-3A91-1E7CD62C44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6C672AE5-F43E-F7DA-3582-69A296A2D2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580D41-6D4A-DB14-C1C6-5B75727F1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D5395A-6353-ED42-A42D-7A629964D86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15789D-ACD2-8279-6012-9EEB452DB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2808D0-1D55-741A-D31E-56A0E6B59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53139-01C1-9144-8649-CB5BE8B02ED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7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27.10.2023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ttest@cposo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84482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Аттестация </a:t>
            </a:r>
            <a:r>
              <a:rPr lang="ru-RU" b="1" dirty="0">
                <a:solidFill>
                  <a:schemeClr val="tx1"/>
                </a:solidFill>
              </a:rPr>
              <a:t>педагогических работников </a:t>
            </a:r>
            <a:r>
              <a:rPr lang="ru-RU" b="1" dirty="0" smtClean="0">
                <a:solidFill>
                  <a:schemeClr val="tx1"/>
                </a:solidFill>
              </a:rPr>
              <a:t>дошкольного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9235" y="5373216"/>
            <a:ext cx="4744616" cy="5760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 подготовила: Кораблева Е.Г., старший воспитатель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Структурное подразделение детский сад «Ягодка» государственного бюджетного общеобразовательного учреждения Самарской области средней общеобразовательной школы № 11 города Кинеля городского округа Кинель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32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8783" r="8672" b="29754"/>
          <a:stretch/>
        </p:blipFill>
        <p:spPr bwMode="auto">
          <a:xfrm>
            <a:off x="341658" y="332656"/>
            <a:ext cx="881512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574" y="3356992"/>
            <a:ext cx="8712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возможность задать вопрос как по телефону, так и по e-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attest@cposo.ru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Напоминаем, что этика делового разговора/деловой переписки предполагает необходимость представиться: фамилия, имя, отчество, должность, место работы.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825" y="260648"/>
            <a:ext cx="744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аттестацию в целях установления первой или высшей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28" y="980728"/>
            <a:ext cx="9011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педагогического работника рассматривается аттестационной комиссией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30 календарных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регистрации;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аттестации для каждого педагогического работника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аттестации для каждого педагогического работника от начала её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 до принятия решения аттестационной комиссией составляет не более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календарных дней;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об установлении педагогическими работниками квалификационной категории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на сайте министерства образования и науки Самарской области в разделе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Деятельность/Кадры системы образования/Аттестация педагогических работников;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работодатель вносит соответствующую запись в трудовую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книжку педагогического работника и (или) в сведения об их трудовой деятельности;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заявления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допускать орфографические ошибки;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Если отказали в прохождении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в целях установления первой или высшей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 то повторная подача разрешается только через 1 год.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заявлении на аттестацию в целях установления первой или высшей   квалификационной категории появилась новая строка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профессиональной деятельности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необходимо кратко сформулировать о конкретных своих результатах, не больше 5 предложений;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0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8BC1-D823-0144-85D2-08E815504659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89" y="92321"/>
            <a:ext cx="1432322" cy="6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4" y="965676"/>
            <a:ext cx="8838488" cy="53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лево 3"/>
          <p:cNvSpPr/>
          <p:nvPr/>
        </p:nvSpPr>
        <p:spPr>
          <a:xfrm>
            <a:off x="6402937" y="2572285"/>
            <a:ext cx="2371458" cy="47001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8BC1-D823-0144-85D2-08E815504659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89" y="306804"/>
            <a:ext cx="1432322" cy="6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4" y="1093862"/>
            <a:ext cx="8428289" cy="526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217634" y="2409914"/>
            <a:ext cx="1634383" cy="16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7634" y="2931207"/>
            <a:ext cx="1294688" cy="170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19403" r="15037" b="11567"/>
          <a:stretch/>
        </p:blipFill>
        <p:spPr bwMode="auto">
          <a:xfrm>
            <a:off x="43802" y="116634"/>
            <a:ext cx="9116705" cy="50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8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18940" r="14860" b="6434"/>
          <a:stretch/>
        </p:blipFill>
        <p:spPr bwMode="auto">
          <a:xfrm>
            <a:off x="0" y="1160060"/>
            <a:ext cx="9144000" cy="545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4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3230" r="11504" b="8860"/>
          <a:stretch/>
        </p:blipFill>
        <p:spPr bwMode="auto">
          <a:xfrm>
            <a:off x="170808" y="1412776"/>
            <a:ext cx="89177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005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50"/>
            <a:ext cx="8684823" cy="478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1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0060" r="14862" b="48886"/>
          <a:stretch/>
        </p:blipFill>
        <p:spPr bwMode="auto">
          <a:xfrm>
            <a:off x="-1" y="1916834"/>
            <a:ext cx="9144001" cy="22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23231" r="14860" b="25277"/>
          <a:stretch/>
        </p:blipFill>
        <p:spPr bwMode="auto">
          <a:xfrm>
            <a:off x="0" y="1"/>
            <a:ext cx="9144000" cy="352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38343" r="15700" b="16135"/>
          <a:stretch/>
        </p:blipFill>
        <p:spPr bwMode="auto">
          <a:xfrm>
            <a:off x="198214" y="3527946"/>
            <a:ext cx="8911988" cy="33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xmlns="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44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xmlns="" id="{4192A861-26EC-A6E6-882C-5E218E45D6F5}"/>
                </a:ext>
              </a:extLst>
            </p:cNvPr>
            <p:cNvSpPr/>
            <p:nvPr/>
          </p:nvSpPr>
          <p:spPr>
            <a:xfrm>
              <a:off x="101356" y="105572"/>
              <a:ext cx="9020024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Приказ Министерства просвещения Российской Федерации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№ 196 от 24 марта 2023 года 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xmlns="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xmlns="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:a16="http://schemas.microsoft.com/office/drawing/2014/main" xmlns="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:a16="http://schemas.microsoft.com/office/drawing/2014/main" xmlns="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:a16="http://schemas.microsoft.com/office/drawing/2014/main" xmlns="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:a16="http://schemas.microsoft.com/office/drawing/2014/main" xmlns="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xmlns="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3479" y="631349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079" y="845912"/>
            <a:ext cx="5829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92079" y="3692528"/>
            <a:ext cx="5638800" cy="1177478"/>
          </a:xfrm>
          <a:prstGeom prst="roundRect">
            <a:avLst/>
          </a:prstGeom>
          <a:solidFill>
            <a:srgbClr val="E1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Аттестация педагогических работников в целях установления квалификационной категории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«ПЕДАГОГ-МЕТОДИСТ» или «ПЕДАГОГ-НАСТАВНИК»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92079" y="5021721"/>
            <a:ext cx="5638800" cy="114005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Срок действия квалификационной категории не устанавливается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43575" y="1533639"/>
            <a:ext cx="3400426" cy="646331"/>
          </a:xfrm>
          <a:prstGeom prst="rect">
            <a:avLst/>
          </a:prstGeom>
          <a:solidFill>
            <a:srgbClr val="059A68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ВСТУПИЛ в силу с 1 сентября 2023 года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7" y="816174"/>
            <a:ext cx="2906369" cy="5570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079" y="2213089"/>
            <a:ext cx="5638800" cy="12898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2079" y="2213094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Аттестация</a:t>
            </a:r>
            <a:r>
              <a:rPr lang="ru-RU" sz="2400" spc="11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педагогических</a:t>
            </a:r>
            <a:r>
              <a:rPr lang="ru-RU" sz="2400" spc="1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работников</a:t>
            </a:r>
            <a:r>
              <a:rPr lang="ru-RU" sz="2400" spc="115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ru-RU" sz="2400" spc="19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целях</a:t>
            </a:r>
            <a:r>
              <a:rPr lang="ru-RU" sz="2400" spc="12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установления</a:t>
            </a:r>
            <a:r>
              <a:rPr lang="ru-RU" sz="2400" spc="11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ПЕРВОЙ</a:t>
            </a:r>
            <a:r>
              <a:rPr lang="ru-RU" sz="2400" spc="11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</a:t>
            </a:r>
            <a:r>
              <a:rPr lang="ru-RU" sz="2400" spc="18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ВЫСШЕЙ</a:t>
            </a:r>
            <a:r>
              <a:rPr lang="ru-RU" sz="2400" spc="14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квалификационной</a:t>
            </a:r>
            <a:r>
              <a:rPr lang="ru-RU" sz="2400" spc="1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категории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1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31157" r="14861" b="18843"/>
          <a:stretch/>
        </p:blipFill>
        <p:spPr bwMode="auto">
          <a:xfrm>
            <a:off x="0" y="1484784"/>
            <a:ext cx="903481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67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транслирования воспитателем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педагогического опыта на уровне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ДОО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Подтверждением выступления аттестуемого воспитателя в профессиональном сообществе в ходе проведения семинаров, конференций, иных мероприятий,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в перечень, утвержденный приказами (распоряжениями) органов управления образованием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быть: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копии программы мероприятия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наличии прямой ссылки на Интернет-ресурс, содержащим информацию о мероприятии и аттестуемом педагоге 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копии грамоты (диплома, сертификата, свидетельства) с Ф.И.О. аттестуемого воспитателя (не более трех копий каждого уровня);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копия приказа руководителя ДОО.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всероссийский уровень учитывается, если учредителем мероприятий являются федеральные учреждения, министерства просвещения.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3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22629" r="11302" b="33441"/>
          <a:stretch/>
        </p:blipFill>
        <p:spPr bwMode="auto">
          <a:xfrm>
            <a:off x="251520" y="260648"/>
            <a:ext cx="86409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15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=""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"/>
            <a:ext cx="9169910" cy="6854825"/>
            <a:chOff x="1" y="3664"/>
            <a:chExt cx="916991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=""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495791" y="180554"/>
              <a:ext cx="8674120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Показатели профессиональной деятельности 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педагогических работников при установлении квалификационных категорий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=""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=""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=""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=""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=""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=""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=""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3479" y="631349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263" y="3404003"/>
            <a:ext cx="8674117" cy="162323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prstClr val="black"/>
                </a:solidFill>
                <a:cs typeface="Arial" panose="020B0604020202020204" pitchFamily="34" charset="0"/>
              </a:rPr>
              <a:t>п.50 Порядка аттестации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: показатели деятельности, </a:t>
            </a:r>
            <a:r>
              <a:rPr lang="ru-RU" sz="2000" i="1" u="sng" dirty="0">
                <a:solidFill>
                  <a:prstClr val="black"/>
                </a:solidFill>
                <a:cs typeface="Arial" panose="020B0604020202020204" pitchFamily="34" charset="0"/>
              </a:rPr>
              <a:t>не входящей в должностные обязанности по занимаемой в организации должности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, при установлении педагогическим работникам квалификационной категории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«педагог-методист»</a:t>
            </a:r>
            <a:endParaRPr lang="ru-RU" sz="20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7263" y="5129241"/>
            <a:ext cx="8674116" cy="1394985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prstClr val="black"/>
                </a:solidFill>
                <a:cs typeface="Arial" panose="020B0604020202020204" pitchFamily="34" charset="0"/>
              </a:rPr>
              <a:t>п.51 Порядка аттестации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: показатели деятельности, </a:t>
            </a:r>
            <a:r>
              <a:rPr lang="ru-RU" sz="2000" i="1" u="sng" dirty="0">
                <a:solidFill>
                  <a:prstClr val="black"/>
                </a:solidFill>
                <a:cs typeface="Arial" panose="020B0604020202020204" pitchFamily="34" charset="0"/>
              </a:rPr>
              <a:t>не входящей в должностные обязанности по занимаемой в организации должности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, при установлении педагогическим работникам квалификационной категории </a:t>
            </a:r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«педагог-наставник»</a:t>
            </a:r>
            <a:endParaRPr lang="ru-RU" sz="20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7263" y="2135262"/>
            <a:ext cx="8674117" cy="1166738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prstClr val="black"/>
                </a:solidFill>
                <a:cs typeface="Arial" panose="020B0604020202020204" pitchFamily="34" charset="0"/>
              </a:rPr>
              <a:t>п.36 Порядка аттестации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: показатели профессиональной деятельности педагогических работников при установлении </a:t>
            </a:r>
            <a:r>
              <a:rPr lang="ru-RU" sz="2000" u="sng" dirty="0">
                <a:solidFill>
                  <a:prstClr val="black"/>
                </a:solidFill>
                <a:cs typeface="Arial" panose="020B0604020202020204" pitchFamily="34" charset="0"/>
              </a:rPr>
              <a:t>высшей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 квалификационной категории</a:t>
            </a:r>
            <a:endParaRPr lang="ru-RU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7262" y="844953"/>
            <a:ext cx="8674118" cy="1188306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prstClr val="black"/>
                </a:solidFill>
                <a:cs typeface="Arial" panose="020B0604020202020204" pitchFamily="34" charset="0"/>
              </a:rPr>
              <a:t>п.35 Порядка аттестации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: показатели профессиональной деятельности педагогических работников при установлении </a:t>
            </a:r>
            <a:r>
              <a:rPr lang="ru-RU" sz="2000" u="sng" dirty="0">
                <a:solidFill>
                  <a:prstClr val="black"/>
                </a:solidFill>
                <a:cs typeface="Arial" panose="020B0604020202020204" pitchFamily="34" charset="0"/>
              </a:rPr>
              <a:t>первой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 квалификационной категории</a:t>
            </a:r>
            <a:endParaRPr lang="ru-RU" sz="20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5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2" y="552216"/>
            <a:ext cx="2991226" cy="5779392"/>
          </a:xfrm>
          <a:prstGeom prst="rect">
            <a:avLst/>
          </a:prstGeom>
        </p:spPr>
      </p:pic>
      <p:grpSp>
        <p:nvGrpSpPr>
          <p:cNvPr id="15361" name="Группа 58">
            <a:extLst>
              <a:ext uri="{FF2B5EF4-FFF2-40B4-BE49-F238E27FC236}">
                <a16:creationId xmlns=""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44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=""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2278050" y="105572"/>
              <a:ext cx="6843331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Полномочия Аттестационной комиссии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=""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=""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=""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=""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=""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=""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=""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3479" y="63134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15364" y="4508714"/>
            <a:ext cx="6035279" cy="162323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/>
              <a:t>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При возникновении спорных вопросов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приглашать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на заседание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комиссии </a:t>
            </a:r>
            <a:r>
              <a:rPr lang="ru-RU" sz="2400" b="1" u="sng" dirty="0">
                <a:solidFill>
                  <a:schemeClr val="tx1"/>
                </a:solidFill>
                <a:cs typeface="Arial" panose="020B0604020202020204" pitchFamily="34" charset="0"/>
              </a:rPr>
              <a:t>педагогического работника</a:t>
            </a:r>
            <a:r>
              <a:rPr 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 и </a:t>
            </a:r>
            <a:r>
              <a:rPr lang="ru-RU" sz="2400" b="1" u="sng" dirty="0">
                <a:solidFill>
                  <a:schemeClr val="tx1"/>
                </a:solidFill>
                <a:cs typeface="Arial" panose="020B0604020202020204" pitchFamily="34" charset="0"/>
              </a:rPr>
              <a:t>руководителя образовательной организации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, в которой работает педагогический работник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86098" y="2696568"/>
            <a:ext cx="6057902" cy="1630604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Утверждать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составы экспертных групп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для проведения анализа профессиональной деятельности педагогических работников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97410" y="1059498"/>
            <a:ext cx="6023970" cy="1455528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/>
              <a:t>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Утверждать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формы экспертных заключений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для проведения анализа профессиональной деятельности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21779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1">
            <a:extLst>
              <a:ext uri="{FF2B5EF4-FFF2-40B4-BE49-F238E27FC236}">
                <a16:creationId xmlns="" xmlns:a16="http://schemas.microsoft.com/office/drawing/2014/main" id="{652B2893-9025-DA03-B0CA-FD85B8498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4C15E7-9A80-684C-A829-22A88D6250A6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" name="Прямоугольник 23">
            <a:extLst>
              <a:ext uri="{FF2B5EF4-FFF2-40B4-BE49-F238E27FC236}">
                <a16:creationId xmlns="" xmlns:a16="http://schemas.microsoft.com/office/drawing/2014/main" id="{A2129EB3-0937-A0E4-745A-3D07ACC2A81B}"/>
              </a:ext>
            </a:extLst>
          </p:cNvPr>
          <p:cNvSpPr/>
          <p:nvPr/>
        </p:nvSpPr>
        <p:spPr bwMode="auto">
          <a:xfrm>
            <a:off x="107343" y="76201"/>
            <a:ext cx="9036659" cy="1267570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24A67A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alt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 совместно с Общероссийским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Профсоюзом образования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17.08.2023 года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892" y="1348556"/>
            <a:ext cx="8722216" cy="511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своем заявлении педагогические работники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абзацем четвертым пункта 28 Порядка аттестации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по своему усмотрению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сообщить и представить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имеющихся у них государственных наградах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почетных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званиях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ведомственных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знаках отличия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иных наградах, полученных за достижения в педагогической деятельности, либо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награждениях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участие в профессиональных конкурсах, проводимых на уровне организации, муниципальном, региональном или федеральном уровнях.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указанными педагогическими работниками специалисты для всестороннего анализа их профессиональной деятельности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закрепляются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таких педагогических работников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непосредственно аттестационными комиссиями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указанных в заявлении сведений о результатах своей профессиональной деятельности, сведений, подтверждающих наличие у них наград, званий, знаков отличия, сведений о награждениях за участие в конкурсах профессионального мастерства,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на основе результатов работы педагогических работников, соответствующих показателям, предусмотренным пунктами 35, 36 Порядка аттестации, при условии, что деятельность педагогических работников связана с соответствующими направлениями работы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(пункт 37 Порядка аттестации)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2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=""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44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=""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846816" y="105572"/>
              <a:ext cx="8274566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Решение Аттестационной комиссии от 15 сентября 2023 года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=""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=""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=""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=""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=""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=""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=""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3479" y="63134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9475" y="4162616"/>
            <a:ext cx="5701904" cy="1139926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П.2.4. педагогические работники – победители, лауреаты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финального этапа</a:t>
            </a:r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Всероссийских конкурсов профессионального мастерства</a:t>
            </a:r>
            <a:endParaRPr lang="ru-RU" u="sng" dirty="0">
              <a:solidFill>
                <a:srgbClr val="009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19476" y="5419105"/>
            <a:ext cx="5668562" cy="1189658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П.2.5. педагогические работники – победители, лауреаты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этапа </a:t>
            </a:r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Всероссийских конкурсов профессионального мастерства</a:t>
            </a:r>
            <a:endParaRPr lang="ru-RU" u="sng" dirty="0">
              <a:solidFill>
                <a:srgbClr val="009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19474" y="2789564"/>
            <a:ext cx="5668563" cy="132225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П.2.3. педагогические работники, награждённые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ведомственными наградами, ведомственными знаками отличия</a:t>
            </a:r>
            <a:endParaRPr lang="ru-RU" b="1" u="sng" dirty="0">
              <a:solidFill>
                <a:srgbClr val="009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9" y="995265"/>
            <a:ext cx="3336946" cy="543117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419475" y="1750467"/>
            <a:ext cx="5668562" cy="1021635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П.2.2. педагогические работники, имеющие по профилю педагогической деятельности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почётные звания Самарской области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36145" y="775829"/>
            <a:ext cx="5668563" cy="908423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П.2.1. педагогические работники, имеющие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награды</a:t>
            </a:r>
          </a:p>
        </p:txBody>
      </p:sp>
    </p:spTree>
    <p:extLst>
      <p:ext uri="{BB962C8B-B14F-4D97-AF65-F5344CB8AC3E}">
        <p14:creationId xmlns:p14="http://schemas.microsoft.com/office/powerpoint/2010/main" val="230296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=""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0"/>
            <a:ext cx="9144000" cy="6854820"/>
            <a:chOff x="1" y="3669"/>
            <a:chExt cx="9144000" cy="6875596"/>
          </a:xfrm>
        </p:grpSpPr>
        <p:sp>
          <p:nvSpPr>
            <p:cNvPr id="3" name="Прямоугольник 23">
              <a:extLst>
                <a:ext uri="{FF2B5EF4-FFF2-40B4-BE49-F238E27FC236}">
                  <a16:creationId xmlns=""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3419476" y="105572"/>
              <a:ext cx="5701904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Решение Аттестационной комиссии от 15 сентября 2023 года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=""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9"/>
              <a:ext cx="9144000" cy="6875596"/>
              <a:chOff x="1" y="3669"/>
              <a:chExt cx="9144000" cy="6875596"/>
            </a:xfrm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=""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solidFill>
                <a:srgbClr val="DEEBF7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="" xmlns:a16="http://schemas.microsoft.com/office/drawing/2014/main" id="{E784D554-5E68-61AA-1EF6-85760232281A}"/>
                  </a:ext>
                </a:extLst>
              </p:cNvPr>
              <p:cNvSpPr/>
              <p:nvPr/>
            </p:nvSpPr>
            <p:spPr bwMode="auto">
              <a:xfrm>
                <a:off x="3779045" y="3669"/>
                <a:ext cx="5364956" cy="46178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solidFill>
                <a:srgbClr val="0C549E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362" name="Номер слайда 12">
            <a:extLst>
              <a:ext uri="{FF2B5EF4-FFF2-40B4-BE49-F238E27FC236}">
                <a16:creationId xmlns=""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3479" y="63134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4707" y="953919"/>
            <a:ext cx="8132611" cy="2308324"/>
          </a:xfrm>
          <a:prstGeom prst="rect">
            <a:avLst/>
          </a:prstGeom>
          <a:solidFill>
            <a:srgbClr val="E1F1E8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Проводить аттестацию педагогических работников в целях получения первой и высшей квалификационной категории </a:t>
            </a:r>
            <a:r>
              <a:rPr lang="ru-RU" sz="2400" u="sng" dirty="0">
                <a:solidFill>
                  <a:srgbClr val="FF0000"/>
                </a:solidFill>
              </a:rPr>
              <a:t>непосредственно на заседании Аттестационной комиссии</a:t>
            </a:r>
            <a:r>
              <a:rPr lang="ru-RU" sz="2400" dirty="0"/>
              <a:t>, </a:t>
            </a:r>
            <a:r>
              <a:rPr lang="ru-RU" sz="2400" i="1" dirty="0"/>
              <a:t>без привлечения специалистов</a:t>
            </a:r>
            <a:r>
              <a:rPr lang="ru-RU" sz="2400" dirty="0"/>
              <a:t>, осуществляющих всесторонний анализ профессиональной деятельности педагогических работников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154764" y="940409"/>
            <a:ext cx="733460" cy="1046762"/>
          </a:xfrm>
          <a:prstGeom prst="ellipse">
            <a:avLst/>
          </a:prstGeom>
          <a:solidFill>
            <a:srgbClr val="00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88767" y="3429000"/>
            <a:ext cx="813261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основе сведений, </a:t>
            </a:r>
            <a:r>
              <a:rPr lang="ru-RU" sz="2400" i="1" dirty="0"/>
              <a:t>подтверждающих наличие награды, почетного звания; сведений об участии в конкурсе </a:t>
            </a:r>
            <a:r>
              <a:rPr lang="ru-RU" sz="2400" dirty="0"/>
              <a:t>профессионального мастерства, а также </a:t>
            </a:r>
            <a:r>
              <a:rPr lang="ru-RU" sz="2400" b="1" u="sng" dirty="0"/>
              <a:t>на основе результатов работы</a:t>
            </a:r>
            <a:r>
              <a:rPr lang="ru-RU" sz="2400" b="1" dirty="0"/>
              <a:t> </a:t>
            </a:r>
            <a:r>
              <a:rPr lang="ru-RU" sz="2400" dirty="0"/>
              <a:t>педагогических работников, соответствующих </a:t>
            </a:r>
            <a:r>
              <a:rPr lang="ru-RU" sz="2400" b="1" dirty="0"/>
              <a:t>показателям</a:t>
            </a:r>
            <a:r>
              <a:rPr lang="ru-RU" sz="2400" dirty="0"/>
              <a:t> их профессиональной деятельности,</a:t>
            </a:r>
            <a:r>
              <a:rPr lang="ru-RU" sz="2400" b="1" u="sng" dirty="0"/>
              <a:t> </a:t>
            </a:r>
            <a:r>
              <a:rPr lang="ru-RU" sz="2400" b="1" dirty="0"/>
              <a:t>предусмотренным пунктами 35, 36 </a:t>
            </a:r>
            <a:r>
              <a:rPr lang="ru-RU" sz="2400" dirty="0"/>
              <a:t>Порядка проведения аттестации, </a:t>
            </a:r>
            <a:r>
              <a:rPr lang="ru-RU" sz="2400" dirty="0">
                <a:solidFill>
                  <a:srgbClr val="FF0000"/>
                </a:solidFill>
              </a:rPr>
              <a:t>предоставленных руководителем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30391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=""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0"/>
            <a:ext cx="9144000" cy="6854820"/>
            <a:chOff x="1" y="3669"/>
            <a:chExt cx="9144000" cy="6875596"/>
          </a:xfrm>
        </p:grpSpPr>
        <p:sp>
          <p:nvSpPr>
            <p:cNvPr id="3" name="Прямоугольник 23">
              <a:extLst>
                <a:ext uri="{FF2B5EF4-FFF2-40B4-BE49-F238E27FC236}">
                  <a16:creationId xmlns=""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71563" y="105572"/>
              <a:ext cx="9049817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Методические материалы и консультационная поддержка 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=""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9"/>
              <a:ext cx="9144000" cy="6875596"/>
              <a:chOff x="1" y="3669"/>
              <a:chExt cx="9144000" cy="6875596"/>
            </a:xfrm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=""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solidFill>
                <a:srgbClr val="DEEBF7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="" xmlns:a16="http://schemas.microsoft.com/office/drawing/2014/main" id="{E784D554-5E68-61AA-1EF6-85760232281A}"/>
                  </a:ext>
                </a:extLst>
              </p:cNvPr>
              <p:cNvSpPr/>
              <p:nvPr/>
            </p:nvSpPr>
            <p:spPr bwMode="auto">
              <a:xfrm>
                <a:off x="3779045" y="3669"/>
                <a:ext cx="5364956" cy="46178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solidFill>
                <a:srgbClr val="0C549E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362" name="Номер слайда 12">
            <a:extLst>
              <a:ext uri="{FF2B5EF4-FFF2-40B4-BE49-F238E27FC236}">
                <a16:creationId xmlns=""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3479" y="63134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026" name="Picture 2" descr="http://qrcoder.ru/code/?https%3A%2F%2Fcposo.ru%2Fattest-norm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" y="1667757"/>
            <a:ext cx="2231853" cy="29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2937" y="835311"/>
            <a:ext cx="58561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Консультационная поддержка </a:t>
            </a:r>
          </a:p>
          <a:p>
            <a:pPr algn="just"/>
            <a:endParaRPr lang="ru-RU" sz="1400" b="1" dirty="0"/>
          </a:p>
          <a:p>
            <a:pPr algn="just"/>
            <a:endParaRPr lang="ru-RU" sz="1400" dirty="0"/>
          </a:p>
          <a:p>
            <a:pPr algn="just"/>
            <a:r>
              <a:rPr lang="ru-RU" sz="1400" i="1" dirty="0"/>
              <a:t>воспитателей дошкольных образовательных организаций, групп продленного дня, классных воспитателей, музыкальных руководителей, инструкторов по физической культуре</a:t>
            </a:r>
            <a:r>
              <a:rPr lang="ru-RU" sz="1400" dirty="0"/>
              <a:t> 955-00-64 (</a:t>
            </a:r>
            <a:r>
              <a:rPr lang="ru-RU" sz="1400" b="1" dirty="0"/>
              <a:t>доб. 4</a:t>
            </a:r>
            <a:r>
              <a:rPr lang="ru-RU" sz="1400" dirty="0"/>
              <a:t>);</a:t>
            </a:r>
            <a:endParaRPr lang="en-US" sz="1400" dirty="0"/>
          </a:p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3575" y="4778936"/>
            <a:ext cx="3027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https://cposo.ru/attest-norma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18" y="1196471"/>
            <a:ext cx="23449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Формы </a:t>
            </a:r>
          </a:p>
          <a:p>
            <a:pPr algn="ctr"/>
            <a:r>
              <a:rPr lang="ru-RU" sz="1600" dirty="0"/>
              <a:t>экспертных заключений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35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507" r="9931" b="9605"/>
          <a:stretch/>
        </p:blipFill>
        <p:spPr bwMode="auto">
          <a:xfrm>
            <a:off x="-23920" y="980730"/>
            <a:ext cx="9146884" cy="519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1" y="476672"/>
            <a:ext cx="159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сайте ЦПО 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275857" y="4941168"/>
            <a:ext cx="1368152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91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578</TotalTime>
  <Words>840</Words>
  <Application>Microsoft Office PowerPoint</Application>
  <PresentationFormat>Экран (4:3)</PresentationFormat>
  <Paragraphs>96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Волна</vt:lpstr>
      <vt:lpstr>Тема Office</vt:lpstr>
      <vt:lpstr>1_Тема Office</vt:lpstr>
      <vt:lpstr>1_Волна</vt:lpstr>
      <vt:lpstr>  Аттестация педагогических работников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</dc:title>
  <dc:creator>Лена</dc:creator>
  <cp:lastModifiedBy>фронтайм</cp:lastModifiedBy>
  <cp:revision>38</cp:revision>
  <cp:lastPrinted>2023-10-27T13:33:31Z</cp:lastPrinted>
  <dcterms:created xsi:type="dcterms:W3CDTF">2020-09-29T06:25:58Z</dcterms:created>
  <dcterms:modified xsi:type="dcterms:W3CDTF">2023-10-27T13:45:05Z</dcterms:modified>
</cp:coreProperties>
</file>