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64" r:id="rId5"/>
    <p:sldId id="265" r:id="rId6"/>
    <p:sldId id="258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424E6-DE0B-406E-BF56-42FD4E3E72E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39739-7E0C-4568-82F9-16E10910B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39739-7E0C-4568-82F9-16E10910BE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6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hyperlink" Target="mailto:so_knl_gorod.detstva_doo@samara.edu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617" y="3779350"/>
            <a:ext cx="2592288" cy="1728192"/>
          </a:xfrm>
          <a:prstGeom prst="rect">
            <a:avLst/>
          </a:prstGeom>
        </p:spPr>
      </p:pic>
      <p:pic>
        <p:nvPicPr>
          <p:cNvPr id="14" name="Picture 2" descr="Плейкаст &quot;оранжевое солнце.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691680" cy="15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oo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5805264"/>
            <a:ext cx="5292080" cy="9100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451"/>
            <a:ext cx="835292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Автономная некоммерческая организация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– детский сад «Город Детства»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005" y="2204864"/>
            <a:ext cx="457602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Авторское пособие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780928"/>
            <a:ext cx="81484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Творческий блокнот «Секреты художника»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4643446"/>
            <a:ext cx="242889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6000768"/>
            <a:ext cx="242889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Кинель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60430" cy="1080368"/>
          </a:xfrm>
          <a:prstGeom prst="rect">
            <a:avLst/>
          </a:prstGeom>
        </p:spPr>
      </p:pic>
      <p:pic>
        <p:nvPicPr>
          <p:cNvPr id="15" name="Picture 4" descr="foo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805264"/>
            <a:ext cx="4644008" cy="8985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124744"/>
            <a:ext cx="864096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A2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опорная площадка ГАУ ДПО  СО ИРО по  </a:t>
            </a:r>
            <a:r>
              <a:rPr lang="ru-RU" sz="1600" b="1" dirty="0">
                <a:solidFill>
                  <a:srgbClr val="1A2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внедрению ФОП </a:t>
            </a:r>
            <a:r>
              <a:rPr lang="ru-RU" sz="1600" b="1" dirty="0" smtClean="0">
                <a:solidFill>
                  <a:srgbClr val="1A2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  <a:p>
            <a:pPr algn="ctr"/>
            <a:r>
              <a:rPr lang="ru-RU" sz="1600" b="1" dirty="0" smtClean="0">
                <a:solidFill>
                  <a:srgbClr val="1A2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>
                <a:solidFill>
                  <a:srgbClr val="1A2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мира природы и произведений искусства у детей дошкольного возраста»</a:t>
            </a:r>
            <a:endParaRPr lang="ru-RU" sz="1600" dirty="0">
              <a:solidFill>
                <a:srgbClr val="1A2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4293096"/>
            <a:ext cx="266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Выступили: 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Боговарова И.А.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старший воспитатель</a:t>
            </a:r>
          </a:p>
          <a:p>
            <a:pPr algn="r"/>
            <a:r>
              <a:rPr lang="ru-RU" sz="1400" b="1" dirty="0" err="1" smtClean="0">
                <a:solidFill>
                  <a:schemeClr val="bg1"/>
                </a:solidFill>
              </a:rPr>
              <a:t>Рыбачева</a:t>
            </a:r>
            <a:r>
              <a:rPr lang="ru-RU" sz="1400" b="1" dirty="0" smtClean="0">
                <a:solidFill>
                  <a:schemeClr val="bg1"/>
                </a:solidFill>
              </a:rPr>
              <a:t> М.В.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воспитатель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29086" y="-12665529"/>
            <a:ext cx="3253920" cy="244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810498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страниц блокнота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57166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секрет:  Какими красками художник сумел показать нам то, что его поразило?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2713035" cy="17668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7" name="Рисунок 6" descr="C:\Documents and Settings\Admin\Рабочий стол\ФОТОДОКНОТ\20210929_1728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14818"/>
            <a:ext cx="2584317" cy="193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ОТОДОКНОТ\20210929_151958.jpg"/>
          <p:cNvPicPr/>
          <p:nvPr/>
        </p:nvPicPr>
        <p:blipFill>
          <a:blip r:embed="rId5" cstate="print"/>
          <a:srcRect t="16870" r="9936"/>
          <a:stretch>
            <a:fillRect/>
          </a:stretch>
        </p:blipFill>
        <p:spPr bwMode="auto">
          <a:xfrm>
            <a:off x="5580112" y="764704"/>
            <a:ext cx="3213001" cy="235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ФОТОДОКНОТ\20210929_1521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21088"/>
            <a:ext cx="323084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ФОТОДОКНОТ\20210929_1525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708920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29086" y="-12665529"/>
            <a:ext cx="3253920" cy="244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792961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страниц блокнота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2714644" cy="200026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43042" y="428604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 секрет:   Какое настроение вызывает картина?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Admin\Рабочий стол\ФОТОДОКНОТ\20210929_1728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2959872" cy="221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ФОТОДОКНОТ\20210929_1509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571612"/>
            <a:ext cx="4184659" cy="3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29086" y="-12665529"/>
            <a:ext cx="3253920" cy="244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792961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страниц блокнота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2286015" cy="19288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404664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7 секрет: «Создай свой шедевр»  Творческая мастерская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Documents and Settings\Admin\Рабочий стол\ФОТОДОКНОТ\20210929_1728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6944">
            <a:off x="3030474" y="1103176"/>
            <a:ext cx="2729503" cy="204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ОТОДОКНОТ\20210929_173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9757">
            <a:off x="5676589" y="1388625"/>
            <a:ext cx="2857520" cy="216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ФОТОДОКНОТ\20210929_1734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55836">
            <a:off x="3310533" y="3290456"/>
            <a:ext cx="2428892" cy="20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ФОТОДОКНОТ\20210929_17340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42717">
            <a:off x="5414759" y="3822620"/>
            <a:ext cx="257176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98003" y="188640"/>
            <a:ext cx="6176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 использования  творческого блокнота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755576" y="908720"/>
            <a:ext cx="7704856" cy="1872208"/>
          </a:xfrm>
          <a:prstGeom prst="flowChartPunchedTap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повышается эмоциональная отзывчивость (они выражают удовольствие, радость, заинтересованность, увлеченность </a:t>
            </a:r>
            <a:r>
              <a:rPr lang="ru-RU" dirty="0" smtClean="0">
                <a:solidFill>
                  <a:schemeClr val="bg1"/>
                </a:solidFill>
              </a:rPr>
              <a:t>рассматриванием</a:t>
            </a:r>
            <a:r>
              <a:rPr lang="ru-RU" dirty="0">
                <a:solidFill>
                  <a:schemeClr val="bg1"/>
                </a:solidFill>
              </a:rPr>
              <a:t> демонстрируют экспрессивно-мимическое проявление эмоций</a:t>
            </a:r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755576" y="2780928"/>
            <a:ext cx="7632848" cy="1728192"/>
          </a:xfrm>
          <a:prstGeom prst="flowChartPunchedTap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легко появляются ассоциации, основанные на синтезе </a:t>
            </a:r>
            <a:r>
              <a:rPr lang="ru-RU" dirty="0" smtClean="0">
                <a:solidFill>
                  <a:schemeClr val="bg1"/>
                </a:solidFill>
              </a:rPr>
              <a:t>искусств, они </a:t>
            </a:r>
            <a:r>
              <a:rPr lang="ru-RU" dirty="0">
                <a:solidFill>
                  <a:schemeClr val="bg1"/>
                </a:solidFill>
              </a:rPr>
              <a:t>используют образные слова, сравнения</a:t>
            </a:r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755576" y="4581128"/>
            <a:ext cx="7632848" cy="1584176"/>
          </a:xfrm>
          <a:prstGeom prst="flowChartPunchedTap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дают посильную развернутую эстетическую и нравственную оценку произведениям живописи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357430"/>
            <a:ext cx="73507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1A2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spc="50" dirty="0">
              <a:ln w="11430"/>
              <a:solidFill>
                <a:srgbClr val="1A2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Плейкаст &quot;оранжевое солнце.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6" cy="19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404446" cy="12038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32" y="260648"/>
            <a:ext cx="7740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ru-RU" alt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организация дошкольного образования </a:t>
            </a:r>
            <a:r>
              <a:rPr lang="ru-RU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детский сад «Город </a:t>
            </a:r>
            <a:r>
              <a:rPr lang="ru-RU" alt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</a:t>
            </a:r>
            <a:r>
              <a:rPr lang="ru-RU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</a:pPr>
            <a:r>
              <a:rPr lang="en-US" alt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446430 </a:t>
            </a:r>
            <a:r>
              <a:rPr lang="ru-RU" alt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Кинель, Самарской обл., ул. Чехова, 11В.</a:t>
            </a:r>
          </a:p>
          <a:p>
            <a:pPr algn="ctr"/>
            <a:r>
              <a:rPr lang="en-US" alt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so_knl_gorod.detstva_doo@samara.edu.ru</a:t>
            </a:r>
            <a:endParaRPr lang="ru-RU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alt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.8(84663) 6-30-05, 6-30-07</a:t>
            </a:r>
            <a:endParaRPr lang="ru-RU" alt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foo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4005064"/>
            <a:ext cx="9793088" cy="2747576"/>
          </a:xfrm>
          <a:prstGeom prst="rect">
            <a:avLst/>
          </a:prstGeom>
          <a:noFill/>
        </p:spPr>
      </p:pic>
      <p:pic>
        <p:nvPicPr>
          <p:cNvPr id="7" name="Picture 8" descr="Лужайка, зеленая трава, деревья в траве, цветы, бабочки над 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4544" y="5517232"/>
            <a:ext cx="7249120" cy="1474394"/>
          </a:xfrm>
          <a:prstGeom prst="rect">
            <a:avLst/>
          </a:prstGeom>
          <a:noFill/>
        </p:spPr>
      </p:pic>
      <p:pic>
        <p:nvPicPr>
          <p:cNvPr id="8" name="Picture 6" descr="Картинки Бабочки gif анимации смайлики рисунки аватарки Бабо…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778273"/>
            <a:ext cx="3796837" cy="1079727"/>
          </a:xfrm>
          <a:prstGeom prst="rect">
            <a:avLst/>
          </a:prstGeom>
          <a:noFill/>
        </p:spPr>
      </p:pic>
      <p:pic>
        <p:nvPicPr>
          <p:cNvPr id="9" name="Picture 8" descr="Лужайка, зеленая трава, деревья в траве, цветы, бабочки над 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733256"/>
            <a:ext cx="6192688" cy="1258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8926" y="1000108"/>
            <a:ext cx="4143404" cy="2647977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3174" y="1071546"/>
            <a:ext cx="4286280" cy="278608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6" name="Рисунок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8860" y="1071546"/>
            <a:ext cx="4286280" cy="2857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14546" y="1142984"/>
            <a:ext cx="4286280" cy="2857520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71472" y="428604"/>
            <a:ext cx="807249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00438"/>
            <a:ext cx="1643074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9471600" y="-29603700"/>
            <a:ext cx="5760000" cy="4320000"/>
          </a:xfrm>
          <a:prstGeom prst="rect">
            <a:avLst/>
          </a:prstGeom>
          <a:noFill/>
        </p:spPr>
      </p:pic>
      <p:pic>
        <p:nvPicPr>
          <p:cNvPr id="9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3575892" y="-6500882"/>
            <a:ext cx="5760000" cy="4320000"/>
          </a:xfrm>
          <a:prstGeom prst="rect">
            <a:avLst/>
          </a:prstGeom>
          <a:noFill/>
        </p:spPr>
      </p:pic>
      <p:pic>
        <p:nvPicPr>
          <p:cNvPr id="11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289876" y="-15644946"/>
            <a:ext cx="3253920" cy="244044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356" y="1071546"/>
            <a:ext cx="4357718" cy="2928958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71736" y="214290"/>
            <a:ext cx="428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357694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Активизировать деятельность дошкольников в процессе формирования начальных «искусствоведческих» и социокультурных представлений, эмоционально-эстетических способностей.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4810" y="4286256"/>
            <a:ext cx="2428892" cy="173685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16" name="Рисунок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4810" y="1928802"/>
            <a:ext cx="2286016" cy="185738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7" name="Рисунок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14546" y="1071546"/>
            <a:ext cx="2214578" cy="1571636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720" y="500042"/>
            <a:ext cx="2214578" cy="1500198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71472" y="428604"/>
            <a:ext cx="807249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00438"/>
            <a:ext cx="1643074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9471600" y="-29603700"/>
            <a:ext cx="5760000" cy="4320000"/>
          </a:xfrm>
          <a:prstGeom prst="rect">
            <a:avLst/>
          </a:prstGeom>
          <a:noFill/>
        </p:spPr>
      </p:pic>
      <p:pic>
        <p:nvPicPr>
          <p:cNvPr id="9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3575892" y="-6500882"/>
            <a:ext cx="5760000" cy="4320000"/>
          </a:xfrm>
          <a:prstGeom prst="rect">
            <a:avLst/>
          </a:prstGeom>
          <a:noFill/>
        </p:spPr>
      </p:pic>
      <p:pic>
        <p:nvPicPr>
          <p:cNvPr id="11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289876" y="-15644946"/>
            <a:ext cx="3253920" cy="244044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58016" y="357166"/>
            <a:ext cx="2000264" cy="142876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71736" y="214290"/>
            <a:ext cx="428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пособия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85984" y="4714884"/>
            <a:ext cx="2288439" cy="166930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20" name="Рисунок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29388" y="3000372"/>
            <a:ext cx="2357453" cy="16954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21" name="Рисунок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5720" y="5143512"/>
            <a:ext cx="2286016" cy="150017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7249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00438"/>
            <a:ext cx="1643074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471600" y="-29603700"/>
            <a:ext cx="5760000" cy="4320000"/>
          </a:xfrm>
          <a:prstGeom prst="rect">
            <a:avLst/>
          </a:prstGeom>
          <a:noFill/>
        </p:spPr>
      </p:pic>
      <p:pic>
        <p:nvPicPr>
          <p:cNvPr id="9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75892" y="-6500882"/>
            <a:ext cx="5760000" cy="4320000"/>
          </a:xfrm>
          <a:prstGeom prst="rect">
            <a:avLst/>
          </a:prstGeom>
          <a:noFill/>
        </p:spPr>
      </p:pic>
      <p:pic>
        <p:nvPicPr>
          <p:cNvPr id="11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289876" y="-15644946"/>
            <a:ext cx="3253920" cy="244044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0826" y="3000372"/>
            <a:ext cx="1857388" cy="142876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71736" y="214290"/>
            <a:ext cx="428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928670"/>
            <a:ext cx="8143932" cy="16430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Акцент  делается не на технике рисования, а на освоении выразительных возможностей элементов языка искусства и развития способности общения с произведением искусства, способности к постижению его замысла.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158" y="3143248"/>
            <a:ext cx="5786478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Используются приемы активизации исследовательского поведения и деятельности, развития аналитических способностей.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4786322"/>
            <a:ext cx="8072494" cy="1428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целью обеспечения эмоционального переживания и развертывания процесса познания живописи используется мультипликационный персонаж– мистер Артикс – знаток живописи и владелец Галереи.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14290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Область применения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Без имен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80728"/>
            <a:ext cx="3430017" cy="22902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Рисунок 3" descr="C:\Documents and Settings\Admin\Рабочий стол\ФОТОДОКНОТ\20210929_145823.jpg"/>
          <p:cNvPicPr/>
          <p:nvPr/>
        </p:nvPicPr>
        <p:blipFill>
          <a:blip r:embed="rId3" cstate="print"/>
          <a:srcRect t="5986" r="5939"/>
          <a:stretch>
            <a:fillRect/>
          </a:stretch>
        </p:blipFill>
        <p:spPr bwMode="auto">
          <a:xfrm>
            <a:off x="4500562" y="3786190"/>
            <a:ext cx="3714776" cy="231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ФОТОДОКНОТ\20210929_1455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29086" y="-12665529"/>
            <a:ext cx="3253920" cy="244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929618" cy="1357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страниц блокнота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3062288" cy="21895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55776" y="476672"/>
            <a:ext cx="443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секрет:  Что изображено на картине?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6188" r="8198"/>
          <a:stretch>
            <a:fillRect/>
          </a:stretch>
        </p:blipFill>
        <p:spPr bwMode="auto">
          <a:xfrm>
            <a:off x="500034" y="4000504"/>
            <a:ext cx="3000396" cy="20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ФОТОДОКНОТ\20210929_150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714488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29086" y="-12665529"/>
            <a:ext cx="3253920" cy="244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764704"/>
            <a:ext cx="792961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страниц блокнота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2" y="1071546"/>
            <a:ext cx="2739005" cy="196847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75656" y="260648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секрет:   Что нужно художнику, чтобы изобразить увиденное?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7" name="Рисунок 6" descr="C:\Documents and Settings\Admin\Рабочий стол\ФОТОДОКНОТ\20210929_172728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57158" y="3857628"/>
            <a:ext cx="3071834" cy="215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ОТОДОКНОТ\20210929_145936.jpg"/>
          <p:cNvPicPr/>
          <p:nvPr/>
        </p:nvPicPr>
        <p:blipFill>
          <a:blip r:embed="rId5" cstate="print"/>
          <a:srcRect l="6196" t="4626" b="9609"/>
          <a:stretch>
            <a:fillRect/>
          </a:stretch>
        </p:blipFill>
        <p:spPr bwMode="auto">
          <a:xfrm>
            <a:off x="3929058" y="2000240"/>
            <a:ext cx="4500594" cy="312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29086" y="-12665529"/>
            <a:ext cx="3253920" cy="244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04664"/>
            <a:ext cx="7929618" cy="666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страниц блокнота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57166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2741820" cy="199993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47664" y="476672"/>
            <a:ext cx="6929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секрет: Что заметили первое в картине? Что ещё изображено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C:\Documents and Settings\Admin\Рабочий стол\ФОТОДОКНОТ\20210929_1727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6"/>
            <a:ext cx="2773060" cy="207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ОТОДОКНОТ\20210929_150453.jpg"/>
          <p:cNvPicPr/>
          <p:nvPr/>
        </p:nvPicPr>
        <p:blipFill>
          <a:blip r:embed="rId5" cstate="print"/>
          <a:srcRect t="11736"/>
          <a:stretch>
            <a:fillRect/>
          </a:stretch>
        </p:blipFill>
        <p:spPr bwMode="auto">
          <a:xfrm>
            <a:off x="3714744" y="1714488"/>
            <a:ext cx="5072098" cy="35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материал\творческий блокнот\20210128_175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29086" y="-12665529"/>
            <a:ext cx="3253920" cy="244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752892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страниц блокнота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76672"/>
            <a:ext cx="7386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секрет:  К чему выразил свою любовь художник?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2" y="928670"/>
            <a:ext cx="2793534" cy="200026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7" name="Рисунок 6" descr="C:\Documents and Settings\Admin\Рабочий стол\ФОТОДОКНОТ\20210929_1729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2685949" cy="201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ОТОДОКНОТ\20210929_151611.jpg"/>
          <p:cNvPicPr/>
          <p:nvPr/>
        </p:nvPicPr>
        <p:blipFill>
          <a:blip r:embed="rId5" cstate="print"/>
          <a:srcRect l="3529" t="16870" r="14332" b="3912"/>
          <a:stretch>
            <a:fillRect/>
          </a:stretch>
        </p:blipFill>
        <p:spPr bwMode="auto">
          <a:xfrm>
            <a:off x="3714744" y="1571612"/>
            <a:ext cx="4879521" cy="35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531</TotalTime>
  <Words>357</Words>
  <Application>Microsoft Office PowerPoint</Application>
  <PresentationFormat>Экран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Mediacentr</cp:lastModifiedBy>
  <cp:revision>46</cp:revision>
  <dcterms:created xsi:type="dcterms:W3CDTF">2021-03-22T15:37:52Z</dcterms:created>
  <dcterms:modified xsi:type="dcterms:W3CDTF">2023-10-30T07:25:08Z</dcterms:modified>
</cp:coreProperties>
</file>