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2"/>
  </p:notesMasterIdLst>
  <p:sldIdLst>
    <p:sldId id="258" r:id="rId2"/>
    <p:sldId id="285" r:id="rId3"/>
    <p:sldId id="303" r:id="rId4"/>
    <p:sldId id="290" r:id="rId5"/>
    <p:sldId id="288" r:id="rId6"/>
    <p:sldId id="306" r:id="rId7"/>
    <p:sldId id="307" r:id="rId8"/>
    <p:sldId id="308" r:id="rId9"/>
    <p:sldId id="309" r:id="rId10"/>
    <p:sldId id="31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191" autoAdjust="0"/>
    <p:restoredTop sz="94694"/>
  </p:normalViewPr>
  <p:slideViewPr>
    <p:cSldViewPr>
      <p:cViewPr varScale="1">
        <p:scale>
          <a:sx n="63" d="100"/>
          <a:sy n="63" d="100"/>
        </p:scale>
        <p:origin x="67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Relationship Id="rId4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65567-1183-486E-8309-F8D25607DB23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4056-16E3-4D31-8B53-F758F979C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694056-16E3-4D31-8B53-F758F979CE6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6507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40CE-3436-4EA2-8412-E08DF173827A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0EF3-F169-42E4-80FD-30FD7CE78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40CE-3436-4EA2-8412-E08DF173827A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0EF3-F169-42E4-80FD-30FD7CE78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40CE-3436-4EA2-8412-E08DF173827A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0EF3-F169-42E4-80FD-30FD7CE78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40CE-3436-4EA2-8412-E08DF173827A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0EF3-F169-42E4-80FD-30FD7CE78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40CE-3436-4EA2-8412-E08DF173827A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0EF3-F169-42E4-80FD-30FD7CE78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40CE-3436-4EA2-8412-E08DF173827A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0EF3-F169-42E4-80FD-30FD7CE78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40CE-3436-4EA2-8412-E08DF173827A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0EF3-F169-42E4-80FD-30FD7CE78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40CE-3436-4EA2-8412-E08DF173827A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0EF3-F169-42E4-80FD-30FD7CE78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40CE-3436-4EA2-8412-E08DF173827A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0EF3-F169-42E4-80FD-30FD7CE78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40CE-3436-4EA2-8412-E08DF173827A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0EF3-F169-42E4-80FD-30FD7CE78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40CE-3436-4EA2-8412-E08DF173827A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0EF3-F169-42E4-80FD-30FD7CE78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2000">
              <a:srgbClr val="00B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240CE-3436-4EA2-8412-E08DF173827A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00EF3-F169-42E4-80FD-30FD7CE78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emf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package" Target="../embeddings/Microsoft_Word_Document.docx"/><Relationship Id="rId7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emf"/><Relationship Id="rId5" Type="http://schemas.openxmlformats.org/officeDocument/2006/relationships/package" Target="../embeddings/Microsoft_Word_Document1.docx"/><Relationship Id="rId10" Type="http://schemas.openxmlformats.org/officeDocument/2006/relationships/image" Target="../media/image16.emf"/><Relationship Id="rId4" Type="http://schemas.openxmlformats.org/officeDocument/2006/relationships/image" Target="../media/image13.emf"/><Relationship Id="rId9" Type="http://schemas.openxmlformats.org/officeDocument/2006/relationships/package" Target="../embeddings/Microsoft_Word_Document3.doc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-108520" y="274638"/>
            <a:ext cx="7992888" cy="1210146"/>
          </a:xfrm>
        </p:spPr>
        <p:txBody>
          <a:bodyPr>
            <a:normAutofit fontScale="9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b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b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ru-RU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Конкурс на присуждение премий лучшим учителям за достижения в педагогической деятельности на территории Самарской области</a:t>
            </a:r>
            <a:br>
              <a:rPr kumimoji="0" lang="ru-RU" sz="31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lang="ru-RU" sz="31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pic>
        <p:nvPicPr>
          <p:cNvPr id="1026" name="Picture 2" descr="C:\Users\User\Downloads\9 на 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86494" y="2676550"/>
            <a:ext cx="3751686" cy="2664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3635896" y="3284984"/>
            <a:ext cx="5050904" cy="2841179"/>
          </a:xfrm>
        </p:spPr>
        <p:txBody>
          <a:bodyPr/>
          <a:lstStyle/>
          <a:p>
            <a:pPr marL="0" lvl="0" indent="0" algn="r">
              <a:buNone/>
            </a:pPr>
            <a:endParaRPr lang="ru-RU" sz="1800" i="1" dirty="0">
              <a:ln w="18415" cmpd="sng">
                <a:solidFill>
                  <a:srgbClr val="002060"/>
                </a:solidFill>
                <a:prstDash val="solid"/>
              </a:ln>
              <a:solidFill>
                <a:srgbClr val="3399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eorgia" pitchFamily="18" charset="0"/>
            </a:endParaRPr>
          </a:p>
          <a:p>
            <a:pPr marL="0" lvl="0" indent="0" algn="r">
              <a:buNone/>
            </a:pPr>
            <a:endParaRPr lang="ru-RU" sz="1800" i="1" dirty="0">
              <a:ln w="18415" cmpd="sng">
                <a:solidFill>
                  <a:srgbClr val="002060"/>
                </a:solidFill>
                <a:prstDash val="solid"/>
              </a:ln>
              <a:solidFill>
                <a:srgbClr val="3399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eorgia" pitchFamily="18" charset="0"/>
            </a:endParaRPr>
          </a:p>
          <a:p>
            <a:pPr marL="0" lvl="0" indent="0" algn="r">
              <a:buNone/>
            </a:pPr>
            <a:endParaRPr lang="ru-RU" sz="1800" i="1" dirty="0">
              <a:ln w="18415" cmpd="sng">
                <a:solidFill>
                  <a:srgbClr val="002060"/>
                </a:solidFill>
                <a:prstDash val="solid"/>
              </a:ln>
              <a:solidFill>
                <a:srgbClr val="3399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eorgia" pitchFamily="18" charset="0"/>
            </a:endParaRPr>
          </a:p>
          <a:p>
            <a:pPr marL="0" lvl="0" indent="0" algn="just">
              <a:buNone/>
            </a:pPr>
            <a:r>
              <a:rPr lang="ru-RU" sz="1800" i="1" dirty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3399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     МЕЛЕНЧУК  ИРИНА АЛЕКСАНДРОВНА</a:t>
            </a:r>
          </a:p>
          <a:p>
            <a:pPr marL="0" lvl="0" indent="0" algn="r">
              <a:buNone/>
            </a:pPr>
            <a:r>
              <a:rPr lang="ru-RU" sz="1800" i="1" dirty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3399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Учитель русского языка и литературы </a:t>
            </a:r>
          </a:p>
          <a:p>
            <a:pPr marL="0" lvl="0" indent="0" algn="r">
              <a:buNone/>
            </a:pPr>
            <a:r>
              <a:rPr lang="ru-RU" sz="1800" i="1" dirty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3399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ГБОУ СОШ с. Георгиевка</a:t>
            </a:r>
          </a:p>
          <a:p>
            <a:pPr marL="0" lvl="0" indent="0" algn="r">
              <a:buNone/>
            </a:pPr>
            <a:endParaRPr lang="ru-RU" sz="1800" i="1" dirty="0">
              <a:ln w="18415" cmpd="sng">
                <a:solidFill>
                  <a:srgbClr val="002060"/>
                </a:solidFill>
                <a:prstDash val="solid"/>
              </a:ln>
              <a:solidFill>
                <a:srgbClr val="3399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220E13-CCC8-40EB-A1D5-3BCD9DCB7B7E}"/>
              </a:ext>
            </a:extLst>
          </p:cNvPr>
          <p:cNvSpPr txBox="1"/>
          <p:nvPr/>
        </p:nvSpPr>
        <p:spPr>
          <a:xfrm>
            <a:off x="3059832" y="1951201"/>
            <a:ext cx="590465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</a:rPr>
              <a:t>Обучение русскому языку на основе коммуникативного подхода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550EF2F-47A1-42E7-9C74-96D21A536E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1073" y="114496"/>
            <a:ext cx="1339919" cy="153042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98ECA4B-1F69-4C02-95CB-99A9A7BB7447}"/>
              </a:ext>
            </a:extLst>
          </p:cNvPr>
          <p:cNvSpPr txBox="1"/>
          <p:nvPr/>
        </p:nvSpPr>
        <p:spPr>
          <a:xfrm>
            <a:off x="467544" y="116632"/>
            <a:ext cx="867645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rgbClr val="5B9BD5">
                          <a:shade val="25000"/>
                          <a:satMod val="190000"/>
                        </a:srgbClr>
                      </a:gs>
                      <a:gs pos="80000">
                        <a:srgbClr val="5B9BD5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Участие в конкурсах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rgbClr val="5B9BD5">
                          <a:shade val="25000"/>
                          <a:satMod val="190000"/>
                        </a:srgbClr>
                      </a:gs>
                      <a:gs pos="80000">
                        <a:srgbClr val="5B9BD5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профессионального мастерства</a:t>
            </a:r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0BF48328-820C-4B88-A4C7-E4AD442008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4603"/>
              </p:ext>
            </p:extLst>
          </p:nvPr>
        </p:nvGraphicFramePr>
        <p:xfrm>
          <a:off x="467544" y="1412777"/>
          <a:ext cx="8424935" cy="5445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5575">
                  <a:extLst>
                    <a:ext uri="{9D8B030D-6E8A-4147-A177-3AD203B41FA5}">
                      <a16:colId xmlns:a16="http://schemas.microsoft.com/office/drawing/2014/main" val="3932211872"/>
                    </a:ext>
                  </a:extLst>
                </a:gridCol>
                <a:gridCol w="5089471">
                  <a:extLst>
                    <a:ext uri="{9D8B030D-6E8A-4147-A177-3AD203B41FA5}">
                      <a16:colId xmlns:a16="http://schemas.microsoft.com/office/drawing/2014/main" val="499240996"/>
                    </a:ext>
                  </a:extLst>
                </a:gridCol>
                <a:gridCol w="2249889">
                  <a:extLst>
                    <a:ext uri="{9D8B030D-6E8A-4147-A177-3AD203B41FA5}">
                      <a16:colId xmlns:a16="http://schemas.microsoft.com/office/drawing/2014/main" val="2363018166"/>
                    </a:ext>
                  </a:extLst>
                </a:gridCol>
              </a:tblGrid>
              <a:tr h="6630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Год участия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Наименование конкурса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результат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9140826"/>
                  </a:ext>
                </a:extLst>
              </a:tr>
              <a:tr h="33151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Муниципальный уровень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442824"/>
                  </a:ext>
                </a:extLst>
              </a:tr>
              <a:tr h="663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21.01.2022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Окружной этап конкурса профессионального мастерства «Учитель года Самарской области -2022»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победитель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9035297"/>
                  </a:ext>
                </a:extLst>
              </a:tr>
              <a:tr h="663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08.02.2022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Зональный этап конкурса профессионального мастерства «Учитель года Самарской области – 2022»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победитель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939498"/>
                  </a:ext>
                </a:extLst>
              </a:tr>
              <a:tr h="33151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Региональный уровень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84944"/>
                  </a:ext>
                </a:extLst>
              </a:tr>
              <a:tr h="451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19.04.2022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Областной этап конкурса профессионального мастерства «Учитель года Самарской области – 2022»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лауреат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0350542"/>
                  </a:ext>
                </a:extLst>
              </a:tr>
              <a:tr h="663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28.11.2021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Региональный конкурс педагогических проектов по развитию и/или оценке функциональной грамотности обучающихся начальной/ основной школы.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участник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815346"/>
                  </a:ext>
                </a:extLst>
              </a:tr>
              <a:tr h="352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Всероссийский уровень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6358833"/>
                  </a:ext>
                </a:extLst>
              </a:tr>
              <a:tr h="663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20.12.2021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Всероссийский педагогический конкурс «Творческий учитель – 2021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победитель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3824122"/>
                  </a:ext>
                </a:extLst>
              </a:tr>
              <a:tr h="663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2022 - 2023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Мой лучший урок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победитель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7563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357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07904" y="4005064"/>
            <a:ext cx="5184576" cy="2592288"/>
          </a:xfrm>
        </p:spPr>
        <p:txBody>
          <a:bodyPr>
            <a:normAutofit/>
          </a:bodyPr>
          <a:lstStyle/>
          <a:p>
            <a:pPr algn="r"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Вернейший способ узнавать человека – </a:t>
            </a:r>
            <a:br>
              <a:rPr lang="ru-RU" sz="2000" b="1" dirty="0">
                <a:solidFill>
                  <a:srgbClr val="002060"/>
                </a:solidFill>
                <a:ea typeface="Calibri"/>
                <a:cs typeface="Times New Roman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его умственное развитие, </a:t>
            </a:r>
            <a:br>
              <a:rPr lang="ru-RU" sz="20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его моральный облик, его характер –</a:t>
            </a:r>
            <a:br>
              <a:rPr lang="ru-RU" sz="20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прислушиваться к тому, как он говорит.</a:t>
            </a:r>
            <a:br>
              <a:rPr lang="ru-RU" sz="2000" b="1" dirty="0">
                <a:solidFill>
                  <a:srgbClr val="002060"/>
                </a:solidFill>
                <a:ea typeface="Calibri"/>
                <a:cs typeface="Times New Roman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/>
                <a:ea typeface="Calibri"/>
              </a:rPr>
              <a:t>Д.С. Лихачев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5D7F698-3191-4B35-93DB-FAC177B900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544" y="404665"/>
            <a:ext cx="6455926" cy="936104"/>
          </a:xfrm>
        </p:spPr>
        <p:txBody>
          <a:bodyPr/>
          <a:lstStyle/>
          <a:p>
            <a:r>
              <a:rPr lang="ru-RU" b="1" dirty="0">
                <a:solidFill>
                  <a:srgbClr val="7030A0"/>
                </a:solidFill>
              </a:rPr>
              <a:t>Причины, вызывающие трудности</a:t>
            </a:r>
          </a:p>
        </p:txBody>
      </p:sp>
      <p:pic>
        <p:nvPicPr>
          <p:cNvPr id="23554" name="Picture 2">
            <a:extLst>
              <a:ext uri="{FF2B5EF4-FFF2-40B4-BE49-F238E27FC236}">
                <a16:creationId xmlns:a16="http://schemas.microsoft.com/office/drawing/2014/main" id="{071BFBBF-1B7B-BA43-A761-80BB057292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8640"/>
            <a:ext cx="1379462" cy="1223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B6A7AB1-DDA9-4E7F-A159-4AA942F2CA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213" y="3284567"/>
            <a:ext cx="2139179" cy="2275056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AE0A3E1-75D7-481A-B010-E6C8FA11EF04}"/>
              </a:ext>
            </a:extLst>
          </p:cNvPr>
          <p:cNvSpPr/>
          <p:nvPr/>
        </p:nvSpPr>
        <p:spPr>
          <a:xfrm>
            <a:off x="433800" y="5704056"/>
            <a:ext cx="2410007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15.11.1906 – 30.12.1999</a:t>
            </a:r>
          </a:p>
          <a:p>
            <a:pPr algn="ctr"/>
            <a:r>
              <a:rPr lang="ru-RU" sz="1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советский и российский литературовед, историк-медиевист, лингвист</a:t>
            </a:r>
            <a:endParaRPr lang="ru-RU" sz="1200" dirty="0"/>
          </a:p>
          <a:p>
            <a:pPr algn="ctr"/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865F55-2517-4FB5-AEF6-BCD402406943}"/>
              </a:ext>
            </a:extLst>
          </p:cNvPr>
          <p:cNvSpPr txBox="1"/>
          <p:nvPr/>
        </p:nvSpPr>
        <p:spPr>
          <a:xfrm>
            <a:off x="402073" y="1298377"/>
            <a:ext cx="8274383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Изучение языковых норм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 учебниках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рассматривается на отдельных языковых единицах  (словах, словосочетаниях, предложениях)</a:t>
            </a:r>
          </a:p>
          <a:p>
            <a:pPr marL="342900" indent="-342900">
              <a:buFontTx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построении текста  на уроках развития речи акцент делается на грамматически и фонетически правильном оформлении речи без учета мотивов и целей говорящего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001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56576" y="45811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5B362A1D-1333-49EA-9A9C-9AF224433D5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45497" y="0"/>
            <a:ext cx="4380118" cy="6858000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AECD3DC-32A2-47F2-92D6-BEF1E229C4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8070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844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2DE5D5BF-777B-4340-B151-157B9FBE14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056240"/>
              </p:ext>
            </p:extLst>
          </p:nvPr>
        </p:nvGraphicFramePr>
        <p:xfrm>
          <a:off x="0" y="0"/>
          <a:ext cx="9144000" cy="7135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552">
                  <a:extLst>
                    <a:ext uri="{9D8B030D-6E8A-4147-A177-3AD203B41FA5}">
                      <a16:colId xmlns:a16="http://schemas.microsoft.com/office/drawing/2014/main" val="2786242428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1803005254"/>
                    </a:ext>
                  </a:extLst>
                </a:gridCol>
                <a:gridCol w="6012160">
                  <a:extLst>
                    <a:ext uri="{9D8B030D-6E8A-4147-A177-3AD203B41FA5}">
                      <a16:colId xmlns:a16="http://schemas.microsoft.com/office/drawing/2014/main" val="1229974674"/>
                    </a:ext>
                  </a:extLst>
                </a:gridCol>
              </a:tblGrid>
              <a:tr h="707790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Этап изучения учебной темы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Содержание образовательной деятельности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064694"/>
                  </a:ext>
                </a:extLst>
              </a:tr>
              <a:tr h="1537552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Осмысление, понимание и усвоение обучающимися программной информации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Новая информация представляется учителем на основе опорного конспекта с помощью метода проблемного изложения, позволяющего активизировать процессы восприятия, анализа, трансформации, преобразования и воспроизведения изучаемого содержания.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259835"/>
                  </a:ext>
                </a:extLst>
              </a:tr>
              <a:tr h="1537552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Наблюдение обучающимися изучаемых норм языка в связных высказываниях различных типов и жанров речи.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На втором этапе ведущим дидактическим средством обучения является текст, как «территория» функционирования лексических единиц, морфологических форм и синтаксических конструкций и как пример и стимул для создания обучающимися собственных связных монологических высказываний. На основе специально подобранных текстов учитель в диалогической форме организует овладение изучаемыми нормами русского языка.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386614"/>
                  </a:ext>
                </a:extLst>
              </a:tr>
              <a:tr h="1537552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Применение обучающимися знаний об изучаемых языковых нормах в собственных высказываниях различных типов и жанров речи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данном этапе изучения темы учитель организует деятельность обучающихся по созданию собственных высказываний в устной или письменной форме с использованием изучаемых норм языка.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3289837"/>
                  </a:ext>
                </a:extLst>
              </a:tr>
              <a:tr h="1537552"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Контроль уровня усвоения обучающимися языковых норм и сформированности речевых умений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Контрольные виды деятельности (диктант с грамматическими заданиями и творческая работа).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00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893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88564" y="89354"/>
            <a:ext cx="8208912" cy="747358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7030A0"/>
                </a:solidFill>
              </a:rPr>
              <a:t>Содержание обучения </a:t>
            </a:r>
            <a:br>
              <a:rPr lang="ru-RU" sz="3200" b="1" dirty="0">
                <a:solidFill>
                  <a:srgbClr val="7030A0"/>
                </a:solidFill>
              </a:rPr>
            </a:br>
            <a:r>
              <a:rPr lang="ru-RU" sz="3200" b="1" dirty="0">
                <a:solidFill>
                  <a:srgbClr val="7030A0"/>
                </a:solidFill>
              </a:rPr>
              <a:t>(коммуникативный подход) </a:t>
            </a:r>
          </a:p>
        </p:txBody>
      </p:sp>
      <p:graphicFrame>
        <p:nvGraphicFramePr>
          <p:cNvPr id="11" name="Таблица 11">
            <a:extLst>
              <a:ext uri="{FF2B5EF4-FFF2-40B4-BE49-F238E27FC236}">
                <a16:creationId xmlns:a16="http://schemas.microsoft.com/office/drawing/2014/main" id="{E59D5BBC-30A2-AA44-A60B-314DF356AE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806986"/>
              </p:ext>
            </p:extLst>
          </p:nvPr>
        </p:nvGraphicFramePr>
        <p:xfrm>
          <a:off x="35496" y="859415"/>
          <a:ext cx="9073008" cy="5998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>
                  <a:extLst>
                    <a:ext uri="{9D8B030D-6E8A-4147-A177-3AD203B41FA5}">
                      <a16:colId xmlns:a16="http://schemas.microsoft.com/office/drawing/2014/main" val="717804523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1520711919"/>
                    </a:ext>
                  </a:extLst>
                </a:gridCol>
              </a:tblGrid>
              <a:tr h="84355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Блочная компоновка материала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Тексты</a:t>
                      </a:r>
                      <a:r>
                        <a:rPr lang="ru-RU" sz="28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52092"/>
                  </a:ext>
                </a:extLst>
              </a:tr>
              <a:tr h="5155033"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817579"/>
                  </a:ext>
                </a:extLst>
              </a:tr>
            </a:tbl>
          </a:graphicData>
        </a:graphic>
      </p:graphicFrame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25" y="1957234"/>
            <a:ext cx="4248472" cy="496855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603" y="1793660"/>
            <a:ext cx="4392488" cy="492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686" y="1957234"/>
            <a:ext cx="4186563" cy="50601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904" y="1879292"/>
            <a:ext cx="4264592" cy="51112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36" y="1934530"/>
            <a:ext cx="4242202" cy="51004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904" y="1934530"/>
            <a:ext cx="4324628" cy="517965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71393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91462CB-5676-4C9E-8DE3-A789750A893A}"/>
              </a:ext>
            </a:extLst>
          </p:cNvPr>
          <p:cNvSpPr txBox="1"/>
          <p:nvPr/>
        </p:nvSpPr>
        <p:spPr>
          <a:xfrm flipH="1">
            <a:off x="611560" y="502962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kumimoji="0" lang="ru-RU" sz="40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rgbClr val="5B9BD5">
                          <a:shade val="25000"/>
                          <a:satMod val="190000"/>
                        </a:srgbClr>
                      </a:gs>
                      <a:gs pos="80000">
                        <a:srgbClr val="5B9BD5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Итоги учебной деятельности</a:t>
            </a:r>
            <a:endParaRPr lang="ru-RU" sz="40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F5B66829-5E61-4EDC-89E3-47D83DB089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542490"/>
              </p:ext>
            </p:extLst>
          </p:nvPr>
        </p:nvGraphicFramePr>
        <p:xfrm>
          <a:off x="457200" y="1210848"/>
          <a:ext cx="8291264" cy="5379253"/>
        </p:xfrm>
        <a:graphic>
          <a:graphicData uri="http://schemas.openxmlformats.org/drawingml/2006/table">
            <a:tbl>
              <a:tblPr firstRow="1" firstCol="1" bandRow="1"/>
              <a:tblGrid>
                <a:gridCol w="2158549">
                  <a:extLst>
                    <a:ext uri="{9D8B030D-6E8A-4147-A177-3AD203B41FA5}">
                      <a16:colId xmlns:a16="http://schemas.microsoft.com/office/drawing/2014/main" val="1173605543"/>
                    </a:ext>
                  </a:extLst>
                </a:gridCol>
                <a:gridCol w="2043971">
                  <a:extLst>
                    <a:ext uri="{9D8B030D-6E8A-4147-A177-3AD203B41FA5}">
                      <a16:colId xmlns:a16="http://schemas.microsoft.com/office/drawing/2014/main" val="2849834503"/>
                    </a:ext>
                  </a:extLst>
                </a:gridCol>
                <a:gridCol w="2044773">
                  <a:extLst>
                    <a:ext uri="{9D8B030D-6E8A-4147-A177-3AD203B41FA5}">
                      <a16:colId xmlns:a16="http://schemas.microsoft.com/office/drawing/2014/main" val="1612619300"/>
                    </a:ext>
                  </a:extLst>
                </a:gridCol>
                <a:gridCol w="2043971">
                  <a:extLst>
                    <a:ext uri="{9D8B030D-6E8A-4147-A177-3AD203B41FA5}">
                      <a16:colId xmlns:a16="http://schemas.microsoft.com/office/drawing/2014/main" val="156330803"/>
                    </a:ext>
                  </a:extLst>
                </a:gridCol>
              </a:tblGrid>
              <a:tr h="10730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Учебный год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Средний балл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Претендента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Средний балл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по округу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Средний балл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по региону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300554"/>
                  </a:ext>
                </a:extLst>
              </a:tr>
              <a:tr h="477320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Русский язык  ОГЭ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699706"/>
                  </a:ext>
                </a:extLst>
              </a:tr>
              <a:tr h="477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2020 - 2021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99"/>
                          </a:solidFill>
                          <a:effectLst/>
                        </a:rPr>
                        <a:t>3,9</a:t>
                      </a:r>
                      <a:endParaRPr lang="ru-RU" sz="16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99"/>
                          </a:solidFill>
                          <a:effectLst/>
                        </a:rPr>
                        <a:t>3,8</a:t>
                      </a:r>
                      <a:endParaRPr lang="ru-RU" sz="16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621908"/>
                  </a:ext>
                </a:extLst>
              </a:tr>
              <a:tr h="477320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Русский язык ЕГЭ 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648021"/>
                  </a:ext>
                </a:extLst>
              </a:tr>
              <a:tr h="477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2019 - 2020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72,8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71,5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991446"/>
                  </a:ext>
                </a:extLst>
              </a:tr>
              <a:tr h="47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</a:rPr>
                        <a:t>2020 – 2021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118386"/>
                  </a:ext>
                </a:extLst>
              </a:tr>
              <a:tr h="47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</a:rPr>
                        <a:t>2021 - 2022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134281"/>
                  </a:ext>
                </a:extLst>
              </a:tr>
              <a:tr h="477320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</a:rPr>
                        <a:t>Литература ЕГЭ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781191"/>
                  </a:ext>
                </a:extLst>
              </a:tr>
              <a:tr h="47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</a:rPr>
                        <a:t>2020 – 2021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320522"/>
                  </a:ext>
                </a:extLst>
              </a:tr>
              <a:tr h="47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</a:rPr>
                        <a:t>2021 - 2022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634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092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164726-DB90-48F7-A97E-165604523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6560"/>
            <a:ext cx="8229600" cy="656831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rgbClr val="5B9BD5">
                          <a:shade val="25000"/>
                          <a:satMod val="190000"/>
                        </a:srgbClr>
                      </a:gs>
                      <a:gs pos="80000">
                        <a:srgbClr val="5B9BD5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Наличие победителей и призёров </a:t>
            </a:r>
            <a:br>
              <a:rPr kumimoji="0" lang="ru-RU" sz="28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rgbClr val="5B9BD5">
                          <a:shade val="25000"/>
                          <a:satMod val="190000"/>
                        </a:srgbClr>
                      </a:gs>
                      <a:gs pos="80000">
                        <a:srgbClr val="5B9BD5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ru-RU" sz="28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rgbClr val="5B9BD5">
                          <a:shade val="25000"/>
                          <a:satMod val="190000"/>
                        </a:srgbClr>
                      </a:gs>
                      <a:gs pos="80000">
                        <a:srgbClr val="5B9BD5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олимпиад, конкурсов и конференций</a:t>
            </a:r>
            <a:b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EE8FD9F7-599C-4693-8F7C-CA7B1B8E35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425553"/>
              </p:ext>
            </p:extLst>
          </p:nvPr>
        </p:nvGraphicFramePr>
        <p:xfrm>
          <a:off x="179512" y="833391"/>
          <a:ext cx="7178481" cy="1893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Document" r:id="rId3" imgW="5940999" imgH="1566224" progId="Word.Document.12">
                  <p:embed/>
                </p:oleObj>
              </mc:Choice>
              <mc:Fallback>
                <p:oleObj name="Document" r:id="rId3" imgW="5940999" imgH="156622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833391"/>
                        <a:ext cx="7178481" cy="18934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B7A0059F-5641-4DB1-9A7C-3D027D5CCF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940142"/>
              </p:ext>
            </p:extLst>
          </p:nvPr>
        </p:nvGraphicFramePr>
        <p:xfrm>
          <a:off x="1466029" y="2483655"/>
          <a:ext cx="7498459" cy="2001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Document" r:id="rId5" imgW="5940999" imgH="2654300" progId="Word.Document.12">
                  <p:embed/>
                </p:oleObj>
              </mc:Choice>
              <mc:Fallback>
                <p:oleObj name="Document" r:id="rId5" imgW="5940999" imgH="2654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6029" y="2483655"/>
                        <a:ext cx="7498459" cy="20011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F3FFA18F-358A-43B9-A68D-91BDCB10E2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323807"/>
              </p:ext>
            </p:extLst>
          </p:nvPr>
        </p:nvGraphicFramePr>
        <p:xfrm>
          <a:off x="457200" y="4343536"/>
          <a:ext cx="594042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Document" r:id="rId7" imgW="5940999" imgH="968899" progId="Word.Document.12">
                  <p:embed/>
                </p:oleObj>
              </mc:Choice>
              <mc:Fallback>
                <p:oleObj name="Document" r:id="rId7" imgW="5940999" imgH="96889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200" y="4343536"/>
                        <a:ext cx="5940425" cy="968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>
            <a:extLst>
              <a:ext uri="{FF2B5EF4-FFF2-40B4-BE49-F238E27FC236}">
                <a16:creationId xmlns:a16="http://schemas.microsoft.com/office/drawing/2014/main" id="{C2A974F3-692C-4E76-9778-032C2CE4E8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150247"/>
              </p:ext>
            </p:extLst>
          </p:nvPr>
        </p:nvGraphicFramePr>
        <p:xfrm>
          <a:off x="1907704" y="5045121"/>
          <a:ext cx="5940425" cy="195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4" name="Document" r:id="rId9" imgW="5940999" imgH="1959761" progId="Word.Document.12">
                  <p:embed/>
                </p:oleObj>
              </mc:Choice>
              <mc:Fallback>
                <p:oleObj name="Document" r:id="rId9" imgW="5940999" imgH="195976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07704" y="5045121"/>
                        <a:ext cx="5940425" cy="195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8918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0B66C5-DEE0-4D79-B865-34A174976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Обмен педагогическим опытом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936D196-E4ED-45B1-B7C0-BEA780511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819140"/>
              </p:ext>
            </p:extLst>
          </p:nvPr>
        </p:nvGraphicFramePr>
        <p:xfrm>
          <a:off x="179512" y="980728"/>
          <a:ext cx="8856984" cy="5873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787559609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400785557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542217724"/>
                    </a:ext>
                  </a:extLst>
                </a:gridCol>
              </a:tblGrid>
              <a:tr h="590466">
                <a:tc>
                  <a:txBody>
                    <a:bodyPr/>
                    <a:lstStyle/>
                    <a:p>
                      <a:r>
                        <a:rPr lang="ru-RU" dirty="0"/>
                        <a:t>Дата мероприятия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Название мероприятия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Тема и форма выступления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335412"/>
                  </a:ext>
                </a:extLst>
              </a:tr>
              <a:tr h="590466">
                <a:tc>
                  <a:txBody>
                    <a:bodyPr/>
                    <a:lstStyle/>
                    <a:p>
                      <a:r>
                        <a:rPr lang="ru-RU" sz="1600" dirty="0"/>
                        <a:t>28.11.2019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Городской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открытый научно-методический форум «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Компетентностно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-контекстная модель обучения и воспитания в общеобразовательной школе» (г. Самара)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Мастер – класс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«Формирование функциональной грамотности в урочной и внеурочной деятельности по русскому языку»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584642"/>
                  </a:ext>
                </a:extLst>
              </a:tr>
              <a:tr h="590466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12.12.2019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ГБОУ гимназия «ОЦ «Гармония»</a:t>
                      </a:r>
                    </a:p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г.о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Отрадный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Окружной семинар «Формирование функциональной грамотности: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компетентностно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-контекстный подход»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Мастер-класс «Формирование функциональной грамотности в урочной и внеурочной деятельности по русскому языку».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090849"/>
                  </a:ext>
                </a:extLst>
              </a:tr>
              <a:tr h="590466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71763"/>
                  </a:ext>
                </a:extLst>
              </a:tr>
              <a:tr h="590466"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12.05.2022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Окружной научно – методический семинар «Управление личностно – профессиональным развитием педагога»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Выступление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«Обучение русскому языку на основе коммуникативного подхода»</a:t>
                      </a:r>
                    </a:p>
                    <a:p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Открытый урок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«Правописание существительных» (6 класс)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545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408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DF9D44-DA65-4D09-9EBA-C92293D8CE48}"/>
              </a:ext>
            </a:extLst>
          </p:cNvPr>
          <p:cNvSpPr txBox="1"/>
          <p:nvPr/>
        </p:nvSpPr>
        <p:spPr>
          <a:xfrm>
            <a:off x="-36512" y="332656"/>
            <a:ext cx="92890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rgbClr val="5B9BD5">
                          <a:shade val="25000"/>
                          <a:satMod val="190000"/>
                        </a:srgbClr>
                      </a:gs>
                      <a:gs pos="80000">
                        <a:srgbClr val="5B9BD5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uLnTx/>
                <a:uFillTx/>
                <a:latin typeface="Calibri"/>
                <a:ea typeface="+mn-ea"/>
                <a:cs typeface="+mn-cs"/>
              </a:rPr>
              <a:t>Обмен педагогическим опытом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0DF7331F-09A9-4E29-9140-C60C8C86CE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117851"/>
              </p:ext>
            </p:extLst>
          </p:nvPr>
        </p:nvGraphicFramePr>
        <p:xfrm>
          <a:off x="179512" y="1600200"/>
          <a:ext cx="8496944" cy="474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4997">
                  <a:extLst>
                    <a:ext uri="{9D8B030D-6E8A-4147-A177-3AD203B41FA5}">
                      <a16:colId xmlns:a16="http://schemas.microsoft.com/office/drawing/2014/main" val="3531382837"/>
                    </a:ext>
                  </a:extLst>
                </a:gridCol>
                <a:gridCol w="6311947">
                  <a:extLst>
                    <a:ext uri="{9D8B030D-6E8A-4147-A177-3AD203B41FA5}">
                      <a16:colId xmlns:a16="http://schemas.microsoft.com/office/drawing/2014/main" val="1284491627"/>
                    </a:ext>
                  </a:extLst>
                </a:gridCol>
              </a:tblGrid>
              <a:tr h="77930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Автор / название публикации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Выходные данные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49524489"/>
                  </a:ext>
                </a:extLst>
              </a:tr>
              <a:tr h="1769578">
                <a:tc>
                  <a:txBody>
                    <a:bodyPr/>
                    <a:lstStyle/>
                    <a:p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Меленчук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И. А. 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Обучение русскому языку на основе коммуникативного подхода</a:t>
                      </a:r>
                      <a:endParaRPr lang="ru-RU" sz="20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Рецензируемый Научный журнал «Тенденции развития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науки и образования» № 89, Сентябрь 2022 (часть 2) – Изд. Научный центр «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Ljournal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», Самара, 2022 – с. 92 - 95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205471"/>
                  </a:ext>
                </a:extLst>
              </a:tr>
              <a:tr h="155860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Меленчук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И. А. Формирование функциональной грамотности в урочной и внеурочной деятельности по русскому языку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ПРЕПОДАВАТЕЛЬ ГОДА 2019: сборник статей Международного научно – методического конкурса. В 2-х частях. Часть 1.- Петрозаводск: МЦНТ «Новая наука», 2019. – с.274 - 283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9582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8227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3099</TotalTime>
  <Words>714</Words>
  <Application>Microsoft Office PowerPoint</Application>
  <PresentationFormat>Экран (4:3)</PresentationFormat>
  <Paragraphs>137</Paragraphs>
  <Slides>10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Georgia</vt:lpstr>
      <vt:lpstr>Times New Roman</vt:lpstr>
      <vt:lpstr>Тема Office</vt:lpstr>
      <vt:lpstr>Document</vt:lpstr>
      <vt:lpstr>  Конкурс на присуждение премий лучшим учителям за достижения в педагогической деятельности на территории Самарской области </vt:lpstr>
      <vt:lpstr>Вернейший способ узнавать человека –  его умственное развитие,  его моральный облик, его характер –  прислушиваться к тому, как он говорит. Д.С. Лихачев</vt:lpstr>
      <vt:lpstr>Презентация PowerPoint</vt:lpstr>
      <vt:lpstr>Презентация PowerPoint</vt:lpstr>
      <vt:lpstr>Содержание обучения  (коммуникативный подход) </vt:lpstr>
      <vt:lpstr>Презентация PowerPoint</vt:lpstr>
      <vt:lpstr>Наличие победителей и призёров  олимпиад, конкурсов и конференций </vt:lpstr>
      <vt:lpstr>Обмен педагогическим опытом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user</cp:lastModifiedBy>
  <cp:revision>144</cp:revision>
  <dcterms:created xsi:type="dcterms:W3CDTF">2013-10-31T16:58:45Z</dcterms:created>
  <dcterms:modified xsi:type="dcterms:W3CDTF">2023-04-18T18:54:23Z</dcterms:modified>
</cp:coreProperties>
</file>