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4" r:id="rId8"/>
    <p:sldId id="263" r:id="rId9"/>
    <p:sldId id="265" r:id="rId10"/>
    <p:sldId id="268" r:id="rId11"/>
    <p:sldId id="266" r:id="rId12"/>
    <p:sldId id="270" r:id="rId13"/>
    <p:sldId id="267" r:id="rId14"/>
    <p:sldId id="271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07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" TargetMode="External"/><Relationship Id="rId2" Type="http://schemas.openxmlformats.org/officeDocument/2006/relationships/hyperlink" Target="https://nsportal.ru/elena-nikiforova-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nsportal.ru/elena-nikiforova-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496944" cy="208823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на присуждение премий лучшим учителям за достижения в педагогической деятельности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916832"/>
            <a:ext cx="4320480" cy="4536504"/>
          </a:xfrm>
        </p:spPr>
        <p:txBody>
          <a:bodyPr>
            <a:normAutofit/>
          </a:bodyPr>
          <a:lstStyle/>
          <a:p>
            <a:pPr>
              <a:spcBef>
                <a:spcPts val="530"/>
              </a:spcBef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Никифорова Елена Анатольевна- 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Bef>
                <a:spcPts val="530"/>
              </a:spcBef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музыки и ОРКСЭ</a:t>
            </a:r>
          </a:p>
          <a:p>
            <a:pPr>
              <a:spcBef>
                <a:spcPts val="530"/>
              </a:spcBef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высшей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категории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Bef>
                <a:spcPts val="530"/>
              </a:spcBef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ГБОУ СОШ пос. Комсомольский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Bef>
                <a:spcPts val="530"/>
              </a:spcBef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Стаж работы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-33 года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Bef>
                <a:spcPts val="530"/>
              </a:spcBef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Стаж работы в данной школе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-33 года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Bef>
                <a:spcPts val="530"/>
              </a:spcBef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среднее специальное. 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Bef>
                <a:spcPts val="530"/>
              </a:spcBef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Самарское педагогическое училище№1 </a:t>
            </a:r>
          </a:p>
          <a:p>
            <a:pPr>
              <a:spcBef>
                <a:spcPts val="530"/>
              </a:spcBef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тделение «Музыкальное воспитание»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26" name="Picture 2" descr="C:\Users\teacher\Desktop\с белой флеш\_MG_4381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91345"/>
            <a:ext cx="3037862" cy="282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teacher\Desktop\с белой флеш\256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556792"/>
            <a:ext cx="3829950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2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участия обучающихся в предметных олимпиадах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938415"/>
              </p:ext>
            </p:extLst>
          </p:nvPr>
        </p:nvGraphicFramePr>
        <p:xfrm>
          <a:off x="457200" y="1600200"/>
          <a:ext cx="7620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Окружной уровень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уровень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положительная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стабильная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4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количества проектов и исследований обучающихся по предмету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234238"/>
              </p:ext>
            </p:extLst>
          </p:nvPr>
        </p:nvGraphicFramePr>
        <p:xfrm>
          <a:off x="539551" y="1700808"/>
          <a:ext cx="7416825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999"/>
                <a:gridCol w="2443413"/>
                <a:gridCol w="2443413"/>
              </a:tblGrid>
              <a:tr h="82299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Окружной уровень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уровень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681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681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78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положительная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положительная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1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обучающихся, охваченных внеурочной деятельностью по предмету.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2289"/>
              </p:ext>
            </p:extLst>
          </p:nvPr>
        </p:nvGraphicFramePr>
        <p:xfrm>
          <a:off x="395536" y="1340768"/>
          <a:ext cx="76200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курса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обучающихся, занимающихся на курсе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обучающихся у претендента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год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Доля% занимающихся за год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православной культуры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православной культуры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православной культуры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61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200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адресной работы с различными категориями обучающихся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958050"/>
              </p:ext>
            </p:extLst>
          </p:nvPr>
        </p:nvGraphicFramePr>
        <p:xfrm>
          <a:off x="251520" y="1412776"/>
          <a:ext cx="7620001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41"/>
                <a:gridCol w="293366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обучающихся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работы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Одаренные дети</a:t>
                      </a:r>
                    </a:p>
                    <a:p>
                      <a:endParaRPr kumimoji="0" lang="ru-RU" sz="18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kumimoji="0" lang="ru-RU" sz="18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kumimoji="0" lang="ru-RU" sz="18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благоприятных условий для выявления, развития и поддержки одаренных детей, обеспечение их личностной, социальной самореализации.</a:t>
                      </a:r>
                    </a:p>
                  </a:txBody>
                  <a:tcPr marL="84668" marR="846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 ОВЗ(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нарушение интеллекта)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Развитии личности, формирование общей культуры, соответствующей общепринятым нравственным и социокультурным ценностям, формирование необходимых для самореализации и жизни в обществе практических представлений, умений и навыков, позволяющих достичь обучающемуся максимально возможной самостоятельности и независимости в повседневной жизни.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8" marR="8466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2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432048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и призёры в очных мероприятиях научно-практического характера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647015"/>
              </p:ext>
            </p:extLst>
          </p:nvPr>
        </p:nvGraphicFramePr>
        <p:xfrm>
          <a:off x="251520" y="764705"/>
          <a:ext cx="8136903" cy="6436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7601"/>
                <a:gridCol w="2016434"/>
                <a:gridCol w="2016434"/>
                <a:gridCol w="2016434"/>
              </a:tblGrid>
              <a:tr h="197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участника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</a:tr>
              <a:tr h="23093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Муниципальный, территориальный уровень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3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Окружной конкурс «Рождественские чтения». Номинация «Исторический экскурс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Никифорова Юлия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Осянина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Любовь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838" marR="38838" marT="0" marB="0"/>
                </a:tc>
              </a:tr>
              <a:tr h="1234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Окружной конкурс «Рождественские чтения». Номинация «Исследовательская работа»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Никифорова Юлия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Дорофеев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Андрей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призёр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</a:tr>
              <a:tr h="1234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Окружной конкурс «Рождественские чтения».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«Исследовательская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Дарья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Дорофеев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Андрей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призёр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</a:tr>
              <a:tr h="1485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Окружной этап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XXII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областных школьных Кирилло-Мефодиевских чтений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«Исследовательская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Осянина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Любовь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призёр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</a:tr>
              <a:tr h="1040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Окружной этап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XXII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областных школьных Кирилло-Мефодиевских чтений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Дорофеев Андрей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Ароян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Шушан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призёр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призёр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8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09"/>
            <a:ext cx="7620000" cy="792088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и призёры в очных мероприятиях научно-практического характера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378585"/>
              </p:ext>
            </p:extLst>
          </p:nvPr>
        </p:nvGraphicFramePr>
        <p:xfrm>
          <a:off x="107505" y="838795"/>
          <a:ext cx="8208911" cy="701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6463"/>
                <a:gridCol w="2117350"/>
                <a:gridCol w="2117350"/>
                <a:gridCol w="1857748"/>
              </a:tblGrid>
              <a:tr h="27041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Региональный. всероссийский уровень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5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XX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Областные школьные Кирилло-Мефодиевские чтения «Культура, вера и родное слово-духовная сила Отечества»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«Исследовательская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Никифорова Юлия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</a:tr>
              <a:tr h="1512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Открытая конференция для старшеклассников «Нравственные основы семейной жизни»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«Исследовательская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Дорофеев Андрей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Никифорова Юлия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</a:tr>
              <a:tr h="1892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Открытая конференция для старшеклассников «Нравственные основы семейной жизни»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«Исследовательская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Бычкова Анастасия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Радина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Дарья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 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призёр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призёр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1720" y="1181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4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в творческих конкурсах и олимпиадах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Окружной музыкальный конкурс современной песни на иностранном языке 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Vision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2019-2022г. 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победителя,              3 призёра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«Рождественские чтения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 2019-2022г. -     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победителя, 2 призёра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Окружной этап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областных школьных Кирилло-Мефодиевских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чтений,  2020-2021 г. 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победитель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 Всероссийского конкурса  чтецов «Живая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классика», 2019-2021г. 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победитель, 2 призёра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бластные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Кирилло-Мефодиевские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чтения,  2019-2021г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.-1 победитель, 1 –призёр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интеллектуальная олимпиада «Наше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наследие»,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униципальный тур,  2021-2022г. 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диплома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степени, 1 диплом-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степени, 1 диплом-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</a:t>
            </a:r>
          </a:p>
        </p:txBody>
      </p:sp>
    </p:spTree>
    <p:extLst>
      <p:ext uri="{BB962C8B-B14F-4D97-AF65-F5344CB8AC3E}">
        <p14:creationId xmlns:p14="http://schemas.microsoft.com/office/powerpoint/2010/main" val="21546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1805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 на лучшую методическую разработку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8517"/>
              </p:ext>
            </p:extLst>
          </p:nvPr>
        </p:nvGraphicFramePr>
        <p:xfrm>
          <a:off x="251520" y="764272"/>
          <a:ext cx="7992887" cy="6169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5627"/>
                <a:gridCol w="1652694"/>
                <a:gridCol w="1802179"/>
                <a:gridCol w="1556654"/>
                <a:gridCol w="1515733"/>
              </a:tblGrid>
              <a:tr h="831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Названия конкурса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методической разработки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/>
                </a:tc>
              </a:tr>
              <a:tr h="1662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Кинельское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управление Министерства Образования и Науки Самарской 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Окружной этап педагогического конкурса «Серафимовский учитель»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внеурочной деятельности «Добрый мир»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(3.2)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место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/>
                </a:tc>
              </a:tr>
              <a:tr h="19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«Солнечный свет»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г.Красноярск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Межрегиональный конкурс «Воспитать человека»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«Роль колыбельных песен  в духовно-нравственном воспитании учащихся».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/>
                </a:tc>
              </a:tr>
              <a:tr h="1662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 Инновационный Центр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г.Москва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 педагогический конкурс «Калейдоскоп средств, методов и форм»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«Воспитание целомудрия через классическую музыку»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0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очных профессиональных конкурсах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412776"/>
            <a:ext cx="3384376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 г. Региональный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конкурс «Православный учитель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место(призёр)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«Лучший урок(занятие) по духовно-нравственному просвещению обучающихся в условиях образовательного учреждения»(интеграция православной культуры и других учебных предметов)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teacher\Desktop\PF4SjhoOdR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t="2467" r="3387"/>
          <a:stretch/>
        </p:blipFill>
        <p:spPr bwMode="auto">
          <a:xfrm>
            <a:off x="562708" y="1519310"/>
            <a:ext cx="3798277" cy="500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5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50405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научно-практических семинарах и конференциях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510309"/>
              </p:ext>
            </p:extLst>
          </p:nvPr>
        </p:nvGraphicFramePr>
        <p:xfrm>
          <a:off x="107505" y="692695"/>
          <a:ext cx="8352928" cy="6424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804"/>
                <a:gridCol w="2548380"/>
                <a:gridCol w="2785764"/>
                <a:gridCol w="2557980"/>
              </a:tblGrid>
              <a:tr h="507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место проведения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выступления(публикации)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</a:tr>
              <a:tr h="12131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семинар «Организация урочной и внеурочной деятельности обучающихся. Духовно-нравственный аспект»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10.04.2019 г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№3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г.о.Кинель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Роль народной музыки в духовно-нравственном воспитании личности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</a:tr>
              <a:tr h="17131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Окружной семинар методического объединения учителей ОРКСЭ, ОДНКНР, НОСЖ  в рамках Августовской педагогической конференции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Кинельского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образовательного округа.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28.08.2020г.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г.Кинель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 платформе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ZOOM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и формы просветительной работы с родителями по освоению традиционных семейных ценностей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</a:tr>
              <a:tr h="1268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Окружной семинар учителей ОРКСЭ и ОДНКНР.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19.05.2021г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РЦ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г.Кинель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«Оценка достижений по курсам ОРКСЭ и ОДНКНР как механизм реализации концепции духовно-нравственного воспитания»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</a:tr>
              <a:tr h="17039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Межрегиональная научно-практическая конференция «Исторический и духовный путь развития Самарской губернии: единство в многообразии»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21.05.2021 г.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СИПКРО,г.Самара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Роль колыбельных песен в духовно-нравственном воспитании учащихся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08" marR="476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23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7609656" cy="5780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учителя музыки - воспитание души. «Человек должен родиться дважды,- писал Гегель,- один раз естественно, а затем духовно…»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Считаю, что главная цель учителя музыки не в воспитании отдельных талантов, а в том, чтобы все ученики любили музыку, чтобы для всех она стала духовной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teacher\Desktop\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17032"/>
            <a:ext cx="4684156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0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50405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программ повышения квалификации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070583"/>
              </p:ext>
            </p:extLst>
          </p:nvPr>
        </p:nvGraphicFramePr>
        <p:xfrm>
          <a:off x="251520" y="692696"/>
          <a:ext cx="8064897" cy="6438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111"/>
                <a:gridCol w="2269938"/>
                <a:gridCol w="1909176"/>
                <a:gridCol w="1821513"/>
                <a:gridCol w="1614159"/>
              </a:tblGrid>
              <a:tr h="2846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№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98" marR="337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курса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798" marR="337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обучения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798" marR="337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обучения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798" marR="337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798" marR="33798" marT="0" marB="0"/>
                </a:tc>
              </a:tr>
              <a:tr h="10115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98" marR="337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комплексной безопасности общеобразовательных организаций.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798" marR="337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«Центр инновационного образования и воспитания»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г.Саратов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798" marR="337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21.10.2020г.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798" marR="337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ч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798" marR="33798" marT="0" marB="0"/>
                </a:tc>
              </a:tr>
              <a:tr h="14230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98" marR="337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стратегии реализации национального проекта «Развитие образования» на региональном уровне(в сфере начального общего образования)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798" marR="337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 ДПО СО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«Самарский областной институт повышения квалификации и переподготовки работников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798" marR="337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16.06.2020-18.06.2020гг.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798" marR="337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ч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798" marR="33798" marT="0" marB="0"/>
                </a:tc>
              </a:tr>
              <a:tr h="14230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98" marR="337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условия формирования учебной мотивации у школьников при реализации ФГОС общего образования.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798" marR="337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ГАУ ДПО СО «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Самарский областной институт повышения квалификации и переподготовки работников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798" marR="337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29.06.2020-04.07.2020гг.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798" marR="337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ч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798" marR="33798" marT="0" marB="0"/>
                </a:tc>
              </a:tr>
              <a:tr h="17076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4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98" marR="337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Актуальные вопросы преподавания курса «Основы религиозных культур и светской этики» ОРКСЭ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798" marR="337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«Центр инновационного образования и воспитания»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г.Саратов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798" marR="337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04.03.2021-11.03.2021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798" marR="337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ч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798" marR="33798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74988" y="1473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программ повышения квалификации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643930"/>
              </p:ext>
            </p:extLst>
          </p:nvPr>
        </p:nvGraphicFramePr>
        <p:xfrm>
          <a:off x="107504" y="980728"/>
          <a:ext cx="7992887" cy="4896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369"/>
                <a:gridCol w="2351928"/>
                <a:gridCol w="1978135"/>
                <a:gridCol w="1887306"/>
                <a:gridCol w="1309149"/>
              </a:tblGrid>
              <a:tr h="5607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курса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обучения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обучения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</a:tr>
              <a:tr h="23642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разработки адаптированной образовательной программы для детей с ОВЗ в соответствии с требованиями ФГОС.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 ДПО СО «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Самарский областной институт повышения квалификации и переподготовки работников образования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09.12.2019-13.12.2019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ч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</a:tr>
              <a:tr h="1971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Коррекционная педагогика и особенности образования и воспитания детей с ОВЗ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ООО«Центр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инновационного образования и воспитания»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г.Саратов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21.10.2020-31.01.2021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ч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44650" y="1409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6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3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собственной методической разработки по преподаваемому предмету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404156"/>
            <a:ext cx="4464496" cy="46891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«Добрый мир»- программа духовно- нравственной направленности для обучающихся 1-4 классов.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программа призвана поддержать важнейшее для государства и общества направление внутренней политики – воспитание граждан Российской Федерации как сознательных и достойных восприемников отечественной истории и культуры через усвоение ими высоких моральных норм, традиций, устоев семьи, коллектива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teacher\Desktop\методичка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4864" y="2563416"/>
            <a:ext cx="309634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eacher\Desktop\прогр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04156"/>
            <a:ext cx="3024336" cy="425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teacher\Desktop\с белой флеш\DSC02194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8920" y="0"/>
            <a:ext cx="338437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9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14015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 программа поможет воспитать человека, для которого нормы, правила и требования общественной морали выступали бы как его собственные взгляды, убеждения, как глубоко осмысленные и привычные формы поведения, приобретённые в силу внутреннего влечения к добру</a:t>
            </a:r>
            <a:endParaRPr lang="ru-RU" sz="2000" dirty="0"/>
          </a:p>
        </p:txBody>
      </p:sp>
      <p:pic>
        <p:nvPicPr>
          <p:cNvPr id="3074" name="Picture 2" descr="C:\Users\teacher\Desktop\с белой флеш\PIC_2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6768752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1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собственной методической разработки по преподаваемому предмету</a:t>
            </a:r>
            <a:endParaRPr lang="ru-RU" sz="2400" dirty="0"/>
          </a:p>
        </p:txBody>
      </p:sp>
      <p:pic>
        <p:nvPicPr>
          <p:cNvPr id="3074" name="Picture 2" descr="C:\Users\teacher\Desktop\фото метод.пособия\мет н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88032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1443840"/>
            <a:ext cx="4608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пособие представляет группу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уроков: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1.Интегрированные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уроки 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2.Урок-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3.Урок- музыкальная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гостиная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4.Урок-игра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5.Воспитательный час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элементами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музыки и ОПК.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teacher\Desktop\99ca1d5b-3ceb-48e6-8246-d2da7980f8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77072"/>
            <a:ext cx="49621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1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86409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Очное участие в мероприятиях по обмену опытом, в ходе которых осуществлялась презентация методической разработки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 г. Окружной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клуб «Открытие»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колыбельных песен в духовно-нравственном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воспитании учащихся»</a:t>
            </a:r>
            <a:r>
              <a:rPr lang="ru-RU" sz="2000" dirty="0"/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</a:t>
            </a:r>
            <a:r>
              <a:rPr lang="ru-RU" sz="2000" dirty="0" smtClean="0"/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Региональный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«Организация урочной и внеурочной деятельности обучающихся. Духовно-нравственный аспект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народной музыки в духовно-нравственном воспитании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 г. Межрегиональная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«Исторический и духовный путь развития Самарской губернии: единство в многообразии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2000" b="1" dirty="0" smtClean="0"/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teacher\Desktop\сертиф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9" r="4067"/>
          <a:stretch/>
        </p:blipFill>
        <p:spPr bwMode="auto">
          <a:xfrm>
            <a:off x="376213" y="3889581"/>
            <a:ext cx="3835747" cy="277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acher\Desktop\фото се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57" y="3889581"/>
            <a:ext cx="3888433" cy="277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4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публикаций, в которых получило отражение содержание методической разработки в научно-методических изданиях различного уровня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Инновационный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Образования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конкурс «Калейдоскоп средств, методов и форм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«Воспитание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целомудрия через классическую музыку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14300" indent="0">
              <a:buNone/>
            </a:pPr>
            <a:r>
              <a:rPr lang="ru-RU" sz="2000" dirty="0" smtClean="0"/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Солнечный свет»</a:t>
            </a:r>
          </a:p>
          <a:p>
            <a:pPr marL="11430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г. Красноярск Межрегиональный конкурс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человека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/>
              <a:t> </a:t>
            </a:r>
            <a:r>
              <a:rPr lang="ru-RU" sz="2000" dirty="0" smtClean="0"/>
              <a:t>                                                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«Роль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колыбельных песен 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 нравственном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воспитании учащихся».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</a:p>
          <a:p>
            <a:pPr marL="114300" indent="0">
              <a:buNone/>
            </a:pPr>
            <a:endPara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На главную"/>
              </a:rPr>
              <a:t>Образовательная социальная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На главную"/>
              </a:rPr>
              <a:t>сеть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На главную"/>
              </a:rPr>
              <a:t>nsportal.ru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https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nsportal.ru/elena-nikiforova-1</a:t>
            </a:r>
            <a:endPara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Методическая разработка «Роль семьи в воспитании личности»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1430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регулярно обновляемого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2204864"/>
            <a:ext cx="324036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nsportal.ru/elena-nikiforova-1</a:t>
            </a:r>
            <a:endPara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был создан в 2014 году.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/>
              <a:t> </a:t>
            </a:r>
          </a:p>
        </p:txBody>
      </p:sp>
      <p:pic>
        <p:nvPicPr>
          <p:cNvPr id="3074" name="Picture 2" descr="C:\Users\teacher\Desktop\2IjyiXRQ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60851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323528" y="1196752"/>
            <a:ext cx="7848871" cy="500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результаты учебных достижений обучающихся за последние три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988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Средний балл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(за последние три года) стабильно высокий по каждой параллели  (от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4,48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4,58)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Наблюдается положительная динамика участия обучающихся в предметных олимпиадах школьного и окружного уровней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Качество знаний учащихся за три года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выросло на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4,3%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составило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2022г-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93%.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teacher\Desktop\YPi-Y0rkXL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360040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8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630</TotalTime>
  <Words>1432</Words>
  <Application>Microsoft Office PowerPoint</Application>
  <PresentationFormat>Экран (4:3)</PresentationFormat>
  <Paragraphs>318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Соседство</vt:lpstr>
      <vt:lpstr>Конкурс на присуждение премий лучшим учителям за достижения в педагогической деятельности </vt:lpstr>
      <vt:lpstr>Презентация PowerPoint</vt:lpstr>
      <vt:lpstr>Наличие собственной методической разработки по преподаваемому предмету</vt:lpstr>
      <vt:lpstr>Презентация PowerPoint</vt:lpstr>
      <vt:lpstr>Наличие собственной методической разработки по преподаваемому предмету</vt:lpstr>
      <vt:lpstr>Очное участие в мероприятиях по обмену опытом, в ходе которых осуществлялась презентация методической разработки</vt:lpstr>
      <vt:lpstr>Наличие публикаций, в которых получило отражение содержание методической разработки в научно-методических изданиях различного уровня</vt:lpstr>
      <vt:lpstr>Наличие регулярно обновляемого интернет-ресурса</vt:lpstr>
      <vt:lpstr>Высокие результаты учебных достижений обучающихся за последние три года</vt:lpstr>
      <vt:lpstr>Динамика участия обучающихся в предметных олимпиадах</vt:lpstr>
      <vt:lpstr>Динамика количества проектов и исследований обучающихся по предмету</vt:lpstr>
      <vt:lpstr>Количество обучающихся, охваченных внеурочной деятельностью по предмету.</vt:lpstr>
      <vt:lpstr>Создание условий для адресной работы с различными категориями обучающихся</vt:lpstr>
      <vt:lpstr>Победители и призёры в очных мероприятиях научно-практического характера</vt:lpstr>
      <vt:lpstr>Победители и призёры в очных мероприятиях научно-практического характера</vt:lpstr>
      <vt:lpstr>Достижения учащихся в творческих конкурсах и олимпиадах</vt:lpstr>
      <vt:lpstr>Участие в конкурсах на лучшую методическую разработку</vt:lpstr>
      <vt:lpstr>Участие в очных профессиональных конкурсах</vt:lpstr>
      <vt:lpstr>Участие в научно-практических семинарах и конференциях</vt:lpstr>
      <vt:lpstr>Освоение программ повышения квалификации</vt:lpstr>
      <vt:lpstr>Освоение программ повышения квалификации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на присуждение премий лучшим учителям за достижения в педагогической деятельности</dc:title>
  <dc:creator>Учитель</dc:creator>
  <cp:lastModifiedBy>Учитель</cp:lastModifiedBy>
  <cp:revision>51</cp:revision>
  <dcterms:created xsi:type="dcterms:W3CDTF">2023-04-15T04:06:06Z</dcterms:created>
  <dcterms:modified xsi:type="dcterms:W3CDTF">2023-05-19T04:44:00Z</dcterms:modified>
</cp:coreProperties>
</file>