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7" r:id="rId2"/>
    <p:sldId id="256" r:id="rId3"/>
    <p:sldId id="267" r:id="rId4"/>
    <p:sldId id="269" r:id="rId5"/>
    <p:sldId id="261" r:id="rId6"/>
    <p:sldId id="263" r:id="rId7"/>
    <p:sldId id="265" r:id="rId8"/>
    <p:sldId id="270" r:id="rId9"/>
    <p:sldId id="271" r:id="rId10"/>
    <p:sldId id="273" r:id="rId11"/>
    <p:sldId id="272" r:id="rId12"/>
    <p:sldId id="274" r:id="rId13"/>
    <p:sldId id="264" r:id="rId14"/>
    <p:sldId id="275" r:id="rId15"/>
    <p:sldId id="26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D4D0D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9" autoAdjust="0"/>
    <p:restoredTop sz="9466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AFE99C-AC2C-4325-A3C2-9B8487933C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001691-37FF-4E5D-85E2-7F36160E2B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693C90E-1EFF-43C4-8F8F-48BEC5750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AB4-3504-4281-8A6A-523C830C3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6B67CC1A-1D40-4D0C-A144-19949A99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4B5FAB-2B99-4587-AB09-474225B5E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94A196-E650-43B7-A40E-6143D4022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D4F493-90CD-445A-A07E-2B98CB2E5E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638522-4669-4E0E-BA36-061F094B2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C94035-C8C5-46F0-B017-3BF192FFBC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4FDC3B-EB1F-417A-A821-9D5054C221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7F30B9-E67C-4CFF-835D-7D4CCFF688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560840" cy="3888431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Крайнова Наталья Николаевна – учитель начальных классов. ГБОУ СОШ №4 п.г.т.Алексеевка г.о.Кинель.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 выступления: 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FF0000"/>
                </a:solidFill>
              </a:rPr>
              <a:t>Дидактические </a:t>
            </a:r>
            <a:r>
              <a:rPr lang="ru-RU" sz="1800" dirty="0" smtClean="0">
                <a:solidFill>
                  <a:srgbClr val="FF0000"/>
                </a:solidFill>
              </a:rPr>
              <a:t>игры и задания для развития читательской грамотности у учащихся начальной школы»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5"/>
            <a:ext cx="7128792" cy="1800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Семинар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"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Развитие функциональной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грамотности - одно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из</a:t>
            </a:r>
            <a:b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условий для достижения высокого качества образования. Создание банка</a:t>
            </a:r>
            <a:b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заданий на формирование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ФГ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".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26" name="AutoShape 2" descr="Картотека по развитию речи на тему: картотека игр на развитие  фонематического восприятия |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Игры по развитию речи в средней группе. Картотека с целями по ФГ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Игры по развитию речи в средней группе. Картотека с целями по ФГ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Игры по развитию речи в средней группе. Картотека с целями по ФГ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Читательская грамот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81449"/>
            <a:ext cx="6724650" cy="26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«Ребусы»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Также огромной популярностью у детей пользуются ребусы. После того, как с распознаванием слов у школьников проблем больше не возникает, можно переходить к </a:t>
            </a:r>
            <a:r>
              <a:rPr lang="ru-RU" dirty="0" smtClean="0"/>
              <a:t>упражнениям.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27650" name="Picture 2" descr="Ребусы для детей – скачать и распечатать задания – Практические задания –  Развитие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3816424" cy="539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pPr algn="ctr"/>
            <a:r>
              <a:rPr lang="ru-RU" dirty="0" smtClean="0"/>
              <a:t>«Пословицы»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57192"/>
            <a:ext cx="352044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Например: за двумя зайцами погонишься, не вынешь рыбку из пруда,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869160"/>
            <a:ext cx="3520440" cy="1800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Без труда дальше будешь, тише едешь – ни одного не поймаешь и т.д. Задача учащихся распределить окончания пословиц правильно и объяснить их смысл.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3520440" cy="40324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Очень полезна на среднем уровне читательской грамотности игра в пословицы. Сначала учитель на протяжении нескольких недель знакомит учащихся с как можно большим количеством пословиц. Дети должны знать пословицы, понимать их смысл, уметь их применять к месту, чувствовать их мудрость. Однажды учитель предлагает поиграть в пословицы. Для этого он пишет на доске несколько пословиц, изменяя их окончание.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3085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162 пословицы о настоящей дружбе по алфави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3947931" cy="3537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«Работа с текстами»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Давать учащимся упражнения, которые предполагают самостоятельную работу с текстами, рекомендуется не ранее третьего класса.</a:t>
            </a:r>
          </a:p>
          <a:p>
            <a:pPr algn="just"/>
            <a:r>
              <a:rPr lang="ru-RU" dirty="0" smtClean="0"/>
              <a:t>Такими упражнениями могут быть следующие задания: вставить в текст подходящие по смыслу слова или наоборот, исключить слова, которые противоречат общему смыслу текста, составить план текста, составить список вопросов по тексту.</a:t>
            </a:r>
          </a:p>
          <a:p>
            <a:pPr algn="just"/>
            <a:r>
              <a:rPr lang="ru-RU" dirty="0" smtClean="0"/>
              <a:t>В упражнении, которое предполагает ответы на вопросы по тексту, можно использовать игру «лишний вопрос», когда в ряду вопросов учитель задаёт вопрос, не связанный с данным текстом. Задача учащихся ответить на все вопросы, кроме лишнего. Такое задание, обычно, повышает внимательность учащихся, активизирует их интерес к заданиям.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</a:rPr>
              <a:t>Между играми можно провести «Шутки – минутки».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Вы читаете  строчки из стихов, намеренно заменяя буквы в словах.  Ребенок находят ошибку в стихотворении и исправляют её.</a:t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Хвост с узорами,  сапоги со ш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орами.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Тили-бом! Тили-бом!  Загорелся кошкин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Мальчишек радостный народ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Коньками звучно режет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ёд.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плывет по океану,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блюдца ест сметану.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Куклу, выронив из рук,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Маша мчится к маме: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 ползёт зелёный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длинными усами.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/>
          </a:p>
        </p:txBody>
      </p:sp>
      <p:pic>
        <p:nvPicPr>
          <p:cNvPr id="17410" name="Picture 2" descr="Кошкин дом, Театр оперы и балета, Сыктывкар - Афиша Сыктывкара | Про Город  Сыктывк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3566249" cy="2660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Вывод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Развивая читательскую грамотность учащихся, учитель начальной школы воспитывает культурного человека, который умеет думать, видеть глубинный смысл вещей, адекватно воспринимать окружающую реальность.</a:t>
            </a:r>
          </a:p>
          <a:p>
            <a:pPr algn="just"/>
            <a:r>
              <a:rPr lang="ru-RU" dirty="0" smtClean="0"/>
              <a:t>Для того, чтобы добиться успеха в современном обществе, человек должен постоянно самосовершенствоваться, непрерывно заниматься самообразованием, достигать необходимой скорости усвоения информации. Только это позволит стать востребованным членом общества, по-настоящему полезным людям и своей стране.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3554" name="Picture 2" descr="дети читают книгу, образование, Школа, Дети PNG и вектор пнг для бесплатной 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99" y="1196752"/>
            <a:ext cx="3932490" cy="3816424"/>
          </a:xfrm>
          <a:prstGeom prst="rect">
            <a:avLst/>
          </a:prstGeom>
          <a:noFill/>
        </p:spPr>
      </p:pic>
      <p:pic>
        <p:nvPicPr>
          <p:cNvPr id="23556" name="Picture 4" descr="Дети читают книги. - Люди - Отрисовки - Оформление детского с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63128"/>
            <a:ext cx="3384376" cy="194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808" y="188640"/>
            <a:ext cx="5971580" cy="6408712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43808" y="988909"/>
            <a:ext cx="61206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Каждый ученик должен понимать, что умение просто читать, то есть складывать буквы в слоги, а слоги в слова, является недостаточным. Читательская грамотность – это основа для движения по жизненной лестнице знаний, доступ к мировой системе знаний человечества.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Читательская грамотность – один из маркеров, который показывает развитие культуры в государстве.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Ежегодно в нашей стране проводится мониторинг по определению читательской грамотности школьников</a:t>
            </a:r>
            <a:r>
              <a:rPr lang="ru-RU" sz="2000" dirty="0" smtClean="0">
                <a:solidFill>
                  <a:srgbClr val="FFFF00"/>
                </a:solidFill>
              </a:rPr>
              <a:t>. Мы ежегодно проходим диагностику читательской грамотности на платформе </a:t>
            </a:r>
            <a:r>
              <a:rPr lang="ru-RU" sz="2000" dirty="0" err="1" smtClean="0">
                <a:solidFill>
                  <a:srgbClr val="FFFF00"/>
                </a:solidFill>
              </a:rPr>
              <a:t>Учи.ру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4341" name="AutoShape 5" descr="Картотека по развитию речи на тему: картотека игр на развитие  фонематического восприятия |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Какие задачи выполняет развитие читательской грамотности в младшей школе?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 таким задачам можно отнести следующие:</a:t>
            </a:r>
          </a:p>
          <a:p>
            <a:r>
              <a:rPr lang="ru-RU" dirty="0" smtClean="0"/>
              <a:t>Читательская грамотность позволяет разнообразить свой досуг, получая удовольствие от прочтения разнообразных текстов;</a:t>
            </a:r>
          </a:p>
          <a:p>
            <a:r>
              <a:rPr lang="ru-RU" dirty="0" smtClean="0"/>
              <a:t>Читательская грамотность повышает общую культуру ученика, делает его интересным собеседником, повышает его социальную значимость среди сверстников и взрослых.</a:t>
            </a:r>
          </a:p>
          <a:p>
            <a:r>
              <a:rPr lang="ru-RU" dirty="0" smtClean="0"/>
              <a:t>Овладение читательской грамотностью может помочь в сложных жизненных ситуациях, когда информация, полученная из печатных источников, может послужить подсказкой для действий в реальной жизни.</a:t>
            </a:r>
          </a:p>
          <a:p>
            <a:r>
              <a:rPr lang="ru-RU" dirty="0" smtClean="0"/>
              <a:t>Для решения этих задач необходимы последовательность и упорство. Учитель должен уделять достаточно времени для того, чтобы младшие школьники овладели следующими приёмами:</a:t>
            </a:r>
          </a:p>
          <a:p>
            <a:r>
              <a:rPr lang="ru-RU" dirty="0" smtClean="0"/>
              <a:t>Воспринимать заложенную в текст информацию в целом;</a:t>
            </a:r>
          </a:p>
          <a:p>
            <a:r>
              <a:rPr lang="ru-RU" dirty="0" smtClean="0"/>
              <a:t>Делать выводы из общего смысла текста, определять главную мысль;</a:t>
            </a:r>
          </a:p>
          <a:p>
            <a:r>
              <a:rPr lang="ru-RU" dirty="0" smtClean="0"/>
              <a:t>Вычленять конкретные элементы информации – абзацы, предложения, словосочетания, слова;</a:t>
            </a:r>
          </a:p>
          <a:p>
            <a:r>
              <a:rPr lang="ru-RU" dirty="0" smtClean="0"/>
              <a:t>Давать </a:t>
            </a:r>
            <a:r>
              <a:rPr lang="ru-RU" dirty="0" smtClean="0"/>
              <a:t>оценку всему содержанию текста и его отдельных элементов, определять стиль, форму повествования, замечать красоту языка.</a:t>
            </a:r>
          </a:p>
          <a:p>
            <a:r>
              <a:rPr lang="ru-RU" dirty="0" smtClean="0"/>
              <a:t>Отвечать на вопросы по тексту и задавать свои вопросы;</a:t>
            </a:r>
          </a:p>
          <a:p>
            <a:r>
              <a:rPr lang="ru-RU" dirty="0" smtClean="0"/>
              <a:t>Рассказывать о своих мыслях и чувствах, которые вызвал текст, в том числе и письменно;</a:t>
            </a:r>
          </a:p>
          <a:p>
            <a:r>
              <a:rPr lang="ru-RU" dirty="0" smtClean="0"/>
              <a:t>Уметь проиллюстрировать прочитанный текст, пользуясь заложенной в нём информацией.</a:t>
            </a:r>
          </a:p>
          <a:p>
            <a:r>
              <a:rPr lang="ru-RU" dirty="0" smtClean="0"/>
              <a:t>Разумеется, все эти знания и навыки школьник приобретает на протяжении многих лет обучения в школе. Но основы читательской грамотности закладываются в первые годы обучения. Без них невозможен переход ученика к следующей ступени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Уровни читательской грамотности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Начальный уровень </a:t>
            </a:r>
            <a:r>
              <a:rPr lang="ru-RU" dirty="0" smtClean="0"/>
              <a:t>читательской грамотности учащегося предполагает помощь учителя в осознании информации, заложенной в текст. Сам ученик, хотя уже и умеет читать и писать, но пока не в силах принять информацию самостоятельно, может сделать из прочитанного неправильные выводы. При письменном общении он не может выразить свои мысли и чувства, употребляет неподходящие слова.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 smtClean="0">
                <a:solidFill>
                  <a:srgbClr val="C00000"/>
                </a:solidFill>
              </a:rPr>
              <a:t>среднем уровне </a:t>
            </a:r>
            <a:r>
              <a:rPr lang="ru-RU" dirty="0" smtClean="0"/>
              <a:t>читательской грамотности необходимость помощи педагога сохраняется. Ученик может самостоятельно понять простые тексты, информация которых не выходит за пределы его жизненного опыта, однако, если в тексте встречаются образы или понятия, которые ранее не встречались в его жизни, школьник может неправильно их понять или приобрести дурную привычку пропускать такие элементы текста. В письменном общении младшие школьники, которые находятся на среднем уровне развития читательской грамотности, испытывают ещё значительные </a:t>
            </a:r>
            <a:r>
              <a:rPr lang="ru-RU" dirty="0" smtClean="0"/>
              <a:t>сложности.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 smtClean="0">
                <a:solidFill>
                  <a:srgbClr val="C00000"/>
                </a:solidFill>
              </a:rPr>
              <a:t>высоком уровне </a:t>
            </a:r>
            <a:r>
              <a:rPr lang="ru-RU" dirty="0" smtClean="0"/>
              <a:t>читательской грамотности ученик уже может принимать и усваивать информацию из печатного источника самостоятельно, без помощи педагога. Такие младшие школьники могут давать свою оценку художественным текстам, использовать информацию, полученную при чтении, в конкретных жизненных ситуациях.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</a:rPr>
              <a:t>При работе с </a:t>
            </a:r>
            <a:r>
              <a:rPr lang="ru-RU" sz="2200" dirty="0" smtClean="0">
                <a:solidFill>
                  <a:srgbClr val="00B050"/>
                </a:solidFill>
              </a:rPr>
              <a:t>детьми желательно </a:t>
            </a:r>
            <a:r>
              <a:rPr lang="ru-RU" sz="2200" dirty="0" smtClean="0">
                <a:solidFill>
                  <a:srgbClr val="00B050"/>
                </a:solidFill>
              </a:rPr>
              <a:t>использовать игровые приемы.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Увлекательные игры для школьников помогут закрепить элементарные знания по фонетике, освоить и развить навыки чтения, закрепить прочный фундамент грамотного письма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Формирование читательской грамотности у детей младшего школьного возраста —  Тамбов-В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47625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Игры на развитие фонематического восприятия.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7344816" cy="201622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rgbClr val="FF0000"/>
                </a:solidFill>
              </a:rPr>
              <a:t>3.«Рыбалка». </a:t>
            </a:r>
            <a:endParaRPr lang="ru-RU" sz="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упражнять детей в выборе слов с одним и тем же звуком, закреплять навыки звукового анализа. </a:t>
            </a:r>
          </a:p>
          <a:p>
            <a:pPr>
              <a:buNone/>
            </a:pPr>
            <a: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игры. Дается установка: «поймать слова со звуком (Л)» (и другими). Ребенок берет удочку с магнитом на конце «лески» и начинает «ловить» нужные картинки. «Пойманную рыбку» ребенок показывает другим ребятам, которые хлопком отмечают правильный выбор. Количество играющих: один и более человек.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4824536" cy="33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20040"/>
            <a:ext cx="3199256" cy="44466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4.«Собери цветок».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3528392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упражнять в дифференциации оппозиционных звуков, развивать фонематический слух и аналитико-синтетическую речевую деятельность у учащихся.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 игры. На столе лежит «серединка» цветка. На ней написана буква, например, «С». Рядом выкладываются «цветочные лепестки», на которых нарисованы картинки со звуками [с], [з], [ц], [ш]. Ребенок должен среди этих «лепестков» с картинками выбрать те, где есть звук [с].  Остальные убрать. Количество играющих 1-3 человека.</a:t>
            </a:r>
          </a:p>
          <a:p>
            <a:endParaRPr lang="ru-RU" sz="1800" dirty="0"/>
          </a:p>
        </p:txBody>
      </p:sp>
      <p:pic>
        <p:nvPicPr>
          <p:cNvPr id="15364" name="Picture 4" descr="Дидактическая игра на развитие фонематического восприятия у детей 5-7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91700"/>
            <a:ext cx="2376264" cy="2840379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736984" cy="428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Игры и упражнения для начального уровня читательской грамотности: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доске записываются в ряд, без пробелов, несколько слов, которые начинаются с одной буквы. Примерно это выглядит так: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СВЕТСАДСОБАКАСОСЕДКАСЕЛЁДКА</a:t>
            </a:r>
            <a:r>
              <a:rPr lang="ru-RU" dirty="0" smtClean="0">
                <a:solidFill>
                  <a:srgbClr val="FF0000"/>
                </a:solidFill>
              </a:rPr>
              <a:t> –</a:t>
            </a:r>
            <a:r>
              <a:rPr lang="ru-RU" dirty="0" smtClean="0"/>
              <a:t> то есть пять слов: </a:t>
            </a:r>
            <a:r>
              <a:rPr lang="ru-RU" dirty="0" smtClean="0">
                <a:solidFill>
                  <a:srgbClr val="0070C0"/>
                </a:solidFill>
              </a:rPr>
              <a:t>свет, сад, собака, соседка, селёдка.</a:t>
            </a:r>
          </a:p>
          <a:p>
            <a:pPr>
              <a:buNone/>
            </a:pPr>
            <a:r>
              <a:rPr lang="ru-RU" dirty="0" smtClean="0"/>
              <a:t>Предлагаю </a:t>
            </a:r>
            <a:r>
              <a:rPr lang="ru-RU" dirty="0" smtClean="0"/>
              <a:t>ученикам выделить отдельные слова, посчитать, сколько их, прочесть эти слова вслух.</a:t>
            </a:r>
          </a:p>
          <a:p>
            <a:r>
              <a:rPr lang="ru-RU" dirty="0" smtClean="0"/>
              <a:t>В более сложном варианте этого упражнения, последний слог предыдущего слова является первым слогом первого: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Облакокорокрокрошка</a:t>
            </a:r>
            <a:r>
              <a:rPr lang="ru-RU" dirty="0" smtClean="0"/>
              <a:t> – здесь можно выделить четыре слова на букву «о» - </a:t>
            </a:r>
            <a:r>
              <a:rPr lang="ru-RU" dirty="0" smtClean="0">
                <a:solidFill>
                  <a:srgbClr val="0070C0"/>
                </a:solidFill>
              </a:rPr>
              <a:t>облако, око, окорок, окрошка.</a:t>
            </a:r>
          </a:p>
          <a:p>
            <a:r>
              <a:rPr lang="ru-RU" dirty="0" smtClean="0"/>
              <a:t>В самом сложном варианте детям предлагается составить такие ряды самостоятельно и предложить выделить и посчитать все слова своим товарищам.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«Разбитое зеркало»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«Буква заблудилась»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Очень нравятся детям игры «разбитое зеркало» и «буква заблудилась». В первой игре слово пишется наоборот и делится на слоги, которые пишутся в произвольном порядке.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Например, берём слово «самовар» Из него получается «</a:t>
            </a:r>
            <a:r>
              <a:rPr lang="ru-RU" dirty="0" err="1" smtClean="0">
                <a:solidFill>
                  <a:srgbClr val="FF0066"/>
                </a:solidFill>
              </a:rPr>
              <a:t>ра</a:t>
            </a:r>
            <a:r>
              <a:rPr lang="ru-RU" dirty="0" smtClean="0">
                <a:solidFill>
                  <a:srgbClr val="FF0066"/>
                </a:solidFill>
              </a:rPr>
              <a:t>», ас», «</a:t>
            </a:r>
            <a:r>
              <a:rPr lang="ru-RU" dirty="0" err="1" smtClean="0">
                <a:solidFill>
                  <a:srgbClr val="FF0066"/>
                </a:solidFill>
              </a:rPr>
              <a:t>ом</a:t>
            </a:r>
            <a:r>
              <a:rPr lang="ru-RU" dirty="0" smtClean="0">
                <a:solidFill>
                  <a:srgbClr val="FF0066"/>
                </a:solidFill>
              </a:rPr>
              <a:t>». Задача учащихся обернуть слоги и расставить их в правильном порядке, узнав, какое слово было зашифровано.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В игре «буква заблудилась» в паре слов меняются местами буквы.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Например, «телефон – карапуз». Меняем буквы «</a:t>
            </a:r>
            <a:r>
              <a:rPr lang="ru-RU" dirty="0" err="1" smtClean="0">
                <a:solidFill>
                  <a:srgbClr val="FF0066"/>
                </a:solidFill>
              </a:rPr>
              <a:t>терефон</a:t>
            </a:r>
            <a:r>
              <a:rPr lang="ru-RU" dirty="0" smtClean="0">
                <a:solidFill>
                  <a:srgbClr val="FF0066"/>
                </a:solidFill>
              </a:rPr>
              <a:t> – </a:t>
            </a:r>
            <a:r>
              <a:rPr lang="ru-RU" dirty="0" err="1" smtClean="0">
                <a:solidFill>
                  <a:srgbClr val="FF0066"/>
                </a:solidFill>
              </a:rPr>
              <a:t>калапуз</a:t>
            </a:r>
            <a:r>
              <a:rPr lang="ru-RU" dirty="0" smtClean="0">
                <a:solidFill>
                  <a:srgbClr val="FF0066"/>
                </a:solidFill>
              </a:rPr>
              <a:t>» и предлагаем детям вернуть буквы на место.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Эти игры всегда позитивно воспринимаются в первом и втором классе, вызывают у школьников большой интерес, детям нравится играть в них не только на уроках, но и на переменах.</a:t>
            </a:r>
          </a:p>
          <a:p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</TotalTime>
  <Words>1375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Крайнова Наталья Николаевна – учитель начальных классов. ГБОУ СОШ №4 п.г.т.Алексеевка г.о.Кинель.   Тема выступления:  «Дидактические игры и задания для развития читательской грамотности у учащихся начальной школы»</vt:lpstr>
      <vt:lpstr> </vt:lpstr>
      <vt:lpstr>Какие задачи выполняет развитие читательской грамотности в младшей школе?</vt:lpstr>
      <vt:lpstr>Уровни читательской грамотности </vt:lpstr>
      <vt:lpstr>При работе с детьми желательно использовать игровые приемы. </vt:lpstr>
      <vt:lpstr>Игры на развитие фонематического восприятия.</vt:lpstr>
      <vt:lpstr>4.«Собери цветок». </vt:lpstr>
      <vt:lpstr>Игры и упражнения для начального уровня читательской грамотности: </vt:lpstr>
      <vt:lpstr>«Разбитое зеркало» «Буква заблудилась»</vt:lpstr>
      <vt:lpstr>«Ребусы»</vt:lpstr>
      <vt:lpstr>«Пословицы»</vt:lpstr>
      <vt:lpstr>«Работа с текстами»</vt:lpstr>
      <vt:lpstr>Между играми можно провести «Шутки – минутки». Вы читаете  строчки из стихов, намеренно заменяя буквы в словах.  Ребенок находят ошибку в стихотворении и исправляют её.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среда. Группа № 7 «Ягодка» Воспитатель Крайнова Н.Н.</dc:title>
  <dc:creator>Алексей</dc:creator>
  <cp:lastModifiedBy>Honor</cp:lastModifiedBy>
  <cp:revision>21</cp:revision>
  <dcterms:created xsi:type="dcterms:W3CDTF">2016-11-09T13:28:13Z</dcterms:created>
  <dcterms:modified xsi:type="dcterms:W3CDTF">2023-03-28T17:21:06Z</dcterms:modified>
</cp:coreProperties>
</file>