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1" r:id="rId9"/>
    <p:sldId id="267" r:id="rId10"/>
    <p:sldId id="269" r:id="rId11"/>
    <p:sldId id="270" r:id="rId12"/>
    <p:sldId id="275" r:id="rId13"/>
    <p:sldId id="271" r:id="rId14"/>
    <p:sldId id="277" r:id="rId15"/>
    <p:sldId id="273" r:id="rId16"/>
    <p:sldId id="279" r:id="rId17"/>
    <p:sldId id="274" r:id="rId18"/>
    <p:sldId id="276" r:id="rId19"/>
    <p:sldId id="272" r:id="rId20"/>
    <p:sldId id="282" r:id="rId21"/>
    <p:sldId id="283" r:id="rId22"/>
    <p:sldId id="284" r:id="rId23"/>
    <p:sldId id="285" r:id="rId24"/>
    <p:sldId id="286" r:id="rId25"/>
    <p:sldId id="289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6" autoAdjust="0"/>
  </p:normalViewPr>
  <p:slideViewPr>
    <p:cSldViewPr>
      <p:cViewPr varScale="1">
        <p:scale>
          <a:sx n="105" d="100"/>
          <a:sy n="105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728B-04C3-4829-A6C6-7C09E7CA0FD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549D5-871F-4605-B32F-43D4023DF2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ВПР от</a:t>
            </a:r>
            <a:r>
              <a:rPr lang="ru-RU" baseline="0" dirty="0" smtClean="0"/>
              <a:t> детей требуется, чтобы они показали свои знания. Часто задания имеют непривычную формулировку, встречаются большие по объему описания.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549D5-871F-4605-B32F-43D4023DF2A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s4-vpr.sdamgia.ru/" TargetMode="External"/><Relationship Id="rId2" Type="http://schemas.openxmlformats.org/officeDocument/2006/relationships/hyperlink" Target="https://sdamgi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syen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Подготовка учащихся </a:t>
            </a:r>
            <a:br>
              <a:rPr lang="ru-RU" sz="4800" dirty="0" smtClean="0"/>
            </a:br>
            <a:r>
              <a:rPr lang="ru-RU" sz="4800" dirty="0" smtClean="0"/>
              <a:t>4 классов к ВПР </a:t>
            </a:r>
            <a:br>
              <a:rPr lang="ru-RU" sz="4800" dirty="0" smtClean="0"/>
            </a:br>
            <a:r>
              <a:rPr lang="ru-RU" sz="4800" dirty="0" smtClean="0"/>
              <a:t>(из опыта работы)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Савельева О.В., учитель </a:t>
            </a:r>
            <a:r>
              <a:rPr lang="ru-RU" dirty="0" err="1" smtClean="0">
                <a:solidFill>
                  <a:srgbClr val="0000FF"/>
                </a:solidFill>
              </a:rPr>
              <a:t>нач.кл</a:t>
            </a:r>
            <a:r>
              <a:rPr lang="ru-RU" dirty="0" smtClean="0">
                <a:solidFill>
                  <a:srgbClr val="0000FF"/>
                </a:solidFill>
              </a:rPr>
              <a:t>. ГБОУ СОШ №2 п.г.т. </a:t>
            </a:r>
            <a:r>
              <a:rPr lang="ru-RU" dirty="0" err="1" smtClean="0">
                <a:solidFill>
                  <a:srgbClr val="0000FF"/>
                </a:solidFill>
              </a:rPr>
              <a:t>Усть-Кинельский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700808"/>
            <a:ext cx="5400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Задание №6 - это опыт, а опыты в начальной школе проводятся крайне редко, поэтому ребенку надо научится работать с описанием данного опыта. Для этого необходимо несколько раз прочитать текст, представить, что о чём говорится. и ответить на задание 6.1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Задание 6.2 требует рассуждений и выводов. Необходимо обратить внимание на формулировку вопроса: 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"какие измерения и сравнения".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"Необходимо измерять и сравнивать количество воды в стаканах через небольшие одинаковые промежутки времени" (Может быть дана иная формулировка ответа, не искажающая его смысла.)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описании эксперимента в задании 6.3 опять надо вернуться к описанию опыта и учесть, что воду пропускают через воронки с песком и глиной, в одной воронке песок, в другой глина, сходства в количестве насыпанного песка и глины, количестве воды.</a:t>
            </a:r>
          </a:p>
          <a:p>
            <a:pPr fontAlgn="base"/>
            <a:endParaRPr lang="ru-RU" dirty="0"/>
          </a:p>
        </p:txBody>
      </p:sp>
      <p:pic>
        <p:nvPicPr>
          <p:cNvPr id="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049" t="9615" r="32977" b="7906"/>
          <a:stretch>
            <a:fillRect/>
          </a:stretch>
        </p:blipFill>
        <p:spPr bwMode="auto">
          <a:xfrm>
            <a:off x="107504" y="1556792"/>
            <a:ext cx="33636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ЗАДАНИЕ № 10 </a:t>
            </a:r>
            <a:r>
              <a:rPr lang="ru-RU" dirty="0" smtClean="0"/>
              <a:t>При подготовке к этому заданию надо как можно больше узнать о своем родном крае, области, почитать дополнительную литературу о животных, птицах, деревьях, озерах, городах твоего региона. Поинтересоваться у родителей - какие предприятия находятся в вашем городе, что они выпускают, какие товары и услуги предлагают. И тогда это задание не вызовет затруднений.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Поисковые задания.</a:t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Узнай, где в нашем поселке находятся эти природные памятники? Что находится рядом? Если тебе помогут родители, то сделай фотографии и помести их в группу. Помни, что без разрешения ты не должен уходить со двора.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Каменный дол, </a:t>
            </a:r>
            <a:r>
              <a:rPr lang="ru-RU" dirty="0" smtClean="0"/>
              <a:t> </a:t>
            </a:r>
            <a:r>
              <a:rPr lang="ru-RU" i="1" dirty="0" err="1" smtClean="0"/>
              <a:t>Усть-Кинельский</a:t>
            </a:r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/>
              <a:t>Памятник природы, регионального значения. Естественный резерват высокого разнообразия растительных сообществ. Охрана популяций около 20 видов редких и исчезающих растений, включенных в красную Книгу Самарской области. Ведется мониторинг процессов динамики и расселения более 100 видов растений. Территория занята в основном дубравами: разнотравно-злаковой (с дубами в возрасте около 100 лет) - граничащих с водосборами на пологих участках и </a:t>
            </a:r>
            <a:r>
              <a:rPr lang="ru-RU" dirty="0" err="1" smtClean="0"/>
              <a:t>бересклетово-ландышевой</a:t>
            </a:r>
            <a:r>
              <a:rPr lang="ru-RU" dirty="0" smtClean="0"/>
              <a:t> - на крутых склонах близ бровки оврага и по боковым отрогам. По склонам после рубки дубрав и </a:t>
            </a:r>
            <a:r>
              <a:rPr lang="ru-RU" dirty="0" err="1" smtClean="0"/>
              <a:t>дубо-липняков</a:t>
            </a:r>
            <a:r>
              <a:rPr lang="ru-RU" dirty="0" smtClean="0"/>
              <a:t> распространились сообщества клена. На территории имеется около 20 видов растений, сокращающих свою численность и нуждающихся в охране. На территории памятника природы отмечены места обитания видов растений Красной книги Самарской области: рябчик русский, адонис весенний, ферула татарская, ушанка башкирская, астрагал </a:t>
            </a:r>
            <a:r>
              <a:rPr lang="ru-RU" dirty="0" err="1" smtClean="0"/>
              <a:t>Цингера</a:t>
            </a:r>
            <a:r>
              <a:rPr lang="ru-RU" dirty="0" smtClean="0"/>
              <a:t>, копеечник Разумовского, зверобой изящный, котовник украинский, тюльпан </a:t>
            </a:r>
            <a:r>
              <a:rPr lang="ru-RU" dirty="0" err="1" smtClean="0"/>
              <a:t>Биберштейна</a:t>
            </a:r>
            <a:r>
              <a:rPr lang="ru-RU" dirty="0" smtClean="0"/>
              <a:t>, лен желтый, лен многолетний, хвойник </a:t>
            </a:r>
            <a:r>
              <a:rPr lang="ru-RU" dirty="0" err="1" smtClean="0"/>
              <a:t>двухколосковый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Колок «Кругленький</a:t>
            </a:r>
            <a:r>
              <a:rPr lang="ru-RU" i="1" dirty="0" smtClean="0"/>
              <a:t> </a:t>
            </a:r>
            <a:r>
              <a:rPr lang="ru-RU" i="1" dirty="0" err="1" smtClean="0"/>
              <a:t>Усть-Кинельский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i="1" dirty="0" smtClean="0"/>
              <a:t>Описание:</a:t>
            </a:r>
            <a:r>
              <a:rPr lang="ru-RU" dirty="0" smtClean="0"/>
              <a:t> Памятник природы, регионального значения. Эталон редкой формы и редкого сообщества колка в степи. Мозаичность типов почвенных условий. Лес из дуба, вяза, осины. Реже встречаются липа сердцевидная и рябина обыкновенная. В травяном ярусе преимущественно ландыш майский, купена многоцветковая, сныть обыкновенная, медуница мягкая, чистотел майский, были также отмечены осока волосистая, борщевик сибирский, лютик едкий, ежевика, кровохлебка лекарственная и колокольчик </a:t>
            </a:r>
            <a:r>
              <a:rPr lang="ru-RU" dirty="0" err="1" smtClean="0"/>
              <a:t>крапиволистный</a:t>
            </a:r>
            <a:r>
              <a:rPr lang="ru-RU" dirty="0" smtClean="0"/>
              <a:t>. По кромке леса произрастают степные кустарники: клен татарский, вишня степная, миндаль низкий.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4032448" cy="550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866320"/>
            <a:ext cx="3600400" cy="55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/>
              <a:t>Составление рассказов по плану.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6581" y="620688"/>
            <a:ext cx="8837419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Какую работу выполняют пастухи? Какие качества характера ты считаешь наиболее важными для людей этой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профессии? Назови два-три качества и поясни свой выбор.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работу выполняют видеооператоры? Какие качества характера 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считаешь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наиболее важными для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этой профессии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два-три качества и поясни свой выбор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работу выполняют клоун? Какие качества характера ты считаешь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наиболее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важными для людей этой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Назови два-три качества и поясни свой выбор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октября отмечается Всемирный день защиты животных. От чего (кого), по твоему мнению, надо защищать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Почему для человечества важно защищать животных?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ноября отмечают Всемирный день телевидения. Какую роль телевидение играет в жизни современного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Расскажи о своей любимой телепередаче.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декабря в нашей стране отмечают День героев Отечества. Какого человека, по твоему мнению, можно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героем Отечества? Объясни своё мнение.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декабря в нашей стране отмечают День Конституции Российской Федерации. Какому событию посвящён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праздник? Чем важна Конституция РФ для граждан нашей страны?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февраля в нашей стране отмечают День российской науки. Почему для России важно развитие науки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марта отмечается Всемирный день воды. В нашей стране он проходит под девизом «Вода – это жизнь!».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смысл этого девиза?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 апреля в нашей стране отмечается день космонавтики. Подумай и напиши, почему для человека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важны полёты в космос. (Напиши ответ объёмом до пяти предложений).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марта отмечают Международный день театра. Чем для людей и общества в целом важна деятельность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Расскажи о заинтересовавшем тебя театральном спектакле.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мая в нашей стране отмечают День Победы. Какому событию посвящён этот праздник?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-18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мая отмечают Международный день музеев. Чем для общества важна деятельность музеев? Расскажи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заинтересовавшем тебя музее.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июня отмечается Международный день защиты детей. От чего, по твоему мнению, надо защищать детей?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человечества важно защищать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чемважность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этого праздника для граждан нашей страны?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июня отмечается Всемирный день охраны окружающей среды. Что называют окружающей средой? Почему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человечества важна охрана окружающей среды?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- 23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июня отмечается Международный олимпийский день. Что символизируют олимпийские кольца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Почему для человечества важно развитие олимпийского движения?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 smtClean="0"/>
              <a:t>Темы для мини-сочинений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504" y="-26804"/>
            <a:ext cx="20072611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ты думаешь, почему занятия спортом необходимы каждому человеку?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ты думаешь, для чего современному человеку необходимо получать образование? (Напиши ответ объёмом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Российской Федерации проживают люди разных национальностей. Как ты думаешь, почему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современного человека очень важно уважительно относиться к традициям разных народов? (Напиши ответ объёмом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ты думаешь, почему важно, чтобы в семье родители и дети вместе проводили свободное время?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(Напиши ответ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охране окружающей среды в настоящее время уделяется пристальное внимание во всех развитых странах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мира? (Напиши ответ объёмом до пяти предложений).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июня в нашей стране отмечают Пушкинский день России. С чем связана эта дата? Почему этот день важен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жителей России? (Напиши ответ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армия одна из самых сильных в мире. Как ты думаешь, зачем государству нужна армия? (Напиши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ты думаешь, чем настоящие друзья отличаются от просто хороших знакомых? (Напиши ответ объёмом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пяти предложений).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деятельность медицинских работников важна для каждого человека? (Напиши ответ объёмом до пяти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ты думаешь, зачем нужны музеи? (Напиши ответ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мая во всех городах России проходит торжественное шествие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Бессмертный полк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Кому посвящается это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шествие? Почему оно важно для жителей России? (Напиши ответ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ещё города, кроме главного города, есть в твоём регионе (укажи не менее трёх городов)?  Напиши об одном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этих городов. Чем известен этот город в России или твоём регионе?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Что, по-твоему, значит быть вежливым? Почему важно, чтобы человек был вежливым? (Напиши ответ объёмом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апреля в России отмечается День космонавтики. В ознаменование какого события в истории нашей страны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установлена эта дата? Почему освоению космоса наше государство уделяет большое внимание? (Напиши ответ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стране много театров, их посещает огромное число людей. Как ты думаешь, зачем люди ходят в театр?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(Напиши ответ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ты думаешь, почему важно, чтобы все члены семьи поддерживали семейные традиции? (Напиши ответ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стране работают и постоянно открываются новые научные институты и центры с самым современным оборудованием. Как ты думаешь, почему государство уделяет большое внимание развитию науки? (Напиши ответ объёмом до пяти предложений.)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Известно, что чувство гордости за свою Родину объединяет людей. Как ты думаешь, какие достижения нашей страны могут вызвать это чувство? (Напиши ответ объёмом до пяти предложений.)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52388"/>
            <a:ext cx="62579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10.Ответь на вопросы.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04" y="980728"/>
            <a:ext cx="914269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название региона: республики, или области, или края, или автономного округа, в котором ты живёшь.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главный город твоего региона?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изображено на гербе твоего региона?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ещё города, кроме главного города, есть в твоём регионе (укажи не менее трёх городов)?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Напиши об одном из этих городов.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известен этот город в России или твоём регионе? В какой природной зоне расположен твой  регион?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река или какое озеро, побережье какого моря или какие горы есть в твоём регионе?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животные (звери и птицы) встречаются в природе твоего региона (укажи не менее трёх животных)? Опиши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одного из этих животных.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питается этот зверь или эта птица?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растения встречаются в природе твоего региона (укажи не менее трёх растений)? Опиши одно любое из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этих растений.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 это растение используется людьми?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наиболее известен твой регион?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Каких сельскохозяйственных животных разводят в твоём регионе?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Производством, каких товаров (продуктов) известен твой регион?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товары (продукты) производятся в промышленности твоего региона?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музеи находятся в твоём регионе (укажи не менее двух музеев)? Напиши о своём посещении одного из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этих музеев (какие экспонаты там представлены, что тебя больше всего заинтересовало, что понравилось)?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известные люди живут или жили в твоём регионе (укажи не менее двух известных людей)?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Напиши об одном из известных твоих земляков. Чем он прославил свой регион?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природные или культурно-исторические достопримечательности есть в твоём регионе (укажи не менее двух)?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Напиши об одной из этих достопримечательностей.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памятники истории и культуры находятся в твоём городе (укажи не менее трёх)?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Напиши об одном из этих памятников.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наиболее известен твой регион?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Проведение опытов ( по возможности), обсуждение результатов опытов, задание 6.</a:t>
            </a:r>
            <a:endParaRPr lang="ru-RU" sz="32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64261" y="1628800"/>
            <a:ext cx="887973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Ученики 4-го класса проводили опыты по проращиванию семян тыквы. Они хотели выяснить, как влияет вода на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прорастание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семян. На два блюдца ребята положили одинаковое количество тыквенных семян. В одно блюдце они налили воду так, чтобы она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прикрыла  семена. Семена в другом блюдце оставили без воды. Оба блюдца поставили на подоконник и стали наблюдать за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семенами.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Сравни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проведения эксперимента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Ученики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4-го класса хотели выяснить, с одинаковой ли скоростью растворимые вещества растворяются в воде. Ребята взяли два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стеклянных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сосуда и налили в каждый из них одинаковое количество холодной воды. В один сосуд они насыпали столовую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ложку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пищевой соды, а в другой — столовую ложку стирального порошка. Содержимое обоих сосудов взболтали до полного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растворения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веществ в воде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Если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 ученики захотели выяснить, влияет ли перемешивание содержимого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сосудов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то, с одинаковой ли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скоростью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сода и стиральный порошок полностью растворятся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воде, с помощью какого эксперимента они могли бы это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сделать?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Опиши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эксперимент.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Ученики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4-го класса проводили наблюдения, чтобы определить, как почва влияет на рост и жизнедеятельность деревьев. Они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наблюдали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двумя деревцами сосны, одно из которых было посажено в почву в школьном парке, а второе — в кадку, в которую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насыпали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такую же почву. Кадку установили у входа в здание школы. Оба деревца ребята регулярно поливали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Сравни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эксперимента.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жаркий солнечный день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решила провести опыт с испарением воды. Она взяла две различные по форме ёмкости: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металлическую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кружку и металлическую миску, налила в них одинаковое количество тёплой воды одинаковой температуры,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вынесла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улицу и поставила обе ёмкости рядом друг с другом на солнце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Сравни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 испарения воды в ёмкостях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описанном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опыте.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через слой почвы, какой эксперимент ей нужно провести?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Занимательные задания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335535"/>
            <a:ext cx="5184577" cy="537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138" y="1700808"/>
            <a:ext cx="39861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44208" y="458112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Раскрась правильно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памятками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965081" cy="27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131086" cy="2682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39775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27579"/>
            <a:ext cx="4021435" cy="273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Маленькие хитрости при подготовке</a:t>
            </a:r>
            <a:br>
              <a:rPr lang="ru-RU" dirty="0" smtClean="0"/>
            </a:br>
            <a:r>
              <a:rPr lang="ru-RU" sz="1600" dirty="0" smtClean="0"/>
              <a:t>( по мат. </a:t>
            </a:r>
            <a:r>
              <a:rPr lang="ru-RU" sz="1600" dirty="0" err="1" smtClean="0"/>
              <a:t>Шабельниковой</a:t>
            </a:r>
            <a:r>
              <a:rPr lang="ru-RU" sz="1600" dirty="0" smtClean="0"/>
              <a:t> Е.В.)</a:t>
            </a:r>
            <a:endParaRPr lang="ru-RU" sz="1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43000"/>
            <a:ext cx="5657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308304" y="1340768"/>
            <a:ext cx="13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Время дано </a:t>
            </a:r>
          </a:p>
          <a:p>
            <a:r>
              <a:rPr lang="ru-RU" dirty="0" smtClean="0"/>
              <a:t>примерно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256584" cy="26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5040560" cy="400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4576" cy="368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18268"/>
            <a:ext cx="5544616" cy="323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738188"/>
            <a:ext cx="65627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Пособия, которые использую в работе по подготовке к ВПР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1587616" cy="22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1728192" cy="243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492895"/>
            <a:ext cx="1728192" cy="24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339752" y="5949280"/>
            <a:ext cx="544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пособия есть в открытом доступе для скачивания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Пособия, которые использую в работе</a:t>
            </a:r>
            <a:endParaRPr lang="ru-RU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829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93357"/>
            <a:ext cx="1270550" cy="206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97152"/>
            <a:ext cx="127655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809257"/>
            <a:ext cx="1296144" cy="20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793357"/>
            <a:ext cx="1253832" cy="206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412776"/>
            <a:ext cx="1693238" cy="267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484784"/>
            <a:ext cx="1635278" cy="268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508104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Все пособия есть в открытом </a:t>
            </a:r>
            <a:endParaRPr lang="ru-RU" dirty="0" smtClean="0"/>
          </a:p>
          <a:p>
            <a:r>
              <a:rPr lang="ru-RU" dirty="0" smtClean="0"/>
              <a:t>доступе </a:t>
            </a:r>
            <a:r>
              <a:rPr lang="ru-RU" dirty="0" smtClean="0"/>
              <a:t>для скачивания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476672"/>
          <a:ext cx="7704856" cy="5976663"/>
        </p:xfrm>
        <a:graphic>
          <a:graphicData uri="http://schemas.openxmlformats.org/drawingml/2006/table">
            <a:tbl>
              <a:tblPr/>
              <a:tblGrid>
                <a:gridCol w="261428"/>
                <a:gridCol w="7443428"/>
              </a:tblGrid>
              <a:tr h="853809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Памятка для выполнения ВПР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80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внимательно прочитать вопрос до конца и понять его смысл;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</a:tr>
              <a:tr h="85380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не нужно прогнозировать ответ по первым словам формулировки задания;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</a:tr>
              <a:tr h="85380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нужно постараться выполнить как можно больше заданий;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</a:tr>
              <a:tr h="85380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лучше выполнять задания в том порядке, котором они даны;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</a:tr>
              <a:tr h="85380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если не знаешь ответа на вопрос, пропусти его и отметь, что бы потом к нему вернуться;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</a:tr>
              <a:tr h="85380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если завершил работу раньше, не стоит торопиться сдавать ее, лучше еще раз проверь ответы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946" marR="68946" marT="68946" marB="68946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Разбор сложных заданий по видам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Задание №5 ВПР по математике в 4 классе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2000" dirty="0" smtClean="0"/>
              <a:t>Умение исследовать, распознавать и изображать геометрические фигуры проверяется заданием 5. Пункт </a:t>
            </a:r>
            <a:endParaRPr lang="ru-RU" sz="2000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2000" dirty="0" smtClean="0"/>
              <a:t>1 </a:t>
            </a:r>
            <a:r>
              <a:rPr lang="ru-RU" sz="2000" dirty="0" smtClean="0"/>
              <a:t>задания предполагает вычисление периметра прямоугольника и квадрата, площади прямоугольника </a:t>
            </a:r>
            <a:r>
              <a:rPr lang="ru-RU" sz="2000" dirty="0" smtClean="0"/>
              <a:t>и квадрата.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1.</a:t>
            </a:r>
            <a:r>
              <a:rPr lang="ru-RU" sz="2000" b="1" dirty="0" smtClean="0"/>
              <a:t> </a:t>
            </a:r>
            <a:r>
              <a:rPr lang="ru-RU" sz="2000" dirty="0" smtClean="0"/>
              <a:t>Длина прямоугольного ковра 3 м, а ширина </a:t>
            </a:r>
            <a:r>
              <a:rPr lang="ru-RU" sz="2000" dirty="0" smtClean="0"/>
              <a:t>составляет </a:t>
            </a:r>
            <a:r>
              <a:rPr lang="ru-RU" sz="2000" b="1" dirty="0" smtClean="0"/>
              <a:t>2/3</a:t>
            </a:r>
            <a:r>
              <a:rPr lang="ru-RU" sz="2000" dirty="0" smtClean="0"/>
              <a:t> его </a:t>
            </a:r>
            <a:r>
              <a:rPr lang="ru-RU" sz="2000" dirty="0" smtClean="0"/>
              <a:t>длины. Какой длины тесьму нужно взять, чтобы обшить этот ковёр? (переведи в см</a:t>
            </a:r>
            <a:r>
              <a:rPr lang="ru-RU" sz="2000" dirty="0" smtClean="0"/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Ответ: 10</a:t>
            </a:r>
            <a:br>
              <a:rPr lang="ru-RU" sz="2000" dirty="0" smtClean="0"/>
            </a:br>
            <a:r>
              <a:rPr lang="ru-RU" sz="2000" b="1" dirty="0" smtClean="0"/>
              <a:t>2.</a:t>
            </a:r>
            <a:r>
              <a:rPr lang="ru-RU" sz="2000" b="1" dirty="0" smtClean="0"/>
              <a:t> </a:t>
            </a:r>
            <a:r>
              <a:rPr lang="ru-RU" sz="2000" dirty="0" smtClean="0"/>
              <a:t>Ширина двери 9 дм, а высота на 13 дм больше. Чему равна площадь четырёх таких дверей</a:t>
            </a:r>
            <a:r>
              <a:rPr lang="ru-RU" sz="2000" dirty="0" smtClean="0"/>
              <a:t>? Ответ</a:t>
            </a:r>
            <a:r>
              <a:rPr lang="ru-RU" sz="2000" dirty="0" smtClean="0"/>
              <a:t>: 756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3.</a:t>
            </a:r>
            <a:r>
              <a:rPr lang="ru-RU" sz="2000" dirty="0" smtClean="0"/>
              <a:t> Длина террасы 6 м, а ширина 4 м 20 см. Найди площадь и периметр террасы</a:t>
            </a:r>
            <a:r>
              <a:rPr lang="ru-RU" sz="2000" dirty="0" smtClean="0"/>
              <a:t>.  Ответ</a:t>
            </a:r>
            <a:r>
              <a:rPr lang="ru-RU" sz="2000" dirty="0" smtClean="0"/>
              <a:t>: площадь 25,2 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; периметр 20,4 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4.</a:t>
            </a:r>
            <a:r>
              <a:rPr lang="ru-RU" sz="2000" b="1" dirty="0" smtClean="0"/>
              <a:t> </a:t>
            </a:r>
            <a:r>
              <a:rPr lang="ru-RU" sz="2000" dirty="0" smtClean="0"/>
              <a:t>Два </a:t>
            </a:r>
            <a:r>
              <a:rPr lang="ru-RU" sz="2000" dirty="0" smtClean="0"/>
              <a:t>опытных участка имеют одинаковую площадь. Ширина первого участка 60 м, а ширина второго – 80 м. Найди длину первого участка, если длина второго участка 150 м</a:t>
            </a:r>
            <a:r>
              <a:rPr lang="ru-RU" sz="2000" dirty="0" smtClean="0"/>
              <a:t>.    Ответ</a:t>
            </a:r>
            <a:r>
              <a:rPr lang="ru-RU" sz="2000" dirty="0" smtClean="0"/>
              <a:t>: </a:t>
            </a:r>
            <a:r>
              <a:rPr lang="ru-RU" sz="2000" dirty="0" smtClean="0"/>
              <a:t>200 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5.</a:t>
            </a:r>
            <a:r>
              <a:rPr lang="ru-RU" sz="2000" dirty="0" smtClean="0"/>
              <a:t> Периметр прямоугольника – 20 дм. Длина его меньшей стороны – 4 дм. Какова длина большей стороны?</a:t>
            </a:r>
            <a:br>
              <a:rPr lang="ru-RU" sz="2000" dirty="0" smtClean="0"/>
            </a:br>
            <a:r>
              <a:rPr lang="ru-RU" sz="2000" dirty="0" smtClean="0"/>
              <a:t>Ответ: 6.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время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Занятия в музыкальной школе длятся по 30 минут каждое, а перемены между ними – по 10 минут. В 14:00 началось первое занятие. Во сколько закончится третье занятие?</a:t>
            </a:r>
          </a:p>
          <a:p>
            <a:r>
              <a:rPr lang="ru-RU" dirty="0" smtClean="0"/>
              <a:t>2. Кинотеатр начинает работать с 10 часов. Каждый сеанс длится 1 час 30 минут. После каждого сеанса делается перерыв 20 минут. Во сколько закончится второй сеанс?</a:t>
            </a:r>
          </a:p>
          <a:p>
            <a:r>
              <a:rPr lang="ru-RU" dirty="0" smtClean="0"/>
              <a:t>3. Сегодня в школе четыре урока. Уроки в школе начинаются с 9 часов. Каждый урок длится 40 минут, а перемена – 10 минут. Во сколько заканчивается последний урок?</a:t>
            </a:r>
          </a:p>
          <a:p>
            <a:r>
              <a:rPr lang="ru-RU" dirty="0" smtClean="0"/>
              <a:t>4. 20 марта в 2009 году пришлось на пятницу. На какой день недели пришлось 6 апреля в 2009 году? В марте 31 день.</a:t>
            </a:r>
          </a:p>
          <a:p>
            <a:r>
              <a:rPr lang="ru-RU" dirty="0" smtClean="0"/>
              <a:t>5. </a:t>
            </a:r>
            <a:r>
              <a:rPr lang="ru-RU" dirty="0" smtClean="0"/>
              <a:t>Дядя Федор взглянул на часы. Часы показывали 8 ч 30 мин. Если он сейчас же отправится на вокзал, то, потратив на дорогу 40 мин, опоздает на поезд на 8 мин. В котором часу отправляется поезд?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Задачи повышенного уровня сложности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 Четыре батона хлеба нарезали, и получилось 36 кусков. Сколько всего разрезов было сделано?</a:t>
            </a:r>
          </a:p>
          <a:p>
            <a:r>
              <a:rPr lang="ru-RU" dirty="0" smtClean="0"/>
              <a:t>2. Пять батонов хлеба нарезали, и получилось 27 кусков. Сколько всего разрезов было сделано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 Три батона хлеба нарезали, и получилось 26 кусков. Сколько всего разрезов было сделано</a:t>
            </a:r>
            <a:r>
              <a:rPr lang="ru-RU" dirty="0" smtClean="0"/>
              <a:t>?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4.В </a:t>
            </a:r>
            <a:r>
              <a:rPr lang="ru-RU" dirty="0" smtClean="0"/>
              <a:t>«Детском мире» продавали двухколёсные и трёхколёсные велосипеды. Миша пересчитал все рули и все колёса. Получилось 12 рулей и 27 колёс. Сколько трёхколёсных велосипедов продавали в «Детском мире»? </a:t>
            </a:r>
            <a:endParaRPr lang="ru-RU" dirty="0" smtClean="0"/>
          </a:p>
          <a:p>
            <a:r>
              <a:rPr lang="ru-RU" dirty="0" smtClean="0"/>
              <a:t>5. В «Детском мире» продавали двухколёсные и трёхколёсные велосипеды. Вася пересчитал все рули и колёса. Получилось 13 рулей и 28 колёс. Сколько трёхколёсных велосипедов продавали в «Детском мире»? </a:t>
            </a:r>
            <a:endParaRPr lang="ru-RU" dirty="0" smtClean="0"/>
          </a:p>
          <a:p>
            <a:r>
              <a:rPr lang="ru-RU" b="1" dirty="0" smtClean="0"/>
              <a:t>6.</a:t>
            </a:r>
            <a:r>
              <a:rPr lang="ru-RU" b="1" dirty="0" smtClean="0"/>
              <a:t>  </a:t>
            </a:r>
            <a:r>
              <a:rPr lang="ru-RU" dirty="0" smtClean="0"/>
              <a:t>В «Детском мире» продавали двухколёсные и трёхколёсные велосипеды. Коля пересчитал все рули и колёса. Получилось 11 рулей и 29 колёс. Сколько трёхколёсных велосипедов продавали в «Детском мире»? </a:t>
            </a: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Разбор «коварных» заданий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4829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2718130" cy="35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1" y="5003204"/>
            <a:ext cx="3672408" cy="18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484784"/>
            <a:ext cx="274163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10408"/>
          <a:stretch>
            <a:fillRect/>
          </a:stretch>
        </p:blipFill>
        <p:spPr bwMode="auto">
          <a:xfrm>
            <a:off x="4283968" y="4509120"/>
            <a:ext cx="2717652" cy="21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12396" b="53190"/>
          <a:stretch>
            <a:fillRect/>
          </a:stretch>
        </p:blipFill>
        <p:spPr bwMode="auto">
          <a:xfrm>
            <a:off x="323528" y="188640"/>
            <a:ext cx="2880320" cy="450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5843"/>
          <a:stretch>
            <a:fillRect/>
          </a:stretch>
        </p:blipFill>
        <p:spPr bwMode="auto">
          <a:xfrm>
            <a:off x="395536" y="4581128"/>
            <a:ext cx="3528392" cy="20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4606" r="4816"/>
          <a:stretch>
            <a:fillRect/>
          </a:stretch>
        </p:blipFill>
        <p:spPr bwMode="auto">
          <a:xfrm>
            <a:off x="4211960" y="260648"/>
            <a:ext cx="4248472" cy="411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Русский язык. Использование </a:t>
            </a:r>
            <a:r>
              <a:rPr lang="ru-RU" dirty="0" err="1" smtClean="0"/>
              <a:t>аудиодиктантов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hlinkClick r:id="rId2"/>
              </a:rPr>
              <a:t>СДАМ ГИА</a:t>
            </a:r>
            <a:r>
              <a:rPr lang="ru-RU" dirty="0" smtClean="0"/>
              <a:t>: РЕШУ </a:t>
            </a:r>
            <a:r>
              <a:rPr lang="ru-RU" dirty="0" smtClean="0"/>
              <a:t>ВПР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rus4-vpr.sdamgia.ru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Современный Учительский Портал </a:t>
            </a:r>
            <a:r>
              <a:rPr lang="en-US" b="1" dirty="0" smtClean="0">
                <a:hlinkClick r:id="rId4"/>
              </a:rPr>
              <a:t>https://easyen.ru</a:t>
            </a:r>
            <a:r>
              <a:rPr lang="en-US" b="1" dirty="0" smtClean="0">
                <a:hlinkClick r:id="rId4"/>
              </a:rPr>
              <a:t>/</a:t>
            </a:r>
            <a:r>
              <a:rPr lang="ru-RU" b="1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подготовке к ВПР по окружающему миру в 4 классе, следует, прежде всего обратить внимание на задания повышенной сложности.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1541</Words>
  <Application>Microsoft Office PowerPoint</Application>
  <PresentationFormat>Экран (4:3)</PresentationFormat>
  <Paragraphs>177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Подготовка учащихся  4 классов к ВПР  (из опыта работы)</vt:lpstr>
      <vt:lpstr>Работа с памятками</vt:lpstr>
      <vt:lpstr>Разбор сложных заданий по видам </vt:lpstr>
      <vt:lpstr>Задачи на время</vt:lpstr>
      <vt:lpstr>Задачи повышенного уровня сложности по математике</vt:lpstr>
      <vt:lpstr>Разбор «коварных» заданий</vt:lpstr>
      <vt:lpstr>Слайд 7</vt:lpstr>
      <vt:lpstr>Русский язык. Использование аудиодиктантов</vt:lpstr>
      <vt:lpstr>Окружающий мир</vt:lpstr>
      <vt:lpstr>Слайд 10</vt:lpstr>
      <vt:lpstr>Задание №10</vt:lpstr>
      <vt:lpstr>Поисковые задания. Узнай, где в нашем поселке находятся эти природные памятники? Что находится рядом? Если тебе помогут родители, то сделай фотографии и помести их в группу. Помни, что без разрешения ты не должен уходить со двора. </vt:lpstr>
      <vt:lpstr>Составление рассказов по плану.</vt:lpstr>
      <vt:lpstr>Темы для мини-сочинений</vt:lpstr>
      <vt:lpstr>Слайд 15</vt:lpstr>
      <vt:lpstr>Слайд 16</vt:lpstr>
      <vt:lpstr>10.Ответь на вопросы. </vt:lpstr>
      <vt:lpstr>Проведение опытов ( по возможности), обсуждение результатов опытов, задание 6.</vt:lpstr>
      <vt:lpstr>Занимательные задания</vt:lpstr>
      <vt:lpstr>Маленькие хитрости при подготовке ( по мат. Шабельниковой Е.В.)</vt:lpstr>
      <vt:lpstr>Слайд 21</vt:lpstr>
      <vt:lpstr>Слайд 22</vt:lpstr>
      <vt:lpstr>Слайд 23</vt:lpstr>
      <vt:lpstr>Пособия, которые использую в работе по подготовке к ВПР</vt:lpstr>
      <vt:lpstr>Пособия, которые использую в работе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2023-02-01T06:29:49Z</dcterms:created>
  <dcterms:modified xsi:type="dcterms:W3CDTF">2023-02-01T11:26:48Z</dcterms:modified>
</cp:coreProperties>
</file>