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1" r:id="rId5"/>
    <p:sldId id="308" r:id="rId6"/>
    <p:sldId id="316" r:id="rId7"/>
    <p:sldId id="335" r:id="rId8"/>
    <p:sldId id="336" r:id="rId9"/>
    <p:sldId id="337" r:id="rId10"/>
    <p:sldId id="321" r:id="rId11"/>
    <p:sldId id="327" r:id="rId12"/>
    <p:sldId id="328" r:id="rId13"/>
    <p:sldId id="329" r:id="rId14"/>
    <p:sldId id="332" r:id="rId15"/>
    <p:sldId id="333" r:id="rId16"/>
    <p:sldId id="334" r:id="rId17"/>
    <p:sldId id="319" r:id="rId18"/>
    <p:sldId id="309" r:id="rId19"/>
    <p:sldId id="281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лесниченко Елизавета Юрьевна" initials="КЕЮ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FFCC00"/>
    <a:srgbClr val="D9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9" autoAdjust="0"/>
    <p:restoredTop sz="85294" autoAdjust="0"/>
  </p:normalViewPr>
  <p:slideViewPr>
    <p:cSldViewPr snapToGrid="0">
      <p:cViewPr>
        <p:scale>
          <a:sx n="56" d="100"/>
          <a:sy n="56" d="100"/>
        </p:scale>
        <p:origin x="-1482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A9ACD-E83D-4847-AE38-5FC958A0FA01}" type="doc">
      <dgm:prSet loTypeId="urn:microsoft.com/office/officeart/2005/8/layout/cycle8" loCatId="cycle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9D1DB342-3DB8-4D3B-B6E4-090449F9965F}">
      <dgm:prSet phldrT="[Текст]" custT="1"/>
      <dgm:spPr/>
      <dgm:t>
        <a:bodyPr/>
        <a:lstStyle/>
        <a:p>
          <a:r>
            <a:rPr lang="ru-RU" sz="1600" dirty="0" smtClean="0"/>
            <a:t>Формы отзыва</a:t>
          </a:r>
          <a:endParaRPr lang="ru-RU" sz="1600" dirty="0"/>
        </a:p>
      </dgm:t>
    </dgm:pt>
    <dgm:pt modelId="{429B298E-EAF5-4D80-BD9D-48920AD4C69D}" type="parTrans" cxnId="{D4638376-51E4-4E4D-9FD7-18A50B509069}">
      <dgm:prSet/>
      <dgm:spPr/>
      <dgm:t>
        <a:bodyPr/>
        <a:lstStyle/>
        <a:p>
          <a:endParaRPr lang="ru-RU" sz="2000"/>
        </a:p>
      </dgm:t>
    </dgm:pt>
    <dgm:pt modelId="{ABD3E2E9-307B-4931-A82E-C95384D6BDAE}" type="sibTrans" cxnId="{D4638376-51E4-4E4D-9FD7-18A50B509069}">
      <dgm:prSet/>
      <dgm:spPr/>
      <dgm:t>
        <a:bodyPr/>
        <a:lstStyle/>
        <a:p>
          <a:endParaRPr lang="ru-RU" sz="2000"/>
        </a:p>
      </dgm:t>
    </dgm:pt>
    <dgm:pt modelId="{10910663-F9E8-49C7-847C-656CDDEB4EA6}">
      <dgm:prSet phldrT="[Текст]" custT="1"/>
      <dgm:spPr/>
      <dgm:t>
        <a:bodyPr/>
        <a:lstStyle/>
        <a:p>
          <a:endParaRPr lang="ru-RU" sz="1400" dirty="0"/>
        </a:p>
      </dgm:t>
    </dgm:pt>
    <dgm:pt modelId="{80ABED6C-E2E4-41D5-B087-4ADBA1D33A1A}" type="parTrans" cxnId="{D94799ED-7D1B-446E-BCE0-0FB1FB7A97B7}">
      <dgm:prSet/>
      <dgm:spPr/>
      <dgm:t>
        <a:bodyPr/>
        <a:lstStyle/>
        <a:p>
          <a:endParaRPr lang="ru-RU" sz="2000"/>
        </a:p>
      </dgm:t>
    </dgm:pt>
    <dgm:pt modelId="{71746903-3E80-48D5-A932-94F1B280F379}" type="sibTrans" cxnId="{D94799ED-7D1B-446E-BCE0-0FB1FB7A97B7}">
      <dgm:prSet/>
      <dgm:spPr/>
      <dgm:t>
        <a:bodyPr/>
        <a:lstStyle/>
        <a:p>
          <a:endParaRPr lang="ru-RU" sz="2000"/>
        </a:p>
      </dgm:t>
    </dgm:pt>
    <dgm:pt modelId="{1586AE36-A76D-4CD9-91DF-C0EE9E1A0638}">
      <dgm:prSet phldrT="[Текст]" custT="1"/>
      <dgm:spPr/>
      <dgm:t>
        <a:bodyPr/>
        <a:lstStyle/>
        <a:p>
          <a:r>
            <a:rPr lang="ru-RU" sz="1600" dirty="0" smtClean="0"/>
            <a:t>Сертификаты</a:t>
          </a:r>
          <a:endParaRPr lang="ru-RU" sz="1600" dirty="0"/>
        </a:p>
      </dgm:t>
    </dgm:pt>
    <dgm:pt modelId="{27B6D0DD-6053-43BD-824D-FEE1DD676033}" type="parTrans" cxnId="{82F82C37-E20C-4B33-9C33-B2307291AD0E}">
      <dgm:prSet/>
      <dgm:spPr/>
      <dgm:t>
        <a:bodyPr/>
        <a:lstStyle/>
        <a:p>
          <a:endParaRPr lang="ru-RU" sz="2000"/>
        </a:p>
      </dgm:t>
    </dgm:pt>
    <dgm:pt modelId="{E169465F-3C18-40E5-B6DE-F2BDFA84857D}" type="sibTrans" cxnId="{82F82C37-E20C-4B33-9C33-B2307291AD0E}">
      <dgm:prSet/>
      <dgm:spPr/>
      <dgm:t>
        <a:bodyPr/>
        <a:lstStyle/>
        <a:p>
          <a:endParaRPr lang="ru-RU" sz="2000"/>
        </a:p>
      </dgm:t>
    </dgm:pt>
    <dgm:pt modelId="{11639478-7DF9-494F-83CA-136E072615DA}" type="pres">
      <dgm:prSet presAssocID="{0D2A9ACD-E83D-4847-AE38-5FC958A0FA0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8AEB11-26D1-4CF6-843E-898B4D45D61B}" type="pres">
      <dgm:prSet presAssocID="{0D2A9ACD-E83D-4847-AE38-5FC958A0FA01}" presName="wedge1" presStyleLbl="node1" presStyleIdx="0" presStyleCnt="3"/>
      <dgm:spPr/>
      <dgm:t>
        <a:bodyPr/>
        <a:lstStyle/>
        <a:p>
          <a:endParaRPr lang="ru-RU"/>
        </a:p>
      </dgm:t>
    </dgm:pt>
    <dgm:pt modelId="{94180CD7-A6CA-40F7-BA1E-4247CEDE6375}" type="pres">
      <dgm:prSet presAssocID="{0D2A9ACD-E83D-4847-AE38-5FC958A0FA01}" presName="dummy1a" presStyleCnt="0"/>
      <dgm:spPr/>
    </dgm:pt>
    <dgm:pt modelId="{CC6557F4-0182-4A36-A123-9CA4A02E364E}" type="pres">
      <dgm:prSet presAssocID="{0D2A9ACD-E83D-4847-AE38-5FC958A0FA01}" presName="dummy1b" presStyleCnt="0"/>
      <dgm:spPr/>
    </dgm:pt>
    <dgm:pt modelId="{AA7EA9DA-B306-4778-B7CB-FE3157A7D742}" type="pres">
      <dgm:prSet presAssocID="{0D2A9ACD-E83D-4847-AE38-5FC958A0FA0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888D1-794E-4464-9C39-70F02751B22B}" type="pres">
      <dgm:prSet presAssocID="{0D2A9ACD-E83D-4847-AE38-5FC958A0FA01}" presName="wedge2" presStyleLbl="node1" presStyleIdx="1" presStyleCnt="3"/>
      <dgm:spPr/>
      <dgm:t>
        <a:bodyPr/>
        <a:lstStyle/>
        <a:p>
          <a:endParaRPr lang="ru-RU"/>
        </a:p>
      </dgm:t>
    </dgm:pt>
    <dgm:pt modelId="{15B0F0F5-0A48-499F-A1A5-CC226C9266C3}" type="pres">
      <dgm:prSet presAssocID="{0D2A9ACD-E83D-4847-AE38-5FC958A0FA01}" presName="dummy2a" presStyleCnt="0"/>
      <dgm:spPr/>
    </dgm:pt>
    <dgm:pt modelId="{5FDCA538-F919-48ED-9220-0F7C5A53ED3C}" type="pres">
      <dgm:prSet presAssocID="{0D2A9ACD-E83D-4847-AE38-5FC958A0FA01}" presName="dummy2b" presStyleCnt="0"/>
      <dgm:spPr/>
    </dgm:pt>
    <dgm:pt modelId="{5D18BC32-D7C1-41B4-813C-B7DE3E071D2B}" type="pres">
      <dgm:prSet presAssocID="{0D2A9ACD-E83D-4847-AE38-5FC958A0FA0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A4B8D-6E2B-47AE-8033-A0520FFA294E}" type="pres">
      <dgm:prSet presAssocID="{0D2A9ACD-E83D-4847-AE38-5FC958A0FA01}" presName="wedge3" presStyleLbl="node1" presStyleIdx="2" presStyleCnt="3"/>
      <dgm:spPr/>
      <dgm:t>
        <a:bodyPr/>
        <a:lstStyle/>
        <a:p>
          <a:endParaRPr lang="ru-RU"/>
        </a:p>
      </dgm:t>
    </dgm:pt>
    <dgm:pt modelId="{DE9A05D2-3B1C-4C51-A61A-59BE94B5B9E9}" type="pres">
      <dgm:prSet presAssocID="{0D2A9ACD-E83D-4847-AE38-5FC958A0FA01}" presName="dummy3a" presStyleCnt="0"/>
      <dgm:spPr/>
    </dgm:pt>
    <dgm:pt modelId="{669A27D8-FD94-402F-A31A-71872407B60E}" type="pres">
      <dgm:prSet presAssocID="{0D2A9ACD-E83D-4847-AE38-5FC958A0FA01}" presName="dummy3b" presStyleCnt="0"/>
      <dgm:spPr/>
    </dgm:pt>
    <dgm:pt modelId="{084EBE3B-5E9D-49CE-9DDE-67DF8FFCD7D8}" type="pres">
      <dgm:prSet presAssocID="{0D2A9ACD-E83D-4847-AE38-5FC958A0FA0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52E10-AFC3-455C-8FEC-71AF8B02596D}" type="pres">
      <dgm:prSet presAssocID="{ABD3E2E9-307B-4931-A82E-C95384D6BDAE}" presName="arrowWedge1" presStyleLbl="fgSibTrans2D1" presStyleIdx="0" presStyleCnt="3"/>
      <dgm:spPr/>
    </dgm:pt>
    <dgm:pt modelId="{BE188FC5-8146-4AA8-8CDE-71CDC75269E0}" type="pres">
      <dgm:prSet presAssocID="{E169465F-3C18-40E5-B6DE-F2BDFA84857D}" presName="arrowWedge2" presStyleLbl="fgSibTrans2D1" presStyleIdx="1" presStyleCnt="3"/>
      <dgm:spPr/>
    </dgm:pt>
    <dgm:pt modelId="{FD673C85-9CC0-4BAE-9788-28DF800A32D6}" type="pres">
      <dgm:prSet presAssocID="{71746903-3E80-48D5-A932-94F1B280F379}" presName="arrowWedge3" presStyleLbl="fgSibTrans2D1" presStyleIdx="2" presStyleCnt="3"/>
      <dgm:spPr/>
    </dgm:pt>
  </dgm:ptLst>
  <dgm:cxnLst>
    <dgm:cxn modelId="{82F82C37-E20C-4B33-9C33-B2307291AD0E}" srcId="{0D2A9ACD-E83D-4847-AE38-5FC958A0FA01}" destId="{1586AE36-A76D-4CD9-91DF-C0EE9E1A0638}" srcOrd="1" destOrd="0" parTransId="{27B6D0DD-6053-43BD-824D-FEE1DD676033}" sibTransId="{E169465F-3C18-40E5-B6DE-F2BDFA84857D}"/>
    <dgm:cxn modelId="{D4638376-51E4-4E4D-9FD7-18A50B509069}" srcId="{0D2A9ACD-E83D-4847-AE38-5FC958A0FA01}" destId="{9D1DB342-3DB8-4D3B-B6E4-090449F9965F}" srcOrd="0" destOrd="0" parTransId="{429B298E-EAF5-4D80-BD9D-48920AD4C69D}" sibTransId="{ABD3E2E9-307B-4931-A82E-C95384D6BDAE}"/>
    <dgm:cxn modelId="{6CC44191-0194-44E6-B668-75F604F959A2}" type="presOf" srcId="{1586AE36-A76D-4CD9-91DF-C0EE9E1A0638}" destId="{5D18BC32-D7C1-41B4-813C-B7DE3E071D2B}" srcOrd="1" destOrd="0" presId="urn:microsoft.com/office/officeart/2005/8/layout/cycle8"/>
    <dgm:cxn modelId="{17CE01CD-5408-4D87-9113-53B880F67B9A}" type="presOf" srcId="{0D2A9ACD-E83D-4847-AE38-5FC958A0FA01}" destId="{11639478-7DF9-494F-83CA-136E072615DA}" srcOrd="0" destOrd="0" presId="urn:microsoft.com/office/officeart/2005/8/layout/cycle8"/>
    <dgm:cxn modelId="{D94799ED-7D1B-446E-BCE0-0FB1FB7A97B7}" srcId="{0D2A9ACD-E83D-4847-AE38-5FC958A0FA01}" destId="{10910663-F9E8-49C7-847C-656CDDEB4EA6}" srcOrd="2" destOrd="0" parTransId="{80ABED6C-E2E4-41D5-B087-4ADBA1D33A1A}" sibTransId="{71746903-3E80-48D5-A932-94F1B280F379}"/>
    <dgm:cxn modelId="{F7FA58F0-9C35-4201-835E-B3176915445E}" type="presOf" srcId="{9D1DB342-3DB8-4D3B-B6E4-090449F9965F}" destId="{EF8AEB11-26D1-4CF6-843E-898B4D45D61B}" srcOrd="0" destOrd="0" presId="urn:microsoft.com/office/officeart/2005/8/layout/cycle8"/>
    <dgm:cxn modelId="{4BDFD8AF-70B0-40FE-B59A-043E47D3FC3A}" type="presOf" srcId="{1586AE36-A76D-4CD9-91DF-C0EE9E1A0638}" destId="{A11888D1-794E-4464-9C39-70F02751B22B}" srcOrd="0" destOrd="0" presId="urn:microsoft.com/office/officeart/2005/8/layout/cycle8"/>
    <dgm:cxn modelId="{386ED9DE-E0BA-40A5-8432-221A8BD3D2FD}" type="presOf" srcId="{10910663-F9E8-49C7-847C-656CDDEB4EA6}" destId="{00DA4B8D-6E2B-47AE-8033-A0520FFA294E}" srcOrd="0" destOrd="0" presId="urn:microsoft.com/office/officeart/2005/8/layout/cycle8"/>
    <dgm:cxn modelId="{558018D5-3CEC-4878-8C93-E75A9F78348C}" type="presOf" srcId="{10910663-F9E8-49C7-847C-656CDDEB4EA6}" destId="{084EBE3B-5E9D-49CE-9DDE-67DF8FFCD7D8}" srcOrd="1" destOrd="0" presId="urn:microsoft.com/office/officeart/2005/8/layout/cycle8"/>
    <dgm:cxn modelId="{D23C357D-4826-4905-86DF-224EFBFD0D8E}" type="presOf" srcId="{9D1DB342-3DB8-4D3B-B6E4-090449F9965F}" destId="{AA7EA9DA-B306-4778-B7CB-FE3157A7D742}" srcOrd="1" destOrd="0" presId="urn:microsoft.com/office/officeart/2005/8/layout/cycle8"/>
    <dgm:cxn modelId="{A1F94BF4-077D-445B-9FBB-58E79BC438EE}" type="presParOf" srcId="{11639478-7DF9-494F-83CA-136E072615DA}" destId="{EF8AEB11-26D1-4CF6-843E-898B4D45D61B}" srcOrd="0" destOrd="0" presId="urn:microsoft.com/office/officeart/2005/8/layout/cycle8"/>
    <dgm:cxn modelId="{AF72738A-4109-4DBC-A751-7D10FB40A3FF}" type="presParOf" srcId="{11639478-7DF9-494F-83CA-136E072615DA}" destId="{94180CD7-A6CA-40F7-BA1E-4247CEDE6375}" srcOrd="1" destOrd="0" presId="urn:microsoft.com/office/officeart/2005/8/layout/cycle8"/>
    <dgm:cxn modelId="{F4A7EABC-5D57-4FF5-97B2-9057EA6019B0}" type="presParOf" srcId="{11639478-7DF9-494F-83CA-136E072615DA}" destId="{CC6557F4-0182-4A36-A123-9CA4A02E364E}" srcOrd="2" destOrd="0" presId="urn:microsoft.com/office/officeart/2005/8/layout/cycle8"/>
    <dgm:cxn modelId="{F6822601-3BF0-4C1A-87C0-2B268E8C8810}" type="presParOf" srcId="{11639478-7DF9-494F-83CA-136E072615DA}" destId="{AA7EA9DA-B306-4778-B7CB-FE3157A7D742}" srcOrd="3" destOrd="0" presId="urn:microsoft.com/office/officeart/2005/8/layout/cycle8"/>
    <dgm:cxn modelId="{A16BF04A-152D-4BBD-BAA9-0778C31BB510}" type="presParOf" srcId="{11639478-7DF9-494F-83CA-136E072615DA}" destId="{A11888D1-794E-4464-9C39-70F02751B22B}" srcOrd="4" destOrd="0" presId="urn:microsoft.com/office/officeart/2005/8/layout/cycle8"/>
    <dgm:cxn modelId="{1EE51F9A-1D49-4DC1-A948-8EFD52C8E11A}" type="presParOf" srcId="{11639478-7DF9-494F-83CA-136E072615DA}" destId="{15B0F0F5-0A48-499F-A1A5-CC226C9266C3}" srcOrd="5" destOrd="0" presId="urn:microsoft.com/office/officeart/2005/8/layout/cycle8"/>
    <dgm:cxn modelId="{A3BBC758-0349-44F3-9474-6FCC3A8E55BC}" type="presParOf" srcId="{11639478-7DF9-494F-83CA-136E072615DA}" destId="{5FDCA538-F919-48ED-9220-0F7C5A53ED3C}" srcOrd="6" destOrd="0" presId="urn:microsoft.com/office/officeart/2005/8/layout/cycle8"/>
    <dgm:cxn modelId="{892AAF23-C39E-487F-9BB1-8851F7BB7DA2}" type="presParOf" srcId="{11639478-7DF9-494F-83CA-136E072615DA}" destId="{5D18BC32-D7C1-41B4-813C-B7DE3E071D2B}" srcOrd="7" destOrd="0" presId="urn:microsoft.com/office/officeart/2005/8/layout/cycle8"/>
    <dgm:cxn modelId="{B83418ED-0DA9-48AC-BCA1-C0296E6C5313}" type="presParOf" srcId="{11639478-7DF9-494F-83CA-136E072615DA}" destId="{00DA4B8D-6E2B-47AE-8033-A0520FFA294E}" srcOrd="8" destOrd="0" presId="urn:microsoft.com/office/officeart/2005/8/layout/cycle8"/>
    <dgm:cxn modelId="{5919D875-A45B-4E27-B72E-7179EA8EEFB4}" type="presParOf" srcId="{11639478-7DF9-494F-83CA-136E072615DA}" destId="{DE9A05D2-3B1C-4C51-A61A-59BE94B5B9E9}" srcOrd="9" destOrd="0" presId="urn:microsoft.com/office/officeart/2005/8/layout/cycle8"/>
    <dgm:cxn modelId="{B7AAB557-29CE-4ABF-AF9C-B829A4B74A30}" type="presParOf" srcId="{11639478-7DF9-494F-83CA-136E072615DA}" destId="{669A27D8-FD94-402F-A31A-71872407B60E}" srcOrd="10" destOrd="0" presId="urn:microsoft.com/office/officeart/2005/8/layout/cycle8"/>
    <dgm:cxn modelId="{48D276AC-920D-424B-BBD2-E0EAE291E798}" type="presParOf" srcId="{11639478-7DF9-494F-83CA-136E072615DA}" destId="{084EBE3B-5E9D-49CE-9DDE-67DF8FFCD7D8}" srcOrd="11" destOrd="0" presId="urn:microsoft.com/office/officeart/2005/8/layout/cycle8"/>
    <dgm:cxn modelId="{9BB75027-AD03-4E63-9EB6-7EEF994F85CC}" type="presParOf" srcId="{11639478-7DF9-494F-83CA-136E072615DA}" destId="{D5D52E10-AFC3-455C-8FEC-71AF8B02596D}" srcOrd="12" destOrd="0" presId="urn:microsoft.com/office/officeart/2005/8/layout/cycle8"/>
    <dgm:cxn modelId="{A01DA817-1748-41FC-A5DA-BD8E5EC8FB6F}" type="presParOf" srcId="{11639478-7DF9-494F-83CA-136E072615DA}" destId="{BE188FC5-8146-4AA8-8CDE-71CDC75269E0}" srcOrd="13" destOrd="0" presId="urn:microsoft.com/office/officeart/2005/8/layout/cycle8"/>
    <dgm:cxn modelId="{F17332D5-A036-4E1C-84B3-A1EC18A2CEE1}" type="presParOf" srcId="{11639478-7DF9-494F-83CA-136E072615DA}" destId="{FD673C85-9CC0-4BAE-9788-28DF800A32D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AEB11-26D1-4CF6-843E-898B4D45D61B}">
      <dsp:nvSpPr>
        <dsp:cNvPr id="0" name=""/>
        <dsp:cNvSpPr/>
      </dsp:nvSpPr>
      <dsp:spPr>
        <a:xfrm>
          <a:off x="2024058" y="239940"/>
          <a:ext cx="3100771" cy="310077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Формы отзыва</a:t>
          </a:r>
          <a:endParaRPr lang="ru-RU" sz="1600" kern="1200" dirty="0"/>
        </a:p>
      </dsp:txBody>
      <dsp:txXfrm>
        <a:off x="3658239" y="897008"/>
        <a:ext cx="1107418" cy="922848"/>
      </dsp:txXfrm>
    </dsp:sp>
    <dsp:sp modelId="{A11888D1-794E-4464-9C39-70F02751B22B}">
      <dsp:nvSpPr>
        <dsp:cNvPr id="0" name=""/>
        <dsp:cNvSpPr/>
      </dsp:nvSpPr>
      <dsp:spPr>
        <a:xfrm>
          <a:off x="1960197" y="350682"/>
          <a:ext cx="3100771" cy="310077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Сертификаты</a:t>
          </a:r>
          <a:endParaRPr lang="ru-RU" sz="1600" kern="1200" dirty="0"/>
        </a:p>
      </dsp:txBody>
      <dsp:txXfrm>
        <a:off x="2698476" y="2362492"/>
        <a:ext cx="1661127" cy="812106"/>
      </dsp:txXfrm>
    </dsp:sp>
    <dsp:sp modelId="{00DA4B8D-6E2B-47AE-8033-A0520FFA294E}">
      <dsp:nvSpPr>
        <dsp:cNvPr id="0" name=""/>
        <dsp:cNvSpPr/>
      </dsp:nvSpPr>
      <dsp:spPr>
        <a:xfrm>
          <a:off x="1896336" y="239940"/>
          <a:ext cx="3100771" cy="310077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255509" y="897008"/>
        <a:ext cx="1107418" cy="922848"/>
      </dsp:txXfrm>
    </dsp:sp>
    <dsp:sp modelId="{D5D52E10-AFC3-455C-8FEC-71AF8B02596D}">
      <dsp:nvSpPr>
        <dsp:cNvPr id="0" name=""/>
        <dsp:cNvSpPr/>
      </dsp:nvSpPr>
      <dsp:spPr>
        <a:xfrm>
          <a:off x="1832362" y="47988"/>
          <a:ext cx="3484676" cy="348467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188FC5-8146-4AA8-8CDE-71CDC75269E0}">
      <dsp:nvSpPr>
        <dsp:cNvPr id="0" name=""/>
        <dsp:cNvSpPr/>
      </dsp:nvSpPr>
      <dsp:spPr>
        <a:xfrm>
          <a:off x="1768245" y="158533"/>
          <a:ext cx="3484676" cy="348467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673C85-9CC0-4BAE-9788-28DF800A32D6}">
      <dsp:nvSpPr>
        <dsp:cNvPr id="0" name=""/>
        <dsp:cNvSpPr/>
      </dsp:nvSpPr>
      <dsp:spPr>
        <a:xfrm>
          <a:off x="1704127" y="47988"/>
          <a:ext cx="3484676" cy="348467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3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1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92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88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/>
              <a:t>Цель проекта </a:t>
            </a:r>
            <a:r>
              <a:rPr lang="ru-RU" dirty="0" smtClean="0"/>
              <a:t>ДОЛ-игра –</a:t>
            </a:r>
            <a:r>
              <a:rPr lang="ru-RU" baseline="0" dirty="0" smtClean="0"/>
              <a:t> а</a:t>
            </a:r>
            <a:r>
              <a:rPr lang="ru-RU" dirty="0" smtClean="0"/>
              <a:t>ккумулирование </a:t>
            </a:r>
            <a:r>
              <a:rPr lang="ru-RU" dirty="0"/>
              <a:t>лучшего игрового контента по финансовой грамотности, адаптация </a:t>
            </a:r>
            <a:r>
              <a:rPr lang="ru-RU" dirty="0" smtClean="0"/>
              <a:t>и преобразование его в </a:t>
            </a:r>
            <a:r>
              <a:rPr lang="ru-RU" dirty="0"/>
              <a:t>готовый набор материалов </a:t>
            </a:r>
            <a:r>
              <a:rPr lang="ru-RU" dirty="0" smtClean="0"/>
              <a:t>для дальнейшего распространения. 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Как </a:t>
            </a:r>
            <a:r>
              <a:rPr lang="ru-RU" dirty="0"/>
              <a:t>принять участие?</a:t>
            </a:r>
          </a:p>
          <a:p>
            <a:pPr algn="just"/>
            <a:r>
              <a:rPr lang="ru-RU" dirty="0"/>
              <a:t>Вожатым, методистам ДОЛ, педагогам образовательных организаций для участия необходимо скачать понравившуюся игру на сайте </a:t>
            </a:r>
            <a:r>
              <a:rPr lang="ru-RU" dirty="0" err="1"/>
              <a:t>http</a:t>
            </a:r>
            <a:r>
              <a:rPr lang="ru-RU" dirty="0"/>
              <a:t>://</a:t>
            </a:r>
            <a:r>
              <a:rPr lang="ru-RU" dirty="0" err="1"/>
              <a:t>doligra.ru</a:t>
            </a:r>
            <a:r>
              <a:rPr lang="ru-RU" dirty="0"/>
              <a:t>. Комплект материалов предоставляется безвозмездно, в электронном виде и содержит: описание целей игры, задач, базовых понятий, подробный сценарий и раздаточный материал (если предусмотрено правилами). </a:t>
            </a:r>
          </a:p>
          <a:p>
            <a:pPr algn="just"/>
            <a:r>
              <a:rPr lang="ru-RU" dirty="0"/>
              <a:t>Также в набор входит шаблон формы отзыва для предоставления обратной связи. </a:t>
            </a:r>
          </a:p>
          <a:p>
            <a:pPr algn="just"/>
            <a:r>
              <a:rPr lang="ru-RU" dirty="0"/>
              <a:t>После проведения игры заполненную форму отчета и несколько фотографий игрового </a:t>
            </a:r>
            <a:r>
              <a:rPr lang="ru-RU" dirty="0" smtClean="0"/>
              <a:t>процесса </a:t>
            </a:r>
            <a:r>
              <a:rPr lang="ru-RU" dirty="0"/>
              <a:t>необходимо направить на адрес otchet@doligra.ru. В ответ поступит именной электронный сертификат</a:t>
            </a:r>
            <a:r>
              <a:rPr lang="ru-RU" dirty="0" smtClean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9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13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1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r="9607" b="3585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xmlns="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xmlns="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xmlns="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xmlns="" id="{2D09C9D3-356B-3846-94B4-E4F8438C6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B34D0E2B-3A67-2B4B-B4DC-13F339FB5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DF16A914-AF66-C045-9B76-8BF5E5293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xmlns="" id="{1D350056-7D55-234D-9A03-20C0F8E9F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BC34E9FA-E708-6144-89C3-CDB66D4A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B285BCAC-AE70-3F4C-A015-C62A1A4A8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xmlns="" id="{8B871CEC-3811-5343-8FD4-E15214D6F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xmlns="" id="{38EFE22E-1DF4-C14C-9E2C-9B1D94417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xmlns="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xmlns="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xmlns="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37966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651" r:id="rId10"/>
    <p:sldLayoutId id="2147483652" r:id="rId11"/>
    <p:sldLayoutId id="2147483669" r:id="rId12"/>
    <p:sldLayoutId id="2147483653" r:id="rId13"/>
    <p:sldLayoutId id="2147483654" r:id="rId14"/>
    <p:sldLayoutId id="2147483655" r:id="rId15"/>
    <p:sldLayoutId id="2147483656" r:id="rId16"/>
    <p:sldLayoutId id="2147483668" r:id="rId17"/>
    <p:sldLayoutId id="2147483662" r:id="rId18"/>
    <p:sldLayoutId id="2147483673" r:id="rId19"/>
    <p:sldLayoutId id="2147483674" r:id="rId20"/>
    <p:sldLayoutId id="2147483663" r:id="rId21"/>
    <p:sldLayoutId id="2147483675" r:id="rId22"/>
    <p:sldLayoutId id="2147483676" r:id="rId23"/>
    <p:sldLayoutId id="2147483666" r:id="rId24"/>
    <p:sldLayoutId id="2147483667" r:id="rId25"/>
    <p:sldLayoutId id="2147483664" r:id="rId26"/>
    <p:sldLayoutId id="2147483665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2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ni-fg.ru/wi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hyperlink" Target="http://dni-fg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hyperlink" Target="http://doligra.ru/" TargetMode="External"/><Relationship Id="rId10" Type="http://schemas.openxmlformats.org/officeDocument/2006/relationships/hyperlink" Target="http://dni-fg.ru/wiw" TargetMode="External"/><Relationship Id="rId4" Type="http://schemas.openxmlformats.org/officeDocument/2006/relationships/image" Target="../media/image17.sv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ni-fg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dni-fg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ligra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mailto:otchet@doligra.r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6D32CE10-D78F-4CAF-B675-5D537BB17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583" y="3797299"/>
            <a:ext cx="4632168" cy="2117725"/>
          </a:xfrm>
        </p:spPr>
        <p:txBody>
          <a:bodyPr/>
          <a:lstStyle/>
          <a:p>
            <a:endParaRPr lang="en-US" sz="1600" cap="none" spc="0" dirty="0" smtClean="0"/>
          </a:p>
          <a:p>
            <a:endParaRPr lang="en-US" sz="1600" cap="none" spc="0" dirty="0"/>
          </a:p>
          <a:p>
            <a:r>
              <a:rPr lang="ru-RU" sz="1600" cap="none" spc="0" dirty="0" smtClean="0"/>
              <a:t>Отделение по Самарской области</a:t>
            </a:r>
          </a:p>
          <a:p>
            <a:r>
              <a:rPr lang="ru-RU" sz="1600" cap="none" spc="0" dirty="0" smtClean="0"/>
              <a:t>Волго-Вятского главного управления Центрального банка Российской Федерации</a:t>
            </a:r>
            <a:endParaRPr lang="ru-RU" sz="1600" cap="none" spc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FE3864-6570-415C-B3DA-EE5E1FDAB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2023 </a:t>
            </a:r>
            <a:r>
              <a:rPr lang="ru-RU" dirty="0"/>
              <a:t>г.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xmlns="" id="{6D32CE10-D78F-4CAF-B675-5D537BB1737E}"/>
              </a:ext>
            </a:extLst>
          </p:cNvPr>
          <p:cNvSpPr txBox="1">
            <a:spLocks/>
          </p:cNvSpPr>
          <p:nvPr/>
        </p:nvSpPr>
        <p:spPr>
          <a:xfrm>
            <a:off x="673331" y="1457608"/>
            <a:ext cx="5102780" cy="1821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3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>
                <a:latin typeface="+mn-lt"/>
                <a:ea typeface="Calibri"/>
              </a:rPr>
              <a:t>ОнЛАЙН</a:t>
            </a:r>
            <a:r>
              <a:rPr lang="ru-RU" b="1" dirty="0" smtClean="0">
                <a:latin typeface="+mn-lt"/>
                <a:ea typeface="Calibri"/>
              </a:rPr>
              <a:t>-ПРОЕКТЫ </a:t>
            </a:r>
          </a:p>
          <a:p>
            <a:r>
              <a:rPr lang="ru-RU" b="1" dirty="0" smtClean="0">
                <a:latin typeface="+mn-lt"/>
                <a:ea typeface="Calibri"/>
              </a:rPr>
              <a:t>БАНКА РОССИИ</a:t>
            </a:r>
            <a:endParaRPr lang="ru-RU" b="1" dirty="0">
              <a:latin typeface="+mn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3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10</a:t>
            </a:fld>
            <a:endParaRPr lang="ru-RU"/>
          </a:p>
        </p:txBody>
      </p:sp>
      <p:sp>
        <p:nvSpPr>
          <p:cNvPr id="10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6438" y="423333"/>
            <a:ext cx="7352242" cy="324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Методика организации и проведения игр по финансовой грамотности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441854" y="880022"/>
            <a:ext cx="6111346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500" b="1" dirty="0">
                <a:solidFill>
                  <a:srgbClr val="E8378B"/>
                </a:solidFill>
              </a:rPr>
              <a:t>Игры по финансовой грамотности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62" y="1839540"/>
            <a:ext cx="1915102" cy="2160000"/>
          </a:xfrm>
          <a:prstGeom prst="rect">
            <a:avLst/>
          </a:prstGeom>
          <a:noFill/>
          <a:ln w="28575">
            <a:solidFill>
              <a:srgbClr val="26A0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CD03A8-B656-4D16-B1AA-D8B7DB6E5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/>
          <a:stretch/>
        </p:blipFill>
        <p:spPr>
          <a:xfrm>
            <a:off x="6071335" y="1826118"/>
            <a:ext cx="1915103" cy="2173422"/>
          </a:xfrm>
          <a:prstGeom prst="rect">
            <a:avLst/>
          </a:prstGeom>
          <a:ln w="28575">
            <a:solidFill>
              <a:srgbClr val="26A0A1"/>
            </a:solidFill>
          </a:ln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AB2D00F2-AA5E-436A-A498-2838696657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9400" y="4282575"/>
          <a:ext cx="11557468" cy="2005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47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54262">
                  <a:extLst>
                    <a:ext uri="{9D8B030D-6E8A-4147-A177-3AD203B41FA5}">
                      <a16:colId xmlns:a16="http://schemas.microsoft.com/office/drawing/2014/main" xmlns="" val="3821744897"/>
                    </a:ext>
                  </a:extLst>
                </a:gridCol>
              </a:tblGrid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Название игры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Деловая игра «Отчаянные домохозяйства»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Деловая </a:t>
                      </a:r>
                      <a:r>
                        <a:rPr lang="ru-RU" sz="1200" b="1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игра «Финансовая </a:t>
                      </a:r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безопасность"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Настольная игра «</a:t>
                      </a:r>
                      <a:r>
                        <a:rPr lang="ru-RU" sz="1200" b="1" dirty="0" err="1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Финансики</a:t>
                      </a:r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Тема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Финансовые риски, финансовые пирамиды</a:t>
                      </a:r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Финансовая безопасность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Отработка финансовых понятий и терминов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Разработчик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"ПАКК"</a:t>
                      </a:r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Волонтер финансового просвещения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Банк России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Количество участников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 до 7 команд по 5 человек в команде</a:t>
                      </a:r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 до 25 </a:t>
                      </a:r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Не ограниченно</a:t>
                      </a:r>
                    </a:p>
                    <a:p>
                      <a:pPr algn="ctr"/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Возраст участников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13-17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13-17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13-17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Формат проведения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Офлайн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Офлайн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Офлайн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3154602"/>
                  </a:ext>
                </a:extLst>
              </a:tr>
            </a:tbl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BDB83DE1-A95E-4EF0-BA77-28B633083E00}"/>
              </a:ext>
            </a:extLst>
          </p:cNvPr>
          <p:cNvGrpSpPr/>
          <p:nvPr/>
        </p:nvGrpSpPr>
        <p:grpSpPr>
          <a:xfrm>
            <a:off x="9277346" y="1817760"/>
            <a:ext cx="1969608" cy="2181780"/>
            <a:chOff x="9277346" y="1817760"/>
            <a:chExt cx="1969608" cy="218178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92BFDAAB-5DA6-4BBB-932B-1DE0CC0B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46" y="1981564"/>
              <a:ext cx="1969608" cy="2017976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A3F97DEF-EAC3-4AA6-AC94-7E4EB6FAC21F}"/>
                </a:ext>
              </a:extLst>
            </p:cNvPr>
            <p:cNvSpPr/>
            <p:nvPr/>
          </p:nvSpPr>
          <p:spPr>
            <a:xfrm>
              <a:off x="9277346" y="1817760"/>
              <a:ext cx="1969608" cy="2173422"/>
            </a:xfrm>
            <a:prstGeom prst="rect">
              <a:avLst/>
            </a:prstGeom>
            <a:noFill/>
            <a:ln w="28575">
              <a:solidFill>
                <a:srgbClr val="26A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2861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7" y="988968"/>
            <a:ext cx="11325225" cy="606994"/>
          </a:xfrm>
        </p:spPr>
        <p:txBody>
          <a:bodyPr/>
          <a:lstStyle/>
          <a:p>
            <a:r>
              <a:rPr lang="ru-RU" sz="2500" b="1" dirty="0">
                <a:solidFill>
                  <a:srgbClr val="E8378B"/>
                </a:solidFill>
              </a:rPr>
              <a:t>Критерии отбора игр по финансовой грамотности: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95433" y="1807834"/>
            <a:ext cx="4053433" cy="402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500"/>
              </a:spcBef>
              <a:buClr>
                <a:schemeClr val="accent3"/>
              </a:buClr>
            </a:pPr>
            <a:r>
              <a:rPr lang="ru-RU" sz="2400" dirty="0"/>
              <a:t>ОДИН ИГРОТЕХНИК</a:t>
            </a:r>
          </a:p>
          <a:p>
            <a:pPr>
              <a:spcBef>
                <a:spcPts val="10500"/>
              </a:spcBef>
              <a:buClr>
                <a:schemeClr val="accent3"/>
              </a:buClr>
            </a:pPr>
            <a:r>
              <a:rPr lang="ru-RU" sz="2400" dirty="0"/>
              <a:t>ПРОСТОТА ОСВОЕНИЯ</a:t>
            </a:r>
          </a:p>
          <a:p>
            <a:pPr>
              <a:spcBef>
                <a:spcPts val="10500"/>
              </a:spcBef>
              <a:buClr>
                <a:schemeClr val="accent3"/>
              </a:buClr>
            </a:pPr>
            <a:r>
              <a:rPr lang="ru-RU" sz="2400" dirty="0"/>
              <a:t>ДОСТУПНЫЙ РЕКВИЗИТ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433388" y="1480589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orelDRAW" r:id="rId3" imgW="560796" imgH="560520" progId="CorelDraw.Graphic.16">
                  <p:embed/>
                </p:oleObj>
              </mc:Choice>
              <mc:Fallback>
                <p:oleObj name="CorelDRAW" r:id="rId3" imgW="560796" imgH="560520" progId="CorelDraw.Graphic.16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88" y="1480589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433388" y="3155992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orelDRAW" r:id="rId5" imgW="560796" imgH="560520" progId="CorelDraw.Graphic.16">
                  <p:embed/>
                </p:oleObj>
              </mc:Choice>
              <mc:Fallback>
                <p:oleObj name="CorelDRAW" r:id="rId5" imgW="560796" imgH="560520" progId="CorelDraw.Graphic.16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388" y="3155992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/>
          </p:nvPr>
        </p:nvGraphicFramePr>
        <p:xfrm>
          <a:off x="433387" y="4831396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CorelDRAW" r:id="rId7" imgW="560796" imgH="560520" progId="CorelDraw.Graphic.16">
                  <p:embed/>
                </p:oleObj>
              </mc:Choice>
              <mc:Fallback>
                <p:oleObj name="CorelDRAW" r:id="rId7" imgW="560796" imgH="560520" progId="CorelDraw.Graphic.16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3387" y="4831396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6144696" y="1472124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CorelDRAW" r:id="rId9" imgW="560796" imgH="560520" progId="CorelDraw.Graphic.16">
                  <p:embed/>
                </p:oleObj>
              </mc:Choice>
              <mc:Fallback>
                <p:oleObj name="CorelDRAW" r:id="rId9" imgW="560796" imgH="560520" progId="CorelDraw.Graphic.16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4696" y="1472124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6176976" y="3155992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CorelDRAW" r:id="rId11" imgW="560796" imgH="560520" progId="CorelDraw.Graphic.16">
                  <p:embed/>
                </p:oleObj>
              </mc:Choice>
              <mc:Fallback>
                <p:oleObj name="CorelDRAW" r:id="rId11" imgW="560796" imgH="560520" progId="CorelDraw.Graphic.16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76976" y="3155992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6176976" y="4831396"/>
          <a:ext cx="1080000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CorelDRAW" r:id="rId13" imgW="560796" imgH="560520" progId="CorelDraw.Graphic.16">
                  <p:embed/>
                </p:oleObj>
              </mc:Choice>
              <mc:Fallback>
                <p:oleObj name="CorelDRAW" r:id="rId13" imgW="560796" imgH="560520" progId="CorelDraw.Graphic.16">
                  <p:embed/>
                  <p:pic>
                    <p:nvPicPr>
                      <p:cNvPr id="18" name="Объект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76976" y="4831396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495113" y="1492364"/>
            <a:ext cx="4593713" cy="439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700"/>
              </a:spcBef>
              <a:buClr>
                <a:schemeClr val="accent3"/>
              </a:buClr>
            </a:pPr>
            <a:r>
              <a:rPr lang="ru-RU" sz="2400" dirty="0"/>
              <a:t>СПЕЦИАЛЬНЫЕ ТЕОРЕТИЧЕСКИЕ ЗНАНИЯ НЕ ТРЕБУЮТСЯ </a:t>
            </a:r>
          </a:p>
          <a:p>
            <a:pPr>
              <a:spcBef>
                <a:spcPts val="6700"/>
              </a:spcBef>
              <a:buClr>
                <a:schemeClr val="accent3"/>
              </a:buClr>
            </a:pPr>
            <a:r>
              <a:rPr lang="ru-RU" sz="2400" dirty="0"/>
              <a:t>ПРОДОЛЖИТЕЛЬНОСТЬ-</a:t>
            </a:r>
            <a:br>
              <a:rPr lang="ru-RU" sz="2400" dirty="0"/>
            </a:br>
            <a:r>
              <a:rPr lang="ru-RU" sz="2400" dirty="0"/>
              <a:t>ДО 1,5 ЧАСОВ </a:t>
            </a:r>
          </a:p>
          <a:p>
            <a:pPr>
              <a:spcBef>
                <a:spcPts val="6700"/>
              </a:spcBef>
              <a:buClr>
                <a:schemeClr val="accent3"/>
              </a:buClr>
            </a:pPr>
            <a:r>
              <a:rPr lang="ru-RU" sz="2400" dirty="0"/>
              <a:t>МЕТОДИЧЕСКОЕ СОПРОВОЖДЕНИЕ </a:t>
            </a:r>
          </a:p>
        </p:txBody>
      </p:sp>
      <p:sp>
        <p:nvSpPr>
          <p:cNvPr id="20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6438" y="423333"/>
            <a:ext cx="7352242" cy="324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Методика организации и проведения игр по финансовой грамотности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2600" y="6112452"/>
            <a:ext cx="11201400" cy="410441"/>
          </a:xfrm>
          <a:prstGeom prst="rect">
            <a:avLst/>
          </a:prstGeom>
          <a:solidFill>
            <a:srgbClr val="26A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metod</a:t>
            </a:r>
            <a:r>
              <a:rPr lang="ru-RU" sz="2000" b="1" dirty="0">
                <a:solidFill>
                  <a:schemeClr val="bg1"/>
                </a:solidFill>
              </a:rPr>
              <a:t>@</a:t>
            </a:r>
            <a:r>
              <a:rPr lang="en-US" sz="2000" b="1" dirty="0" err="1">
                <a:solidFill>
                  <a:schemeClr val="bg1"/>
                </a:solidFill>
              </a:rPr>
              <a:t>doligra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r>
              <a:rPr lang="en-US" sz="2000" b="1" dirty="0" err="1">
                <a:solidFill>
                  <a:schemeClr val="bg1"/>
                </a:solidFill>
              </a:rPr>
              <a:t>ru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– Предложить свою игру для публикации на ресурсе ДОЛ-игра</a:t>
            </a:r>
          </a:p>
        </p:txBody>
      </p:sp>
    </p:spTree>
    <p:extLst>
      <p:ext uri="{BB962C8B-B14F-4D97-AF65-F5344CB8AC3E}">
        <p14:creationId xmlns:p14="http://schemas.microsoft.com/office/powerpoint/2010/main" val="138468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24" y="0"/>
            <a:ext cx="6060776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587" y="3013622"/>
            <a:ext cx="5205412" cy="10625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/>
              <a:t>Для вожатых, методистов и руководителей лагеря регулярно проводятся </a:t>
            </a:r>
            <a:r>
              <a:rPr lang="ru-RU" sz="2000" dirty="0" err="1"/>
              <a:t>вебинары</a:t>
            </a:r>
            <a:r>
              <a:rPr lang="ru-RU" sz="2000" dirty="0"/>
              <a:t> по методике проведения игр и разъяснению организационных вопросов.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F1C3DD-7C22-42CA-9FDD-F8A0A25A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12</a:t>
            </a:fld>
            <a:endParaRPr lang="ru-RU"/>
          </a:p>
        </p:txBody>
      </p:sp>
      <p:sp>
        <p:nvSpPr>
          <p:cNvPr id="8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6438" y="423333"/>
            <a:ext cx="3230562" cy="324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Методика организации и проведения игр </a:t>
            </a:r>
            <a:br>
              <a:rPr lang="ru-RU" dirty="0"/>
            </a:br>
            <a:r>
              <a:rPr lang="ru-RU" dirty="0"/>
              <a:t>по финансовой грамотности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19800" y="0"/>
            <a:ext cx="111424" cy="6858000"/>
          </a:xfrm>
          <a:prstGeom prst="rect">
            <a:avLst/>
          </a:prstGeom>
          <a:solidFill>
            <a:srgbClr val="26A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382587" y="1608155"/>
            <a:ext cx="6111346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500" b="1" dirty="0">
                <a:solidFill>
                  <a:srgbClr val="E8378B"/>
                </a:solidFill>
              </a:rPr>
              <a:t>Методическое и консультационное сопровождение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55864" y="6112452"/>
            <a:ext cx="8439296" cy="410441"/>
          </a:xfrm>
          <a:prstGeom prst="rect">
            <a:avLst/>
          </a:prstGeom>
          <a:solidFill>
            <a:srgbClr val="26A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metod</a:t>
            </a:r>
            <a:r>
              <a:rPr lang="ru-RU" sz="2000" b="1" dirty="0">
                <a:solidFill>
                  <a:schemeClr val="bg1"/>
                </a:solidFill>
              </a:rPr>
              <a:t>@</a:t>
            </a:r>
            <a:r>
              <a:rPr lang="en-US" sz="2000" b="1" dirty="0" err="1">
                <a:solidFill>
                  <a:schemeClr val="bg1"/>
                </a:solidFill>
              </a:rPr>
              <a:t>doligra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r>
              <a:rPr lang="en-US" sz="2000" b="1" dirty="0" err="1">
                <a:solidFill>
                  <a:schemeClr val="bg1"/>
                </a:solidFill>
              </a:rPr>
              <a:t>ru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- по вопросам проведения и организации игр</a:t>
            </a:r>
          </a:p>
        </p:txBody>
      </p:sp>
    </p:spTree>
    <p:extLst>
      <p:ext uri="{BB962C8B-B14F-4D97-AF65-F5344CB8AC3E}">
        <p14:creationId xmlns:p14="http://schemas.microsoft.com/office/powerpoint/2010/main" val="4232269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19"/>
            <a:ext cx="4345716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27597" y="1432229"/>
            <a:ext cx="61722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/>
              <a:t>Получить игры по финансовой грамотности можно на сайте </a:t>
            </a:r>
            <a:r>
              <a:rPr lang="ru-RU" sz="5000" b="1" dirty="0" err="1">
                <a:solidFill>
                  <a:srgbClr val="E8378B"/>
                </a:solidFill>
              </a:rPr>
              <a:t>http</a:t>
            </a:r>
            <a:r>
              <a:rPr lang="en-US" sz="5000" b="1" dirty="0">
                <a:solidFill>
                  <a:srgbClr val="E8378B"/>
                </a:solidFill>
              </a:rPr>
              <a:t>s</a:t>
            </a:r>
            <a:r>
              <a:rPr lang="ru-RU" sz="5000" b="1" dirty="0">
                <a:solidFill>
                  <a:srgbClr val="E8378B"/>
                </a:solidFill>
              </a:rPr>
              <a:t>://doligra.ru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2508561"/>
            <a:ext cx="41171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Ваши </a:t>
            </a:r>
          </a:p>
          <a:p>
            <a:pPr algn="ctr"/>
            <a:r>
              <a:rPr lang="ru-RU" sz="5000" b="1" dirty="0">
                <a:solidFill>
                  <a:schemeClr val="bg1"/>
                </a:solidFill>
              </a:rPr>
              <a:t>вопросы?</a:t>
            </a:r>
          </a:p>
        </p:txBody>
      </p:sp>
      <p:sp>
        <p:nvSpPr>
          <p:cNvPr id="13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6585" y="321733"/>
            <a:ext cx="7160945" cy="324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Методика организации и проведения игр по финансовой грамотности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9" y="436663"/>
            <a:ext cx="1317226" cy="3293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4597" y="3849102"/>
            <a:ext cx="5918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26A0A1"/>
                </a:solidFill>
              </a:rPr>
              <a:t>metod</a:t>
            </a:r>
            <a:r>
              <a:rPr lang="ru-RU" sz="5000" b="1" dirty="0">
                <a:solidFill>
                  <a:srgbClr val="26A0A1"/>
                </a:solidFill>
              </a:rPr>
              <a:t>@</a:t>
            </a:r>
            <a:r>
              <a:rPr lang="en-US" sz="5000" b="1" dirty="0" err="1">
                <a:solidFill>
                  <a:srgbClr val="26A0A1"/>
                </a:solidFill>
              </a:rPr>
              <a:t>doligra</a:t>
            </a:r>
            <a:r>
              <a:rPr lang="ru-RU" sz="5000" b="1" dirty="0">
                <a:solidFill>
                  <a:srgbClr val="26A0A1"/>
                </a:solidFill>
              </a:rPr>
              <a:t>.</a:t>
            </a:r>
            <a:r>
              <a:rPr lang="en-US" sz="5000" b="1" dirty="0" err="1">
                <a:solidFill>
                  <a:srgbClr val="26A0A1"/>
                </a:solidFill>
              </a:rPr>
              <a:t>ru</a:t>
            </a:r>
            <a:r>
              <a:rPr lang="en-US" sz="5000" b="1" dirty="0">
                <a:solidFill>
                  <a:srgbClr val="26A0A1"/>
                </a:solidFill>
              </a:rPr>
              <a:t> </a:t>
            </a:r>
            <a:endParaRPr lang="ru-RU" sz="5000" b="1" dirty="0">
              <a:solidFill>
                <a:srgbClr val="26A0A1"/>
              </a:solidFill>
            </a:endParaRPr>
          </a:p>
          <a:p>
            <a:pPr algn="ctr"/>
            <a:r>
              <a:rPr lang="ru-RU" sz="3000" dirty="0"/>
              <a:t>вопросы проведения </a:t>
            </a:r>
          </a:p>
          <a:p>
            <a:pPr algn="ctr"/>
            <a:r>
              <a:rPr lang="ru-RU" sz="3000" dirty="0"/>
              <a:t>и организации игр</a:t>
            </a:r>
          </a:p>
        </p:txBody>
      </p:sp>
    </p:spTree>
    <p:extLst>
      <p:ext uri="{BB962C8B-B14F-4D97-AF65-F5344CB8AC3E}">
        <p14:creationId xmlns:p14="http://schemas.microsoft.com/office/powerpoint/2010/main" val="350077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974502"/>
            <a:ext cx="11325225" cy="729607"/>
          </a:xfr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Финансовая грамотность для старшего поколения </a:t>
            </a:r>
            <a:r>
              <a:rPr lang="ru-RU" dirty="0" smtClean="0">
                <a:solidFill>
                  <a:schemeClr val="accent3"/>
                </a:solidFill>
              </a:rPr>
              <a:t/>
            </a:r>
            <a:br>
              <a:rPr lang="ru-RU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«</a:t>
            </a:r>
            <a:r>
              <a:rPr lang="ru-RU" dirty="0">
                <a:solidFill>
                  <a:schemeClr val="accent3"/>
                </a:solidFill>
              </a:rPr>
              <a:t>Пенсион-ФГ»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68C76-3F06-9D49-B143-E285593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14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7F9606-3EBC-DB42-B6BC-BAC67F493259}"/>
              </a:ext>
            </a:extLst>
          </p:cNvPr>
          <p:cNvSpPr txBox="1"/>
          <p:nvPr/>
        </p:nvSpPr>
        <p:spPr>
          <a:xfrm>
            <a:off x="433388" y="2309930"/>
            <a:ext cx="721432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chemeClr val="accent3"/>
              </a:buClr>
              <a:buAutoNum type="arabicPeriod"/>
            </a:pPr>
            <a:r>
              <a:rPr lang="ru-RU" dirty="0" smtClean="0"/>
              <a:t>Выбрать </a:t>
            </a:r>
            <a:r>
              <a:rPr lang="ru-RU" dirty="0"/>
              <a:t>тему, дату и </a:t>
            </a:r>
            <a:r>
              <a:rPr lang="ru-RU" dirty="0" smtClean="0"/>
              <a:t>время занятия</a:t>
            </a:r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/>
              <a:t>на </a:t>
            </a:r>
            <a:r>
              <a:rPr lang="ru-RU" dirty="0"/>
              <a:t>сайте </a:t>
            </a:r>
            <a:r>
              <a:rPr lang="en-GB" b="1" dirty="0">
                <a:solidFill>
                  <a:schemeClr val="accent1"/>
                </a:solidFill>
              </a:rPr>
              <a:t>http://pensionfg.ru</a:t>
            </a:r>
          </a:p>
          <a:p>
            <a:pPr>
              <a:lnSpc>
                <a:spcPct val="100000"/>
              </a:lnSpc>
              <a:buClr>
                <a:schemeClr val="accent3"/>
              </a:buClr>
            </a:pPr>
            <a:endParaRPr lang="ru-RU" sz="1000" b="1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Экономия для жизни.</a:t>
            </a: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Банковские услуги. Выбираем банк в помощники.</a:t>
            </a: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Финансовое мошенничество. Защити себя и свою семью</a:t>
            </a:r>
            <a:r>
              <a:rPr lang="ru-RU" sz="1600" dirty="0" smtClean="0"/>
              <a:t>.</a:t>
            </a: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 smtClean="0"/>
              <a:t>Что нужно знать и как избежать ошибок при выборе вклада?</a:t>
            </a:r>
            <a:endParaRPr lang="ru-RU" sz="1600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endParaRPr lang="en-GB" b="1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2. </a:t>
            </a:r>
            <a:r>
              <a:rPr lang="ru-RU" dirty="0" smtClean="0"/>
              <a:t>Подать </a:t>
            </a:r>
            <a:r>
              <a:rPr lang="ru-RU" dirty="0"/>
              <a:t>заявку для предварительной регистрации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3. </a:t>
            </a:r>
            <a:r>
              <a:rPr lang="ru-RU" dirty="0" smtClean="0"/>
              <a:t>Принять </a:t>
            </a:r>
            <a:r>
              <a:rPr lang="ru-RU" dirty="0"/>
              <a:t>участие в </a:t>
            </a:r>
            <a:r>
              <a:rPr lang="ru-RU" dirty="0" smtClean="0"/>
              <a:t>занятии, </a:t>
            </a:r>
            <a:r>
              <a:rPr lang="ru-RU" dirty="0"/>
              <a:t>накануне проверить оборудование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4. </a:t>
            </a:r>
            <a:r>
              <a:rPr lang="ru-RU" dirty="0" smtClean="0"/>
              <a:t>Отправить </a:t>
            </a:r>
            <a:r>
              <a:rPr lang="ru-RU" dirty="0"/>
              <a:t>отзыв организаторам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5. </a:t>
            </a:r>
            <a:r>
              <a:rPr lang="ru-RU" dirty="0" smtClean="0"/>
              <a:t>Получить </a:t>
            </a:r>
            <a:r>
              <a:rPr lang="ru-RU" dirty="0"/>
              <a:t>сертификат после обработки отзыва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FF69F9-C34A-DA43-A748-78A21C5EC740}"/>
              </a:ext>
            </a:extLst>
          </p:cNvPr>
          <p:cNvSpPr txBox="1"/>
          <p:nvPr/>
        </p:nvSpPr>
        <p:spPr>
          <a:xfrm>
            <a:off x="433387" y="1764360"/>
            <a:ext cx="2896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Как принять участие?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297283" y="1919064"/>
            <a:ext cx="5894717" cy="3419442"/>
            <a:chOff x="6297283" y="1919064"/>
            <a:chExt cx="5894717" cy="34194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62A81E0-4AAB-B646-AAB3-A695F674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283" y="1919064"/>
              <a:ext cx="5894717" cy="3419442"/>
            </a:xfrm>
            <a:prstGeom prst="rect">
              <a:avLst/>
            </a:prstGeom>
          </p:spPr>
        </p:pic>
        <p:pic>
          <p:nvPicPr>
            <p:cNvPr id="3074" name="Picture 2" descr="9294831636718577@vla5-0c926b1cfc7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7" r="10045" b="19538"/>
            <a:stretch/>
          </p:blipFill>
          <p:spPr bwMode="auto">
            <a:xfrm>
              <a:off x="7984031" y="2133692"/>
              <a:ext cx="4207969" cy="282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51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974502"/>
            <a:ext cx="11325225" cy="729607"/>
          </a:xfrm>
        </p:spPr>
        <p:txBody>
          <a:bodyPr/>
          <a:lstStyle/>
          <a:p>
            <a:r>
              <a:rPr lang="ru-RU" dirty="0" err="1">
                <a:solidFill>
                  <a:schemeClr val="accent3"/>
                </a:solidFill>
              </a:rPr>
              <a:t>Вебинары</a:t>
            </a:r>
            <a:r>
              <a:rPr lang="ru-RU" dirty="0">
                <a:solidFill>
                  <a:schemeClr val="accent3"/>
                </a:solidFill>
              </a:rPr>
              <a:t> по инвестиционной грамотности для взрослых и студентов «Грамотный инвестор»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68C76-3F06-9D49-B143-E285593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15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7F9606-3EBC-DB42-B6BC-BAC67F493259}"/>
              </a:ext>
            </a:extLst>
          </p:cNvPr>
          <p:cNvSpPr txBox="1"/>
          <p:nvPr/>
        </p:nvSpPr>
        <p:spPr>
          <a:xfrm>
            <a:off x="433388" y="2309930"/>
            <a:ext cx="72143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chemeClr val="accent3"/>
              </a:buClr>
              <a:buAutoNum type="arabicPeriod"/>
            </a:pPr>
            <a:r>
              <a:rPr lang="ru-RU" dirty="0" smtClean="0"/>
              <a:t>Выбрать </a:t>
            </a:r>
            <a:r>
              <a:rPr lang="ru-RU" dirty="0"/>
              <a:t>тему, дату и </a:t>
            </a:r>
            <a:r>
              <a:rPr lang="ru-RU" dirty="0" smtClean="0"/>
              <a:t>время </a:t>
            </a:r>
            <a:r>
              <a:rPr lang="ru-RU" dirty="0" err="1" smtClean="0"/>
              <a:t>вебинара</a:t>
            </a:r>
            <a:r>
              <a:rPr lang="ru-RU" dirty="0" smtClean="0"/>
              <a:t> </a:t>
            </a:r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/>
              <a:t>на </a:t>
            </a:r>
            <a:r>
              <a:rPr lang="ru-RU" dirty="0"/>
              <a:t>сайте </a:t>
            </a:r>
            <a:r>
              <a:rPr lang="en-GB" b="1" dirty="0" smtClean="0">
                <a:solidFill>
                  <a:schemeClr val="accent1"/>
                </a:solidFill>
                <a:hlinkClick r:id="rId3"/>
              </a:rPr>
              <a:t>http://dni-fg.ru</a:t>
            </a:r>
            <a:r>
              <a:rPr lang="ru-RU" b="1" dirty="0" smtClean="0">
                <a:solidFill>
                  <a:schemeClr val="accent1"/>
                </a:solidFill>
                <a:hlinkClick r:id="rId3"/>
              </a:rPr>
              <a:t>/</a:t>
            </a:r>
            <a:r>
              <a:rPr lang="en-US" b="1" dirty="0" err="1" smtClean="0">
                <a:solidFill>
                  <a:schemeClr val="accent1"/>
                </a:solidFill>
                <a:hlinkClick r:id="rId3"/>
              </a:rPr>
              <a:t>wiw</a:t>
            </a:r>
            <a:endParaRPr lang="ru-RU" b="1" dirty="0" smtClea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Clr>
                <a:schemeClr val="accent3"/>
              </a:buClr>
            </a:pPr>
            <a:endParaRPr lang="ru-RU" sz="1000" b="1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 smtClean="0"/>
              <a:t>Введение в инвестирование</a:t>
            </a: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 smtClean="0"/>
              <a:t>Инвестиционные продукты: от простых к сложным</a:t>
            </a:r>
          </a:p>
          <a:p>
            <a:pPr marL="285750" indent="-28575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ru-RU" sz="1600" dirty="0" smtClean="0"/>
              <a:t>Выбираем посредника, совершаем сделки, платим налоги </a:t>
            </a:r>
            <a:endParaRPr lang="en-GB" sz="1600" dirty="0" smtClean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endParaRPr lang="en-GB" b="1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2. </a:t>
            </a:r>
            <a:r>
              <a:rPr lang="ru-RU" dirty="0" smtClean="0"/>
              <a:t>Подать </a:t>
            </a:r>
            <a:r>
              <a:rPr lang="ru-RU" dirty="0"/>
              <a:t>заявку для предварительной регистрации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3. </a:t>
            </a:r>
            <a:r>
              <a:rPr lang="ru-RU" dirty="0" smtClean="0"/>
              <a:t>Принять </a:t>
            </a:r>
            <a:r>
              <a:rPr lang="ru-RU" dirty="0"/>
              <a:t>участие в </a:t>
            </a:r>
            <a:r>
              <a:rPr lang="ru-RU" dirty="0" err="1" smtClean="0"/>
              <a:t>вебинаре</a:t>
            </a:r>
            <a:r>
              <a:rPr lang="ru-RU" dirty="0" smtClean="0"/>
              <a:t>, </a:t>
            </a:r>
            <a:r>
              <a:rPr lang="ru-RU" dirty="0"/>
              <a:t>накануне проверить оборудование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4. </a:t>
            </a:r>
            <a:r>
              <a:rPr lang="ru-RU" dirty="0" smtClean="0"/>
              <a:t>Отправить </a:t>
            </a:r>
            <a:r>
              <a:rPr lang="ru-RU" dirty="0"/>
              <a:t>отзыв организаторам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ru-RU" dirty="0" smtClean="0">
                <a:solidFill>
                  <a:schemeClr val="accent3"/>
                </a:solidFill>
              </a:rPr>
              <a:t>5. </a:t>
            </a:r>
            <a:r>
              <a:rPr lang="ru-RU" dirty="0" smtClean="0"/>
              <a:t>Получить </a:t>
            </a:r>
            <a:r>
              <a:rPr lang="ru-RU" dirty="0"/>
              <a:t>сертификат после обработки отзыва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FF69F9-C34A-DA43-A748-78A21C5EC740}"/>
              </a:ext>
            </a:extLst>
          </p:cNvPr>
          <p:cNvSpPr txBox="1"/>
          <p:nvPr/>
        </p:nvSpPr>
        <p:spPr>
          <a:xfrm>
            <a:off x="433387" y="1764360"/>
            <a:ext cx="2896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Как принять участие?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297283" y="1919064"/>
            <a:ext cx="5894717" cy="3419442"/>
            <a:chOff x="6297283" y="1919064"/>
            <a:chExt cx="5894717" cy="34194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62A81E0-4AAB-B646-AAB3-A695F674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283" y="1919064"/>
              <a:ext cx="5894717" cy="3419442"/>
            </a:xfrm>
            <a:prstGeom prst="rect">
              <a:avLst/>
            </a:prstGeom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4" r="11565" b="4682"/>
            <a:stretch/>
          </p:blipFill>
          <p:spPr bwMode="auto">
            <a:xfrm>
              <a:off x="7988351" y="2149309"/>
              <a:ext cx="4203649" cy="2796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29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AE4F8B-A60E-43F7-8C70-C78DC0541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cap="none" spc="0" dirty="0"/>
              <a:t>Спасибо </a:t>
            </a:r>
            <a:br>
              <a:rPr lang="ru-RU" sz="3200" cap="none" spc="0" dirty="0"/>
            </a:br>
            <a:r>
              <a:rPr lang="ru-RU" sz="3200" cap="none" spc="0" dirty="0"/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420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3E1D4D6-B1BE-EB46-98FC-B4EB1A3706D4}"/>
              </a:ext>
            </a:extLst>
          </p:cNvPr>
          <p:cNvSpPr/>
          <p:nvPr/>
        </p:nvSpPr>
        <p:spPr>
          <a:xfrm>
            <a:off x="2692159" y="2035834"/>
            <a:ext cx="2924115" cy="7587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08D42E-326B-214C-8372-045BA933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Проекты Банка России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68C76-3F06-9D49-B143-E285593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2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906963" y="1278235"/>
            <a:ext cx="3288417" cy="2273996"/>
            <a:chOff x="444736" y="4005039"/>
            <a:chExt cx="3288417" cy="227399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1D641275-AD5A-1B44-88AD-F710FD51F0C6}"/>
                </a:ext>
              </a:extLst>
            </p:cNvPr>
            <p:cNvSpPr/>
            <p:nvPr/>
          </p:nvSpPr>
          <p:spPr>
            <a:xfrm>
              <a:off x="444736" y="4005039"/>
              <a:ext cx="3288417" cy="2273996"/>
            </a:xfrm>
            <a:prstGeom prst="roundRect">
              <a:avLst>
                <a:gd name="adj" fmla="val 64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909C59BC-BA69-3546-BE7E-526F3B220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7363" y="4456939"/>
              <a:ext cx="1855960" cy="4957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AEA11F4-9099-0541-8416-2AFB49A753E7}"/>
                </a:ext>
              </a:extLst>
            </p:cNvPr>
            <p:cNvSpPr txBox="1"/>
            <p:nvPr/>
          </p:nvSpPr>
          <p:spPr>
            <a:xfrm rot="10800000" flipV="1">
              <a:off x="797121" y="5227576"/>
              <a:ext cx="25078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/>
                <a:t>Просветительский </a:t>
              </a:r>
              <a:r>
                <a:rPr lang="ru-RU" sz="1400" dirty="0"/>
                <a:t>ресурс</a:t>
              </a:r>
              <a:br>
                <a:rPr lang="ru-RU" sz="1400" dirty="0"/>
              </a:br>
              <a:r>
                <a:rPr lang="ru-RU" sz="1400" dirty="0"/>
                <a:t>«Финансовая культура»</a:t>
              </a:r>
              <a:br>
                <a:rPr lang="ru-RU" sz="1400" dirty="0"/>
              </a:br>
              <a:r>
                <a:rPr lang="en-GB" sz="1400" b="1" u="sng" dirty="0" err="1">
                  <a:solidFill>
                    <a:schemeClr val="accent1"/>
                  </a:solidFill>
                </a:rPr>
                <a:t>fincult.info</a:t>
              </a:r>
              <a:endParaRPr lang="en-GB" sz="1400" b="1" u="sng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03495" y="1321987"/>
            <a:ext cx="3019845" cy="2273996"/>
            <a:chOff x="8132601" y="4005040"/>
            <a:chExt cx="3019845" cy="227399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C8A9FEEF-7F40-C943-8762-3B4CD13AC1A7}"/>
                </a:ext>
              </a:extLst>
            </p:cNvPr>
            <p:cNvSpPr/>
            <p:nvPr/>
          </p:nvSpPr>
          <p:spPr>
            <a:xfrm>
              <a:off x="8132601" y="4005040"/>
              <a:ext cx="3019845" cy="2273996"/>
            </a:xfrm>
            <a:prstGeom prst="roundRect">
              <a:avLst>
                <a:gd name="adj" fmla="val 64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F4CA93D-D761-674B-8C78-6F2F0718FA86}"/>
                </a:ext>
              </a:extLst>
            </p:cNvPr>
            <p:cNvSpPr txBox="1"/>
            <p:nvPr/>
          </p:nvSpPr>
          <p:spPr>
            <a:xfrm>
              <a:off x="8325295" y="5364797"/>
              <a:ext cx="2625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400" dirty="0" smtClean="0"/>
                <a:t>ДОЛ-игра</a:t>
              </a:r>
            </a:p>
            <a:p>
              <a:pPr lvl="0" algn="ctr"/>
              <a:r>
                <a:rPr lang="ru-RU" sz="1400" dirty="0" smtClean="0"/>
                <a:t> </a:t>
              </a:r>
              <a:r>
                <a:rPr lang="ru-RU" sz="1400" b="1" dirty="0">
                  <a:solidFill>
                    <a:prstClr val="black"/>
                  </a:solidFill>
                  <a:cs typeface="Calibri" panose="020F0502020204030204" pitchFamily="34" charset="0"/>
                  <a:hlinkClick r:id="rId5"/>
                </a:rPr>
                <a:t>http://doligra.ru</a:t>
              </a:r>
              <a:endParaRPr lang="en-US" sz="1400" b="1" dirty="0">
                <a:solidFill>
                  <a:prstClr val="black"/>
                </a:solidFill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GB" sz="1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4F60E1C-6ABF-5B43-9E4A-026C41ED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6957" y="4246074"/>
              <a:ext cx="2802183" cy="877689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8231455" y="1268202"/>
            <a:ext cx="3019845" cy="2366305"/>
            <a:chOff x="8132601" y="1240323"/>
            <a:chExt cx="3019845" cy="236630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EE520D9C-250D-D444-9B03-FF7B78F27D26}"/>
                </a:ext>
              </a:extLst>
            </p:cNvPr>
            <p:cNvSpPr/>
            <p:nvPr/>
          </p:nvSpPr>
          <p:spPr>
            <a:xfrm>
              <a:off x="8132601" y="1240323"/>
              <a:ext cx="3019845" cy="2366305"/>
            </a:xfrm>
            <a:prstGeom prst="roundRect">
              <a:avLst>
                <a:gd name="adj" fmla="val 64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6688FB1-F9D6-AD45-9B1A-633792C81437}"/>
                </a:ext>
              </a:extLst>
            </p:cNvPr>
            <p:cNvSpPr txBox="1"/>
            <p:nvPr/>
          </p:nvSpPr>
          <p:spPr>
            <a:xfrm>
              <a:off x="8350261" y="2659859"/>
              <a:ext cx="268887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dirty="0" smtClean="0"/>
                <a:t>Онлайн-уроки по финансовой грамотности </a:t>
              </a:r>
            </a:p>
            <a:p>
              <a:pPr algn="ctr">
                <a:lnSpc>
                  <a:spcPct val="100000"/>
                </a:lnSpc>
              </a:pPr>
              <a:r>
                <a:rPr lang="en-GB" sz="1400" b="1" dirty="0" smtClean="0">
                  <a:hlinkClick r:id="rId7"/>
                </a:rPr>
                <a:t>http</a:t>
              </a:r>
              <a:r>
                <a:rPr lang="en-GB" sz="1400" b="1" dirty="0">
                  <a:hlinkClick r:id="rId7"/>
                </a:rPr>
                <a:t>://dni-fg.ru</a:t>
              </a:r>
              <a:endParaRPr lang="en-GB" sz="14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C47D5E44-2D65-5747-B604-86C0A34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6956" y="1448553"/>
              <a:ext cx="2802184" cy="878188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2273836" y="4017169"/>
            <a:ext cx="3288417" cy="2359211"/>
            <a:chOff x="444736" y="1240324"/>
            <a:chExt cx="3288417" cy="2359211"/>
          </a:xfrm>
        </p:grpSpPr>
        <p:sp>
          <p:nvSpPr>
            <p:cNvPr id="25" name="Rounded Rectangle 6">
              <a:extLst>
                <a:ext uri="{FF2B5EF4-FFF2-40B4-BE49-F238E27FC236}">
                  <a16:creationId xmlns:a16="http://schemas.microsoft.com/office/drawing/2014/main" xmlns="" id="{1D641275-AD5A-1B44-88AD-F710FD51F0C6}"/>
                </a:ext>
              </a:extLst>
            </p:cNvPr>
            <p:cNvSpPr/>
            <p:nvPr/>
          </p:nvSpPr>
          <p:spPr>
            <a:xfrm>
              <a:off x="444736" y="1240324"/>
              <a:ext cx="3288417" cy="2359211"/>
            </a:xfrm>
            <a:prstGeom prst="roundRect">
              <a:avLst>
                <a:gd name="adj" fmla="val 64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27" name="Picture 3" descr="C:\Users\36MusorinaEV\AppData\Local\Microsoft\Windows\Temporary Internet Files\Content.Outlook\ZIIKUOSE\ocr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8" b="4090"/>
            <a:stretch/>
          </p:blipFill>
          <p:spPr bwMode="auto">
            <a:xfrm>
              <a:off x="570253" y="1430181"/>
              <a:ext cx="2961547" cy="121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6688FB1-F9D6-AD45-9B1A-633792C81437}"/>
                </a:ext>
              </a:extLst>
            </p:cNvPr>
            <p:cNvSpPr txBox="1"/>
            <p:nvPr/>
          </p:nvSpPr>
          <p:spPr>
            <a:xfrm>
              <a:off x="570253" y="2700209"/>
              <a:ext cx="296154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200" dirty="0" err="1" smtClean="0"/>
                <a:t>Вебинары</a:t>
              </a:r>
              <a:r>
                <a:rPr lang="ru-RU" sz="1200" dirty="0" smtClean="0"/>
                <a:t> по инвестиционной грамотности для взрослых и студентов «Грамотный </a:t>
              </a:r>
              <a:r>
                <a:rPr lang="ru-RU" sz="1200" dirty="0"/>
                <a:t>инвестор»</a:t>
              </a:r>
            </a:p>
            <a:p>
              <a:pPr algn="ctr"/>
              <a:r>
                <a:rPr lang="en-GB" sz="1400" b="1" dirty="0">
                  <a:hlinkClick r:id="rId10"/>
                </a:rPr>
                <a:t>http://</a:t>
              </a:r>
              <a:r>
                <a:rPr lang="en-GB" sz="1400" b="1" dirty="0" smtClean="0">
                  <a:hlinkClick r:id="rId10"/>
                </a:rPr>
                <a:t>dni-fg.ru/wiw</a:t>
              </a:r>
              <a:endParaRPr lang="en-GB" sz="14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036340" y="4017169"/>
            <a:ext cx="3288417" cy="2366304"/>
            <a:chOff x="4464315" y="1240325"/>
            <a:chExt cx="3288417" cy="2366304"/>
          </a:xfrm>
        </p:grpSpPr>
        <p:sp>
          <p:nvSpPr>
            <p:cNvPr id="24" name="Rounded Rectangle 6">
              <a:extLst>
                <a:ext uri="{FF2B5EF4-FFF2-40B4-BE49-F238E27FC236}">
                  <a16:creationId xmlns:a16="http://schemas.microsoft.com/office/drawing/2014/main" xmlns="" id="{1D641275-AD5A-1B44-88AD-F710FD51F0C6}"/>
                </a:ext>
              </a:extLst>
            </p:cNvPr>
            <p:cNvSpPr/>
            <p:nvPr/>
          </p:nvSpPr>
          <p:spPr>
            <a:xfrm>
              <a:off x="4464315" y="1240325"/>
              <a:ext cx="3288417" cy="2366304"/>
            </a:xfrm>
            <a:prstGeom prst="roundRect">
              <a:avLst>
                <a:gd name="adj" fmla="val 64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68" b="46182"/>
            <a:stretch/>
          </p:blipFill>
          <p:spPr bwMode="auto">
            <a:xfrm>
              <a:off x="4605342" y="1440240"/>
              <a:ext cx="3006362" cy="121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6688FB1-F9D6-AD45-9B1A-633792C81437}"/>
                </a:ext>
              </a:extLst>
            </p:cNvPr>
            <p:cNvSpPr txBox="1"/>
            <p:nvPr/>
          </p:nvSpPr>
          <p:spPr>
            <a:xfrm>
              <a:off x="4605342" y="2779352"/>
              <a:ext cx="300636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200" dirty="0" smtClean="0"/>
                <a:t>Финансовая грамотность для старшего поколения </a:t>
              </a:r>
              <a:r>
                <a:rPr lang="ru-RU" sz="1200" dirty="0"/>
                <a:t>«Пенсион-ФГ</a:t>
              </a:r>
              <a:r>
                <a:rPr lang="ru-RU" sz="1200" dirty="0" smtClean="0"/>
                <a:t>»</a:t>
              </a:r>
              <a:endParaRPr lang="en-US" sz="1200" dirty="0" smtClean="0"/>
            </a:p>
            <a:p>
              <a:pPr algn="ctr">
                <a:lnSpc>
                  <a:spcPct val="100000"/>
                </a:lnSpc>
              </a:pPr>
              <a:r>
                <a:rPr lang="en-GB" sz="1400" b="1" dirty="0" smtClean="0">
                  <a:hlinkClick r:id="rId7"/>
                </a:rPr>
                <a:t>http://pensionfg.ru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82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404547"/>
          </a:xfrm>
        </p:spPr>
        <p:txBody>
          <a:bodyPr/>
          <a:lstStyle/>
          <a:p>
            <a:r>
              <a:rPr lang="ru-RU" dirty="0" smtClean="0">
                <a:solidFill>
                  <a:schemeClr val="accent3"/>
                </a:solidFill>
              </a:rPr>
              <a:t>Онлайн-уроки по финансовой грамотности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68C76-3F06-9D49-B143-E285593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7F9606-3EBC-DB42-B6BC-BAC67F493259}"/>
              </a:ext>
            </a:extLst>
          </p:cNvPr>
          <p:cNvSpPr txBox="1"/>
          <p:nvPr/>
        </p:nvSpPr>
        <p:spPr>
          <a:xfrm>
            <a:off x="433387" y="2476184"/>
            <a:ext cx="76754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ru-RU" dirty="0"/>
              <a:t>Выбрать тему, дату и  время урока на сайте </a:t>
            </a:r>
            <a:r>
              <a:rPr lang="en-GB" b="1" dirty="0">
                <a:hlinkClick r:id="rId3"/>
              </a:rPr>
              <a:t>http://dni-fg.ru</a:t>
            </a:r>
            <a:endParaRPr lang="en-GB" b="1" dirty="0"/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en-GB" b="1" dirty="0"/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ru-RU" dirty="0"/>
              <a:t>Подать заявку для предварительной регистрации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ru-RU" dirty="0"/>
              <a:t>Принять участие в онлайн-уроке, накануне проверить оборудование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ru-RU" dirty="0"/>
              <a:t>Отправить отзыв организаторам</a:t>
            </a:r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endParaRPr lang="ru-RU" dirty="0"/>
          </a:p>
          <a:p>
            <a:pPr marL="342900" indent="-342900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ru-RU" dirty="0"/>
              <a:t>Получить сертификат после обработки отзыва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FF69F9-C34A-DA43-A748-78A21C5EC740}"/>
              </a:ext>
            </a:extLst>
          </p:cNvPr>
          <p:cNvSpPr txBox="1"/>
          <p:nvPr/>
        </p:nvSpPr>
        <p:spPr>
          <a:xfrm>
            <a:off x="433387" y="1764360"/>
            <a:ext cx="2896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Как принять участие?</a:t>
            </a:r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2A81E0-4AAB-B646-AAB3-A695F6740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283" y="1919064"/>
            <a:ext cx="5894717" cy="34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6" y="975576"/>
            <a:ext cx="11325225" cy="606994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3"/>
                </a:solidFill>
              </a:rPr>
              <a:t>На что стоит обратить внимание…</a:t>
            </a:r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8087703" y="3745173"/>
            <a:ext cx="3749260" cy="1451781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Чтобы получить </a:t>
            </a:r>
            <a:r>
              <a:rPr lang="ru-RU" b="1" i="1" dirty="0" smtClean="0"/>
              <a:t>сертификат</a:t>
            </a:r>
            <a:r>
              <a:rPr lang="ru-RU" i="1" dirty="0" smtClean="0"/>
              <a:t> об участии в онлайн-уроках </a:t>
            </a:r>
            <a:br>
              <a:rPr lang="ru-RU" i="1" dirty="0" smtClean="0"/>
            </a:br>
            <a:r>
              <a:rPr lang="ru-RU" i="1" dirty="0" smtClean="0"/>
              <a:t>по финансовой грамотности</a:t>
            </a:r>
            <a:endParaRPr lang="ru-RU" i="1" dirty="0"/>
          </a:p>
        </p:txBody>
      </p:sp>
      <p:sp>
        <p:nvSpPr>
          <p:cNvPr id="7" name="Овал 6"/>
          <p:cNvSpPr/>
          <p:nvPr/>
        </p:nvSpPr>
        <p:spPr>
          <a:xfrm>
            <a:off x="9128078" y="5196954"/>
            <a:ext cx="1668510" cy="152854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≥ 31 минуты</a:t>
            </a:r>
            <a:endParaRPr lang="ru-RU" sz="2000" b="1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98841" y="1580296"/>
            <a:ext cx="3917191" cy="1451781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Для опубликования ответов </a:t>
            </a:r>
            <a:br>
              <a:rPr lang="ru-RU" i="1" dirty="0" smtClean="0"/>
            </a:br>
            <a:r>
              <a:rPr lang="ru-RU" i="1" dirty="0" smtClean="0"/>
              <a:t>в чате онлайн-урока необходимо</a:t>
            </a:r>
            <a:endParaRPr lang="ru-RU" i="1" dirty="0"/>
          </a:p>
        </p:txBody>
      </p:sp>
      <p:sp>
        <p:nvSpPr>
          <p:cNvPr id="10" name="Овал 9"/>
          <p:cNvSpPr/>
          <p:nvPr/>
        </p:nvSpPr>
        <p:spPr>
          <a:xfrm>
            <a:off x="1110738" y="3032077"/>
            <a:ext cx="2493399" cy="229055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Выбрать</a:t>
            </a:r>
            <a:r>
              <a:rPr lang="ru-RU" sz="1600" b="1" dirty="0" smtClean="0"/>
              <a:t> </a:t>
            </a:r>
            <a:r>
              <a:rPr lang="ru-RU" sz="1600" dirty="0" smtClean="0"/>
              <a:t>оператора </a:t>
            </a:r>
            <a:r>
              <a:rPr lang="ru-RU" sz="1600" dirty="0"/>
              <a:t>из числа учеников, который будет от имени класса отвечать на </a:t>
            </a:r>
            <a:r>
              <a:rPr lang="ru-RU" sz="1600" dirty="0" smtClean="0"/>
              <a:t>вопросы </a:t>
            </a:r>
            <a:r>
              <a:rPr lang="ru-RU" sz="1600" dirty="0"/>
              <a:t>в </a:t>
            </a:r>
            <a:r>
              <a:rPr lang="ru-RU" sz="1600" dirty="0" smtClean="0"/>
              <a:t>чате</a:t>
            </a:r>
            <a:endParaRPr lang="ru-RU" sz="1600" b="1" dirty="0"/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4407512" y="2660745"/>
            <a:ext cx="3917191" cy="1451781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После окончания мероприятия,</a:t>
            </a:r>
            <a:br>
              <a:rPr lang="ru-RU" i="1" dirty="0" smtClean="0"/>
            </a:br>
            <a:r>
              <a:rPr lang="ru-RU" i="1" dirty="0" smtClean="0"/>
              <a:t> в течение 3-х дней  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35413" y="4359440"/>
            <a:ext cx="22613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Просим вас направить </a:t>
            </a:r>
            <a:r>
              <a:rPr lang="ru-RU" sz="1600" b="1" i="1" dirty="0" smtClean="0"/>
              <a:t>отзыв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об онлайн-уроке</a:t>
            </a:r>
            <a:br>
              <a:rPr lang="ru-RU" sz="1600" dirty="0" smtClean="0"/>
            </a:br>
            <a:r>
              <a:rPr lang="ru-RU" sz="1600" dirty="0" smtClean="0"/>
              <a:t> по форме, отправленной на электронную почту, указанную при регистрации </a:t>
            </a:r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5055922" y="4188636"/>
            <a:ext cx="2620370" cy="2403712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25" y="5390492"/>
            <a:ext cx="2052125" cy="14675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3773" y="1110263"/>
            <a:ext cx="2377119" cy="24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7" y="967783"/>
            <a:ext cx="11325225" cy="60699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z="3200" dirty="0"/>
              <a:t>Если возникли трудности…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Колонтитул раздела или подраздела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1847841"/>
            <a:ext cx="3764676" cy="3362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17857" y="1571156"/>
            <a:ext cx="3425588" cy="9331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Не видно/не слышно лектора</a:t>
            </a:r>
            <a:br>
              <a:rPr lang="ru-RU" i="1" dirty="0" smtClean="0"/>
            </a:br>
            <a:r>
              <a:rPr lang="ru-RU" i="1" dirty="0" smtClean="0"/>
              <a:t>(нет звука/видео)</a:t>
            </a:r>
            <a:endParaRPr lang="ru-RU" i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7843445" y="1823279"/>
            <a:ext cx="955343" cy="43672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988985" y="967783"/>
            <a:ext cx="1929223" cy="178906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209793" y="1151127"/>
            <a:ext cx="14876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Перезагрузите страницу, нажав </a:t>
            </a:r>
            <a:r>
              <a:rPr lang="en-US" sz="1400" dirty="0" smtClean="0"/>
              <a:t>f5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09793" y="1878469"/>
            <a:ext cx="14876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Очистите КЭШ браузера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dirty="0" smtClean="0"/>
              <a:t>Ctrl+Shift+Del</a:t>
            </a:r>
            <a:endParaRPr lang="ru-RU" sz="1400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061196" y="2427530"/>
            <a:ext cx="2927789" cy="926733"/>
          </a:xfrm>
          <a:prstGeom prst="horizontalScrol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71600" y="2506705"/>
            <a:ext cx="2927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Рекомендуем использовать браузеры: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26416" t="29852" r="54301" b="59534"/>
          <a:stretch/>
        </p:blipFill>
        <p:spPr>
          <a:xfrm>
            <a:off x="6495763" y="3268579"/>
            <a:ext cx="945736" cy="29283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7938544" y="2742455"/>
            <a:ext cx="477671" cy="4848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8543" y="2658841"/>
            <a:ext cx="492819" cy="72467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</a:t>
            </a:r>
            <a:endParaRPr lang="ru-RU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5494" y="3285917"/>
            <a:ext cx="210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</a:rPr>
              <a:t>Яндекс </a:t>
            </a:r>
            <a:r>
              <a:rPr lang="ru-RU" sz="1200" dirty="0" smtClean="0">
                <a:latin typeface="Arial Narrow" panose="020B0606020202030204" pitchFamily="34" charset="0"/>
              </a:rPr>
              <a:t>Браузер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12955" y="3619997"/>
            <a:ext cx="3425588" cy="9331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Не приходит форма отзыва</a:t>
            </a:r>
            <a:endParaRPr lang="ru-RU" i="1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7953690" y="3822692"/>
            <a:ext cx="955343" cy="43672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077636" y="3021180"/>
            <a:ext cx="1929223" cy="178906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209793" y="3324177"/>
            <a:ext cx="163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Проверьте папку «Спам» на почте указанной при регистрации</a:t>
            </a:r>
            <a:endParaRPr 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9336221" y="4265617"/>
            <a:ext cx="1487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https://dni-fg.ru/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528101" y="5288974"/>
            <a:ext cx="3425588" cy="9331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Не поступают письма</a:t>
            </a:r>
            <a:endParaRPr lang="ru-RU" i="1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7953689" y="5574659"/>
            <a:ext cx="955343" cy="43672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l="29877" t="19653" r="67930" b="77748"/>
          <a:stretch/>
        </p:blipFill>
        <p:spPr>
          <a:xfrm>
            <a:off x="7939772" y="4256410"/>
            <a:ext cx="858474" cy="5723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281" y="4961242"/>
            <a:ext cx="1944793" cy="17984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224706" y="5260315"/>
            <a:ext cx="1633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Проверьте настройки почты, важно чтобы письма рассылок </a:t>
            </a:r>
            <a:br>
              <a:rPr lang="ru-RU" sz="1200" dirty="0" smtClean="0"/>
            </a:br>
            <a:r>
              <a:rPr lang="ru-RU" sz="1200" dirty="0" smtClean="0"/>
              <a:t>не блокировались почтовым сервисом</a:t>
            </a:r>
            <a:endParaRPr lang="ru-RU" sz="12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664" b="99498" l="15946" r="18809"/>
                    </a14:imgEffect>
                  </a14:imgLayer>
                </a14:imgProps>
              </a:ext>
            </a:extLst>
          </a:blip>
          <a:srcRect l="15588" t="95185" r="80833" b="23"/>
          <a:stretch/>
        </p:blipFill>
        <p:spPr>
          <a:xfrm>
            <a:off x="6508693" y="2656337"/>
            <a:ext cx="835625" cy="6295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/>
          <a:srcRect l="8332" t="6749" r="89537" b="88601"/>
          <a:stretch/>
        </p:blipFill>
        <p:spPr>
          <a:xfrm>
            <a:off x="8005488" y="5933971"/>
            <a:ext cx="631255" cy="7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6" y="970257"/>
            <a:ext cx="11325225" cy="606994"/>
          </a:xfrm>
        </p:spPr>
        <p:txBody>
          <a:bodyPr/>
          <a:lstStyle/>
          <a:p>
            <a:r>
              <a:rPr lang="ru-RU" sz="3200" dirty="0" smtClean="0"/>
              <a:t>Рекомендуем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Колонтитул раздела или подраздела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362A81E0-4AAB-B646-AAB3-A695F674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7"/>
          <a:stretch/>
        </p:blipFill>
        <p:spPr>
          <a:xfrm>
            <a:off x="0" y="2066205"/>
            <a:ext cx="4890449" cy="3419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0450" y="1405720"/>
            <a:ext cx="6868162" cy="507696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38086094"/>
              </p:ext>
            </p:extLst>
          </p:nvPr>
        </p:nvGraphicFramePr>
        <p:xfrm>
          <a:off x="4908426" y="2891148"/>
          <a:ext cx="7021167" cy="3691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61214" y="1505575"/>
            <a:ext cx="5827925" cy="987504"/>
          </a:xfrm>
          <a:prstGeom prst="round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Для получения информации по проектам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«Онлайн-занятия по финансовой грамотности» </a:t>
            </a:r>
            <a:r>
              <a:rPr lang="ru-RU" sz="1600" dirty="0" smtClean="0">
                <a:solidFill>
                  <a:schemeClr val="tx1"/>
                </a:solidFill>
              </a:rPr>
              <a:t>заполнить форму подписки на сайте </a:t>
            </a:r>
            <a:r>
              <a:rPr lang="en-US" sz="2000" dirty="0" smtClean="0">
                <a:solidFill>
                  <a:schemeClr val="tx1"/>
                </a:solidFill>
                <a:hlinkClick r:id="rId9"/>
              </a:rPr>
              <a:t>https://dni-fg.ru/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6710" y="3971498"/>
            <a:ext cx="146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Ссылки на мероприятия</a:t>
            </a:r>
            <a:endParaRPr lang="ru-RU" sz="1600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6097890" y="2520234"/>
            <a:ext cx="4606284" cy="450516"/>
          </a:xfrm>
          <a:prstGeom prst="horizontalScroll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</a:rPr>
              <a:t>После регистрации вам будут приходить:</a:t>
            </a:r>
            <a:endParaRPr lang="ru-RU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404547"/>
          </a:xfr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Дол-игра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68C76-3F06-9D49-B143-E285593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7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99C2E5-FB5E-E248-990D-A765778212F4}"/>
              </a:ext>
            </a:extLst>
          </p:cNvPr>
          <p:cNvSpPr txBox="1"/>
          <p:nvPr/>
        </p:nvSpPr>
        <p:spPr>
          <a:xfrm flipH="1">
            <a:off x="345078" y="2341232"/>
            <a:ext cx="65905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Скачать игру на сайте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hlinkClick r:id="rId3"/>
              </a:rPr>
              <a:t>http://doligra.ru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arabicPeriod"/>
              <a:tabLst/>
              <a:defRPr/>
            </a:pPr>
            <a:endParaRPr lang="en-US" b="1" dirty="0">
              <a:solidFill>
                <a:prstClr val="black"/>
              </a:solidFill>
              <a:latin typeface="Arial"/>
              <a:cs typeface="Calibri" panose="020F0502020204030204" pitchFamily="34" charset="0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Провести игру с учениками или отдыхающими ДОЛ</a:t>
            </a:r>
            <a:endParaRPr lang="en-US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  <a:defRPr/>
            </a:pPr>
            <a:endParaRPr lang="en-US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Отправить организаторам заполненную форму отчета</a:t>
            </a:r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</a:b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и несколько фотографий процесса игры по адресу </a:t>
            </a:r>
            <a:r>
              <a:rPr lang="ru-RU" b="1" dirty="0">
                <a:solidFill>
                  <a:prstClr val="black"/>
                </a:solidFill>
                <a:cs typeface="Calibri" panose="020F0502020204030204" pitchFamily="34" charset="0"/>
                <a:hlinkClick r:id="rId4"/>
              </a:rPr>
              <a:t>otchet@doligra.ru</a:t>
            </a:r>
            <a:endParaRPr 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  <a:defRPr/>
            </a:pPr>
            <a:endParaRPr 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После обработки отчета в ответ будет направлен сертификат участника</a:t>
            </a:r>
            <a:endParaRPr 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B394B1C-0425-7943-8D4E-6827F443D352}"/>
              </a:ext>
            </a:extLst>
          </p:cNvPr>
          <p:cNvSpPr txBox="1">
            <a:spLocks/>
          </p:cNvSpPr>
          <p:nvPr/>
        </p:nvSpPr>
        <p:spPr>
          <a:xfrm>
            <a:off x="433387" y="1878403"/>
            <a:ext cx="9974703" cy="37382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Arial"/>
              </a:rPr>
              <a:t>Как принять участие?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B4711B-D4C7-7D4E-B9D4-D95D8689B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119" y="1919064"/>
            <a:ext cx="4711881" cy="34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8D68B8-86FE-4494-82B0-C5A6A841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" b="10623"/>
          <a:stretch/>
        </p:blipFill>
        <p:spPr>
          <a:xfrm>
            <a:off x="-793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9</a:t>
            </a:fld>
            <a:endParaRPr lang="ru-RU"/>
          </a:p>
        </p:txBody>
      </p:sp>
      <p:sp>
        <p:nvSpPr>
          <p:cNvPr id="10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6438" y="423333"/>
            <a:ext cx="7352242" cy="324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Методика организации и проведения игр по финансовой грамотности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441854" y="880022"/>
            <a:ext cx="6111346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500" b="1" dirty="0">
                <a:solidFill>
                  <a:srgbClr val="E8378B"/>
                </a:solidFill>
              </a:rPr>
              <a:t>Игры по финансовой грамотности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85" y="1839540"/>
            <a:ext cx="1958269" cy="2160000"/>
          </a:xfrm>
          <a:prstGeom prst="rect">
            <a:avLst/>
          </a:prstGeom>
          <a:noFill/>
          <a:ln w="28575">
            <a:solidFill>
              <a:srgbClr val="26A0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79400" y="4282575"/>
          <a:ext cx="11557468" cy="1975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47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54262">
                  <a:extLst>
                    <a:ext uri="{9D8B030D-6E8A-4147-A177-3AD203B41FA5}">
                      <a16:colId xmlns:a16="http://schemas.microsoft.com/office/drawing/2014/main" xmlns="" val="3821744897"/>
                    </a:ext>
                  </a:extLst>
                </a:gridCol>
              </a:tblGrid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Название игры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Настольная игра «Шаги к успеху»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Финансовые ребусы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26A0A1"/>
                          </a:solidFill>
                          <a:latin typeface="+mn-lt"/>
                          <a:cs typeface="Calibri" panose="020F0502020204030204" pitchFamily="34" charset="0"/>
                        </a:rPr>
                        <a:t>«Мои финансы»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Тема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доходы, расходы</a:t>
                      </a:r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Решение многоуровневых задач по финансовой грамотности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Личный финансовый план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Разработчик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Банк России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Банк России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Волонтер финансового просвещения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Количество участников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от 5 до 7 команд по 2-5 человека в команде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Не ограниченно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Не ограниченно</a:t>
                      </a:r>
                    </a:p>
                    <a:p>
                      <a:pPr algn="ctr"/>
                      <a:endParaRPr lang="ru-RU" sz="11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Возраст участников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6 – 8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9-15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11-15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459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+mn-lt"/>
                          <a:cs typeface="Calibri" panose="020F0502020204030204" pitchFamily="34" charset="0"/>
                        </a:rPr>
                        <a:t>Формат проведения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Офлайн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Онлайн/ Офлайн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+mn-lt"/>
                          <a:cs typeface="Calibri" panose="020F0502020204030204" pitchFamily="34" charset="0"/>
                        </a:rPr>
                        <a:t>Онлайн/ Офлайн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31546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60" y="1839540"/>
            <a:ext cx="1964934" cy="2160000"/>
          </a:xfrm>
          <a:prstGeom prst="rect">
            <a:avLst/>
          </a:prstGeom>
          <a:noFill/>
          <a:ln w="28575">
            <a:solidFill>
              <a:srgbClr val="26A0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78CAC99-4BE8-4B06-80AF-40314378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607" y="1839540"/>
            <a:ext cx="1885970" cy="2160000"/>
          </a:xfrm>
          <a:prstGeom prst="rect">
            <a:avLst/>
          </a:prstGeom>
          <a:ln w="28575">
            <a:solidFill>
              <a:srgbClr val="26A0A1"/>
            </a:solidFill>
          </a:ln>
        </p:spPr>
      </p:pic>
    </p:spTree>
    <p:extLst>
      <p:ext uri="{BB962C8B-B14F-4D97-AF65-F5344CB8AC3E}">
        <p14:creationId xmlns:p14="http://schemas.microsoft.com/office/powerpoint/2010/main" val="2047602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0" ma:contentTypeDescription="Создание документа." ma:contentTypeScope="" ma:versionID="ef47a5b501aada306549bc583c7466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9C1916-9DDC-42C6-8591-BCDC8C194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56E3D5-E39D-444D-9600-2B9B0AD40D17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24FC562-063A-458C-8172-F6BB87557D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3536</TotalTime>
  <Words>826</Words>
  <Application>Microsoft Office PowerPoint</Application>
  <PresentationFormat>Произвольный</PresentationFormat>
  <Paragraphs>197</Paragraphs>
  <Slides>16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CorelDRAW</vt:lpstr>
      <vt:lpstr>Презентация PowerPoint</vt:lpstr>
      <vt:lpstr>Презентация PowerPoint</vt:lpstr>
      <vt:lpstr>Онлайн-уроки по финансовой грамотности</vt:lpstr>
      <vt:lpstr>На что стоит обратить внимание…</vt:lpstr>
      <vt:lpstr>Если возникли трудности…</vt:lpstr>
      <vt:lpstr>Рекомендуем…</vt:lpstr>
      <vt:lpstr>Дол-игра</vt:lpstr>
      <vt:lpstr>Презентация PowerPoint</vt:lpstr>
      <vt:lpstr>Презентация PowerPoint</vt:lpstr>
      <vt:lpstr>Презентация PowerPoint</vt:lpstr>
      <vt:lpstr>Критерии отбора игр по финансовой грамотности: </vt:lpstr>
      <vt:lpstr>Презентация PowerPoint</vt:lpstr>
      <vt:lpstr>Презентация PowerPoint</vt:lpstr>
      <vt:lpstr>Финансовая грамотность для старшего поколения  «Пенсион-ФГ»</vt:lpstr>
      <vt:lpstr>Вебинары по инвестиционной грамотности для взрослых и студентов «Грамотный инвестор»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Настя</cp:lastModifiedBy>
  <cp:revision>168</cp:revision>
  <cp:lastPrinted>2019-06-21T10:01:32Z</cp:lastPrinted>
  <dcterms:created xsi:type="dcterms:W3CDTF">2018-11-05T17:34:13Z</dcterms:created>
  <dcterms:modified xsi:type="dcterms:W3CDTF">2023-02-09T04:23:58Z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