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sldIdLst>
    <p:sldId id="256" r:id="rId2"/>
    <p:sldId id="314" r:id="rId3"/>
    <p:sldId id="315" r:id="rId4"/>
    <p:sldId id="316" r:id="rId5"/>
    <p:sldId id="323" r:id="rId6"/>
    <p:sldId id="324" r:id="rId7"/>
    <p:sldId id="317" r:id="rId8"/>
    <p:sldId id="318" r:id="rId9"/>
    <p:sldId id="319" r:id="rId10"/>
    <p:sldId id="320" r:id="rId11"/>
    <p:sldId id="321" r:id="rId12"/>
    <p:sldId id="325" r:id="rId13"/>
    <p:sldId id="322" r:id="rId14"/>
    <p:sldId id="326" r:id="rId15"/>
    <p:sldId id="31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383" autoAdjust="0"/>
  </p:normalViewPr>
  <p:slideViewPr>
    <p:cSldViewPr>
      <p:cViewPr varScale="1">
        <p:scale>
          <a:sx n="58" d="100"/>
          <a:sy n="58" d="100"/>
        </p:scale>
        <p:origin x="8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BAB4E-FA56-4759-B3E9-47903B4E51A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599FA-FC8F-4813-9A3F-8D26943C8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9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99FA-FC8F-4813-9A3F-8D26943C878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6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C962-F3A4-44FC-9944-8F3A2B003DFC}" type="datetime1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D471-FE03-4C0C-9D6D-252BB6FA6F3F}" type="datetime1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E7AA-6E68-4099-8E3B-CE30D71CD0D6}" type="datetime1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2CAA-23EA-435E-94D9-CEB5E4173643}" type="datetime1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4F77-E6DA-4872-9580-26F5BB58D612}" type="datetime1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033-9CBC-4696-83F6-1156E0091597}" type="datetime1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106-C732-405F-A9AD-56319F4A43ED}" type="datetime1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D89-5868-40F8-B1BB-7C265B517DDA}" type="datetime1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1CA3-A205-45F0-9B9F-39C76CD883E1}" type="datetime1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55D2-8C58-4627-AA0C-D3058479D0C8}" type="datetime1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DA22-30D8-485B-A90D-7DE708DFABD9}" type="datetime1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667939-CD60-478B-A3ED-B9EAA75D37F9}" type="datetime1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memory45.s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08912" cy="5616624"/>
          </a:xfrm>
        </p:spPr>
        <p:txBody>
          <a:bodyPr>
            <a:noAutofit/>
          </a:bodyPr>
          <a:lstStyle/>
          <a:p>
            <a:pPr algn="r"/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 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1400" dirty="0"/>
              <a:t> </a:t>
            </a:r>
            <a:br>
              <a:rPr lang="ru-RU" sz="1400" dirty="0"/>
            </a:br>
            <a:br>
              <a:rPr lang="ru-RU" sz="2800" b="1" dirty="0"/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43960B-4FF1-432D-A3F4-3AC9A8930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5" t="20601" r="1964" b="8001"/>
          <a:stretch/>
        </p:blipFill>
        <p:spPr>
          <a:xfrm>
            <a:off x="179512" y="260648"/>
            <a:ext cx="741682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3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034C771-AEF8-410C-897D-4A7E8A13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535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Федеральный этап</a:t>
            </a:r>
          </a:p>
          <a:p>
            <a:r>
              <a:rPr lang="ru-RU" dirty="0"/>
              <a:t>содержание сочинения</a:t>
            </a:r>
          </a:p>
          <a:p>
            <a:r>
              <a:rPr lang="ru-RU" dirty="0"/>
              <a:t>жанровое и языковое своеобразие сочинения</a:t>
            </a:r>
          </a:p>
          <a:p>
            <a:r>
              <a:rPr lang="ru-RU" dirty="0"/>
              <a:t>грамотность сочинения</a:t>
            </a:r>
          </a:p>
          <a:p>
            <a:r>
              <a:rPr lang="ru-RU" dirty="0"/>
              <a:t>общее читательское восприятие текста сочинения</a:t>
            </a:r>
          </a:p>
          <a:p>
            <a:pPr marL="0" indent="0">
              <a:buNone/>
            </a:pPr>
            <a:r>
              <a:rPr lang="ru-RU" dirty="0"/>
              <a:t>Школьный, муниципальный и региональный этапы</a:t>
            </a:r>
          </a:p>
          <a:p>
            <a:r>
              <a:rPr lang="ru-RU" dirty="0"/>
              <a:t>содержание сочинения</a:t>
            </a:r>
          </a:p>
          <a:p>
            <a:r>
              <a:rPr lang="ru-RU" dirty="0"/>
              <a:t>жанровое и языковое своеобразие сочинения</a:t>
            </a:r>
          </a:p>
          <a:p>
            <a:r>
              <a:rPr lang="ru-RU" dirty="0"/>
              <a:t>грамотность сочинения</a:t>
            </a: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72B582F-3FF2-4006-9C24-3A0394A5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37B3198-38B5-472C-8D7B-8034D889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Критерии оценивания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15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C5D006-291E-4EBD-AF73-BDD4E860E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27" t="11416" r="10161" b="28076"/>
          <a:stretch/>
        </p:blipFill>
        <p:spPr>
          <a:xfrm>
            <a:off x="201859" y="242712"/>
            <a:ext cx="8740282" cy="396044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DBF4AB-7C52-48EE-80AD-35F3128F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7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13D574-936C-4592-B2AE-A1B61FCD3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74" t="17677" r="21897" b="5126"/>
          <a:stretch/>
        </p:blipFill>
        <p:spPr>
          <a:xfrm>
            <a:off x="611560" y="476672"/>
            <a:ext cx="7709294" cy="548545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FEF0F-4A59-4746-9BE7-17D68048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8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9D0073E-AC69-434F-9100-8B9C3962E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Дополнительная информация о конкурсе – </a:t>
            </a:r>
            <a:r>
              <a:rPr lang="ru-RU" dirty="0">
                <a:hlinkClick r:id="rId2"/>
              </a:rPr>
              <a:t>ec.memory45.su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dirty="0"/>
              <a:t>https://iro63.ru/detskaya-odarennost/konkursy-dlya-uchashchikhsya/vserossiyskiy-konkurs-sochineniy/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4963D26-A0ED-4F2D-AEB7-5A1A107A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6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BFE841-B633-4DCE-8752-2A99E42B4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7" t="19762" r="7814" b="11384"/>
          <a:stretch/>
        </p:blipFill>
        <p:spPr>
          <a:xfrm>
            <a:off x="272869" y="210025"/>
            <a:ext cx="8598262" cy="383436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6CCE224-FA30-4D1C-B804-207BB213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1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653136"/>
            <a:ext cx="8458200" cy="1222375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70C0"/>
                </a:solidFill>
              </a:rPr>
              <a:t>Спасибо за внимание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9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E4A6035-E17B-4E02-BB60-17D44D11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507287" cy="39933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Всероссийский конкурс сочинений «Без срока давности» учреждён Министерством просвещения Российской Федерации в рамках просветительского проекта «Без срока давности», инициированного Президентом России Владимиром Путиным и направленного на сохранение у современников памяти о Великой Отечественной войне. В рамках проекта рассекречиваются архивные документы, ведутся полевые работы, проходят просветительские акции и научные конференции, школьники и студенты принимают участие в реальных делах в качестве волонтёров, членов поискового движения.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0C4DD5-EEEF-4FD1-B364-C612FD2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A827AC-5ABC-41B3-A127-5EF7CF11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Всероссийский конкурс сочинений «Без срока давности»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8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D8F704-A0A4-4FD7-9E68-27E5E0036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98" t="29542" r="4250" b="9732"/>
          <a:stretch/>
        </p:blipFill>
        <p:spPr>
          <a:xfrm>
            <a:off x="230112" y="219449"/>
            <a:ext cx="8683776" cy="331236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A02528-2FCA-42E7-9904-2B40DA39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DC196-3D25-49E1-87ED-8A48DC4EE5F3}"/>
              </a:ext>
            </a:extLst>
          </p:cNvPr>
          <p:cNvSpPr/>
          <p:nvPr/>
        </p:nvSpPr>
        <p:spPr>
          <a:xfrm>
            <a:off x="230112" y="4005064"/>
            <a:ext cx="859036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обучающиеся образовательных организаций Российской Федерации,</a:t>
            </a:r>
          </a:p>
          <a:p>
            <a:pPr algn="ctr"/>
            <a:r>
              <a:rPr lang="ru-RU" dirty="0"/>
              <a:t>российские граждане, обучающиеся в специализированных структурных образовательных подразделениях загранучреждений МИД России</a:t>
            </a:r>
          </a:p>
        </p:txBody>
      </p:sp>
    </p:spTree>
    <p:extLst>
      <p:ext uri="{BB962C8B-B14F-4D97-AF65-F5344CB8AC3E}">
        <p14:creationId xmlns:p14="http://schemas.microsoft.com/office/powerpoint/2010/main" val="408862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20C533-BD86-4ED4-A76F-6582D83DA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13" t="9925" r="3236" b="9026"/>
          <a:stretch/>
        </p:blipFill>
        <p:spPr>
          <a:xfrm>
            <a:off x="1115617" y="1772817"/>
            <a:ext cx="6984776" cy="352839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0AA6C32-6527-49FD-AEA0-26A566BE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4C73ECE-22C4-44D4-B081-99723B8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Календарь</a:t>
            </a:r>
          </a:p>
        </p:txBody>
      </p:sp>
    </p:spTree>
    <p:extLst>
      <p:ext uri="{BB962C8B-B14F-4D97-AF65-F5344CB8AC3E}">
        <p14:creationId xmlns:p14="http://schemas.microsoft.com/office/powerpoint/2010/main" val="345378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B987E85-1C68-4A68-A0EA-11FD5BB3A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496943" cy="4569371"/>
          </a:xfrm>
        </p:spPr>
        <p:txBody>
          <a:bodyPr>
            <a:normAutofit/>
          </a:bodyPr>
          <a:lstStyle/>
          <a:p>
            <a:r>
              <a:rPr lang="ru-RU" dirty="0"/>
              <a:t>Региональный этап проводится с 11 по 28 февраля 2023 г.:</a:t>
            </a:r>
          </a:p>
          <a:p>
            <a:r>
              <a:rPr lang="ru-RU" dirty="0"/>
              <a:t>13-14 февраля - приём работ от территорий на региональный этап;</a:t>
            </a:r>
          </a:p>
          <a:p>
            <a:r>
              <a:rPr lang="ru-RU" dirty="0"/>
              <a:t>16-22 февраля - работа жюри регионального этапа Конкурса; определение победителей и призёров Конкурса;</a:t>
            </a:r>
          </a:p>
          <a:p>
            <a:r>
              <a:rPr lang="ru-RU" dirty="0"/>
              <a:t>27 февраля – направление работ победителей на федеральный этап Конкурса.</a:t>
            </a: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EB2AD2-CC7C-42C5-86A4-3F9B67AD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0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6ECD922-E22E-4239-977F-7F3EDB64C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908720"/>
            <a:ext cx="7664606" cy="5250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Конкурс проводится среди следующих категорий участников Конкурса:</a:t>
            </a:r>
          </a:p>
          <a:p>
            <a:r>
              <a:rPr lang="ru-RU" dirty="0"/>
              <a:t>обучающиеся 5-7 классов общеобразовательных организаций (категория 1);</a:t>
            </a:r>
          </a:p>
          <a:p>
            <a:r>
              <a:rPr lang="ru-RU" dirty="0"/>
              <a:t>обучающиеся 8-9 классов общеобразовательных организаций (категория 2);</a:t>
            </a:r>
          </a:p>
          <a:p>
            <a:r>
              <a:rPr lang="ru-RU" dirty="0"/>
              <a:t>обучающиеся 10-11(12) классов общеобразовательных организаций (категория 3);</a:t>
            </a:r>
          </a:p>
          <a:p>
            <a:r>
              <a:rPr lang="ru-RU" dirty="0"/>
              <a:t>обучающиеся по образовательным программам среднего профессионального образования (категория 4).</a:t>
            </a:r>
          </a:p>
          <a:p>
            <a:pPr marL="0" indent="0">
              <a:buNone/>
            </a:pPr>
            <a:r>
              <a:rPr lang="ru-RU" dirty="0"/>
              <a:t>На региональный этап Конкурса принимаются:</a:t>
            </a:r>
          </a:p>
          <a:p>
            <a:r>
              <a:rPr lang="ru-RU" dirty="0"/>
              <a:t>по 2 работы из каждой возрастной категории от каждого из округов Самарской области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59EA2D-1DEC-4D33-9C12-F480B9C1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9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B5422C-3856-4C68-8241-466C9CF1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98AC85-8B0C-42D1-8D5C-ABB87B5DD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6" t="9400" r="2750" b="8001"/>
          <a:stretch/>
        </p:blipFill>
        <p:spPr>
          <a:xfrm>
            <a:off x="238095" y="966913"/>
            <a:ext cx="866781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5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F4F841-BECA-43E9-AE6E-1596CE65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AC37E4-2F03-462C-8E57-6509FA7F3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7801" r="1175" b="10801"/>
          <a:stretch/>
        </p:blipFill>
        <p:spPr>
          <a:xfrm>
            <a:off x="971600" y="1772816"/>
            <a:ext cx="806489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2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4D5BDB-25E2-4061-AF71-88B376DAA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33" t="16148" r="6120" b="17647"/>
          <a:stretch/>
        </p:blipFill>
        <p:spPr>
          <a:xfrm>
            <a:off x="292285" y="548680"/>
            <a:ext cx="8851715" cy="403244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D8C377B-DE35-40EE-A3ED-B92FD979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98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5928</TotalTime>
  <Words>307</Words>
  <Application>Microsoft Office PowerPoint</Application>
  <PresentationFormat>Экран (4:3)</PresentationFormat>
  <Paragraphs>45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Candara</vt:lpstr>
      <vt:lpstr>Symbol</vt:lpstr>
      <vt:lpstr>Волна</vt:lpstr>
      <vt:lpstr>                </vt:lpstr>
      <vt:lpstr> Всероссийский конкурс сочинений «Без срока давности» </vt:lpstr>
      <vt:lpstr>Презентация PowerPoint</vt:lpstr>
      <vt:lpstr>Календарь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оценивания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Лояльность клиентов.  Банк «МТС»</dc:title>
  <dc:creator>я</dc:creator>
  <cp:lastModifiedBy>александр ларин</cp:lastModifiedBy>
  <cp:revision>301</cp:revision>
  <dcterms:modified xsi:type="dcterms:W3CDTF">2023-01-30T21:19:06Z</dcterms:modified>
</cp:coreProperties>
</file>