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6" r:id="rId2"/>
    <p:sldId id="315" r:id="rId3"/>
    <p:sldId id="313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8" r:id="rId17"/>
    <p:sldId id="329" r:id="rId18"/>
    <p:sldId id="31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83" autoAdjust="0"/>
  </p:normalViewPr>
  <p:slideViewPr>
    <p:cSldViewPr>
      <p:cViewPr varScale="1">
        <p:scale>
          <a:sx n="58" d="100"/>
          <a:sy n="58" d="100"/>
        </p:scale>
        <p:origin x="8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BAB4E-FA56-4759-B3E9-47903B4E51A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599FA-FC8F-4813-9A3F-8D26943C8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94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599FA-FC8F-4813-9A3F-8D26943C878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6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C962-F3A4-44FC-9944-8F3A2B003DFC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D471-FE03-4C0C-9D6D-252BB6FA6F3F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7AA-6E68-4099-8E3B-CE30D71CD0D6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CAA-23EA-435E-94D9-CEB5E4173643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4F77-E6DA-4872-9580-26F5BB58D612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3033-9CBC-4696-83F6-1156E0091597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B106-C732-405F-A9AD-56319F4A43ED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9D89-5868-40F8-B1BB-7C265B517DDA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1CA3-A205-45F0-9B9F-39C76CD883E1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55D2-8C58-4627-AA0C-D3058479D0C8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DA22-30D8-485B-A90D-7DE708DFABD9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667939-CD60-478B-A3ED-B9EAA75D37F9}" type="datetime1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isk.yandex.ru/i/b4RRB_mBcl8ExA" TargetMode="External"/><Relationship Id="rId3" Type="http://schemas.openxmlformats.org/officeDocument/2006/relationships/hyperlink" Target="https://disk.yandex.ru/i/k4jXr1TxLTfw7g" TargetMode="External"/><Relationship Id="rId7" Type="http://schemas.openxmlformats.org/officeDocument/2006/relationships/hyperlink" Target="https://disk.yandex.ru/i/iu7ZCm0uZ_ivDQ" TargetMode="External"/><Relationship Id="rId2" Type="http://schemas.openxmlformats.org/officeDocument/2006/relationships/hyperlink" Target="https://disk.yandex.ru/i/gOH8mruvkiI2u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sk.yandex.ru/i/Ht71cDejuX9lJg" TargetMode="External"/><Relationship Id="rId11" Type="http://schemas.openxmlformats.org/officeDocument/2006/relationships/hyperlink" Target="https://disk.yandex.ru/i/XeOVMeqfgeNGbQ" TargetMode="External"/><Relationship Id="rId5" Type="http://schemas.openxmlformats.org/officeDocument/2006/relationships/hyperlink" Target="https://disk.yandex.ru/i/DNd01QkevxZ3mA" TargetMode="External"/><Relationship Id="rId10" Type="http://schemas.openxmlformats.org/officeDocument/2006/relationships/hyperlink" Target="https://disk.yandex.ru/i/Fo656xM7Ndp0hA" TargetMode="External"/><Relationship Id="rId4" Type="http://schemas.openxmlformats.org/officeDocument/2006/relationships/hyperlink" Target="https://disk.yandex.ru/i/w2EDiYCuoncDyA" TargetMode="External"/><Relationship Id="rId9" Type="http://schemas.openxmlformats.org/officeDocument/2006/relationships/hyperlink" Target="https://disk.yandex.ru/i/GqhnTDD0GH3RI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08912" cy="5616624"/>
          </a:xfrm>
        </p:spPr>
        <p:txBody>
          <a:bodyPr>
            <a:noAutofit/>
          </a:bodyPr>
          <a:lstStyle/>
          <a:p>
            <a:pPr algn="r"/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 </a:t>
            </a:r>
            <a:br>
              <a:rPr lang="ru-RU" sz="2800" b="1" dirty="0"/>
            </a:br>
            <a:br>
              <a:rPr lang="ru-RU" sz="2800" b="1" dirty="0"/>
            </a:br>
            <a:r>
              <a:rPr lang="ru-RU" sz="1400" dirty="0"/>
              <a:t> </a:t>
            </a:r>
            <a:br>
              <a:rPr lang="ru-RU" sz="1400" dirty="0"/>
            </a:br>
            <a:br>
              <a:rPr lang="ru-RU" sz="2800" b="1" dirty="0"/>
            </a:br>
            <a:r>
              <a:rPr lang="ru-RU" sz="2800" dirty="0"/>
              <a:t>МНОГОФУНКЦИОНАЛЬНОЕ НАСТАВНИЧЕСТВО КАК ИНСТРУМЕНТ ПОВЫШЕНИЯ КАЧЕСТВА ОБРАЗОВАНИЯ                                                    </a:t>
            </a:r>
            <a:br>
              <a:rPr lang="ru-RU" sz="2800" dirty="0"/>
            </a:br>
            <a:br>
              <a:rPr lang="ru-RU" sz="2800" dirty="0"/>
            </a:br>
            <a:r>
              <a:rPr lang="ru-RU" sz="1600" dirty="0"/>
              <a:t>Выполнил: Л.Т. Ларина, </a:t>
            </a:r>
            <a:br>
              <a:rPr lang="ru-RU" sz="1600" dirty="0"/>
            </a:br>
            <a:r>
              <a:rPr lang="ru-RU" sz="1600" dirty="0"/>
              <a:t>методист ГБУ ДПО </a:t>
            </a:r>
            <a:br>
              <a:rPr lang="ru-RU" sz="1600" dirty="0"/>
            </a:br>
            <a:r>
              <a:rPr lang="ru-RU" sz="1600" dirty="0"/>
              <a:t>«Кинельский ресурсный центр»</a:t>
            </a:r>
            <a:br>
              <a:rPr lang="ru-RU" sz="2400" dirty="0"/>
            </a:b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06CEBD8-A3A4-412D-BDF3-A118D6880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712967" cy="464137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Форма </a:t>
            </a:r>
            <a:r>
              <a:rPr lang="ru-RU" dirty="0">
                <a:solidFill>
                  <a:srgbClr val="FF0000"/>
                </a:solidFill>
              </a:rPr>
              <a:t>"Руководитель-руководитель"</a:t>
            </a:r>
            <a:r>
              <a:rPr lang="ru-RU" dirty="0"/>
              <a:t> внутри учреждения сводится к закреплению опытного наставника (заместителя директора) за только назначенным, или имеющим небольшой опыт работы в должности. </a:t>
            </a:r>
          </a:p>
          <a:p>
            <a:pPr marL="0" indent="0" algn="just">
              <a:buNone/>
            </a:pPr>
            <a:r>
              <a:rPr lang="ru-RU" dirty="0"/>
              <a:t>Характеристика: </a:t>
            </a:r>
          </a:p>
          <a:p>
            <a:pPr algn="just">
              <a:buFontTx/>
              <a:buChar char="-"/>
            </a:pPr>
            <a:r>
              <a:rPr lang="ru-RU" dirty="0"/>
              <a:t>классическое наставничество; </a:t>
            </a:r>
          </a:p>
          <a:p>
            <a:pPr algn="just">
              <a:buFontTx/>
              <a:buChar char="-"/>
            </a:pPr>
            <a:r>
              <a:rPr lang="ru-RU" dirty="0"/>
              <a:t>- наставник – опытный заместитель руководителя, профессионал своего дела; </a:t>
            </a:r>
          </a:p>
          <a:p>
            <a:pPr algn="just">
              <a:buFontTx/>
              <a:buChar char="-"/>
            </a:pPr>
            <a:r>
              <a:rPr lang="ru-RU" dirty="0"/>
              <a:t>- наставляемый – заместитель руководителя, не имеющий опыта работа в должности; </a:t>
            </a:r>
          </a:p>
          <a:p>
            <a:pPr algn="just">
              <a:buFontTx/>
              <a:buChar char="-"/>
            </a:pPr>
            <a:r>
              <a:rPr lang="ru-RU" dirty="0"/>
              <a:t>- количество участников: один наставник, один наставляемый (индивидуальная работа); </a:t>
            </a:r>
          </a:p>
          <a:p>
            <a:pPr algn="just">
              <a:buFontTx/>
              <a:buChar char="-"/>
            </a:pPr>
            <a:r>
              <a:rPr lang="ru-RU" dirty="0"/>
              <a:t>- срок наставнической деятельности: от 1 года до 3 лет (по необходимости данный срок может быть продлен).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8BC5829-B25A-4B87-BF4C-F544CB0B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93B7319-1C90-48CB-84EB-4C37EB59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3600" dirty="0"/>
              <a:t>ФОРМЫ НАСТАВНИЧЕСТВА:</a:t>
            </a:r>
          </a:p>
        </p:txBody>
      </p:sp>
    </p:spTree>
    <p:extLst>
      <p:ext uri="{BB962C8B-B14F-4D97-AF65-F5344CB8AC3E}">
        <p14:creationId xmlns:p14="http://schemas.microsoft.com/office/powerpoint/2010/main" val="128403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0765448-0F99-4BB3-8FE8-4DDC492E5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91056"/>
            <a:ext cx="8784976" cy="45351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Форма </a:t>
            </a:r>
            <a:r>
              <a:rPr lang="ru-RU" dirty="0">
                <a:solidFill>
                  <a:srgbClr val="FF0000"/>
                </a:solidFill>
              </a:rPr>
              <a:t>"Педагог-педагог" </a:t>
            </a:r>
            <a:r>
              <a:rPr lang="ru-RU" dirty="0"/>
              <a:t>многофункциональна, включает в себя следующие варианты наставнической деятельности: </a:t>
            </a:r>
            <a:r>
              <a:rPr lang="ru-RU" dirty="0">
                <a:solidFill>
                  <a:srgbClr val="FF0000"/>
                </a:solidFill>
              </a:rPr>
              <a:t>"Наставник - ментор«</a:t>
            </a:r>
          </a:p>
          <a:p>
            <a:pPr marL="0" indent="0">
              <a:buNone/>
            </a:pPr>
            <a:r>
              <a:rPr lang="ru-RU" dirty="0"/>
              <a:t>Характеристика: </a:t>
            </a:r>
          </a:p>
          <a:p>
            <a:pPr marL="0" indent="0">
              <a:buNone/>
            </a:pPr>
            <a:r>
              <a:rPr lang="ru-RU" dirty="0"/>
              <a:t>- наставник – высококвалифицированный специалист в области педагогики, осуществляющий научно-методическую поддержку и помощь в решение конкретных задач профессионально-личностного развития наставляемого (или группы наставляемых). </a:t>
            </a:r>
          </a:p>
          <a:p>
            <a:pPr>
              <a:buFontTx/>
              <a:buChar char="-"/>
            </a:pPr>
            <a:r>
              <a:rPr lang="ru-RU" dirty="0"/>
              <a:t>наставляемый – любой педагог, желающий расширить свои возможности, повысить своё профессиональное мастерство; </a:t>
            </a:r>
          </a:p>
          <a:p>
            <a:pPr>
              <a:buFontTx/>
              <a:buChar char="-"/>
            </a:pPr>
            <a:r>
              <a:rPr lang="ru-RU" dirty="0"/>
              <a:t>- количество участников: пара, триада, группа. - как правило, краткосрочное наставничество, на срок решения поставленной цели.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3A92D3B-E8AA-4A56-B6DE-5B62E8BA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EB8E5E4-6CD6-499B-B412-FACF1D2E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Формы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355675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33B2EE0-93E2-4B02-80D8-52EFD16D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661647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"Наставник - тьютор" </a:t>
            </a:r>
          </a:p>
          <a:p>
            <a:pPr marL="0" indent="0" algn="just">
              <a:buNone/>
            </a:pPr>
            <a:r>
              <a:rPr lang="ru-RU" dirty="0"/>
              <a:t>Характеристика: - наставник – специалист (директор, </a:t>
            </a:r>
            <a:r>
              <a:rPr lang="ru-RU" dirty="0" err="1"/>
              <a:t>зам.директора</a:t>
            </a:r>
            <a:r>
              <a:rPr lang="ru-RU" dirty="0"/>
              <a:t>, педагог и т.д.;), который помогает определиться с индивидуальным образовательным маршрутом, сопровождающий продвижение наставляемого по индивидуальной траектории профессионально-личностного развития; </a:t>
            </a:r>
          </a:p>
          <a:p>
            <a:pPr marL="0" indent="0" algn="just">
              <a:buNone/>
            </a:pPr>
            <a:r>
              <a:rPr lang="ru-RU" dirty="0"/>
              <a:t>-наставляемый – любой педагог, желающий повысить своё профессиональное мастерство; </a:t>
            </a:r>
          </a:p>
          <a:p>
            <a:pPr marL="0" indent="0" algn="just">
              <a:buNone/>
            </a:pPr>
            <a:r>
              <a:rPr lang="ru-RU" dirty="0"/>
              <a:t>-количество участников: пара, триада, группа; - как правило, краткосрочное наставничество, на срок решения поставленной цели.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953E19E-3DC8-4538-AFE7-3BD87E5F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8FA7F7-EAE5-4275-ACB2-DA98D2BE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Формы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113697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829A372-0B88-4C9B-A5B9-06D8F51D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591056"/>
            <a:ext cx="8841679" cy="4535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"Наставник - коуч" </a:t>
            </a:r>
          </a:p>
          <a:p>
            <a:pPr marL="0" indent="0">
              <a:buNone/>
            </a:pPr>
            <a:r>
              <a:rPr lang="ru-RU" dirty="0"/>
              <a:t>Характеристика: </a:t>
            </a:r>
          </a:p>
          <a:p>
            <a:pPr marL="0" indent="0">
              <a:buNone/>
            </a:pPr>
            <a:r>
              <a:rPr lang="ru-RU" dirty="0"/>
              <a:t>- наставник – специалист (директор, </a:t>
            </a:r>
            <a:r>
              <a:rPr lang="ru-RU" dirty="0" err="1"/>
              <a:t>зам.директора</a:t>
            </a:r>
            <a:r>
              <a:rPr lang="ru-RU" dirty="0"/>
              <a:t>, </a:t>
            </a:r>
            <a:r>
              <a:rPr lang="ru-RU" dirty="0" err="1"/>
              <a:t>педагогпсихолог</a:t>
            </a:r>
            <a:r>
              <a:rPr lang="ru-RU" dirty="0"/>
              <a:t>, педагог), помогающий увидеть наставляемым свои достижения, создающий комфортные условия для становления и профессионального самосовершенствования педагогов; </a:t>
            </a:r>
          </a:p>
          <a:p>
            <a:pPr>
              <a:buFontTx/>
              <a:buChar char="-"/>
            </a:pPr>
            <a:r>
              <a:rPr lang="ru-RU" dirty="0"/>
              <a:t>наставляемый – любой педагог, которому необходима психологическая помощь, поддержка, наставление. </a:t>
            </a:r>
          </a:p>
          <a:p>
            <a:pPr>
              <a:buFontTx/>
              <a:buChar char="-"/>
            </a:pPr>
            <a:r>
              <a:rPr lang="ru-RU" dirty="0"/>
              <a:t>- количество участников: пара, триада, группа; </a:t>
            </a:r>
          </a:p>
          <a:p>
            <a:pPr>
              <a:buFontTx/>
              <a:buChar char="-"/>
            </a:pPr>
            <a:r>
              <a:rPr lang="ru-RU" dirty="0"/>
              <a:t>- как правило, краткосрочное наставничество, на срок решения поставленной цели.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60539D-9B7A-40F7-9FF6-190E7686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8957E03-5F3C-4A8B-8AD9-0193362C3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Формы наставничество</a:t>
            </a:r>
          </a:p>
        </p:txBody>
      </p:sp>
    </p:spTree>
    <p:extLst>
      <p:ext uri="{BB962C8B-B14F-4D97-AF65-F5344CB8AC3E}">
        <p14:creationId xmlns:p14="http://schemas.microsoft.com/office/powerpoint/2010/main" val="62218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04853CE-A656-4DFE-883A-AE91253F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363271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"Наставник-учитель (предметник)/воспитатель" </a:t>
            </a:r>
            <a:r>
              <a:rPr lang="ru-RU" dirty="0"/>
              <a:t>Характеристика: </a:t>
            </a:r>
          </a:p>
          <a:p>
            <a:pPr algn="just">
              <a:buFontTx/>
              <a:buChar char="-"/>
            </a:pPr>
            <a:r>
              <a:rPr lang="ru-RU" dirty="0"/>
              <a:t>классическое наставничество; </a:t>
            </a:r>
          </a:p>
          <a:p>
            <a:pPr algn="just">
              <a:buFontTx/>
              <a:buChar char="-"/>
            </a:pPr>
            <a:r>
              <a:rPr lang="ru-RU" dirty="0"/>
              <a:t>- наставник – опытный педагог, профессионал своего дела; - наставляемый – молодой специалист или педагог, испытывающий трудности в реализации профессиональных задач; </a:t>
            </a:r>
          </a:p>
          <a:p>
            <a:pPr algn="just">
              <a:buFontTx/>
              <a:buChar char="-"/>
            </a:pPr>
            <a:r>
              <a:rPr lang="ru-RU" dirty="0"/>
              <a:t>- количество участников: один наставник, один наставляемый (индивидуальная работа); </a:t>
            </a:r>
          </a:p>
          <a:p>
            <a:pPr algn="just">
              <a:buFontTx/>
              <a:buChar char="-"/>
            </a:pPr>
            <a:r>
              <a:rPr lang="ru-RU" dirty="0"/>
              <a:t>- срок наставнической деятельности: от 1 года до 3 лет (по необходимости данный срок может быть продлен).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B8A10D0-6ABF-4CB7-BAEB-F6CF9EDF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C705F9-4273-460D-8C23-99674706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Формы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366617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5114ABF8-C49C-42BF-A8A9-10C33F16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"Наставник - классный руководитель" Характеристика: - классическое наставничество; - наставник – опытный педагог, профессионал своего дела; - наставляемый – молодой специалист или педагог, испытывающий трудности в реализации профессиональных задач в качестве классного руководителя; - количество участников: один наставник, один наставляемый (индивидуальная работа); - срок наставнической деятельности: от 1 года до 3 лет (по необходимости данный срок может быть продлен).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E564CCB-9870-49D4-8CFC-9001396F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2866395-FD32-4F96-BD91-23BB9CE3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91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0CDCB481-6AC9-4D5C-A1E4-6CFEE3BD7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45315"/>
              </p:ext>
            </p:extLst>
          </p:nvPr>
        </p:nvGraphicFramePr>
        <p:xfrm>
          <a:off x="20963" y="0"/>
          <a:ext cx="9123037" cy="710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30">
                  <a:extLst>
                    <a:ext uri="{9D8B030D-6E8A-4147-A177-3AD203B41FA5}">
                      <a16:colId xmlns:a16="http://schemas.microsoft.com/office/drawing/2014/main" val="1212629885"/>
                    </a:ext>
                  </a:extLst>
                </a:gridCol>
                <a:gridCol w="5042088">
                  <a:extLst>
                    <a:ext uri="{9D8B030D-6E8A-4147-A177-3AD203B41FA5}">
                      <a16:colId xmlns:a16="http://schemas.microsoft.com/office/drawing/2014/main" val="3975479533"/>
                    </a:ext>
                  </a:extLst>
                </a:gridCol>
                <a:gridCol w="3851919">
                  <a:extLst>
                    <a:ext uri="{9D8B030D-6E8A-4147-A177-3AD203B41FA5}">
                      <a16:colId xmlns:a16="http://schemas.microsoft.com/office/drawing/2014/main" val="3410349384"/>
                    </a:ext>
                  </a:extLst>
                </a:gridCol>
              </a:tblGrid>
              <a:tr h="37674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Документ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Ссылка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69536"/>
                  </a:ext>
                </a:extLst>
              </a:tr>
              <a:tr h="84767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Приказ о внедрении региональной программы многофункционального наставничества педагогических работников в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2"/>
                        </a:rPr>
                        <a:t>https://disk.yandex.ru/i/gOH8mruvkiI2uA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03202"/>
                  </a:ext>
                </a:extLst>
              </a:tr>
              <a:tr h="26036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Приказ о назначении наставников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https://disk.yandex.ru/i/k4jXr1TxLTfw7g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96296"/>
                  </a:ext>
                </a:extLst>
              </a:tr>
              <a:tr h="47066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План наставника и индивидуальный образовательный маршрут стажера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https://disk.yandex.ru/i/w2EDiYCuoncDyA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27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Журнал наставника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https://disk.yandex.ru/i/DNd01QkevxZ3mA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405564"/>
                  </a:ext>
                </a:extLst>
              </a:tr>
              <a:tr h="46189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Приказ о назначении кураторов реализации программы многофункционального наставничества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https://disk.yandex.ru/i/Ht71cDejuX9lJg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072463"/>
                  </a:ext>
                </a:extLst>
              </a:tr>
              <a:tr h="386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Приказ об утверждении положения о наставничестве и плана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https://disk.yandex.ru/i/iu7ZCm0uZ_ivDQ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50732"/>
                  </a:ext>
                </a:extLst>
              </a:tr>
              <a:tr h="8878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Примерный план мероприятий, дорожная карта, реализации региональной программы многофункционального наставничества педагогических работников на 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https://disk.yandex.ru/i/b4RRB_mBcl8ExA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564869"/>
                  </a:ext>
                </a:extLst>
              </a:tr>
              <a:tr h="6097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Примерный порядок организации системы многофункционального наставничества в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https://disk.yandex.ru/i/GqhnTDD0GH3RIg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516333"/>
                  </a:ext>
                </a:extLst>
              </a:tr>
              <a:tr h="6097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Примерный функционал куратора внедрения программы наставничества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0"/>
                        </a:rPr>
                        <a:t>https://disk.yandex.ru/i/Fo656xM7Ndp0hA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977538"/>
                  </a:ext>
                </a:extLst>
              </a:tr>
              <a:tr h="29348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Соглашение о сотрудничестве между наставником и наставляемым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https://disk.yandex.ru/i/XeOVMeqfgeNGbQ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28468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EC507E1-61E0-4F59-8C6A-B2E3A9171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7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5A0A249-73F1-4040-A994-468BB990A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100% ОО вовлечены в систему многофункционального наставничества педагогических работников: </a:t>
            </a:r>
          </a:p>
          <a:p>
            <a:pPr marL="0" indent="0">
              <a:buNone/>
            </a:pPr>
            <a:r>
              <a:rPr lang="ru-RU" dirty="0"/>
              <a:t>А) 100% школ; </a:t>
            </a:r>
          </a:p>
          <a:p>
            <a:pPr marL="0" indent="0">
              <a:buNone/>
            </a:pPr>
            <a:r>
              <a:rPr lang="ru-RU" dirty="0"/>
              <a:t>Б) 100% дошкольных образовательных учреждений; </a:t>
            </a:r>
          </a:p>
          <a:p>
            <a:pPr marL="0" indent="0">
              <a:buNone/>
            </a:pPr>
            <a:r>
              <a:rPr lang="ru-RU" dirty="0"/>
              <a:t>В) 100% образовательных учреждений дополнительного образования детей. </a:t>
            </a:r>
          </a:p>
          <a:p>
            <a:pPr>
              <a:buFontTx/>
              <a:buChar char="-"/>
            </a:pPr>
            <a:r>
              <a:rPr lang="ru-RU" dirty="0"/>
              <a:t>Модель наставничества имеет многофункциональную структуру. </a:t>
            </a:r>
          </a:p>
          <a:p>
            <a:pPr>
              <a:buFontTx/>
              <a:buChar char="-"/>
            </a:pPr>
            <a:r>
              <a:rPr lang="ru-RU" dirty="0"/>
              <a:t>- Наставничество между ОО. </a:t>
            </a:r>
          </a:p>
          <a:p>
            <a:pPr>
              <a:buFontTx/>
              <a:buChar char="-"/>
            </a:pPr>
            <a:r>
              <a:rPr lang="ru-RU" dirty="0"/>
              <a:t>- Активная работа по вовлечению в систему наставничества обучающихся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535C8C2-880E-495E-BCBE-1FFE9B8B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A1413D5-2FDD-4FD6-AD5B-28BE4D42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Зона ближайшего развития:</a:t>
            </a:r>
          </a:p>
        </p:txBody>
      </p:sp>
    </p:spTree>
    <p:extLst>
      <p:ext uri="{BB962C8B-B14F-4D97-AF65-F5344CB8AC3E}">
        <p14:creationId xmlns:p14="http://schemas.microsoft.com/office/powerpoint/2010/main" val="333025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653136"/>
            <a:ext cx="8458200" cy="1222375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0070C0"/>
                </a:solidFill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9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E2AB48-A7B5-4062-BC8E-34DA25E4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6FE80-78F3-4C63-9189-75FB19B7D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510" y="28964"/>
            <a:ext cx="9116850" cy="512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8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491DE77-A56D-451C-84FB-A5DBF78CE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76672"/>
            <a:ext cx="8784976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ПЕДАГОГИЧЕСКОЕ СООБЩЕСТВО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/>
              <a:t>   ПРОФЕССИОНАЛЫ                                                                ПЕДАГОГИ, КОТОРЫМ </a:t>
            </a:r>
          </a:p>
          <a:p>
            <a:pPr marL="0" indent="0">
              <a:buNone/>
            </a:pPr>
            <a:r>
              <a:rPr lang="ru-RU" sz="2000" dirty="0"/>
              <a:t>                                                                                                      НЕОБХОДИМА ПОМОЩЬ</a:t>
            </a:r>
            <a:endParaRPr lang="ru-RU" dirty="0"/>
          </a:p>
          <a:p>
            <a:pPr marL="0" indent="0">
              <a:buNone/>
            </a:pPr>
            <a:r>
              <a:rPr lang="ru-RU" sz="2000" dirty="0"/>
              <a:t>                                                                     </a:t>
            </a:r>
            <a:r>
              <a:rPr lang="ru-RU" sz="2200" dirty="0"/>
              <a:t>ВОЗРАСТ </a:t>
            </a:r>
          </a:p>
          <a:p>
            <a:pPr marL="0" indent="0">
              <a:buNone/>
            </a:pPr>
            <a:r>
              <a:rPr lang="ru-RU" sz="2000" dirty="0"/>
              <a:t>   ОПЫТНЫЕ ПЕДАГОГИ                                                   МОЛОДЫЕ СПЕЦИАЛИСТЫ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 algn="ctr">
              <a:buNone/>
            </a:pPr>
            <a:r>
              <a:rPr lang="ru-RU" sz="2200" dirty="0"/>
              <a:t>ЗАМОТИВИРОВАННОСТЬ НАХОЖДЕНИЯ В ПРОФЕССИИ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СТРЕМЯЩИЕСЯ «ПОКОРЯТЬ                      ПАССИВНЫЕ, НЕ УВЕРЕННЫЕ ПРОФЕССИОНАЛЬНЫЕ ВЕРШИН»          В СВОИХ СИЛАХ ПЕДАГОГИ 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200" dirty="0"/>
              <a:t>УРОВЕНЬ ПРОФЕССИОНАЛЬНОГО МАСТЕРСТВА </a:t>
            </a:r>
          </a:p>
          <a:p>
            <a:pPr marL="0" indent="0" algn="ctr">
              <a:buNone/>
            </a:pPr>
            <a:endParaRPr lang="ru-RU" sz="2200" dirty="0"/>
          </a:p>
          <a:p>
            <a:pPr marL="0" indent="0" algn="ctr">
              <a:buNone/>
            </a:pPr>
            <a:r>
              <a:rPr lang="ru-RU" sz="2000" dirty="0"/>
              <a:t>ПРОФЕССИОНАЛЫ СВОЕГО ДЕЛА               ПЕДАГОГИ, ИСПЫТЫВАЮЩИЕ  </a:t>
            </a:r>
          </a:p>
          <a:p>
            <a:pPr marL="0" indent="0" algn="ctr">
              <a:buNone/>
            </a:pPr>
            <a:r>
              <a:rPr lang="ru-RU" sz="2000" dirty="0"/>
              <a:t>                                                                               ПРОФЕССИОНАЛЬНЫЕ ДЕФИЦИТЫ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64AF40D-85F3-4413-A67E-CC9D96DB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4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6738C72-A358-43CF-AE0B-8D10CA28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9412D3-CCB9-402F-9ABE-290329E62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9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20D2B79-A8FA-4AC4-A6F6-85F97807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17515E-5DE2-4CA6-A0FB-B779FE9F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744"/>
            <a:ext cx="9186255" cy="535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4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A5604BD-7831-43A7-8007-CFE22229F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91056"/>
            <a:ext cx="8784976" cy="453510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/>
              <a:t>это универсальная технология передачи жизненного, личностного и профессионального опыта, формирования навыков, компетенций и ценностей через неформальное </a:t>
            </a:r>
            <a:r>
              <a:rPr lang="ru-RU" dirty="0" err="1"/>
              <a:t>взаимообогащающее</a:t>
            </a:r>
            <a:r>
              <a:rPr lang="ru-RU" dirty="0"/>
              <a:t> общение, основанное на доверии и партнерстве. </a:t>
            </a:r>
          </a:p>
          <a:p>
            <a:pPr>
              <a:buFontTx/>
              <a:buChar char="-"/>
            </a:pPr>
            <a:r>
              <a:rPr lang="ru-RU" dirty="0"/>
              <a:t>Базовые принципы наставничества: </a:t>
            </a:r>
          </a:p>
          <a:p>
            <a:pPr>
              <a:buFontTx/>
              <a:buChar char="-"/>
            </a:pPr>
            <a:r>
              <a:rPr lang="ru-RU" dirty="0"/>
              <a:t> взаимообогащение; </a:t>
            </a:r>
          </a:p>
          <a:p>
            <a:pPr>
              <a:buFontTx/>
              <a:buChar char="-"/>
            </a:pPr>
            <a:r>
              <a:rPr lang="ru-RU" dirty="0"/>
              <a:t> горизонтальные коммуникации; </a:t>
            </a:r>
          </a:p>
          <a:p>
            <a:pPr>
              <a:buFontTx/>
              <a:buChar char="-"/>
            </a:pPr>
            <a:r>
              <a:rPr lang="ru-RU" dirty="0"/>
              <a:t>доверие. </a:t>
            </a:r>
          </a:p>
          <a:p>
            <a:pPr marL="0" indent="0">
              <a:buNone/>
            </a:pPr>
            <a:r>
              <a:rPr lang="ru-RU" dirty="0"/>
              <a:t>Наставник - это тот, кто готов поделиться профессиональным и жизненным опытом с наставляемым, чтобы помочь ему на пути к самореализации.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F323A8B-E800-4806-8301-8A767162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F60F505-9816-4844-A1B6-B2F36A10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Наставничество</a:t>
            </a:r>
          </a:p>
        </p:txBody>
      </p:sp>
    </p:spTree>
    <p:extLst>
      <p:ext uri="{BB962C8B-B14F-4D97-AF65-F5344CB8AC3E}">
        <p14:creationId xmlns:p14="http://schemas.microsoft.com/office/powerpoint/2010/main" val="131815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BED73B4-7F6E-404A-9886-F1239D5B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75467"/>
            <a:ext cx="8784975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ОПЫТ+МОТИВАЦИЯ+</a:t>
            </a:r>
            <a:r>
              <a:rPr lang="ru-RU" sz="3200" dirty="0"/>
              <a:t>СПОСОБНОСТЬ</a:t>
            </a:r>
            <a:r>
              <a:rPr lang="ru-RU" sz="2800" dirty="0"/>
              <a:t>=НАСТАВНИК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8E29AE2-108B-48A7-A4CB-9941507D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3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3FE21EA-09FA-4725-8809-798416AAF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60848"/>
            <a:ext cx="8712967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ГОРИЗОНТАЛЬНЫЙ ПРОФЕССИОНАЛЬНЫЙ РОСТ ПЕДАГОГА: </a:t>
            </a:r>
            <a:r>
              <a:rPr lang="ru-RU" sz="2800" dirty="0">
                <a:solidFill>
                  <a:srgbClr val="FF0000"/>
                </a:solidFill>
              </a:rPr>
              <a:t>СПЕЦИАЛИСТ – ПРОФЕССИОНАЛ – МАСТЕР</a:t>
            </a:r>
          </a:p>
          <a:p>
            <a:pPr marL="0" indent="0" algn="just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dirty="0"/>
              <a:t>ВЕРТИКАЛЬНЫЙ ПРОФЕССИОНАЛЬНЫЙ РОСТ ПЕДАГОГА: </a:t>
            </a:r>
            <a:r>
              <a:rPr lang="ru-RU" sz="2800" dirty="0">
                <a:solidFill>
                  <a:srgbClr val="FF0000"/>
                </a:solidFill>
              </a:rPr>
              <a:t>УЧИТЕЛЬ (ВОСПИТАТЕЛЬ) – ЗАМЕСТИТЕЛЬ РУКОВОДИТЕЛЯ - РУКОВОДИТЕЛЬ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B47D634-7C9C-4FCB-A989-B8534BF1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85B935-CEF1-4A6F-9C2B-0D7B241C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МНОГОФУНКЦИОНАЛЬНАЯ СИСТЕМА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350974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024896F-83CD-453A-9F9C-C90EA1C65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91056"/>
            <a:ext cx="8640959" cy="4535107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r>
              <a:rPr lang="ru-RU" dirty="0"/>
              <a:t>Назначен куратор по внедрению программы многофункционального наставничества в ОО («+»). </a:t>
            </a:r>
          </a:p>
          <a:p>
            <a:pPr marL="457200" indent="-457200" algn="just">
              <a:buAutoNum type="arabicPeriod"/>
            </a:pPr>
            <a:r>
              <a:rPr lang="ru-RU" dirty="0"/>
              <a:t> Разработано положение («+»). </a:t>
            </a:r>
          </a:p>
          <a:p>
            <a:pPr marL="457200" indent="-457200" algn="just">
              <a:buAutoNum type="arabicPeriod"/>
            </a:pPr>
            <a:r>
              <a:rPr lang="ru-RU" dirty="0"/>
              <a:t>Созданы необходимые локальные акты («+» необходимо обновить). </a:t>
            </a:r>
          </a:p>
          <a:p>
            <a:pPr marL="457200" indent="-457200" algn="just">
              <a:buAutoNum type="arabicPeriod"/>
            </a:pPr>
            <a:r>
              <a:rPr lang="ru-RU" dirty="0"/>
              <a:t>Разработан план мероприятий. </a:t>
            </a:r>
          </a:p>
          <a:p>
            <a:pPr marL="457200" indent="-457200" algn="just">
              <a:buAutoNum type="arabicPeriod"/>
            </a:pPr>
            <a:r>
              <a:rPr lang="ru-RU" dirty="0"/>
              <a:t>Выбраны наставники и наставляемые (написание ими заявлений, подписание соглашений). </a:t>
            </a:r>
          </a:p>
          <a:p>
            <a:pPr marL="457200" indent="-457200" algn="just">
              <a:buAutoNum type="arabicPeriod"/>
            </a:pPr>
            <a:r>
              <a:rPr lang="ru-RU" dirty="0"/>
              <a:t>Определены тематические направления деятельности, с которыми будут работать наставники и наставляемые. </a:t>
            </a:r>
          </a:p>
          <a:p>
            <a:pPr marL="457200" indent="-457200" algn="just">
              <a:buAutoNum type="arabicPeriod"/>
            </a:pPr>
            <a:r>
              <a:rPr lang="ru-RU" dirty="0"/>
              <a:t>Создана модель наставничества ОО.</a:t>
            </a:r>
          </a:p>
          <a:p>
            <a:pPr marL="457200" indent="-457200" algn="just">
              <a:buAutoNum type="arabicPeriod"/>
            </a:pPr>
            <a:r>
              <a:rPr lang="ru-RU" dirty="0"/>
              <a:t>Обновлена информации на сайте ОО в разделе «Наставничество». </a:t>
            </a:r>
          </a:p>
          <a:p>
            <a:pPr marL="457200" indent="-457200" algn="just">
              <a:buAutoNum type="arabicPeriod"/>
            </a:pPr>
            <a:r>
              <a:rPr lang="ru-RU" dirty="0"/>
              <a:t>Внесены данные в АИС "Кадры в образовании. Самарская область" в раздел "Наставничество". </a:t>
            </a:r>
          </a:p>
          <a:p>
            <a:pPr marL="457200" indent="-457200" algn="just">
              <a:buAutoNum type="arabicPeriod"/>
            </a:pPr>
            <a:r>
              <a:rPr lang="ru-RU" dirty="0"/>
              <a:t>Организована работа по реализации плана мероприятий в соответствии с составленной моделью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B502FCD-62C9-44C9-AC54-4BE0E05C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EB6E5CD-4004-42D5-A245-FF1C3494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ШАГИ К УСПЕХУ (в рамках реализации многофункционального наставничества)</a:t>
            </a:r>
          </a:p>
        </p:txBody>
      </p:sp>
    </p:spTree>
    <p:extLst>
      <p:ext uri="{BB962C8B-B14F-4D97-AF65-F5344CB8AC3E}">
        <p14:creationId xmlns:p14="http://schemas.microsoft.com/office/powerpoint/2010/main" val="502847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5322</TotalTime>
  <Words>1062</Words>
  <Application>Microsoft Office PowerPoint</Application>
  <PresentationFormat>Экран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Candara</vt:lpstr>
      <vt:lpstr>Symbol</vt:lpstr>
      <vt:lpstr>Волна</vt:lpstr>
      <vt:lpstr>                МНОГОФУНКЦИОНАЛЬНОЕ НАСТАВНИЧЕСТВО КАК ИНСТРУМЕНТ ПОВЫШЕНИЯ КАЧЕСТВА ОБРАЗОВАНИЯ                                                      Выполнил: Л.Т. Ларина,  методист ГБУ ДПО  «Кинельский ресурсный центр» </vt:lpstr>
      <vt:lpstr>Презентация PowerPoint</vt:lpstr>
      <vt:lpstr>Презентация PowerPoint</vt:lpstr>
      <vt:lpstr>Презентация PowerPoint</vt:lpstr>
      <vt:lpstr>Презентация PowerPoint</vt:lpstr>
      <vt:lpstr>Наставничество</vt:lpstr>
      <vt:lpstr>Презентация PowerPoint</vt:lpstr>
      <vt:lpstr>МНОГОФУНКЦИОНАЛЬНАЯ СИСТЕМА НАСТАВНИЧЕСТВА</vt:lpstr>
      <vt:lpstr>ШАГИ К УСПЕХУ (в рамках реализации многофункционального наставничества)</vt:lpstr>
      <vt:lpstr>ФОРМЫ НАСТАВНИЧЕСТВА:</vt:lpstr>
      <vt:lpstr>Формы наставничества</vt:lpstr>
      <vt:lpstr>Формы наставничества</vt:lpstr>
      <vt:lpstr>Формы наставничество</vt:lpstr>
      <vt:lpstr>Формы наставничества</vt:lpstr>
      <vt:lpstr>Презентация PowerPoint</vt:lpstr>
      <vt:lpstr>Презентация PowerPoint</vt:lpstr>
      <vt:lpstr>Зона ближайшего развития: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Лояльность клиентов.  Банк «МТС»</dc:title>
  <dc:creator>я</dc:creator>
  <cp:lastModifiedBy>александр ларин</cp:lastModifiedBy>
  <cp:revision>292</cp:revision>
  <dcterms:modified xsi:type="dcterms:W3CDTF">2022-09-21T19:01:44Z</dcterms:modified>
</cp:coreProperties>
</file>