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4" r:id="rId3"/>
    <p:sldId id="271" r:id="rId4"/>
    <p:sldId id="275" r:id="rId5"/>
    <p:sldId id="276" r:id="rId6"/>
    <p:sldId id="292" r:id="rId7"/>
    <p:sldId id="294" r:id="rId8"/>
    <p:sldId id="298" r:id="rId9"/>
    <p:sldId id="299" r:id="rId10"/>
    <p:sldId id="297" r:id="rId11"/>
    <p:sldId id="270" r:id="rId12"/>
    <p:sldId id="286" r:id="rId13"/>
    <p:sldId id="290" r:id="rId14"/>
    <p:sldId id="291" r:id="rId15"/>
    <p:sldId id="277" r:id="rId16"/>
    <p:sldId id="279" r:id="rId17"/>
    <p:sldId id="282" r:id="rId18"/>
    <p:sldId id="281" r:id="rId19"/>
    <p:sldId id="283" r:id="rId20"/>
    <p:sldId id="272" r:id="rId21"/>
    <p:sldId id="285" r:id="rId22"/>
    <p:sldId id="284" r:id="rId23"/>
    <p:sldId id="262" r:id="rId24"/>
    <p:sldId id="258" r:id="rId25"/>
    <p:sldId id="259" r:id="rId26"/>
    <p:sldId id="264" r:id="rId27"/>
    <p:sldId id="265" r:id="rId28"/>
    <p:sldId id="301" r:id="rId29"/>
    <p:sldId id="287" r:id="rId30"/>
    <p:sldId id="278" r:id="rId31"/>
    <p:sldId id="304" r:id="rId32"/>
    <p:sldId id="306" r:id="rId33"/>
    <p:sldId id="305" r:id="rId34"/>
    <p:sldId id="273" r:id="rId35"/>
    <p:sldId id="302" r:id="rId36"/>
    <p:sldId id="30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38A05-27B8-4513-ABF9-0ACABE9A0F7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0DA1D-75D6-4446-9DF8-E560427A77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Л.М.Перминова</a:t>
            </a:r>
            <a:r>
              <a:rPr lang="ru-RU" dirty="0" smtClean="0"/>
              <a:t>, доктор педагогических наук, профессор кафедры управления персоналом Московского института открытого образования.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DA1D-75D6-4446-9DF8-E560427A77F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Смолеусова</a:t>
            </a:r>
            <a:r>
              <a:rPr lang="ru-RU" dirty="0" smtClean="0"/>
              <a:t> Татьяна Викторовна профессор кафедры начального образования </a:t>
            </a:r>
            <a:r>
              <a:rPr lang="ru-RU" dirty="0" err="1" smtClean="0"/>
              <a:t>НИПКиПРО</a:t>
            </a:r>
            <a:r>
              <a:rPr lang="ru-RU" dirty="0" smtClean="0"/>
              <a:t>, к.п.н., доцент, почетный работник общего образования РФ, автор пособий по математике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DA1D-75D6-4446-9DF8-E560427A77F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Смолеусова</a:t>
            </a:r>
            <a:r>
              <a:rPr lang="ru-RU" dirty="0" smtClean="0"/>
              <a:t> Татьяна Викторовна профессор кафедры начального образования </a:t>
            </a:r>
            <a:r>
              <a:rPr lang="ru-RU" dirty="0" err="1" smtClean="0"/>
              <a:t>НИПКиПРО</a:t>
            </a:r>
            <a:r>
              <a:rPr lang="ru-RU" dirty="0" smtClean="0"/>
              <a:t>, к.п.н., доцент, почетный работник общего образования РФ, автор пособий по математике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DA1D-75D6-4446-9DF8-E560427A77F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*АННА БУДАКОВА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младший научный сотрудник Лаборатории когнитивных исследований и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психогенетики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Томского государственного университета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DA1D-75D6-4446-9DF8-E560427A77F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Ð.À. Островская – канд. </a:t>
            </a:r>
            <a:r>
              <a:rPr lang="ru-RU" dirty="0" err="1" smtClean="0"/>
              <a:t>пед</a:t>
            </a:r>
            <a:r>
              <a:rPr lang="ru-RU" dirty="0" smtClean="0"/>
              <a:t>. наук, до цент Брянского государственного университета.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DA1D-75D6-4446-9DF8-E560427A77FA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DA1D-75D6-4446-9DF8-E560427A77FA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useum.festivalnauki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useum.festivalnauki.ru/exhibits_cat/matematika-i-czifrovye-tehnologii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ru/news/glavnye-novosti/matematika-dlya-vseh-sekrety-motivacii/" TargetMode="External"/><Relationship Id="rId3" Type="http://schemas.openxmlformats.org/officeDocument/2006/relationships/hyperlink" Target="https://media.prosv.ru/static/books-viewer/index.html?path=/media/ebook/398634/&amp;pageFrom=1&amp;pageTo=80" TargetMode="External"/><Relationship Id="rId7" Type="http://schemas.openxmlformats.org/officeDocument/2006/relationships/hyperlink" Target="https://old.mousemath.ru/our-projects/free-downloads" TargetMode="External"/><Relationship Id="rId12" Type="http://schemas.openxmlformats.org/officeDocument/2006/relationships/hyperlink" Target="http://center-imc.ru/wp-content/uploads/2020/02/10120.pdf" TargetMode="External"/><Relationship Id="rId2" Type="http://schemas.openxmlformats.org/officeDocument/2006/relationships/hyperlink" Target="https://www.the-village.ru/children/children/291244-detski-vopr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kc.by/ru/PISA/2-ex__pisa.pdf" TargetMode="External"/><Relationship Id="rId11" Type="http://schemas.openxmlformats.org/officeDocument/2006/relationships/hyperlink" Target="http://school2100.com/upload/iblock/c34/c34108dec1afb0a3a3d4176070ac6d9a.pdf" TargetMode="External"/><Relationship Id="rId5" Type="http://schemas.openxmlformats.org/officeDocument/2006/relationships/hyperlink" Target="https://n-shkola.ru/site/search/topic/6" TargetMode="External"/><Relationship Id="rId10" Type="http://schemas.openxmlformats.org/officeDocument/2006/relationships/hyperlink" Target="http://school2100.com/upload/iblock/f49/f4998b3a76cc1b53eca983a788ba4da5.pdf" TargetMode="External"/><Relationship Id="rId4" Type="http://schemas.openxmlformats.org/officeDocument/2006/relationships/hyperlink" Target="https://museum.festivalnauki.ru/exhibits_cat/matematika-i-czifrovye-tehnologii/" TargetMode="External"/><Relationship Id="rId9" Type="http://schemas.openxmlformats.org/officeDocument/2006/relationships/hyperlink" Target="https://mp.mgou.ru/upload/iblock/6fb/Perminova_LM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Методы и приемы работы по формированию математической грамотности посредством работы над математическими задачами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Users\Админ\Desktop\thumb_6576_content_gallery_ma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3910871" cy="2578596"/>
          </a:xfrm>
          <a:prstGeom prst="rect">
            <a:avLst/>
          </a:prstGeom>
          <a:noFill/>
        </p:spPr>
      </p:pic>
      <p:pic>
        <p:nvPicPr>
          <p:cNvPr id="5" name="Picture 2" descr="C:\Users\Админ\Desktop\09903a86-0d11-4cbf-b7d8-c189d9ee33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888432" cy="2592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Как формировать </a:t>
            </a:r>
            <a:r>
              <a:rPr lang="ru-RU" b="1" dirty="0" smtClean="0">
                <a:solidFill>
                  <a:srgbClr val="0000CC"/>
                </a:solidFill>
              </a:rPr>
              <a:t>функциональную </a:t>
            </a:r>
            <a:r>
              <a:rPr lang="ru-RU" b="1" dirty="0" smtClean="0">
                <a:solidFill>
                  <a:srgbClr val="0000CC"/>
                </a:solidFill>
              </a:rPr>
              <a:t>грамотность средствами математики?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86104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dirty="0" smtClean="0"/>
              <a:t> Моделирование 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Изменение и зависимости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«на глаз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«от руки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«прикидка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Проекты по математике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Математические экскурсии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Практические работы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Диаграммы, таблицы, схемы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Развертки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Покомпонентный метод формирования общего умения решать задачи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Ситуации из жизни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Сюжеты задач соответствуют контекстам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Задачи класса, семьи, ученика…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Проектные </a:t>
            </a:r>
            <a:r>
              <a:rPr lang="ru-RU" dirty="0" smtClean="0"/>
              <a:t>задачи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Финансовая арифметика основанная на решении задач на семейный и личный бюджет, на расходы и доходы.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815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Математико-методический инструментарий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Недостатки в овладении </a:t>
            </a:r>
            <a:r>
              <a:rPr lang="ru-RU" b="1" dirty="0" err="1" smtClean="0">
                <a:solidFill>
                  <a:srgbClr val="0000CC"/>
                </a:solidFill>
              </a:rPr>
              <a:t>метапредметными</a:t>
            </a:r>
            <a:r>
              <a:rPr lang="ru-RU" b="1" dirty="0" smtClean="0">
                <a:solidFill>
                  <a:srgbClr val="0000CC"/>
                </a:solidFill>
              </a:rPr>
              <a:t> умениями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6832"/>
            <a:ext cx="8964488" cy="51411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работать с нетрадиционным заданием</a:t>
            </a:r>
            <a:r>
              <a:rPr lang="ru-RU" sz="1800" dirty="0" smtClean="0"/>
              <a:t>, в частности, с задачей, отличной от текстовой, для которой известен способ решения; 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работать с информацией</a:t>
            </a:r>
            <a:r>
              <a:rPr lang="ru-RU" sz="1800" dirty="0" smtClean="0"/>
              <a:t>, представленной в различных формах (текста, таблицы, диаграммы, схемы, рисунка, чертежа) 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отбирать информацию</a:t>
            </a:r>
            <a:r>
              <a:rPr lang="ru-RU" sz="1800" dirty="0" smtClean="0"/>
              <a:t>, если задача содержит избыточную информацию; привлекать информацию, использовать личный опыт 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задавать самостоятельно </a:t>
            </a:r>
            <a:r>
              <a:rPr lang="ru-RU" sz="1800" dirty="0" smtClean="0"/>
              <a:t>точность данных с учетом условий </a:t>
            </a:r>
            <a:r>
              <a:rPr lang="ru-RU" sz="1800" dirty="0" smtClean="0"/>
              <a:t>задачи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моделировать </a:t>
            </a:r>
            <a:r>
              <a:rPr lang="ru-RU" sz="1800" dirty="0" smtClean="0"/>
              <a:t>ситуацию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размышлять: </a:t>
            </a:r>
            <a:r>
              <a:rPr lang="ru-RU" sz="1800" dirty="0" smtClean="0"/>
              <a:t>использовать здравый смысл, перебор возможных вариантов, метод проб и </a:t>
            </a:r>
            <a:r>
              <a:rPr lang="ru-RU" sz="1800" dirty="0" smtClean="0"/>
              <a:t>ошибок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представлять</a:t>
            </a:r>
            <a:r>
              <a:rPr lang="ru-RU" sz="1800" dirty="0" smtClean="0"/>
              <a:t> </a:t>
            </a:r>
            <a:r>
              <a:rPr lang="ru-RU" sz="1800" dirty="0" smtClean="0"/>
              <a:t>в словесной форме обоснование решения </a:t>
            </a:r>
            <a:endParaRPr lang="ru-RU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находить и удерживать </a:t>
            </a:r>
            <a:r>
              <a:rPr lang="ru-RU" sz="1800" dirty="0" smtClean="0"/>
              <a:t>все условия, необходимые для решения и его интерпретации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Причины непонимания математики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87484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000" dirty="0" smtClean="0"/>
              <a:t>1)Математическая тревожность/«</a:t>
            </a:r>
            <a:r>
              <a:rPr lang="ru-RU" sz="2000" dirty="0" smtClean="0"/>
              <a:t>страх математики</a:t>
            </a:r>
            <a:r>
              <a:rPr lang="ru-RU" sz="2000" dirty="0" smtClean="0"/>
              <a:t>». Как исправить?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</a:pPr>
            <a:r>
              <a:rPr lang="ru-RU" sz="2000" dirty="0" smtClean="0"/>
              <a:t>- Работа на </a:t>
            </a:r>
            <a:r>
              <a:rPr lang="ru-RU" sz="2000" dirty="0" err="1" smtClean="0"/>
              <a:t>Учи.ру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 Решение  олимпиадных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 Работа на платформе </a:t>
            </a:r>
            <a:r>
              <a:rPr lang="ru-RU" sz="2000" dirty="0" err="1" smtClean="0"/>
              <a:t>Яндекс</a:t>
            </a:r>
            <a:r>
              <a:rPr lang="ru-RU" sz="2000" dirty="0" smtClean="0"/>
              <a:t>. Учебник – математика – кружок: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математические ребусы, комбинаторные, геометрические и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логические  задачи, олимпиадные задания.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Ищете интересное  в математике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Играйте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2)  Мотивация.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3) Создать </a:t>
            </a:r>
            <a:r>
              <a:rPr lang="ru-RU" sz="2000" dirty="0" smtClean="0"/>
              <a:t>для ребенка дома позитивную и </a:t>
            </a:r>
            <a:r>
              <a:rPr lang="ru-RU" sz="2000" dirty="0" smtClean="0"/>
              <a:t> безопасную атмосферу  </a:t>
            </a:r>
            <a:r>
              <a:rPr lang="ru-RU" sz="2000" dirty="0" smtClean="0"/>
              <a:t>во время </a:t>
            </a:r>
            <a:r>
              <a:rPr lang="ru-RU" sz="2000" dirty="0" smtClean="0"/>
              <a:t>занятий  </a:t>
            </a:r>
            <a:r>
              <a:rPr lang="ru-RU" sz="2000" dirty="0" smtClean="0"/>
              <a:t>математикой.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88640"/>
            <a:ext cx="8229600" cy="61206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/>
              <a:t>                «</a:t>
            </a:r>
            <a:r>
              <a:rPr lang="ru-RU" sz="3400" dirty="0" smtClean="0"/>
              <a:t>Решить задачу – значит раскрыть связи между данными </a:t>
            </a:r>
            <a:r>
              <a:rPr lang="ru-RU" sz="3400" dirty="0" smtClean="0"/>
              <a:t>и искомым</a:t>
            </a:r>
            <a:r>
              <a:rPr lang="ru-RU" sz="3400" dirty="0" smtClean="0"/>
              <a:t>, за данные условием задачи, на основе чего выбрать, а затем выполнить арифметические действия и дать от </a:t>
            </a:r>
            <a:r>
              <a:rPr lang="ru-RU" sz="3400" dirty="0" err="1" smtClean="0"/>
              <a:t>вет</a:t>
            </a:r>
            <a:r>
              <a:rPr lang="ru-RU" sz="3400" dirty="0" smtClean="0"/>
              <a:t> на вопрос задачи» (М.А. </a:t>
            </a:r>
            <a:r>
              <a:rPr lang="ru-RU" sz="3400" dirty="0" err="1" smtClean="0"/>
              <a:t>Бантова</a:t>
            </a:r>
            <a:r>
              <a:rPr lang="ru-RU" sz="3400" dirty="0" smtClean="0"/>
              <a:t>, Г.В. </a:t>
            </a:r>
            <a:r>
              <a:rPr lang="ru-RU" sz="3400" dirty="0" err="1" smtClean="0"/>
              <a:t>Бельтюкова</a:t>
            </a:r>
            <a:r>
              <a:rPr lang="ru-RU" sz="3400" dirty="0" smtClean="0"/>
              <a:t>. «Методика </a:t>
            </a:r>
            <a:r>
              <a:rPr lang="ru-RU" sz="3400" dirty="0" smtClean="0"/>
              <a:t>преподавания </a:t>
            </a:r>
            <a:r>
              <a:rPr lang="ru-RU" sz="3400" dirty="0" smtClean="0"/>
              <a:t>математики в начальных </a:t>
            </a:r>
            <a:r>
              <a:rPr lang="ru-RU" sz="3400" dirty="0" smtClean="0"/>
              <a:t>классах»</a:t>
            </a:r>
          </a:p>
          <a:p>
            <a:pPr>
              <a:lnSpc>
                <a:spcPct val="170000"/>
              </a:lnSpc>
              <a:buNone/>
            </a:pPr>
            <a:r>
              <a:rPr lang="ru-RU" sz="3400" dirty="0" smtClean="0"/>
              <a:t>       ребенок </a:t>
            </a:r>
            <a:r>
              <a:rPr lang="ru-RU" sz="3400" dirty="0" smtClean="0"/>
              <a:t>должен: </a:t>
            </a:r>
            <a:endParaRPr lang="ru-RU" sz="3400" dirty="0" smtClean="0"/>
          </a:p>
          <a:p>
            <a:pPr>
              <a:lnSpc>
                <a:spcPct val="170000"/>
              </a:lnSpc>
              <a:buNone/>
            </a:pPr>
            <a:r>
              <a:rPr lang="ru-RU" sz="3400" dirty="0" smtClean="0"/>
              <a:t>              а</a:t>
            </a:r>
            <a:r>
              <a:rPr lang="ru-RU" sz="3400" dirty="0" smtClean="0"/>
              <a:t>) </a:t>
            </a:r>
            <a:r>
              <a:rPr lang="ru-RU" sz="3400" b="1" dirty="0" smtClean="0">
                <a:solidFill>
                  <a:srgbClr val="0000CC"/>
                </a:solidFill>
              </a:rPr>
              <a:t>уметь хорошо читать </a:t>
            </a:r>
            <a:r>
              <a:rPr lang="ru-RU" sz="3400" dirty="0" smtClean="0"/>
              <a:t>и понимать смысл прочитанного</a:t>
            </a:r>
            <a:r>
              <a:rPr lang="ru-RU" sz="3400" dirty="0" smtClean="0"/>
              <a:t>;</a:t>
            </a:r>
          </a:p>
          <a:p>
            <a:pPr>
              <a:lnSpc>
                <a:spcPct val="170000"/>
              </a:lnSpc>
              <a:buNone/>
            </a:pPr>
            <a:r>
              <a:rPr lang="ru-RU" sz="3400" dirty="0" smtClean="0"/>
              <a:t> </a:t>
            </a:r>
            <a:r>
              <a:rPr lang="ru-RU" sz="3400" dirty="0" smtClean="0"/>
              <a:t>             </a:t>
            </a:r>
            <a:r>
              <a:rPr lang="ru-RU" sz="3400" dirty="0" smtClean="0"/>
              <a:t>б) </a:t>
            </a:r>
            <a:r>
              <a:rPr lang="ru-RU" sz="3400" b="1" dirty="0" smtClean="0">
                <a:solidFill>
                  <a:srgbClr val="0000CC"/>
                </a:solidFill>
              </a:rPr>
              <a:t>уметь анализировать </a:t>
            </a:r>
            <a:r>
              <a:rPr lang="ru-RU" sz="3400" dirty="0" smtClean="0"/>
              <a:t>текст </a:t>
            </a:r>
            <a:r>
              <a:rPr lang="ru-RU" sz="3400" dirty="0" smtClean="0"/>
              <a:t>задачи</a:t>
            </a:r>
            <a:r>
              <a:rPr lang="ru-RU" sz="3400" dirty="0" smtClean="0"/>
              <a:t>, выявляя его структуру и </a:t>
            </a:r>
            <a:r>
              <a:rPr lang="ru-RU" sz="3400" dirty="0" smtClean="0"/>
              <a:t>  взаимоотношения </a:t>
            </a:r>
            <a:r>
              <a:rPr lang="ru-RU" sz="3400" dirty="0" smtClean="0"/>
              <a:t>между данными и искомым</a:t>
            </a:r>
            <a:r>
              <a:rPr lang="ru-RU" sz="3400" dirty="0" smtClean="0"/>
              <a:t>;</a:t>
            </a:r>
          </a:p>
          <a:p>
            <a:pPr>
              <a:lnSpc>
                <a:spcPct val="170000"/>
              </a:lnSpc>
              <a:buNone/>
            </a:pPr>
            <a:r>
              <a:rPr lang="ru-RU" sz="3400" dirty="0" smtClean="0"/>
              <a:t> </a:t>
            </a:r>
            <a:r>
              <a:rPr lang="ru-RU" sz="3400" dirty="0" smtClean="0"/>
              <a:t>             в</a:t>
            </a:r>
            <a:r>
              <a:rPr lang="ru-RU" sz="3400" dirty="0" smtClean="0"/>
              <a:t>) </a:t>
            </a:r>
            <a:r>
              <a:rPr lang="ru-RU" sz="3400" b="1" dirty="0" smtClean="0">
                <a:solidFill>
                  <a:srgbClr val="0000CC"/>
                </a:solidFill>
              </a:rPr>
              <a:t>уметь правильно выбирать </a:t>
            </a:r>
            <a:r>
              <a:rPr lang="ru-RU" sz="3400" dirty="0" smtClean="0"/>
              <a:t>и </a:t>
            </a:r>
            <a:r>
              <a:rPr lang="ru-RU" sz="3400" b="1" dirty="0" smtClean="0">
                <a:solidFill>
                  <a:srgbClr val="0000CC"/>
                </a:solidFill>
              </a:rPr>
              <a:t>выполнять</a:t>
            </a:r>
            <a:r>
              <a:rPr lang="ru-RU" sz="3400" dirty="0" smtClean="0"/>
              <a:t> </a:t>
            </a:r>
            <a:r>
              <a:rPr lang="ru-RU" sz="3400" dirty="0" smtClean="0"/>
              <a:t>арифметические действия (и следовательно, быть хорошо </a:t>
            </a:r>
            <a:r>
              <a:rPr lang="ru-RU" sz="3400" dirty="0" smtClean="0"/>
              <a:t>знакомым </a:t>
            </a:r>
            <a:r>
              <a:rPr lang="ru-RU" sz="3400" dirty="0" smtClean="0"/>
              <a:t>с ними</a:t>
            </a:r>
            <a:r>
              <a:rPr lang="ru-RU" sz="3400" dirty="0" smtClean="0"/>
              <a:t>):</a:t>
            </a:r>
          </a:p>
          <a:p>
            <a:pPr>
              <a:lnSpc>
                <a:spcPct val="170000"/>
              </a:lnSpc>
              <a:buNone/>
            </a:pPr>
            <a:r>
              <a:rPr lang="ru-RU" sz="3400" dirty="0" smtClean="0"/>
              <a:t> </a:t>
            </a:r>
            <a:r>
              <a:rPr lang="ru-RU" sz="3400" dirty="0" smtClean="0"/>
              <a:t>            </a:t>
            </a:r>
            <a:r>
              <a:rPr lang="ru-RU" sz="3400" dirty="0" smtClean="0"/>
              <a:t>г) </a:t>
            </a:r>
            <a:r>
              <a:rPr lang="ru-RU" sz="3400" b="1" dirty="0" smtClean="0">
                <a:solidFill>
                  <a:srgbClr val="0000CC"/>
                </a:solidFill>
              </a:rPr>
              <a:t>уметь записать </a:t>
            </a:r>
            <a:r>
              <a:rPr lang="ru-RU" sz="3400" dirty="0" smtClean="0"/>
              <a:t>решение задачи с помощью соответствующей </a:t>
            </a:r>
            <a:r>
              <a:rPr lang="ru-RU" sz="3400" dirty="0" smtClean="0"/>
              <a:t>математической символики.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Учебные изобретательские задачи. Р.А. Островская</a:t>
            </a:r>
            <a:endParaRPr lang="ru-RU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  <a:gridCol w="50405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Тексты учебных изобретательских задач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Задания для осмысления и </a:t>
                      </a:r>
                      <a:r>
                        <a:rPr lang="ru-RU" sz="1400" dirty="0" err="1" smtClean="0"/>
                        <a:t>матема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тических</a:t>
                      </a:r>
                      <a:r>
                        <a:rPr lang="ru-RU" sz="1400" dirty="0" smtClean="0"/>
                        <a:t> вычислений (примерные)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 Как заставить абсолютно всех водителей проезжать с малой скоростью по дороге, проходящей мимо детского городка, если известно, что обычная «</a:t>
                      </a:r>
                      <a:r>
                        <a:rPr lang="ru-RU" sz="1400" dirty="0" err="1" smtClean="0"/>
                        <a:t>зеб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ра</a:t>
                      </a:r>
                      <a:r>
                        <a:rPr lang="ru-RU" sz="1400" dirty="0" smtClean="0"/>
                        <a:t>» малоэффективна?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Предложите варианты, которые заставят водителей сбросить скорость. Какой обойдется дешевле? Сколько ведер белой краски потребуется на волнистую «зебру», если на обычную из 10 полос надо 2 ведра, а волнистая линия длиннее прямой в 2 раза? Узнайте цену краски в магазине и найдите стоимость волнистой «зебры»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Нарисовать «зебру» волнистой, и водитель, опасаясь ям, затормозит)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13. У фермеров в Африке стада павианов (обезьян) уничтожают урожай мандаринов. Не помогают ни сторожа, ни собаки. Что делать?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Какой способ охраны, наименее затратный, можете предложить вы? Составьте арифметическую задачу про павианов и мандарины. (Можно между мандаринами посадить кислые лимоны, их павианы не любят)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4653136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Система </a:t>
            </a:r>
            <a:r>
              <a:rPr lang="ru-RU" sz="2000" b="1" dirty="0" smtClean="0">
                <a:solidFill>
                  <a:srgbClr val="0000CC"/>
                </a:solidFill>
              </a:rPr>
              <a:t>приемов разрешения технических противоречий (</a:t>
            </a:r>
            <a:r>
              <a:rPr lang="ru-RU" sz="2000" b="1" dirty="0" smtClean="0">
                <a:solidFill>
                  <a:srgbClr val="0000CC"/>
                </a:solidFill>
              </a:rPr>
              <a:t>приемы-хитрости , ТРИЗ):</a:t>
            </a:r>
          </a:p>
          <a:p>
            <a:pPr marL="342900" indent="-342900"/>
            <a:r>
              <a:rPr lang="ru-RU" dirty="0" smtClean="0"/>
              <a:t>1. Сделать </a:t>
            </a:r>
            <a:r>
              <a:rPr lang="ru-RU" dirty="0" smtClean="0"/>
              <a:t>наоборот. </a:t>
            </a:r>
            <a:endParaRPr lang="ru-RU" dirty="0" smtClean="0"/>
          </a:p>
          <a:p>
            <a:pPr marL="342900" indent="-342900"/>
            <a:r>
              <a:rPr lang="ru-RU" dirty="0" smtClean="0"/>
              <a:t>2. Сделать </a:t>
            </a:r>
            <a:r>
              <a:rPr lang="ru-RU" dirty="0" smtClean="0"/>
              <a:t>заранее. </a:t>
            </a:r>
            <a:endParaRPr lang="ru-RU" dirty="0" smtClean="0"/>
          </a:p>
          <a:p>
            <a:pPr marL="342900" indent="-342900"/>
            <a:r>
              <a:rPr lang="ru-RU" dirty="0" smtClean="0"/>
              <a:t>3. Сделать </a:t>
            </a:r>
            <a:r>
              <a:rPr lang="ru-RU" dirty="0" smtClean="0"/>
              <a:t>чуть меньше </a:t>
            </a:r>
            <a:r>
              <a:rPr lang="ru-RU" dirty="0" smtClean="0"/>
              <a:t>требуемого.</a:t>
            </a:r>
          </a:p>
          <a:p>
            <a:pPr marL="342900" indent="-342900"/>
            <a:r>
              <a:rPr lang="ru-RU" dirty="0" smtClean="0"/>
              <a:t>4. </a:t>
            </a:r>
            <a:r>
              <a:rPr lang="ru-RU" dirty="0" smtClean="0"/>
              <a:t>Применить идею матрешки. 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39952" y="5157192"/>
            <a:ext cx="4488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/>
              <a:t>5. Применить дробление – объединение. </a:t>
            </a:r>
          </a:p>
          <a:p>
            <a:pPr marL="342900" indent="-342900"/>
            <a:r>
              <a:rPr lang="ru-RU" dirty="0" smtClean="0"/>
              <a:t>6. Применить динамичность – статичность. </a:t>
            </a:r>
          </a:p>
          <a:p>
            <a:pPr marL="342900" indent="-342900"/>
            <a:r>
              <a:rPr lang="ru-RU" dirty="0" smtClean="0"/>
              <a:t>7. Применить тепловое расширение. </a:t>
            </a:r>
          </a:p>
          <a:p>
            <a:pPr marL="342900" indent="-342900"/>
            <a:r>
              <a:rPr lang="ru-RU" dirty="0" smtClean="0"/>
              <a:t>8. Применить ускорение – замедление.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397000"/>
          <a:ext cx="8280920" cy="376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552061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функциональной грамотности (ситуации, задания (ситуации-задания), решение которых связано с функциональной грамотностью)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Расчет количества рулонов обоев, необходимых для оклеивания стен квартиры; количества краски, необходимой для ремонта, решение задач на сообразительность, счет в «уме», планирование расходов из семейного бюджета и т.д.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Примеры открытых заданий по математической грамотности PISA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9735" t="18457" r="27462" b="37371"/>
          <a:stretch>
            <a:fillRect/>
          </a:stretch>
        </p:blipFill>
        <p:spPr bwMode="auto">
          <a:xfrm>
            <a:off x="179512" y="188640"/>
            <a:ext cx="5544616" cy="430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29735" t="19195" r="29130" b="41677"/>
          <a:stretch>
            <a:fillRect/>
          </a:stretch>
        </p:blipFill>
        <p:spPr bwMode="auto">
          <a:xfrm>
            <a:off x="3419872" y="2852936"/>
            <a:ext cx="53285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8624" t="20672" r="29686" b="12884"/>
          <a:stretch>
            <a:fillRect/>
          </a:stretch>
        </p:blipFill>
        <p:spPr bwMode="auto">
          <a:xfrm>
            <a:off x="1763688" y="188640"/>
            <a:ext cx="54006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856984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ЦЕЛЬ ВОПРОСА </a:t>
            </a:r>
            <a:r>
              <a:rPr lang="ru-RU" dirty="0" smtClean="0"/>
              <a:t> 1.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Описание</a:t>
            </a:r>
            <a:r>
              <a:rPr lang="ru-RU" dirty="0" smtClean="0"/>
              <a:t>: сравнить и рассчитать значения для соответствия заданным критериям.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Область </a:t>
            </a:r>
            <a:r>
              <a:rPr lang="ru-RU" dirty="0" smtClean="0"/>
              <a:t>математического содержания: количество.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Контекст</a:t>
            </a:r>
            <a:r>
              <a:rPr lang="ru-RU" dirty="0" smtClean="0"/>
              <a:t>: личный.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Познавательная </a:t>
            </a:r>
            <a:r>
              <a:rPr lang="ru-RU" dirty="0" smtClean="0"/>
              <a:t>деятельность: интерпретация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ЦЕЛЬ ВОПРОСА </a:t>
            </a:r>
            <a:r>
              <a:rPr lang="ru-RU" dirty="0" smtClean="0"/>
              <a:t> 2.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Описание</a:t>
            </a:r>
            <a:r>
              <a:rPr lang="ru-RU" dirty="0" smtClean="0"/>
              <a:t>: понять взаимосвязь языка задачи с символьным, формальным языком, необходимым для ее математического представления.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Область </a:t>
            </a:r>
            <a:r>
              <a:rPr lang="ru-RU" dirty="0" smtClean="0"/>
              <a:t>математического содержания: неопределенность и данные. Контекст: личный.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Познавательная </a:t>
            </a:r>
            <a:r>
              <a:rPr lang="ru-RU" dirty="0" smtClean="0"/>
              <a:t>деятельность: интерпретация.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Математическая грамотность —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283968" y="1700808"/>
            <a:ext cx="475252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способность </a:t>
            </a:r>
            <a:r>
              <a:rPr lang="ru-RU" b="1" dirty="0" smtClean="0">
                <a:solidFill>
                  <a:srgbClr val="FF0000"/>
                </a:solidFill>
              </a:rPr>
              <a:t>определять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понимать</a:t>
            </a:r>
            <a:r>
              <a:rPr lang="ru-RU" dirty="0" smtClean="0"/>
              <a:t> роль математики, </a:t>
            </a:r>
            <a:r>
              <a:rPr lang="ru-RU" b="1" dirty="0" smtClean="0">
                <a:solidFill>
                  <a:srgbClr val="FF0000"/>
                </a:solidFill>
              </a:rPr>
              <a:t>высказывать</a:t>
            </a:r>
            <a:r>
              <a:rPr lang="ru-RU" dirty="0" smtClean="0"/>
              <a:t> хорошо обоснованные математические суждения и </a:t>
            </a:r>
            <a:r>
              <a:rPr lang="ru-RU" b="1" dirty="0" smtClean="0">
                <a:solidFill>
                  <a:srgbClr val="FF0000"/>
                </a:solidFill>
              </a:rPr>
              <a:t>находить </a:t>
            </a:r>
            <a:r>
              <a:rPr lang="ru-RU" dirty="0" smtClean="0"/>
              <a:t>необходимые математические инструменты для решения современных повседневных задач и научных проблем.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0155" t="19120" r="22260" b="9498"/>
          <a:stretch>
            <a:fillRect/>
          </a:stretch>
        </p:blipFill>
        <p:spPr bwMode="auto">
          <a:xfrm>
            <a:off x="539552" y="1700808"/>
            <a:ext cx="3960440" cy="36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9155" r="4788" b="12346"/>
          <a:stretch>
            <a:fillRect/>
          </a:stretch>
        </p:blipFill>
        <p:spPr bwMode="auto">
          <a:xfrm>
            <a:off x="0" y="640552"/>
            <a:ext cx="8964488" cy="556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Банк заданий по функциональной </a:t>
            </a:r>
            <a:r>
              <a:rPr lang="ru-RU" b="1" dirty="0" smtClean="0">
                <a:solidFill>
                  <a:srgbClr val="0000CC"/>
                </a:solidFill>
              </a:rPr>
              <a:t>грамотности  на «Просвещении»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112" t="10336" r="8281" b="27192"/>
          <a:stretch>
            <a:fillRect/>
          </a:stretch>
        </p:blipFill>
        <p:spPr bwMode="auto">
          <a:xfrm>
            <a:off x="971600" y="1124744"/>
            <a:ext cx="7668344" cy="39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5229200"/>
            <a:ext cx="26302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Численность населения. </a:t>
            </a:r>
          </a:p>
          <a:p>
            <a:r>
              <a:rPr lang="ru-RU" dirty="0" smtClean="0"/>
              <a:t>Доход семьи.</a:t>
            </a:r>
          </a:p>
          <a:p>
            <a:r>
              <a:rPr lang="ru-RU" dirty="0" smtClean="0"/>
              <a:t>Катание на упряжке.</a:t>
            </a:r>
          </a:p>
          <a:p>
            <a:r>
              <a:rPr lang="ru-RU" dirty="0" smtClean="0"/>
              <a:t>Копилка.</a:t>
            </a:r>
          </a:p>
          <a:p>
            <a:r>
              <a:rPr lang="ru-RU" dirty="0" smtClean="0"/>
              <a:t>Масса животных.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5229200"/>
            <a:ext cx="27585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Модель дома.</a:t>
            </a:r>
          </a:p>
          <a:p>
            <a:r>
              <a:rPr lang="ru-RU" dirty="0" smtClean="0"/>
              <a:t>Необязательные расходы.</a:t>
            </a:r>
          </a:p>
          <a:p>
            <a:r>
              <a:rPr lang="ru-RU" dirty="0" smtClean="0"/>
              <a:t>Океаны.</a:t>
            </a:r>
          </a:p>
          <a:p>
            <a:r>
              <a:rPr lang="ru-RU" dirty="0" smtClean="0"/>
              <a:t>Самый экономный.</a:t>
            </a:r>
          </a:p>
          <a:p>
            <a:r>
              <a:rPr lang="ru-RU" dirty="0" smtClean="0"/>
              <a:t>Сапсан.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5229200"/>
            <a:ext cx="3038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Секреты разумных расходов.</a:t>
            </a:r>
          </a:p>
          <a:p>
            <a:r>
              <a:rPr lang="ru-RU" dirty="0" smtClean="0"/>
              <a:t>Сколько стоит праздник.</a:t>
            </a:r>
          </a:p>
          <a:p>
            <a:r>
              <a:rPr lang="ru-RU" dirty="0" smtClean="0"/>
              <a:t>Скорость животных.</a:t>
            </a:r>
          </a:p>
          <a:p>
            <a:r>
              <a:rPr lang="ru-RU" dirty="0" smtClean="0"/>
              <a:t>С помощью Интернета.</a:t>
            </a:r>
          </a:p>
          <a:p>
            <a:r>
              <a:rPr lang="ru-RU" dirty="0" smtClean="0"/>
              <a:t>Способы оплаты.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8905" t="15504" r="27181" b="15099"/>
          <a:stretch>
            <a:fillRect/>
          </a:stretch>
        </p:blipFill>
        <p:spPr bwMode="auto">
          <a:xfrm>
            <a:off x="1547664" y="116631"/>
            <a:ext cx="5544616" cy="659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Текстовые задачи. </a:t>
            </a:r>
            <a:r>
              <a:rPr lang="ru-RU" b="1" dirty="0" err="1" smtClean="0">
                <a:solidFill>
                  <a:srgbClr val="0000CC"/>
                </a:solidFill>
              </a:rPr>
              <a:t>Учи.ру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228" t="10336" r="60533" b="20267"/>
          <a:stretch>
            <a:fillRect/>
          </a:stretch>
        </p:blipFill>
        <p:spPr bwMode="auto">
          <a:xfrm>
            <a:off x="0" y="908720"/>
            <a:ext cx="348702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8515" t="14027" r="59421" b="11407"/>
          <a:stretch>
            <a:fillRect/>
          </a:stretch>
        </p:blipFill>
        <p:spPr bwMode="auto">
          <a:xfrm>
            <a:off x="3563888" y="1196752"/>
            <a:ext cx="315093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7084" t="64511" r="61392" b="13622"/>
          <a:stretch>
            <a:fillRect/>
          </a:stretch>
        </p:blipFill>
        <p:spPr bwMode="auto">
          <a:xfrm>
            <a:off x="6516216" y="1409566"/>
            <a:ext cx="2627784" cy="13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Текстовые задачи. </a:t>
            </a:r>
            <a:r>
              <a:rPr lang="ru-RU" b="1" dirty="0" err="1" smtClean="0">
                <a:solidFill>
                  <a:srgbClr val="0000CC"/>
                </a:solidFill>
              </a:rPr>
              <a:t>Яндекс</a:t>
            </a:r>
            <a:r>
              <a:rPr lang="ru-RU" b="1" dirty="0" smtClean="0">
                <a:solidFill>
                  <a:srgbClr val="0000CC"/>
                </a:solidFill>
              </a:rPr>
              <a:t>. Учебник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73" t="10178" r="8072" b="3908"/>
          <a:stretch>
            <a:fillRect/>
          </a:stretch>
        </p:blipFill>
        <p:spPr bwMode="auto">
          <a:xfrm>
            <a:off x="971600" y="764704"/>
            <a:ext cx="7704856" cy="59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319" t="8653" r="8785" b="5897"/>
          <a:stretch>
            <a:fillRect/>
          </a:stretch>
        </p:blipFill>
        <p:spPr bwMode="auto">
          <a:xfrm>
            <a:off x="1187623" y="-1"/>
            <a:ext cx="659757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894" t="9317" r="12172" b="11688"/>
          <a:stretch>
            <a:fillRect/>
          </a:stretch>
        </p:blipFill>
        <p:spPr bwMode="auto">
          <a:xfrm>
            <a:off x="0" y="0"/>
            <a:ext cx="8928992" cy="672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museum.festivalnauki.ru/wp-content/uploads/2020/10/5f59f3c381d4269da12d17b9_robot.sv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3524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76" t="11769" r="2292" b="11863"/>
          <a:stretch>
            <a:fillRect/>
          </a:stretch>
        </p:blipFill>
        <p:spPr bwMode="auto">
          <a:xfrm>
            <a:off x="395536" y="332656"/>
            <a:ext cx="83844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44522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/>
              <a:t>ЗАЛ «МАТЕМАТИКА </a:t>
            </a:r>
            <a:r>
              <a:rPr lang="ru-RU" b="1" cap="all" dirty="0" smtClean="0"/>
              <a:t>И ЦИФРОВЫЕ </a:t>
            </a:r>
            <a:r>
              <a:rPr lang="ru-RU" b="1" cap="all" dirty="0" smtClean="0"/>
              <a:t>ТЕХНОЛОГИИ»</a:t>
            </a:r>
            <a:endParaRPr lang="ru-RU" b="1" cap="all" dirty="0" smtClean="0"/>
          </a:p>
          <a:p>
            <a:r>
              <a:rPr lang="ru-RU" dirty="0" smtClean="0">
                <a:hlinkClick r:id="rId4"/>
              </a:rPr>
              <a:t>1   </a:t>
            </a:r>
            <a:r>
              <a:rPr lang="ru-RU" b="1" cap="all" dirty="0" smtClean="0">
                <a:hlinkClick r:id="rId4"/>
              </a:rPr>
              <a:t>МАТЕМАТИКА </a:t>
            </a:r>
            <a:r>
              <a:rPr lang="ru-RU" b="1" cap="all" dirty="0" smtClean="0">
                <a:hlinkClick r:id="rId4"/>
              </a:rPr>
              <a:t>ПРИРОДЫ И ИСКУССТВА</a:t>
            </a:r>
          </a:p>
          <a:p>
            <a:r>
              <a:rPr lang="ru-RU" dirty="0" smtClean="0">
                <a:hlinkClick r:id="rId4"/>
              </a:rPr>
              <a:t>2   </a:t>
            </a:r>
            <a:r>
              <a:rPr lang="ru-RU" b="1" cap="all" dirty="0" smtClean="0">
                <a:hlinkClick r:id="rId4"/>
              </a:rPr>
              <a:t>СТЕРЕОМЕТРИЯ</a:t>
            </a:r>
            <a:endParaRPr lang="ru-RU" b="1" cap="all" dirty="0" smtClean="0">
              <a:hlinkClick r:id="rId4"/>
            </a:endParaRPr>
          </a:p>
          <a:p>
            <a:r>
              <a:rPr lang="ru-RU" dirty="0" smtClean="0">
                <a:hlinkClick r:id="rId4"/>
              </a:rPr>
              <a:t>3    </a:t>
            </a:r>
            <a:r>
              <a:rPr lang="ru-RU" b="1" cap="all" dirty="0" smtClean="0">
                <a:hlinkClick r:id="rId4"/>
              </a:rPr>
              <a:t>ЦИФРОВЫЕ </a:t>
            </a:r>
            <a:r>
              <a:rPr lang="ru-RU" b="1" cap="all" dirty="0" smtClean="0">
                <a:hlinkClick r:id="rId4"/>
              </a:rPr>
              <a:t>ТЕХНОЛОГИИ</a:t>
            </a:r>
            <a:endParaRPr lang="ru-RU" b="1" cap="all" dirty="0"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10336" r="1610" b="35032"/>
          <a:stretch>
            <a:fillRect/>
          </a:stretch>
        </p:blipFill>
        <p:spPr bwMode="auto">
          <a:xfrm>
            <a:off x="-1" y="0"/>
            <a:ext cx="9144001" cy="382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l="16350" t="24892" r="29570" b="19580"/>
          <a:stretch>
            <a:fillRect/>
          </a:stretch>
        </p:blipFill>
        <p:spPr bwMode="auto">
          <a:xfrm>
            <a:off x="2267744" y="3895625"/>
            <a:ext cx="4392488" cy="29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t="10410" b="8619"/>
          <a:stretch>
            <a:fillRect/>
          </a:stretch>
        </p:blipFill>
        <p:spPr bwMode="auto">
          <a:xfrm>
            <a:off x="107504" y="332655"/>
            <a:ext cx="9036496" cy="55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Формирование МГ. Что делать?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61662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Помнить о системности </a:t>
            </a:r>
            <a:r>
              <a:rPr lang="ru-RU" dirty="0" smtClean="0"/>
              <a:t>формируемых математических знаний, о необходимости теоретической и практической предметной базы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формировать готовность </a:t>
            </a:r>
            <a:r>
              <a:rPr lang="ru-RU" dirty="0" smtClean="0"/>
              <a:t>к взаимодействию с математической стороной окружающего мира - погружать в реальные ситуации (отдельные задания; цепочки заданий, объединенных ситуацией, проектные работы</a:t>
            </a:r>
            <a:r>
              <a:rPr lang="ru-RU" dirty="0" smtClean="0"/>
              <a:t>)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формировать опыт </a:t>
            </a:r>
            <a:r>
              <a:rPr lang="ru-RU" dirty="0" smtClean="0"/>
              <a:t>поиска путей решения жизненных задач, </a:t>
            </a:r>
            <a:r>
              <a:rPr lang="ru-RU" b="1" dirty="0" smtClean="0">
                <a:solidFill>
                  <a:srgbClr val="C00000"/>
                </a:solidFill>
              </a:rPr>
              <a:t>учить математическому моделированию </a:t>
            </a:r>
            <a:r>
              <a:rPr lang="ru-RU" dirty="0" smtClean="0"/>
              <a:t>реальных ситуаций и </a:t>
            </a:r>
            <a:r>
              <a:rPr lang="ru-RU" b="1" dirty="0" smtClean="0">
                <a:solidFill>
                  <a:srgbClr val="C00000"/>
                </a:solidFill>
              </a:rPr>
              <a:t>переносить</a:t>
            </a:r>
            <a:r>
              <a:rPr lang="ru-RU" dirty="0" smtClean="0"/>
              <a:t> способы решения учебных задач на реальные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развивать</a:t>
            </a:r>
            <a:r>
              <a:rPr lang="ru-RU" dirty="0" smtClean="0"/>
              <a:t> </a:t>
            </a:r>
            <a:r>
              <a:rPr lang="ru-RU" dirty="0" smtClean="0"/>
              <a:t>когнитивную сферу, </a:t>
            </a:r>
            <a:r>
              <a:rPr lang="ru-RU" b="1" dirty="0" smtClean="0">
                <a:solidFill>
                  <a:srgbClr val="C00000"/>
                </a:solidFill>
              </a:rPr>
              <a:t>учить</a:t>
            </a:r>
            <a:r>
              <a:rPr lang="ru-RU" dirty="0" smtClean="0"/>
              <a:t> познавать мир, </a:t>
            </a:r>
            <a:r>
              <a:rPr lang="ru-RU" b="1" dirty="0" smtClean="0">
                <a:solidFill>
                  <a:srgbClr val="C00000"/>
                </a:solidFill>
              </a:rPr>
              <a:t>решать </a:t>
            </a:r>
            <a:r>
              <a:rPr lang="ru-RU" dirty="0" smtClean="0"/>
              <a:t>задачи разными </a:t>
            </a:r>
            <a:r>
              <a:rPr lang="ru-RU" dirty="0" smtClean="0"/>
              <a:t>способами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формировать </a:t>
            </a:r>
            <a:r>
              <a:rPr lang="ru-RU" dirty="0" smtClean="0"/>
              <a:t>коммуникативную, читательскую, информационную, социальную компетенции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развивать</a:t>
            </a:r>
            <a:r>
              <a:rPr lang="ru-RU" dirty="0" smtClean="0"/>
              <a:t> регулятивную сферы и рефлексию: </a:t>
            </a:r>
            <a:r>
              <a:rPr lang="ru-RU" b="1" dirty="0" smtClean="0">
                <a:solidFill>
                  <a:srgbClr val="C00000"/>
                </a:solidFill>
              </a:rPr>
              <a:t>учить</a:t>
            </a:r>
            <a:r>
              <a:rPr lang="ru-RU" dirty="0" smtClean="0"/>
              <a:t> планировать деятельность, конструировать алгоритмы (вычисления, построения и пр.), </a:t>
            </a:r>
            <a:r>
              <a:rPr lang="ru-RU" b="1" dirty="0" smtClean="0">
                <a:solidFill>
                  <a:srgbClr val="C00000"/>
                </a:solidFill>
              </a:rPr>
              <a:t>контролировать</a:t>
            </a:r>
            <a:r>
              <a:rPr lang="ru-RU" dirty="0" smtClean="0"/>
              <a:t> процесс и результат, </a:t>
            </a:r>
            <a:r>
              <a:rPr lang="ru-RU" b="1" dirty="0" smtClean="0">
                <a:solidFill>
                  <a:srgbClr val="C00000"/>
                </a:solidFill>
              </a:rPr>
              <a:t>выполнять </a:t>
            </a:r>
            <a:r>
              <a:rPr lang="ru-RU" dirty="0" smtClean="0"/>
              <a:t>проверку на соответствие исходным данным и правдоподобие, коррекцию и оценку результата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ЗАДАНИЯ </a:t>
            </a:r>
            <a:r>
              <a:rPr lang="ru-RU" sz="2800" b="1" dirty="0" smtClean="0">
                <a:solidFill>
                  <a:srgbClr val="0000CC"/>
                </a:solidFill>
              </a:rPr>
              <a:t>ДЛЯ ФОРМИРОВАНИЯ ФУНКЦИОНАЛЬНОЙ </a:t>
            </a:r>
            <a:r>
              <a:rPr lang="ru-RU" sz="2800" b="1" dirty="0" smtClean="0">
                <a:solidFill>
                  <a:srgbClr val="0000CC"/>
                </a:solidFill>
              </a:rPr>
              <a:t>ГРАМОТНОСТИ,  математика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(Задания </a:t>
            </a:r>
            <a:r>
              <a:rPr lang="ru-RU" sz="2800" b="1" dirty="0" smtClean="0">
                <a:solidFill>
                  <a:srgbClr val="0000CC"/>
                </a:solidFill>
              </a:rPr>
              <a:t>приведены из книги Н.А.Зайцева) 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352928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Двое </a:t>
            </a:r>
            <a:r>
              <a:rPr lang="ru-RU" dirty="0" smtClean="0"/>
              <a:t>пошли - 3 гвоздя нашли. Следом четверо идут, много ли гвоздей найдут? (Ответ: скорее всего ничего не найдут</a:t>
            </a:r>
            <a:r>
              <a:rPr lang="ru-RU" dirty="0" smtClean="0"/>
              <a:t>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В </a:t>
            </a:r>
            <a:r>
              <a:rPr lang="ru-RU" dirty="0" smtClean="0"/>
              <a:t>шестиэтажном доме с этажа на этаж идут лестницы одинаковой длины. Во сколько раз подъем с первого этажа на шестой длиннее, чем подъем с первого этажа на третий? (Ответ: в два с половиной раза</a:t>
            </a:r>
            <a:r>
              <a:rPr lang="ru-RU" dirty="0" smtClean="0"/>
              <a:t>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Курица</a:t>
            </a:r>
            <a:r>
              <a:rPr lang="ru-RU" dirty="0" smtClean="0"/>
              <a:t>, стоящая на одной ноге, весит 2 кг. Сколько весит курица, стоящая на двух ногах? (Ответ: 2 кг</a:t>
            </a:r>
            <a:r>
              <a:rPr lang="ru-RU" dirty="0" smtClean="0"/>
              <a:t>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Может </a:t>
            </a:r>
            <a:r>
              <a:rPr lang="ru-RU" dirty="0" smtClean="0"/>
              <a:t>ли дождь идти 2 дня подряд? (Ответ: не может, т.к. дни разделяет ночь</a:t>
            </a:r>
            <a:r>
              <a:rPr lang="ru-RU" dirty="0" smtClean="0"/>
              <a:t>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34. В колесе 10 спиц. Сколько промежутков между спицами? (Ответ: 10</a:t>
            </a:r>
            <a:r>
              <a:rPr lang="ru-RU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Девочка спросила дедушку, сколько ему лет. Тот ответил: «Если уменьшить мои годы в 6 раз и отнять еще 6 лет, то получишь 6. Узнай, сколько мне лет. (Ответ: 72 года).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l="16676" t="12551" r="42189" b="6240"/>
          <a:stretch>
            <a:fillRect/>
          </a:stretch>
        </p:blipFill>
        <p:spPr bwMode="auto">
          <a:xfrm>
            <a:off x="107504" y="332656"/>
            <a:ext cx="416599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 l="16676" t="11812" r="46080" b="9931"/>
          <a:stretch>
            <a:fillRect/>
          </a:stretch>
        </p:blipFill>
        <p:spPr bwMode="auto">
          <a:xfrm>
            <a:off x="4499992" y="188640"/>
            <a:ext cx="4050790" cy="640871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6676" t="14485" r="46636" b="11969"/>
          <a:stretch>
            <a:fillRect/>
          </a:stretch>
        </p:blipFill>
        <p:spPr bwMode="auto">
          <a:xfrm>
            <a:off x="107504" y="116633"/>
            <a:ext cx="4245896" cy="640871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l="15928" t="14649" r="43588" b="7785"/>
          <a:stretch>
            <a:fillRect/>
          </a:stretch>
        </p:blipFill>
        <p:spPr bwMode="auto">
          <a:xfrm>
            <a:off x="4499992" y="84760"/>
            <a:ext cx="4464496" cy="644058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7788" t="12551" r="43857" b="19528"/>
          <a:stretch>
            <a:fillRect/>
          </a:stretch>
        </p:blipFill>
        <p:spPr bwMode="auto">
          <a:xfrm>
            <a:off x="0" y="954021"/>
            <a:ext cx="4427984" cy="590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 l="14453" t="14765" r="41077" b="12884"/>
          <a:stretch>
            <a:fillRect/>
          </a:stretch>
        </p:blipFill>
        <p:spPr bwMode="auto">
          <a:xfrm>
            <a:off x="4572000" y="1268760"/>
            <a:ext cx="4151171" cy="508518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Программа </a:t>
            </a:r>
            <a:r>
              <a:rPr lang="ru-RU" b="1" dirty="0" err="1" smtClean="0">
                <a:solidFill>
                  <a:srgbClr val="0000CC"/>
                </a:solidFill>
              </a:rPr>
              <a:t>онлайн-конференции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на платформе «Просвещение»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17-18 февраля 2022 г.</a:t>
            </a:r>
          </a:p>
          <a:p>
            <a:r>
              <a:rPr lang="ru-RU" b="1" dirty="0" smtClean="0"/>
              <a:t>Инклюзивное измерение современного образовательного пространства</a:t>
            </a:r>
          </a:p>
          <a:p>
            <a:r>
              <a:rPr lang="ru-RU" b="1" cap="all" dirty="0" smtClean="0"/>
              <a:t>ОНЛАЙН-КОНФЕРЕНЦИЯ</a:t>
            </a:r>
          </a:p>
          <a:p>
            <a:r>
              <a:rPr lang="ru-RU" b="1" dirty="0" smtClean="0"/>
              <a:t>Что получит каждый участник?</a:t>
            </a:r>
          </a:p>
          <a:p>
            <a:r>
              <a:rPr lang="ru-RU" dirty="0" smtClean="0"/>
              <a:t>Возможность задать вопрос авторам учебников</a:t>
            </a:r>
          </a:p>
          <a:p>
            <a:r>
              <a:rPr lang="ru-RU" dirty="0" smtClean="0"/>
              <a:t>Материалы от ведущих специалистов в области инклюзивного образования</a:t>
            </a:r>
          </a:p>
          <a:p>
            <a:r>
              <a:rPr lang="ru-RU" dirty="0" smtClean="0"/>
              <a:t>Именной сертификат каждого участника</a:t>
            </a:r>
          </a:p>
          <a:p>
            <a:r>
              <a:rPr lang="ru-RU" dirty="0" smtClean="0"/>
              <a:t>Скидка 12% на книги для детей с ОВЗ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Мониторинг по русскому языку и математике на </a:t>
            </a:r>
            <a:r>
              <a:rPr lang="ru-RU" b="1" dirty="0" err="1" smtClean="0">
                <a:solidFill>
                  <a:srgbClr val="0000CC"/>
                </a:solidFill>
              </a:rPr>
              <a:t>Учи.ру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Тесты для 2-9 классов помогают выявить трудности учеников по основным темам программы.</a:t>
            </a:r>
            <a:br>
              <a:rPr lang="ru-RU" dirty="0" smtClean="0"/>
            </a:br>
            <a:r>
              <a:rPr lang="ru-RU" dirty="0" smtClean="0"/>
              <a:t>Проведите мониторинг в своем классе и получите подробный отчет об уровне знаний</a:t>
            </a:r>
            <a:br>
              <a:rPr lang="ru-RU" dirty="0" smtClean="0"/>
            </a:br>
            <a:r>
              <a:rPr lang="ru-RU" dirty="0" smtClean="0"/>
              <a:t>учеников, а также рекомендации от </a:t>
            </a:r>
            <a:r>
              <a:rPr lang="ru-RU" dirty="0" err="1" smtClean="0"/>
              <a:t>Учи.ру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течение года вы сможете провести три теста и увидеть динамику.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89248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dirty="0" smtClean="0"/>
              <a:t>Анна </a:t>
            </a:r>
            <a:r>
              <a:rPr lang="ru-RU" sz="1400" dirty="0" err="1" smtClean="0"/>
              <a:t>Будакова</a:t>
            </a:r>
            <a:r>
              <a:rPr lang="ru-RU" sz="1400" dirty="0" smtClean="0"/>
              <a:t> </a:t>
            </a:r>
            <a:r>
              <a:rPr lang="ru-RU" sz="1400" b="1" dirty="0" smtClean="0"/>
              <a:t>«</a:t>
            </a:r>
            <a:r>
              <a:rPr lang="ru-RU" sz="1400" dirty="0" smtClean="0"/>
              <a:t>Математическая </a:t>
            </a:r>
            <a:r>
              <a:rPr lang="ru-RU" sz="1400" dirty="0" smtClean="0"/>
              <a:t>тревожность»</a:t>
            </a:r>
            <a:endParaRPr lang="ru-RU" sz="1400" b="1" dirty="0" smtClean="0"/>
          </a:p>
          <a:p>
            <a:pPr>
              <a:buNone/>
            </a:pPr>
            <a:r>
              <a:rPr lang="ru-RU" sz="1400" b="1" dirty="0" smtClean="0">
                <a:hlinkClick r:id="rId2"/>
              </a:rPr>
              <a:t>https</a:t>
            </a:r>
            <a:r>
              <a:rPr lang="ru-RU" sz="1400" b="1" dirty="0" smtClean="0">
                <a:hlinkClick r:id="rId2"/>
              </a:rPr>
              <a:t>://</a:t>
            </a:r>
            <a:r>
              <a:rPr lang="ru-RU" sz="1400" b="1" dirty="0" smtClean="0">
                <a:hlinkClick r:id="rId2"/>
              </a:rPr>
              <a:t>www.the-village.ru/children/children/291244-detski-vopros</a:t>
            </a:r>
            <a:r>
              <a:rPr lang="ru-RU" sz="1400" b="1" dirty="0" smtClean="0"/>
              <a:t>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Банк заданий по ФГ</a:t>
            </a:r>
          </a:p>
          <a:p>
            <a:pPr>
              <a:buNone/>
            </a:pPr>
            <a:r>
              <a:rPr lang="en-US" sz="1400" dirty="0" smtClean="0">
                <a:hlinkClick r:id="rId3"/>
              </a:rPr>
              <a:t>https://media.prosv.ru/static/books-viewer/index.html?path=/media/ebook/398634/&amp;pageFrom=1&amp;pageTo=80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err="1" smtClean="0"/>
              <a:t>Гипермузей</a:t>
            </a:r>
            <a:r>
              <a:rPr lang="ru-RU" sz="1400" dirty="0" smtClean="0"/>
              <a:t> </a:t>
            </a:r>
            <a:r>
              <a:rPr lang="ru-RU" sz="1400" dirty="0" smtClean="0"/>
              <a:t>науки </a:t>
            </a:r>
          </a:p>
          <a:p>
            <a:pPr>
              <a:buNone/>
            </a:pPr>
            <a:r>
              <a:rPr lang="en-US" sz="1400" dirty="0" smtClean="0">
                <a:hlinkClick r:id="rId4"/>
              </a:rPr>
              <a:t>https</a:t>
            </a:r>
            <a:r>
              <a:rPr lang="en-US" sz="1400" dirty="0" smtClean="0">
                <a:hlinkClick r:id="rId4"/>
              </a:rPr>
              <a:t>://museum.festivalnauki.ru/exhibits_cat/matematika-i-czifrovye-tehnologii/#</a:t>
            </a:r>
            <a:r>
              <a:rPr lang="en-US" sz="1400" dirty="0" smtClean="0">
                <a:hlinkClick r:id="rId4"/>
              </a:rPr>
              <a:t>stereometriya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</a:t>
            </a:r>
            <a:r>
              <a:rPr lang="ru-RU" sz="1400" dirty="0" smtClean="0"/>
              <a:t>Журнал </a:t>
            </a:r>
            <a:r>
              <a:rPr lang="ru-RU" sz="1400" dirty="0" smtClean="0"/>
              <a:t>«Начальная школа</a:t>
            </a:r>
            <a:r>
              <a:rPr lang="ru-RU" sz="1400" dirty="0" smtClean="0"/>
              <a:t>» </a:t>
            </a:r>
            <a:r>
              <a:rPr lang="ru-RU" sz="1400" u="sng" dirty="0" smtClean="0">
                <a:hlinkClick r:id="rId5"/>
              </a:rPr>
              <a:t>https://n-shkola.ru/site/search/topic/6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Задания </a:t>
            </a:r>
            <a:r>
              <a:rPr lang="ru-RU" sz="1400" dirty="0" smtClean="0"/>
              <a:t>на математическую </a:t>
            </a:r>
            <a:r>
              <a:rPr lang="ru-RU" sz="1400" dirty="0" smtClean="0"/>
              <a:t>грамотности </a:t>
            </a:r>
            <a:r>
              <a:rPr lang="ru-RU" sz="1400" u="sng" dirty="0" smtClean="0">
                <a:hlinkClick r:id="rId6"/>
              </a:rPr>
              <a:t>https://rikc.by/ru/PISA/2-ex__pisa.pdf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Логические задачи </a:t>
            </a:r>
          </a:p>
          <a:p>
            <a:pPr>
              <a:buNone/>
            </a:pPr>
            <a:r>
              <a:rPr lang="ru-RU" sz="1400" u="sng" dirty="0" smtClean="0">
                <a:hlinkClick r:id="rId7"/>
              </a:rPr>
              <a:t>https://old.mousemath.ru/our-projects/free-downloads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Математика для всех: секреты мотивации</a:t>
            </a:r>
          </a:p>
          <a:p>
            <a:pPr>
              <a:buNone/>
            </a:pPr>
            <a:r>
              <a:rPr lang="en-US" sz="1600" dirty="0" smtClean="0">
                <a:hlinkClick r:id="rId8"/>
              </a:rPr>
              <a:t>http</a:t>
            </a:r>
            <a:r>
              <a:rPr lang="en-US" sz="1600" dirty="0" smtClean="0">
                <a:hlinkClick r:id="rId8"/>
              </a:rPr>
              <a:t>://www.edu.ru/news/glavnye-novosti/matematika-dlya-vseh-sekrety-motivacii</a:t>
            </a:r>
            <a:r>
              <a:rPr lang="en-US" sz="1600" dirty="0" smtClean="0">
                <a:hlinkClick r:id="rId8"/>
              </a:rPr>
              <a:t>/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Содержание функциональной грамотности применительно к образовательным </a:t>
            </a:r>
            <a:r>
              <a:rPr lang="ru-RU" sz="1600" dirty="0" smtClean="0"/>
              <a:t>областям современного </a:t>
            </a:r>
            <a:r>
              <a:rPr lang="ru-RU" sz="1600" dirty="0" smtClean="0"/>
              <a:t>учебного плана 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9"/>
              </a:rPr>
              <a:t>https://</a:t>
            </a:r>
            <a:r>
              <a:rPr lang="ru-RU" sz="1600" dirty="0" smtClean="0">
                <a:hlinkClick r:id="rId9"/>
              </a:rPr>
              <a:t>mp.mgou.ru/upload/iblock/6fb/Perminova_LM.pdf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Обучение </a:t>
            </a:r>
            <a:r>
              <a:rPr lang="ru-RU" sz="1600" dirty="0" smtClean="0"/>
              <a:t>учащихся составлению текстовых </a:t>
            </a:r>
            <a:r>
              <a:rPr lang="ru-RU" sz="1600" dirty="0" smtClean="0"/>
              <a:t>задач</a:t>
            </a:r>
          </a:p>
          <a:p>
            <a:pPr>
              <a:buNone/>
            </a:pPr>
            <a:r>
              <a:rPr lang="ru-RU" sz="1600" dirty="0" smtClean="0">
                <a:hlinkClick r:id="rId10"/>
              </a:rPr>
              <a:t>http</a:t>
            </a:r>
            <a:r>
              <a:rPr lang="ru-RU" sz="1600" dirty="0" smtClean="0">
                <a:hlinkClick r:id="rId10"/>
              </a:rPr>
              <a:t>://</a:t>
            </a:r>
            <a:r>
              <a:rPr lang="ru-RU" sz="1600" dirty="0" smtClean="0">
                <a:hlinkClick r:id="rId10"/>
              </a:rPr>
              <a:t>school2100.com/upload/iblock/f49/f4998b3a76cc1b53eca983a788ba4da5.pdf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Островская  Р.А. Учебные изобретательские задачи на уроках математики в начальной школе </a:t>
            </a:r>
          </a:p>
          <a:p>
            <a:pPr>
              <a:buNone/>
            </a:pPr>
            <a:r>
              <a:rPr lang="ru-RU" sz="1600" u="sng" dirty="0" smtClean="0">
                <a:hlinkClick r:id="rId11"/>
              </a:rPr>
              <a:t>http://</a:t>
            </a:r>
            <a:r>
              <a:rPr lang="ru-RU" sz="1600" u="sng" dirty="0" smtClean="0">
                <a:hlinkClick r:id="rId11"/>
              </a:rPr>
              <a:t>school2100.com/upload/iblock/c34/c34108dec1afb0a3a3d4176070ac6d9a.pdf</a:t>
            </a:r>
            <a:endParaRPr lang="ru-RU" sz="1600" u="sng" dirty="0" smtClean="0"/>
          </a:p>
          <a:p>
            <a:pPr>
              <a:buNone/>
            </a:pPr>
            <a:r>
              <a:rPr lang="ru-RU" sz="1600" dirty="0" smtClean="0"/>
              <a:t>Открытые задания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en-US" sz="1600" dirty="0" smtClean="0"/>
              <a:t> PISA  </a:t>
            </a:r>
            <a:r>
              <a:rPr lang="ru-RU" sz="1600" u="sng" dirty="0" smtClean="0">
                <a:hlinkClick r:id="rId12"/>
              </a:rPr>
              <a:t>http://center-imc.ru/wp-content/uploads/2020/02/10120.pdf</a:t>
            </a: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Содержание </a:t>
            </a:r>
            <a:r>
              <a:rPr lang="ru-RU" b="1" dirty="0" smtClean="0">
                <a:solidFill>
                  <a:srgbClr val="0000CC"/>
                </a:solidFill>
              </a:rPr>
              <a:t>функциональной грамотности применительно к образовательным областям современного учебного плана 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8640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400" b="1" dirty="0" smtClean="0"/>
              <a:t>Язык </a:t>
            </a:r>
            <a:r>
              <a:rPr lang="ru-RU" sz="1400" b="1" dirty="0" smtClean="0"/>
              <a:t>и литература </a:t>
            </a:r>
            <a:endParaRPr lang="ru-RU" sz="1400" b="1" dirty="0" smtClean="0"/>
          </a:p>
          <a:p>
            <a:pPr marL="342900" indent="-342900"/>
            <a:r>
              <a:rPr lang="ru-RU" sz="1400" dirty="0" smtClean="0"/>
              <a:t>1.1</a:t>
            </a:r>
            <a:r>
              <a:rPr lang="ru-RU" sz="1400" dirty="0" smtClean="0"/>
              <a:t>. Чтение и понимание сложных текстов </a:t>
            </a:r>
            <a:r>
              <a:rPr lang="ru-RU" sz="1400" dirty="0" smtClean="0"/>
              <a:t>                       1.2</a:t>
            </a:r>
            <a:r>
              <a:rPr lang="ru-RU" sz="1400" dirty="0" smtClean="0"/>
              <a:t>. Деловое письмо </a:t>
            </a:r>
            <a:endParaRPr lang="ru-RU" sz="1400" dirty="0" smtClean="0"/>
          </a:p>
          <a:p>
            <a:pPr marL="342900" indent="-342900"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. Математика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rgbClr val="0000CC"/>
                </a:solidFill>
              </a:rPr>
              <a:t>2.1</a:t>
            </a:r>
            <a:r>
              <a:rPr lang="ru-RU" sz="2400" b="1" dirty="0" smtClean="0">
                <a:solidFill>
                  <a:srgbClr val="0000CC"/>
                </a:solidFill>
              </a:rPr>
              <a:t>. Решение прикладных задач </a:t>
            </a:r>
            <a:r>
              <a:rPr lang="ru-RU" sz="2400" b="1" dirty="0" smtClean="0">
                <a:solidFill>
                  <a:srgbClr val="0000CC"/>
                </a:solidFill>
              </a:rPr>
              <a:t>                                 </a:t>
            </a:r>
          </a:p>
          <a:p>
            <a:pPr marL="342900" indent="-342900"/>
            <a:r>
              <a:rPr lang="ru-RU" sz="2400" b="1" dirty="0" smtClean="0">
                <a:solidFill>
                  <a:srgbClr val="0000CC"/>
                </a:solidFill>
              </a:rPr>
              <a:t> 2.2</a:t>
            </a:r>
            <a:r>
              <a:rPr lang="ru-RU" sz="2400" b="1" dirty="0" smtClean="0">
                <a:solidFill>
                  <a:srgbClr val="0000CC"/>
                </a:solidFill>
              </a:rPr>
              <a:t>. Ориентация в базовых математических </a:t>
            </a:r>
            <a:r>
              <a:rPr lang="ru-RU" sz="2400" b="1" dirty="0" smtClean="0">
                <a:solidFill>
                  <a:srgbClr val="0000CC"/>
                </a:solidFill>
              </a:rPr>
              <a:t>понятиях</a:t>
            </a:r>
          </a:p>
          <a:p>
            <a:pPr marL="342900" indent="-342900" algn="ctr"/>
            <a:r>
              <a:rPr lang="ru-RU" sz="1400" b="1" dirty="0" smtClean="0"/>
              <a:t> 3. Природа</a:t>
            </a:r>
          </a:p>
          <a:p>
            <a:pPr marL="342900" indent="-342900"/>
            <a:r>
              <a:rPr lang="ru-RU" sz="1400" dirty="0" smtClean="0"/>
              <a:t> </a:t>
            </a:r>
            <a:r>
              <a:rPr lang="ru-RU" sz="1400" dirty="0" smtClean="0"/>
              <a:t>3.1. Научное объяснение явлений природы, наблюдаемых в повседневной жизни </a:t>
            </a:r>
            <a:endParaRPr lang="ru-RU" sz="1400" dirty="0" smtClean="0"/>
          </a:p>
          <a:p>
            <a:pPr marL="342900" indent="-342900"/>
            <a:r>
              <a:rPr lang="ru-RU" sz="1400" dirty="0" smtClean="0"/>
              <a:t>3.2</a:t>
            </a:r>
            <a:r>
              <a:rPr lang="ru-RU" sz="1400" dirty="0" smtClean="0"/>
              <a:t>. Экологическая грамотность (знание, понимание и соблюдение правил экологического поведения</a:t>
            </a:r>
            <a:r>
              <a:rPr lang="ru-RU" sz="1400" dirty="0" smtClean="0"/>
              <a:t>)</a:t>
            </a:r>
          </a:p>
          <a:p>
            <a:pPr marL="342900" indent="-342900"/>
            <a:r>
              <a:rPr lang="ru-RU" sz="1400" dirty="0" smtClean="0"/>
              <a:t> </a:t>
            </a:r>
            <a:r>
              <a:rPr lang="ru-RU" sz="1400" dirty="0" smtClean="0"/>
              <a:t>3.3. Химическая грамотность </a:t>
            </a:r>
            <a:endParaRPr lang="ru-RU" sz="1400" dirty="0" smtClean="0"/>
          </a:p>
          <a:p>
            <a:pPr marL="342900" indent="-342900" algn="ctr"/>
            <a:r>
              <a:rPr lang="ru-RU" sz="1400" b="1" dirty="0" smtClean="0"/>
              <a:t>4</a:t>
            </a:r>
            <a:r>
              <a:rPr lang="ru-RU" sz="1400" b="1" dirty="0" smtClean="0"/>
              <a:t>. Общество </a:t>
            </a:r>
            <a:endParaRPr lang="ru-RU" sz="1400" b="1" dirty="0" smtClean="0"/>
          </a:p>
          <a:p>
            <a:pPr marL="342900" indent="-342900"/>
            <a:r>
              <a:rPr lang="ru-RU" sz="1400" dirty="0" smtClean="0"/>
              <a:t>4.1</a:t>
            </a:r>
            <a:r>
              <a:rPr lang="ru-RU" sz="1400" dirty="0" smtClean="0"/>
              <a:t>. Ориентация в среде </a:t>
            </a:r>
            <a:r>
              <a:rPr lang="ru-RU" sz="1400" dirty="0" smtClean="0"/>
              <a:t>проживания             </a:t>
            </a:r>
            <a:r>
              <a:rPr lang="ru-RU" sz="1400" dirty="0" smtClean="0"/>
              <a:t>4.6. Этическая грамотность </a:t>
            </a:r>
            <a:r>
              <a:rPr lang="ru-RU" sz="1400" dirty="0" smtClean="0"/>
              <a:t>   </a:t>
            </a:r>
          </a:p>
          <a:p>
            <a:pPr marL="342900" indent="-342900"/>
            <a:r>
              <a:rPr lang="ru-RU" sz="1400" dirty="0" smtClean="0"/>
              <a:t> </a:t>
            </a:r>
            <a:r>
              <a:rPr lang="ru-RU" sz="1400" dirty="0" smtClean="0"/>
              <a:t>4.2. Правовая </a:t>
            </a:r>
            <a:r>
              <a:rPr lang="ru-RU" sz="1400" dirty="0" smtClean="0"/>
              <a:t>грамотность                                4.7</a:t>
            </a:r>
            <a:r>
              <a:rPr lang="ru-RU" sz="1400" dirty="0" smtClean="0"/>
              <a:t>. Коммуникативная (языковая) грамотность </a:t>
            </a:r>
            <a:r>
              <a:rPr lang="ru-RU" sz="1400" dirty="0" smtClean="0"/>
              <a:t> </a:t>
            </a:r>
          </a:p>
          <a:p>
            <a:pPr marL="342900" indent="-342900"/>
            <a:r>
              <a:rPr lang="ru-RU" sz="1400" dirty="0" smtClean="0"/>
              <a:t>4.3</a:t>
            </a:r>
            <a:r>
              <a:rPr lang="ru-RU" sz="1400" dirty="0" smtClean="0"/>
              <a:t>. Экологическая грамотность </a:t>
            </a:r>
            <a:r>
              <a:rPr lang="ru-RU" sz="1400" dirty="0" smtClean="0"/>
              <a:t>                       </a:t>
            </a:r>
            <a:r>
              <a:rPr lang="ru-RU" sz="1400" dirty="0" smtClean="0"/>
              <a:t>4.8. Ориентация в мире профессий и в </a:t>
            </a:r>
            <a:r>
              <a:rPr lang="ru-RU" sz="1400" dirty="0" smtClean="0"/>
              <a:t>своих</a:t>
            </a:r>
          </a:p>
          <a:p>
            <a:pPr marL="342900" indent="-342900"/>
            <a:r>
              <a:rPr lang="ru-RU" sz="1400" dirty="0" smtClean="0"/>
              <a:t>4.4</a:t>
            </a:r>
            <a:r>
              <a:rPr lang="ru-RU" sz="1400" dirty="0" smtClean="0"/>
              <a:t>. Политическая грамотность </a:t>
            </a:r>
            <a:r>
              <a:rPr lang="ru-RU" sz="1400" dirty="0" smtClean="0"/>
              <a:t>                               профессиональных </a:t>
            </a:r>
            <a:r>
              <a:rPr lang="ru-RU" sz="1400" dirty="0" smtClean="0"/>
              <a:t>возможностях </a:t>
            </a:r>
            <a:endParaRPr lang="ru-RU" sz="1400" dirty="0" smtClean="0"/>
          </a:p>
          <a:p>
            <a:pPr marL="342900" indent="-342900"/>
            <a:r>
              <a:rPr lang="ru-RU" sz="1400" dirty="0" smtClean="0"/>
              <a:t>4.5</a:t>
            </a:r>
            <a:r>
              <a:rPr lang="ru-RU" sz="1400" dirty="0" smtClean="0"/>
              <a:t>. Экономическая грамотность </a:t>
            </a:r>
            <a:r>
              <a:rPr lang="ru-RU" sz="1400" dirty="0" smtClean="0"/>
              <a:t>                     </a:t>
            </a:r>
            <a:r>
              <a:rPr lang="ru-RU" sz="1400" dirty="0" smtClean="0"/>
              <a:t>4.9. Ориентация в ценностях отечественной </a:t>
            </a:r>
            <a:r>
              <a:rPr lang="ru-RU" sz="1400" dirty="0" smtClean="0"/>
              <a:t>и</a:t>
            </a:r>
            <a:endParaRPr lang="ru-RU" sz="1400" dirty="0" smtClean="0"/>
          </a:p>
          <a:p>
            <a:pPr marL="342900" indent="-342900"/>
            <a:r>
              <a:rPr lang="ru-RU" sz="1400" dirty="0" smtClean="0"/>
              <a:t>                                                                                            </a:t>
            </a:r>
            <a:r>
              <a:rPr lang="ru-RU" sz="1400" dirty="0" smtClean="0"/>
              <a:t>мировой культуры</a:t>
            </a:r>
            <a:endParaRPr lang="ru-RU" sz="1400" dirty="0" smtClean="0"/>
          </a:p>
          <a:p>
            <a:pPr marL="342900" indent="-342900" algn="ctr"/>
            <a:r>
              <a:rPr lang="ru-RU" sz="1400" b="1" dirty="0" smtClean="0"/>
              <a:t>5</a:t>
            </a:r>
            <a:r>
              <a:rPr lang="ru-RU" sz="1400" b="1" dirty="0" smtClean="0"/>
              <a:t>. </a:t>
            </a:r>
            <a:r>
              <a:rPr lang="ru-RU" sz="1400" b="1" dirty="0" smtClean="0"/>
              <a:t>Искусство</a:t>
            </a:r>
          </a:p>
          <a:p>
            <a:pPr marL="342900" indent="-342900"/>
            <a:r>
              <a:rPr lang="ru-RU" sz="1400" dirty="0" smtClean="0"/>
              <a:t> </a:t>
            </a:r>
            <a:r>
              <a:rPr lang="ru-RU" sz="1400" dirty="0" smtClean="0"/>
              <a:t>5.1. Эстетическая грамотность </a:t>
            </a:r>
            <a:r>
              <a:rPr lang="ru-RU" sz="1400" dirty="0" smtClean="0"/>
              <a:t>            5.2</a:t>
            </a:r>
            <a:r>
              <a:rPr lang="ru-RU" sz="1400" dirty="0" smtClean="0"/>
              <a:t>. Ориентация в памятниках культуры среды проживания </a:t>
            </a:r>
            <a:endParaRPr lang="ru-RU" sz="1400" dirty="0" smtClean="0"/>
          </a:p>
          <a:p>
            <a:pPr marL="342900" indent="-342900" algn="ctr"/>
            <a:r>
              <a:rPr lang="ru-RU" sz="1400" dirty="0" smtClean="0"/>
              <a:t>6</a:t>
            </a:r>
            <a:r>
              <a:rPr lang="ru-RU" sz="1400" dirty="0" smtClean="0"/>
              <a:t>. Технология </a:t>
            </a:r>
            <a:endParaRPr lang="ru-RU" sz="1400" dirty="0" smtClean="0"/>
          </a:p>
          <a:p>
            <a:pPr marL="342900" indent="-342900"/>
            <a:r>
              <a:rPr lang="ru-RU" sz="1400" dirty="0" smtClean="0"/>
              <a:t>6.1</a:t>
            </a:r>
            <a:r>
              <a:rPr lang="ru-RU" sz="1400" dirty="0" smtClean="0"/>
              <a:t>. Техническая грамотность </a:t>
            </a:r>
            <a:r>
              <a:rPr lang="ru-RU" sz="1400" dirty="0" smtClean="0"/>
              <a:t>               6.2</a:t>
            </a:r>
            <a:r>
              <a:rPr lang="ru-RU" sz="1400" dirty="0" smtClean="0"/>
              <a:t>. Домашнее хозяйство </a:t>
            </a:r>
            <a:endParaRPr lang="ru-RU" sz="1400" dirty="0" smtClean="0"/>
          </a:p>
          <a:p>
            <a:pPr marL="342900" indent="-342900" algn="ctr"/>
            <a:r>
              <a:rPr lang="ru-RU" sz="1400" b="1" dirty="0" smtClean="0"/>
              <a:t>7</a:t>
            </a:r>
            <a:r>
              <a:rPr lang="ru-RU" sz="1400" b="1" dirty="0" smtClean="0"/>
              <a:t>. Информатика </a:t>
            </a:r>
            <a:endParaRPr lang="ru-RU" sz="1400" b="1" dirty="0" smtClean="0"/>
          </a:p>
          <a:p>
            <a:pPr marL="342900" indent="-342900"/>
            <a:r>
              <a:rPr lang="ru-RU" sz="1400" dirty="0" smtClean="0"/>
              <a:t>7.1</a:t>
            </a:r>
            <a:r>
              <a:rPr lang="ru-RU" sz="1400" dirty="0" smtClean="0"/>
              <a:t>. Компьютерная грамотность (подготовка на уровне пользователя ЭВМ</a:t>
            </a:r>
            <a:r>
              <a:rPr lang="ru-RU" sz="1400" dirty="0" smtClean="0"/>
              <a:t>)</a:t>
            </a:r>
          </a:p>
          <a:p>
            <a:pPr marL="342900" indent="-342900" algn="ctr"/>
            <a:r>
              <a:rPr lang="ru-RU" sz="1400" dirty="0" smtClean="0"/>
              <a:t> </a:t>
            </a:r>
            <a:r>
              <a:rPr lang="ru-RU" sz="1400" dirty="0" smtClean="0"/>
              <a:t>8. Физическая </a:t>
            </a:r>
            <a:r>
              <a:rPr lang="ru-RU" sz="1400" dirty="0" smtClean="0"/>
              <a:t>культура</a:t>
            </a:r>
          </a:p>
          <a:p>
            <a:pPr marL="342900" indent="-342900"/>
            <a:r>
              <a:rPr lang="ru-RU" sz="1400" dirty="0" smtClean="0"/>
              <a:t> </a:t>
            </a:r>
            <a:r>
              <a:rPr lang="ru-RU" sz="1400" dirty="0" smtClean="0"/>
              <a:t>8.1. </a:t>
            </a:r>
            <a:r>
              <a:rPr lang="ru-RU" sz="1400" dirty="0" err="1" smtClean="0"/>
              <a:t>Валеологическая</a:t>
            </a:r>
            <a:r>
              <a:rPr lang="ru-RU" sz="1400" dirty="0" smtClean="0"/>
              <a:t> грамотность </a:t>
            </a:r>
            <a:endParaRPr lang="ru-RU" sz="1400" dirty="0" smtClean="0"/>
          </a:p>
          <a:p>
            <a:pPr marL="342900" indent="-342900"/>
            <a:r>
              <a:rPr lang="ru-RU" sz="1400" dirty="0" smtClean="0"/>
              <a:t>8.2</a:t>
            </a:r>
            <a:r>
              <a:rPr lang="ru-RU" sz="1400" dirty="0" smtClean="0"/>
              <a:t>. Эстетическая культура тела </a:t>
            </a:r>
            <a:endParaRPr lang="ru-RU" sz="1400" dirty="0" smtClean="0"/>
          </a:p>
          <a:p>
            <a:pPr marL="342900" indent="-342900" algn="ctr"/>
            <a:r>
              <a:rPr lang="ru-RU" sz="1200" b="1" dirty="0" smtClean="0"/>
              <a:t>9</a:t>
            </a:r>
            <a:r>
              <a:rPr lang="ru-RU" sz="1200" b="1" dirty="0" smtClean="0"/>
              <a:t>. Интеграция образовательных областей </a:t>
            </a:r>
            <a:endParaRPr lang="ru-RU" sz="1200" b="1" dirty="0" smtClean="0"/>
          </a:p>
          <a:p>
            <a:pPr marL="342900" indent="-342900"/>
            <a:r>
              <a:rPr lang="ru-RU" sz="1200" dirty="0" smtClean="0"/>
              <a:t>9.1</a:t>
            </a:r>
            <a:r>
              <a:rPr lang="ru-RU" sz="1200" dirty="0" smtClean="0"/>
              <a:t>. Личная безопасность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43.4. Предметные результаты по учебному предмету «Математика» предметной области «Математика и информатика» должны обеспечивать: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48880"/>
            <a:ext cx="9187323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7) Использование начальных математических знаний при решении учебных и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практических задач и в повседневных ситуациях для описания и объяснения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окружающих предметов, процессов и явлений, оценки их количественных и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пространственных отношений, в том числе в сфере личных и семейных финансов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003" t="22606" r="13284" b="35313"/>
          <a:stretch>
            <a:fillRect/>
          </a:stretch>
        </p:blipFill>
        <p:spPr bwMode="auto">
          <a:xfrm>
            <a:off x="539552" y="4221088"/>
            <a:ext cx="6408712" cy="24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Контексты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Близкие учащимся: общественная и личная жизнь, образование, профессиональная и научная деятельность.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034" y="2348880"/>
            <a:ext cx="900496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     Математическое содержание </a:t>
            </a:r>
          </a:p>
          <a:p>
            <a:r>
              <a:rPr lang="ru-RU" sz="2800" dirty="0" smtClean="0"/>
              <a:t>заданий для выпускников начальной школы:</a:t>
            </a:r>
          </a:p>
          <a:p>
            <a:r>
              <a:rPr lang="ru-RU" sz="2800" dirty="0" smtClean="0"/>
              <a:t> - пространство и форма, изменение и зависимости, </a:t>
            </a:r>
          </a:p>
          <a:p>
            <a:r>
              <a:rPr lang="ru-RU" sz="2800" dirty="0" smtClean="0"/>
              <a:t> неопределенность и данные.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49080"/>
            <a:ext cx="975215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     Мыслительные задачи, </a:t>
            </a:r>
          </a:p>
          <a:p>
            <a:r>
              <a:rPr lang="ru-RU" sz="2800" dirty="0" smtClean="0"/>
              <a:t>которые будут решаться учащимися:</a:t>
            </a:r>
          </a:p>
          <a:p>
            <a:pPr>
              <a:buFontTx/>
              <a:buChar char="-"/>
            </a:pPr>
            <a:r>
              <a:rPr lang="ru-RU" sz="2800" dirty="0" smtClean="0"/>
              <a:t>формулировать ситуацию на языке  математики; </a:t>
            </a:r>
          </a:p>
          <a:p>
            <a:pPr>
              <a:buFontTx/>
              <a:buChar char="-"/>
            </a:pPr>
            <a:r>
              <a:rPr lang="ru-RU" sz="2800" dirty="0" smtClean="0"/>
              <a:t>применять математические понятия,  факты, процедуры;</a:t>
            </a:r>
          </a:p>
          <a:p>
            <a:pPr>
              <a:buFontTx/>
              <a:buChar char="-"/>
            </a:pPr>
            <a:r>
              <a:rPr lang="ru-RU" sz="2800" dirty="0" smtClean="0"/>
              <a:t> интерпретировать и оценивать математические </a:t>
            </a:r>
            <a:r>
              <a:rPr lang="ru-RU" sz="2400" dirty="0" smtClean="0"/>
              <a:t>результаты</a:t>
            </a:r>
            <a:r>
              <a:rPr lang="ru-RU" sz="2800" dirty="0" smtClean="0"/>
              <a:t>.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Решение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84784"/>
            <a:ext cx="88569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•жизненных ситуаций, бытовых задач; задач «из жизни»;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• </a:t>
            </a:r>
            <a:r>
              <a:rPr lang="ru-RU" dirty="0" smtClean="0"/>
              <a:t>проектных задач;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• </a:t>
            </a:r>
            <a:r>
              <a:rPr lang="ru-RU" dirty="0" smtClean="0"/>
              <a:t>задач, в которых требуется найти часть данных</a:t>
            </a:r>
            <a:r>
              <a:rPr lang="ru-RU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 smtClean="0"/>
              <a:t>• задач, требующих для решения прикидки, анализа и оценки информации;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• </a:t>
            </a:r>
            <a:r>
              <a:rPr lang="ru-RU" dirty="0" smtClean="0"/>
              <a:t>комбинаторных задач </a:t>
            </a:r>
            <a:endParaRPr lang="ru-RU" dirty="0" smtClean="0"/>
          </a:p>
          <a:p>
            <a:r>
              <a:rPr lang="ru-RU" sz="4400" b="1" dirty="0" smtClean="0">
                <a:solidFill>
                  <a:srgbClr val="C00000"/>
                </a:solidFill>
              </a:rPr>
              <a:t>Выполнение заданий, требующих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• сбора информации из разных источников и ее интерпретации;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• догадки, высказывания предположения, выдвижения гипотезы;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• </a:t>
            </a:r>
            <a:r>
              <a:rPr lang="ru-RU" dirty="0" err="1" smtClean="0"/>
              <a:t>переформулирования</a:t>
            </a:r>
            <a:r>
              <a:rPr lang="ru-RU" dirty="0" smtClean="0"/>
              <a:t> и обобщения.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00CC"/>
                </a:solidFill>
              </a:rPr>
              <a:t>Метаметодика</a:t>
            </a:r>
            <a:r>
              <a:rPr lang="ru-RU" sz="3600" b="1" dirty="0" smtClean="0">
                <a:solidFill>
                  <a:srgbClr val="0000CC"/>
                </a:solidFill>
              </a:rPr>
              <a:t> строится на основе интеграции предметных методик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 smtClean="0"/>
              <a:t>Диалог                                                                  </a:t>
            </a:r>
            <a:r>
              <a:rPr lang="ru-RU" dirty="0" smtClean="0"/>
              <a:t>• Парная работа </a:t>
            </a:r>
          </a:p>
          <a:p>
            <a:r>
              <a:rPr lang="ru-RU" dirty="0" smtClean="0"/>
              <a:t>• Догадка</a:t>
            </a:r>
            <a:r>
              <a:rPr lang="ru-RU" dirty="0" smtClean="0"/>
              <a:t>, предположение </a:t>
            </a:r>
            <a:r>
              <a:rPr lang="ru-RU" dirty="0" smtClean="0"/>
              <a:t>                               • </a:t>
            </a:r>
            <a:r>
              <a:rPr lang="ru-RU" dirty="0" smtClean="0"/>
              <a:t>Групповая работа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РКМЧП </a:t>
            </a:r>
            <a:r>
              <a:rPr lang="ru-RU" dirty="0" smtClean="0"/>
              <a:t>                                                                 </a:t>
            </a:r>
            <a:r>
              <a:rPr lang="ru-RU" dirty="0" smtClean="0"/>
              <a:t>• Цифровая </a:t>
            </a:r>
            <a:r>
              <a:rPr lang="ru-RU" dirty="0" err="1" smtClean="0"/>
              <a:t>фотогалерея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36912"/>
            <a:ext cx="626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Общее умение решать задачи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50100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Моделирование, </a:t>
            </a:r>
            <a:r>
              <a:rPr lang="ru-RU" dirty="0" smtClean="0"/>
              <a:t>общение</a:t>
            </a:r>
          </a:p>
          <a:p>
            <a:r>
              <a:rPr lang="ru-RU" dirty="0" smtClean="0"/>
              <a:t>Анализировать использованные методы решения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21088"/>
            <a:ext cx="8601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Математическая информация вокруг нас: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86916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 smtClean="0"/>
              <a:t>Факты,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Объекты,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Процессы,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Явления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smtClean="0"/>
              <a:t>ФГОС НОО, предметные планируемые результаты)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1869</Words>
  <Application>Microsoft Office PowerPoint</Application>
  <PresentationFormat>Экран (4:3)</PresentationFormat>
  <Paragraphs>230</Paragraphs>
  <Slides>36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Методы и приемы работы по формированию математической грамотности посредством работы над математическими задачами</vt:lpstr>
      <vt:lpstr>Математическая грамотность —</vt:lpstr>
      <vt:lpstr>Формирование МГ. Что делать?</vt:lpstr>
      <vt:lpstr>Содержание функциональной грамотности применительно к образовательным областям современного учебного плана </vt:lpstr>
      <vt:lpstr>Слайд 5</vt:lpstr>
      <vt:lpstr>43.4. Предметные результаты по учебному предмету «Математика» предметной области «Математика и информатика» должны обеспечивать:</vt:lpstr>
      <vt:lpstr>Контексты</vt:lpstr>
      <vt:lpstr>Решение</vt:lpstr>
      <vt:lpstr>Метаметодика строится на основе интеграции предметных методик</vt:lpstr>
      <vt:lpstr>Как формировать функциональную грамотность средствами математики?</vt:lpstr>
      <vt:lpstr>Недостатки в овладении метапредметными умениями</vt:lpstr>
      <vt:lpstr>Причины непонимания математики</vt:lpstr>
      <vt:lpstr>Слайд 13</vt:lpstr>
      <vt:lpstr>Учебные изобретательские задачи. Р.А. Островская</vt:lpstr>
      <vt:lpstr>Слайд 15</vt:lpstr>
      <vt:lpstr>Примеры открытых заданий по математической грамотности PISA</vt:lpstr>
      <vt:lpstr>Слайд 17</vt:lpstr>
      <vt:lpstr>Слайд 18</vt:lpstr>
      <vt:lpstr>Слайд 19</vt:lpstr>
      <vt:lpstr>Слайд 20</vt:lpstr>
      <vt:lpstr>Банк заданий по функциональной грамотности  на «Просвещении» </vt:lpstr>
      <vt:lpstr> </vt:lpstr>
      <vt:lpstr>Текстовые задачи. Учи.ру </vt:lpstr>
      <vt:lpstr>Текстовые задачи. Яндекс. Учебник</vt:lpstr>
      <vt:lpstr>Слайд 25</vt:lpstr>
      <vt:lpstr>Слайд 26</vt:lpstr>
      <vt:lpstr>Слайд 27</vt:lpstr>
      <vt:lpstr>Слайд 28</vt:lpstr>
      <vt:lpstr>Слайд 29</vt:lpstr>
      <vt:lpstr>ЗАДАНИЯ ДЛЯ ФОРМИРОВАНИЯ ФУНКЦИОНАЛЬНОЙ ГРАМОТНОСТИ,  математика (Задания приведены из книги Н.А.Зайцева) </vt:lpstr>
      <vt:lpstr>Слайд 31</vt:lpstr>
      <vt:lpstr>Слайд 32</vt:lpstr>
      <vt:lpstr>Слайд 33</vt:lpstr>
      <vt:lpstr>Программа онлайн-конференции на платформе «Просвещение» </vt:lpstr>
      <vt:lpstr>Мониторинг по русскому языку и математике на Учи.ру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 работы по формированию математической грамотности посредством работы над математическими задачами</dc:title>
  <dc:creator>Админ</dc:creator>
  <cp:lastModifiedBy>Админ</cp:lastModifiedBy>
  <cp:revision>18</cp:revision>
  <dcterms:created xsi:type="dcterms:W3CDTF">2022-02-05T20:06:22Z</dcterms:created>
  <dcterms:modified xsi:type="dcterms:W3CDTF">2022-02-06T18:28:33Z</dcterms:modified>
</cp:coreProperties>
</file>