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0" r:id="rId15"/>
    <p:sldId id="271" r:id="rId16"/>
    <p:sldId id="272" r:id="rId17"/>
    <p:sldId id="258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A5133-9E23-4CE0-A63C-8248B2E73D55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CA6B94E-186A-439A-BA65-7E21F662B125}">
      <dgm:prSet phldrT="[Текст]"/>
      <dgm:spPr/>
      <dgm:t>
        <a:bodyPr/>
        <a:lstStyle/>
        <a:p>
          <a:r>
            <a:rPr lang="ru-RU" b="1" dirty="0" smtClean="0"/>
            <a:t>1 Направление: Сохранение и развитие кадрового потенциала</a:t>
          </a:r>
          <a:endParaRPr lang="ru-RU" dirty="0"/>
        </a:p>
      </dgm:t>
    </dgm:pt>
    <dgm:pt modelId="{7BAEDC47-B356-42C0-AFDA-03A778191F22}" type="parTrans" cxnId="{9716D468-8DDD-4B6D-A8C7-250A9291E52E}">
      <dgm:prSet/>
      <dgm:spPr/>
      <dgm:t>
        <a:bodyPr/>
        <a:lstStyle/>
        <a:p>
          <a:endParaRPr lang="ru-RU"/>
        </a:p>
      </dgm:t>
    </dgm:pt>
    <dgm:pt modelId="{228E0A84-C269-49B9-B5E7-907A8D6A32E5}" type="sibTrans" cxnId="{9716D468-8DDD-4B6D-A8C7-250A9291E52E}">
      <dgm:prSet/>
      <dgm:spPr/>
      <dgm:t>
        <a:bodyPr/>
        <a:lstStyle/>
        <a:p>
          <a:endParaRPr lang="ru-RU"/>
        </a:p>
      </dgm:t>
    </dgm:pt>
    <dgm:pt modelId="{6D80804E-B904-4DCC-8122-6821FCDDB6EA}">
      <dgm:prSet phldrT="[Текст]"/>
      <dgm:spPr/>
      <dgm:t>
        <a:bodyPr/>
        <a:lstStyle/>
        <a:p>
          <a:r>
            <a:rPr lang="ru-RU" b="1" dirty="0" smtClean="0"/>
            <a:t>2 Направление: Повышение уровня профессиональной компетентности педагогов</a:t>
          </a:r>
          <a:endParaRPr lang="ru-RU" dirty="0"/>
        </a:p>
      </dgm:t>
    </dgm:pt>
    <dgm:pt modelId="{A4188C43-1D40-453F-8533-374365C4E306}" type="parTrans" cxnId="{48C5C4D1-47C6-4892-904D-12C6318CCDBA}">
      <dgm:prSet/>
      <dgm:spPr/>
      <dgm:t>
        <a:bodyPr/>
        <a:lstStyle/>
        <a:p>
          <a:endParaRPr lang="ru-RU"/>
        </a:p>
      </dgm:t>
    </dgm:pt>
    <dgm:pt modelId="{A987278A-0B9B-4E59-BA5D-D254FB1194C9}" type="sibTrans" cxnId="{48C5C4D1-47C6-4892-904D-12C6318CCDBA}">
      <dgm:prSet/>
      <dgm:spPr/>
      <dgm:t>
        <a:bodyPr/>
        <a:lstStyle/>
        <a:p>
          <a:endParaRPr lang="ru-RU"/>
        </a:p>
      </dgm:t>
    </dgm:pt>
    <dgm:pt modelId="{A86BCAFA-5B89-4D82-AD2A-BDA1F2577880}">
      <dgm:prSet phldrT="[Текст]"/>
      <dgm:spPr/>
      <dgm:t>
        <a:bodyPr/>
        <a:lstStyle/>
        <a:p>
          <a:r>
            <a:rPr lang="ru-RU" b="1" dirty="0" smtClean="0"/>
            <a:t>3 Направление: Профессиональное сопровождение молодых специалистов</a:t>
          </a:r>
          <a:endParaRPr lang="ru-RU" dirty="0"/>
        </a:p>
      </dgm:t>
    </dgm:pt>
    <dgm:pt modelId="{9B586912-29BB-4488-81AE-2CA2A923D8BA}" type="parTrans" cxnId="{55728848-61AA-498C-8843-FE5A0FD32335}">
      <dgm:prSet/>
      <dgm:spPr/>
      <dgm:t>
        <a:bodyPr/>
        <a:lstStyle/>
        <a:p>
          <a:endParaRPr lang="ru-RU"/>
        </a:p>
      </dgm:t>
    </dgm:pt>
    <dgm:pt modelId="{F698770F-B474-4552-8528-716CA960D78A}" type="sibTrans" cxnId="{55728848-61AA-498C-8843-FE5A0FD32335}">
      <dgm:prSet/>
      <dgm:spPr/>
      <dgm:t>
        <a:bodyPr/>
        <a:lstStyle/>
        <a:p>
          <a:endParaRPr lang="ru-RU"/>
        </a:p>
      </dgm:t>
    </dgm:pt>
    <dgm:pt modelId="{7C297EBB-E629-4912-BD7E-8DCAEF8A4F41}">
      <dgm:prSet custT="1"/>
      <dgm:spPr/>
      <dgm:t>
        <a:bodyPr/>
        <a:lstStyle/>
        <a:p>
          <a:pPr algn="l"/>
          <a:r>
            <a:rPr lang="ru-RU" sz="1800" b="1" dirty="0" smtClean="0"/>
            <a:t>Цель: </a:t>
          </a:r>
          <a:r>
            <a:rPr lang="ru-RU" sz="1800" dirty="0" smtClean="0"/>
            <a:t>обеспечение современного образовательного процесса квалифицированными кадрами и развитие механизмов, способствующих росту их профессионального потенциала.</a:t>
          </a:r>
          <a:endParaRPr lang="ru-RU" sz="1800" dirty="0"/>
        </a:p>
      </dgm:t>
    </dgm:pt>
    <dgm:pt modelId="{974BC6CC-9182-4E20-97BD-0F77520D88A7}" type="parTrans" cxnId="{86AF93A3-5222-4BCE-A774-D33D850BE539}">
      <dgm:prSet/>
      <dgm:spPr/>
      <dgm:t>
        <a:bodyPr/>
        <a:lstStyle/>
        <a:p>
          <a:endParaRPr lang="ru-RU"/>
        </a:p>
      </dgm:t>
    </dgm:pt>
    <dgm:pt modelId="{92DEBC9B-7123-49C9-927C-FB9C4C80D9E1}" type="sibTrans" cxnId="{86AF93A3-5222-4BCE-A774-D33D850BE539}">
      <dgm:prSet/>
      <dgm:spPr/>
      <dgm:t>
        <a:bodyPr/>
        <a:lstStyle/>
        <a:p>
          <a:endParaRPr lang="ru-RU"/>
        </a:p>
      </dgm:t>
    </dgm:pt>
    <dgm:pt modelId="{42DA3791-129B-4690-A11A-1DA119B92A94}">
      <dgm:prSet custT="1"/>
      <dgm:spPr/>
      <dgm:t>
        <a:bodyPr/>
        <a:lstStyle/>
        <a:p>
          <a:pPr algn="l"/>
          <a:r>
            <a:rPr lang="ru-RU" sz="2000" b="1" dirty="0" smtClean="0"/>
            <a:t>Цель</a:t>
          </a:r>
          <a:r>
            <a:rPr lang="ru-RU" sz="2000" dirty="0" smtClean="0"/>
            <a:t>: создание условий для повышения профессиональной компетентности педагогов в условиях модернизации образования</a:t>
          </a:r>
          <a:endParaRPr lang="ru-RU" sz="2000" dirty="0"/>
        </a:p>
      </dgm:t>
    </dgm:pt>
    <dgm:pt modelId="{A346A681-C533-412D-B0A6-238643585CB3}" type="parTrans" cxnId="{156DD9AA-A476-4966-BDDA-FB8201D08D4B}">
      <dgm:prSet/>
      <dgm:spPr/>
      <dgm:t>
        <a:bodyPr/>
        <a:lstStyle/>
        <a:p>
          <a:endParaRPr lang="ru-RU"/>
        </a:p>
      </dgm:t>
    </dgm:pt>
    <dgm:pt modelId="{173DBF07-1167-4C31-ACFE-4F70161C6967}" type="sibTrans" cxnId="{156DD9AA-A476-4966-BDDA-FB8201D08D4B}">
      <dgm:prSet/>
      <dgm:spPr/>
      <dgm:t>
        <a:bodyPr/>
        <a:lstStyle/>
        <a:p>
          <a:endParaRPr lang="ru-RU"/>
        </a:p>
      </dgm:t>
    </dgm:pt>
    <dgm:pt modelId="{D0AB30F2-3CDC-4865-9C2F-21761D6436AB}">
      <dgm:prSet custT="1"/>
      <dgm:spPr/>
      <dgm:t>
        <a:bodyPr/>
        <a:lstStyle/>
        <a:p>
          <a:pPr algn="l"/>
          <a:r>
            <a:rPr lang="ru-RU" sz="2000" b="1" dirty="0" smtClean="0"/>
            <a:t>Цель</a:t>
          </a:r>
          <a:r>
            <a:rPr lang="ru-RU" sz="2000" dirty="0" smtClean="0"/>
            <a:t>: Создание условий для самореализации и роста профессиональной карьеры молодого специалиста</a:t>
          </a:r>
          <a:endParaRPr lang="ru-RU" sz="2000" dirty="0"/>
        </a:p>
      </dgm:t>
    </dgm:pt>
    <dgm:pt modelId="{CD2DC95D-9BDE-4F5B-9854-0ED0174603EF}" type="parTrans" cxnId="{F0737D0E-9C7B-44E2-8E35-DCE879BDF5A6}">
      <dgm:prSet/>
      <dgm:spPr/>
      <dgm:t>
        <a:bodyPr/>
        <a:lstStyle/>
        <a:p>
          <a:endParaRPr lang="ru-RU"/>
        </a:p>
      </dgm:t>
    </dgm:pt>
    <dgm:pt modelId="{04C70F40-F6B5-42EE-A7FA-D202115DA1C2}" type="sibTrans" cxnId="{F0737D0E-9C7B-44E2-8E35-DCE879BDF5A6}">
      <dgm:prSet/>
      <dgm:spPr/>
      <dgm:t>
        <a:bodyPr/>
        <a:lstStyle/>
        <a:p>
          <a:endParaRPr lang="ru-RU"/>
        </a:p>
      </dgm:t>
    </dgm:pt>
    <dgm:pt modelId="{E3B1FFD3-D678-476B-A322-276FCFFBC88F}" type="pres">
      <dgm:prSet presAssocID="{E9DA5133-9E23-4CE0-A63C-8248B2E73D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30CAE-B465-4DA3-B029-AB9448F55C23}" type="pres">
      <dgm:prSet presAssocID="{0CA6B94E-186A-439A-BA65-7E21F662B125}" presName="compNode" presStyleCnt="0"/>
      <dgm:spPr/>
    </dgm:pt>
    <dgm:pt modelId="{C3D09CD1-6747-4556-9C40-5AE48A6F6D75}" type="pres">
      <dgm:prSet presAssocID="{0CA6B94E-186A-439A-BA65-7E21F662B125}" presName="aNode" presStyleLbl="bgShp" presStyleIdx="0" presStyleCnt="3"/>
      <dgm:spPr/>
      <dgm:t>
        <a:bodyPr/>
        <a:lstStyle/>
        <a:p>
          <a:endParaRPr lang="ru-RU"/>
        </a:p>
      </dgm:t>
    </dgm:pt>
    <dgm:pt modelId="{81732382-9479-4DB1-A8C3-2D13EF16675A}" type="pres">
      <dgm:prSet presAssocID="{0CA6B94E-186A-439A-BA65-7E21F662B125}" presName="textNode" presStyleLbl="bgShp" presStyleIdx="0" presStyleCnt="3"/>
      <dgm:spPr/>
      <dgm:t>
        <a:bodyPr/>
        <a:lstStyle/>
        <a:p>
          <a:endParaRPr lang="ru-RU"/>
        </a:p>
      </dgm:t>
    </dgm:pt>
    <dgm:pt modelId="{8085E28F-169F-425A-B6C2-009249BB6E13}" type="pres">
      <dgm:prSet presAssocID="{0CA6B94E-186A-439A-BA65-7E21F662B125}" presName="compChildNode" presStyleCnt="0"/>
      <dgm:spPr/>
    </dgm:pt>
    <dgm:pt modelId="{7A15AA84-9E57-4772-9C7B-91F8CA6EDCD4}" type="pres">
      <dgm:prSet presAssocID="{0CA6B94E-186A-439A-BA65-7E21F662B125}" presName="theInnerList" presStyleCnt="0"/>
      <dgm:spPr/>
    </dgm:pt>
    <dgm:pt modelId="{9393447A-7BD3-4E8F-A1A3-CFBDA8B846BB}" type="pres">
      <dgm:prSet presAssocID="{7C297EBB-E629-4912-BD7E-8DCAEF8A4F4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A3021-D97E-4E73-AB2C-FECA6719E9BC}" type="pres">
      <dgm:prSet presAssocID="{0CA6B94E-186A-439A-BA65-7E21F662B125}" presName="aSpace" presStyleCnt="0"/>
      <dgm:spPr/>
    </dgm:pt>
    <dgm:pt modelId="{BFF29D2D-5302-4E37-8CF0-54C70F062B3D}" type="pres">
      <dgm:prSet presAssocID="{6D80804E-B904-4DCC-8122-6821FCDDB6EA}" presName="compNode" presStyleCnt="0"/>
      <dgm:spPr/>
    </dgm:pt>
    <dgm:pt modelId="{246C4BAE-1E2E-4EB9-8724-907AC492DA0B}" type="pres">
      <dgm:prSet presAssocID="{6D80804E-B904-4DCC-8122-6821FCDDB6EA}" presName="aNode" presStyleLbl="bgShp" presStyleIdx="1" presStyleCnt="3"/>
      <dgm:spPr/>
      <dgm:t>
        <a:bodyPr/>
        <a:lstStyle/>
        <a:p>
          <a:endParaRPr lang="ru-RU"/>
        </a:p>
      </dgm:t>
    </dgm:pt>
    <dgm:pt modelId="{DE45546C-C9A0-4E8F-AA08-9E0459293EA7}" type="pres">
      <dgm:prSet presAssocID="{6D80804E-B904-4DCC-8122-6821FCDDB6EA}" presName="textNode" presStyleLbl="bgShp" presStyleIdx="1" presStyleCnt="3"/>
      <dgm:spPr/>
      <dgm:t>
        <a:bodyPr/>
        <a:lstStyle/>
        <a:p>
          <a:endParaRPr lang="ru-RU"/>
        </a:p>
      </dgm:t>
    </dgm:pt>
    <dgm:pt modelId="{6B0909C6-7289-4CB4-B809-2B01FDA20E94}" type="pres">
      <dgm:prSet presAssocID="{6D80804E-B904-4DCC-8122-6821FCDDB6EA}" presName="compChildNode" presStyleCnt="0"/>
      <dgm:spPr/>
    </dgm:pt>
    <dgm:pt modelId="{6962E94C-F593-4277-8F31-4288D825A191}" type="pres">
      <dgm:prSet presAssocID="{6D80804E-B904-4DCC-8122-6821FCDDB6EA}" presName="theInnerList" presStyleCnt="0"/>
      <dgm:spPr/>
    </dgm:pt>
    <dgm:pt modelId="{DCA415C1-E754-4786-A439-E523F57C58F5}" type="pres">
      <dgm:prSet presAssocID="{42DA3791-129B-4690-A11A-1DA119B92A9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63DF6-BA43-4D4C-87D8-197B6E7EEEFB}" type="pres">
      <dgm:prSet presAssocID="{6D80804E-B904-4DCC-8122-6821FCDDB6EA}" presName="aSpace" presStyleCnt="0"/>
      <dgm:spPr/>
    </dgm:pt>
    <dgm:pt modelId="{202ADCEE-E4B2-4BBD-9189-3C1055853272}" type="pres">
      <dgm:prSet presAssocID="{A86BCAFA-5B89-4D82-AD2A-BDA1F2577880}" presName="compNode" presStyleCnt="0"/>
      <dgm:spPr/>
    </dgm:pt>
    <dgm:pt modelId="{ACFC6C7B-82EC-47D8-8C52-9C1A01033CE3}" type="pres">
      <dgm:prSet presAssocID="{A86BCAFA-5B89-4D82-AD2A-BDA1F2577880}" presName="aNode" presStyleLbl="bgShp" presStyleIdx="2" presStyleCnt="3" custLinFactNeighborX="-1964" custLinFactNeighborY="3498"/>
      <dgm:spPr/>
      <dgm:t>
        <a:bodyPr/>
        <a:lstStyle/>
        <a:p>
          <a:endParaRPr lang="ru-RU"/>
        </a:p>
      </dgm:t>
    </dgm:pt>
    <dgm:pt modelId="{671B3C22-AA54-4AF8-A896-6E98298EBA9C}" type="pres">
      <dgm:prSet presAssocID="{A86BCAFA-5B89-4D82-AD2A-BDA1F2577880}" presName="textNode" presStyleLbl="bgShp" presStyleIdx="2" presStyleCnt="3"/>
      <dgm:spPr/>
      <dgm:t>
        <a:bodyPr/>
        <a:lstStyle/>
        <a:p>
          <a:endParaRPr lang="ru-RU"/>
        </a:p>
      </dgm:t>
    </dgm:pt>
    <dgm:pt modelId="{3B063217-C379-47A5-8016-332F3E5ACB3F}" type="pres">
      <dgm:prSet presAssocID="{A86BCAFA-5B89-4D82-AD2A-BDA1F2577880}" presName="compChildNode" presStyleCnt="0"/>
      <dgm:spPr/>
    </dgm:pt>
    <dgm:pt modelId="{9BCCB1AC-03B0-4BF0-904A-3AE341AB1F29}" type="pres">
      <dgm:prSet presAssocID="{A86BCAFA-5B89-4D82-AD2A-BDA1F2577880}" presName="theInnerList" presStyleCnt="0"/>
      <dgm:spPr/>
    </dgm:pt>
    <dgm:pt modelId="{BA523FAB-2D31-4F82-AC16-B9EBC8EDA6DB}" type="pres">
      <dgm:prSet presAssocID="{D0AB30F2-3CDC-4865-9C2F-21761D6436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DD9AA-A476-4966-BDDA-FB8201D08D4B}" srcId="{6D80804E-B904-4DCC-8122-6821FCDDB6EA}" destId="{42DA3791-129B-4690-A11A-1DA119B92A94}" srcOrd="0" destOrd="0" parTransId="{A346A681-C533-412D-B0A6-238643585CB3}" sibTransId="{173DBF07-1167-4C31-ACFE-4F70161C6967}"/>
    <dgm:cxn modelId="{55728848-61AA-498C-8843-FE5A0FD32335}" srcId="{E9DA5133-9E23-4CE0-A63C-8248B2E73D55}" destId="{A86BCAFA-5B89-4D82-AD2A-BDA1F2577880}" srcOrd="2" destOrd="0" parTransId="{9B586912-29BB-4488-81AE-2CA2A923D8BA}" sibTransId="{F698770F-B474-4552-8528-716CA960D78A}"/>
    <dgm:cxn modelId="{6B6E0525-583A-4501-9DC5-87EA125DED1E}" type="presOf" srcId="{D0AB30F2-3CDC-4865-9C2F-21761D6436AB}" destId="{BA523FAB-2D31-4F82-AC16-B9EBC8EDA6DB}" srcOrd="0" destOrd="0" presId="urn:microsoft.com/office/officeart/2005/8/layout/lProcess2"/>
    <dgm:cxn modelId="{08D276AB-E4EE-442D-B882-4F065520EBD4}" type="presOf" srcId="{A86BCAFA-5B89-4D82-AD2A-BDA1F2577880}" destId="{ACFC6C7B-82EC-47D8-8C52-9C1A01033CE3}" srcOrd="0" destOrd="0" presId="urn:microsoft.com/office/officeart/2005/8/layout/lProcess2"/>
    <dgm:cxn modelId="{0109F03C-32DB-4577-8934-DC486A5A8478}" type="presOf" srcId="{A86BCAFA-5B89-4D82-AD2A-BDA1F2577880}" destId="{671B3C22-AA54-4AF8-A896-6E98298EBA9C}" srcOrd="1" destOrd="0" presId="urn:microsoft.com/office/officeart/2005/8/layout/lProcess2"/>
    <dgm:cxn modelId="{DF53175F-CBDB-473D-BCBE-3CCCF42EAA09}" type="presOf" srcId="{6D80804E-B904-4DCC-8122-6821FCDDB6EA}" destId="{246C4BAE-1E2E-4EB9-8724-907AC492DA0B}" srcOrd="0" destOrd="0" presId="urn:microsoft.com/office/officeart/2005/8/layout/lProcess2"/>
    <dgm:cxn modelId="{48C5C4D1-47C6-4892-904D-12C6318CCDBA}" srcId="{E9DA5133-9E23-4CE0-A63C-8248B2E73D55}" destId="{6D80804E-B904-4DCC-8122-6821FCDDB6EA}" srcOrd="1" destOrd="0" parTransId="{A4188C43-1D40-453F-8533-374365C4E306}" sibTransId="{A987278A-0B9B-4E59-BA5D-D254FB1194C9}"/>
    <dgm:cxn modelId="{9CBF089D-13CA-490E-BC17-B15C60816E94}" type="presOf" srcId="{7C297EBB-E629-4912-BD7E-8DCAEF8A4F41}" destId="{9393447A-7BD3-4E8F-A1A3-CFBDA8B846BB}" srcOrd="0" destOrd="0" presId="urn:microsoft.com/office/officeart/2005/8/layout/lProcess2"/>
    <dgm:cxn modelId="{4098BF39-292E-4E7F-9712-2EECD88DB3AC}" type="presOf" srcId="{E9DA5133-9E23-4CE0-A63C-8248B2E73D55}" destId="{E3B1FFD3-D678-476B-A322-276FCFFBC88F}" srcOrd="0" destOrd="0" presId="urn:microsoft.com/office/officeart/2005/8/layout/lProcess2"/>
    <dgm:cxn modelId="{440242FD-5E74-46CB-9A73-655DD1817970}" type="presOf" srcId="{0CA6B94E-186A-439A-BA65-7E21F662B125}" destId="{C3D09CD1-6747-4556-9C40-5AE48A6F6D75}" srcOrd="0" destOrd="0" presId="urn:microsoft.com/office/officeart/2005/8/layout/lProcess2"/>
    <dgm:cxn modelId="{BBE82979-A734-481A-9EC8-FA4CE728D38C}" type="presOf" srcId="{6D80804E-B904-4DCC-8122-6821FCDDB6EA}" destId="{DE45546C-C9A0-4E8F-AA08-9E0459293EA7}" srcOrd="1" destOrd="0" presId="urn:microsoft.com/office/officeart/2005/8/layout/lProcess2"/>
    <dgm:cxn modelId="{9716D468-8DDD-4B6D-A8C7-250A9291E52E}" srcId="{E9DA5133-9E23-4CE0-A63C-8248B2E73D55}" destId="{0CA6B94E-186A-439A-BA65-7E21F662B125}" srcOrd="0" destOrd="0" parTransId="{7BAEDC47-B356-42C0-AFDA-03A778191F22}" sibTransId="{228E0A84-C269-49B9-B5E7-907A8D6A32E5}"/>
    <dgm:cxn modelId="{4FB3C98E-8DC1-4CEA-9FA5-7C5DE4708FF7}" type="presOf" srcId="{0CA6B94E-186A-439A-BA65-7E21F662B125}" destId="{81732382-9479-4DB1-A8C3-2D13EF16675A}" srcOrd="1" destOrd="0" presId="urn:microsoft.com/office/officeart/2005/8/layout/lProcess2"/>
    <dgm:cxn modelId="{E550E3CF-CAF5-4CE1-A665-5C798C9F4506}" type="presOf" srcId="{42DA3791-129B-4690-A11A-1DA119B92A94}" destId="{DCA415C1-E754-4786-A439-E523F57C58F5}" srcOrd="0" destOrd="0" presId="urn:microsoft.com/office/officeart/2005/8/layout/lProcess2"/>
    <dgm:cxn modelId="{86AF93A3-5222-4BCE-A774-D33D850BE539}" srcId="{0CA6B94E-186A-439A-BA65-7E21F662B125}" destId="{7C297EBB-E629-4912-BD7E-8DCAEF8A4F41}" srcOrd="0" destOrd="0" parTransId="{974BC6CC-9182-4E20-97BD-0F77520D88A7}" sibTransId="{92DEBC9B-7123-49C9-927C-FB9C4C80D9E1}"/>
    <dgm:cxn modelId="{F0737D0E-9C7B-44E2-8E35-DCE879BDF5A6}" srcId="{A86BCAFA-5B89-4D82-AD2A-BDA1F2577880}" destId="{D0AB30F2-3CDC-4865-9C2F-21761D6436AB}" srcOrd="0" destOrd="0" parTransId="{CD2DC95D-9BDE-4F5B-9854-0ED0174603EF}" sibTransId="{04C70F40-F6B5-42EE-A7FA-D202115DA1C2}"/>
    <dgm:cxn modelId="{7F5EF75F-4213-4517-9A19-38C97D77DFFE}" type="presParOf" srcId="{E3B1FFD3-D678-476B-A322-276FCFFBC88F}" destId="{73630CAE-B465-4DA3-B029-AB9448F55C23}" srcOrd="0" destOrd="0" presId="urn:microsoft.com/office/officeart/2005/8/layout/lProcess2"/>
    <dgm:cxn modelId="{363203A8-49F3-42E7-9176-854DF63A16C8}" type="presParOf" srcId="{73630CAE-B465-4DA3-B029-AB9448F55C23}" destId="{C3D09CD1-6747-4556-9C40-5AE48A6F6D75}" srcOrd="0" destOrd="0" presId="urn:microsoft.com/office/officeart/2005/8/layout/lProcess2"/>
    <dgm:cxn modelId="{E7C81560-0EC0-4FAC-8F08-D334B7DDBA9B}" type="presParOf" srcId="{73630CAE-B465-4DA3-B029-AB9448F55C23}" destId="{81732382-9479-4DB1-A8C3-2D13EF16675A}" srcOrd="1" destOrd="0" presId="urn:microsoft.com/office/officeart/2005/8/layout/lProcess2"/>
    <dgm:cxn modelId="{95B42644-75F2-493E-8642-D1B4DC3AD420}" type="presParOf" srcId="{73630CAE-B465-4DA3-B029-AB9448F55C23}" destId="{8085E28F-169F-425A-B6C2-009249BB6E13}" srcOrd="2" destOrd="0" presId="urn:microsoft.com/office/officeart/2005/8/layout/lProcess2"/>
    <dgm:cxn modelId="{C45FA585-BEED-41C9-9990-A5654A30FA1E}" type="presParOf" srcId="{8085E28F-169F-425A-B6C2-009249BB6E13}" destId="{7A15AA84-9E57-4772-9C7B-91F8CA6EDCD4}" srcOrd="0" destOrd="0" presId="urn:microsoft.com/office/officeart/2005/8/layout/lProcess2"/>
    <dgm:cxn modelId="{E470258B-0F83-4558-AC40-1DB5F80C1938}" type="presParOf" srcId="{7A15AA84-9E57-4772-9C7B-91F8CA6EDCD4}" destId="{9393447A-7BD3-4E8F-A1A3-CFBDA8B846BB}" srcOrd="0" destOrd="0" presId="urn:microsoft.com/office/officeart/2005/8/layout/lProcess2"/>
    <dgm:cxn modelId="{BAC29C10-1D54-4EEE-AA06-0CA48331D3A3}" type="presParOf" srcId="{E3B1FFD3-D678-476B-A322-276FCFFBC88F}" destId="{385A3021-D97E-4E73-AB2C-FECA6719E9BC}" srcOrd="1" destOrd="0" presId="urn:microsoft.com/office/officeart/2005/8/layout/lProcess2"/>
    <dgm:cxn modelId="{22BB53B1-AFD6-40B7-A429-5624B5AB068B}" type="presParOf" srcId="{E3B1FFD3-D678-476B-A322-276FCFFBC88F}" destId="{BFF29D2D-5302-4E37-8CF0-54C70F062B3D}" srcOrd="2" destOrd="0" presId="urn:microsoft.com/office/officeart/2005/8/layout/lProcess2"/>
    <dgm:cxn modelId="{EF2AAFE5-A1DD-42D4-A355-53F12E8BB1EF}" type="presParOf" srcId="{BFF29D2D-5302-4E37-8CF0-54C70F062B3D}" destId="{246C4BAE-1E2E-4EB9-8724-907AC492DA0B}" srcOrd="0" destOrd="0" presId="urn:microsoft.com/office/officeart/2005/8/layout/lProcess2"/>
    <dgm:cxn modelId="{E13EBCAA-CDD8-4F9E-92E7-2AD5D476793E}" type="presParOf" srcId="{BFF29D2D-5302-4E37-8CF0-54C70F062B3D}" destId="{DE45546C-C9A0-4E8F-AA08-9E0459293EA7}" srcOrd="1" destOrd="0" presId="urn:microsoft.com/office/officeart/2005/8/layout/lProcess2"/>
    <dgm:cxn modelId="{41EEB636-23D5-4A15-BCE5-1C6CA14FF939}" type="presParOf" srcId="{BFF29D2D-5302-4E37-8CF0-54C70F062B3D}" destId="{6B0909C6-7289-4CB4-B809-2B01FDA20E94}" srcOrd="2" destOrd="0" presId="urn:microsoft.com/office/officeart/2005/8/layout/lProcess2"/>
    <dgm:cxn modelId="{D3C05D3A-140C-4E4E-B7D1-05A01F98E757}" type="presParOf" srcId="{6B0909C6-7289-4CB4-B809-2B01FDA20E94}" destId="{6962E94C-F593-4277-8F31-4288D825A191}" srcOrd="0" destOrd="0" presId="urn:microsoft.com/office/officeart/2005/8/layout/lProcess2"/>
    <dgm:cxn modelId="{02385C3E-12DB-41DB-97DB-4DD9D34F41C6}" type="presParOf" srcId="{6962E94C-F593-4277-8F31-4288D825A191}" destId="{DCA415C1-E754-4786-A439-E523F57C58F5}" srcOrd="0" destOrd="0" presId="urn:microsoft.com/office/officeart/2005/8/layout/lProcess2"/>
    <dgm:cxn modelId="{17044E43-CDAF-4352-9A99-F8620A62B213}" type="presParOf" srcId="{E3B1FFD3-D678-476B-A322-276FCFFBC88F}" destId="{E5E63DF6-BA43-4D4C-87D8-197B6E7EEEFB}" srcOrd="3" destOrd="0" presId="urn:microsoft.com/office/officeart/2005/8/layout/lProcess2"/>
    <dgm:cxn modelId="{054E931F-B6E9-487D-A742-78BCF1B341AC}" type="presParOf" srcId="{E3B1FFD3-D678-476B-A322-276FCFFBC88F}" destId="{202ADCEE-E4B2-4BBD-9189-3C1055853272}" srcOrd="4" destOrd="0" presId="urn:microsoft.com/office/officeart/2005/8/layout/lProcess2"/>
    <dgm:cxn modelId="{40D23B1E-498F-48C2-853D-22A13AA7CA67}" type="presParOf" srcId="{202ADCEE-E4B2-4BBD-9189-3C1055853272}" destId="{ACFC6C7B-82EC-47D8-8C52-9C1A01033CE3}" srcOrd="0" destOrd="0" presId="urn:microsoft.com/office/officeart/2005/8/layout/lProcess2"/>
    <dgm:cxn modelId="{D416E411-25D0-4162-A13C-10E538854D0E}" type="presParOf" srcId="{202ADCEE-E4B2-4BBD-9189-3C1055853272}" destId="{671B3C22-AA54-4AF8-A896-6E98298EBA9C}" srcOrd="1" destOrd="0" presId="urn:microsoft.com/office/officeart/2005/8/layout/lProcess2"/>
    <dgm:cxn modelId="{F925F556-E02E-4BDA-BB13-CCF902B49D3C}" type="presParOf" srcId="{202ADCEE-E4B2-4BBD-9189-3C1055853272}" destId="{3B063217-C379-47A5-8016-332F3E5ACB3F}" srcOrd="2" destOrd="0" presId="urn:microsoft.com/office/officeart/2005/8/layout/lProcess2"/>
    <dgm:cxn modelId="{12B93A95-43BB-416A-A62B-F58218BF0860}" type="presParOf" srcId="{3B063217-C379-47A5-8016-332F3E5ACB3F}" destId="{9BCCB1AC-03B0-4BF0-904A-3AE341AB1F29}" srcOrd="0" destOrd="0" presId="urn:microsoft.com/office/officeart/2005/8/layout/lProcess2"/>
    <dgm:cxn modelId="{A19CB377-E236-47A0-ACD6-FC9D8BFA8C20}" type="presParOf" srcId="{9BCCB1AC-03B0-4BF0-904A-3AE341AB1F29}" destId="{BA523FAB-2D31-4F82-AC16-B9EBC8EDA6DB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09CD1-6747-4556-9C40-5AE48A6F6D75}">
      <dsp:nvSpPr>
        <dsp:cNvPr id="0" name=""/>
        <dsp:cNvSpPr/>
      </dsp:nvSpPr>
      <dsp:spPr>
        <a:xfrm>
          <a:off x="1063" y="0"/>
          <a:ext cx="2765606" cy="5400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Направление: Сохранение и развитие кадрового потенциала</a:t>
          </a:r>
          <a:endParaRPr lang="ru-RU" sz="2000" kern="1200" dirty="0"/>
        </a:p>
      </dsp:txBody>
      <dsp:txXfrm>
        <a:off x="1063" y="0"/>
        <a:ext cx="2765606" cy="1620202"/>
      </dsp:txXfrm>
    </dsp:sp>
    <dsp:sp modelId="{9393447A-7BD3-4E8F-A1A3-CFBDA8B846BB}">
      <dsp:nvSpPr>
        <dsp:cNvPr id="0" name=""/>
        <dsp:cNvSpPr/>
      </dsp:nvSpPr>
      <dsp:spPr>
        <a:xfrm>
          <a:off x="277624" y="1620202"/>
          <a:ext cx="2212485" cy="3510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Цель: </a:t>
          </a:r>
          <a:r>
            <a:rPr lang="ru-RU" sz="1800" kern="1200" dirty="0" smtClean="0"/>
            <a:t>обеспечение современного образовательного процесса квалифицированными кадрами и развитие механизмов, способствующих росту их профессионального потенциала.</a:t>
          </a:r>
          <a:endParaRPr lang="ru-RU" sz="1800" kern="1200" dirty="0"/>
        </a:p>
      </dsp:txBody>
      <dsp:txXfrm>
        <a:off x="342425" y="1685003"/>
        <a:ext cx="2082883" cy="3380836"/>
      </dsp:txXfrm>
    </dsp:sp>
    <dsp:sp modelId="{246C4BAE-1E2E-4EB9-8724-907AC492DA0B}">
      <dsp:nvSpPr>
        <dsp:cNvPr id="0" name=""/>
        <dsp:cNvSpPr/>
      </dsp:nvSpPr>
      <dsp:spPr>
        <a:xfrm>
          <a:off x="2974090" y="0"/>
          <a:ext cx="2765606" cy="5400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 Направление: Повышение уровня профессиональной компетентности педагогов</a:t>
          </a:r>
          <a:endParaRPr lang="ru-RU" sz="2000" kern="1200" dirty="0"/>
        </a:p>
      </dsp:txBody>
      <dsp:txXfrm>
        <a:off x="2974090" y="0"/>
        <a:ext cx="2765606" cy="1620202"/>
      </dsp:txXfrm>
    </dsp:sp>
    <dsp:sp modelId="{DCA415C1-E754-4786-A439-E523F57C58F5}">
      <dsp:nvSpPr>
        <dsp:cNvPr id="0" name=""/>
        <dsp:cNvSpPr/>
      </dsp:nvSpPr>
      <dsp:spPr>
        <a:xfrm>
          <a:off x="3250651" y="1620202"/>
          <a:ext cx="2212485" cy="3510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</a:t>
          </a:r>
          <a:r>
            <a:rPr lang="ru-RU" sz="2000" kern="1200" dirty="0" smtClean="0"/>
            <a:t>: создание условий для повышения профессиональной компетентности педагогов в условиях модернизации образования</a:t>
          </a:r>
          <a:endParaRPr lang="ru-RU" sz="2000" kern="1200" dirty="0"/>
        </a:p>
      </dsp:txBody>
      <dsp:txXfrm>
        <a:off x="3315452" y="1685003"/>
        <a:ext cx="2082883" cy="3380836"/>
      </dsp:txXfrm>
    </dsp:sp>
    <dsp:sp modelId="{ACFC6C7B-82EC-47D8-8C52-9C1A01033CE3}">
      <dsp:nvSpPr>
        <dsp:cNvPr id="0" name=""/>
        <dsp:cNvSpPr/>
      </dsp:nvSpPr>
      <dsp:spPr>
        <a:xfrm>
          <a:off x="5892801" y="0"/>
          <a:ext cx="2765606" cy="54006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 Направление: Профессиональное сопровождение молодых специалистов</a:t>
          </a:r>
          <a:endParaRPr lang="ru-RU" sz="2000" kern="1200" dirty="0"/>
        </a:p>
      </dsp:txBody>
      <dsp:txXfrm>
        <a:off x="5892801" y="0"/>
        <a:ext cx="2765606" cy="1620202"/>
      </dsp:txXfrm>
    </dsp:sp>
    <dsp:sp modelId="{BA523FAB-2D31-4F82-AC16-B9EBC8EDA6DB}">
      <dsp:nvSpPr>
        <dsp:cNvPr id="0" name=""/>
        <dsp:cNvSpPr/>
      </dsp:nvSpPr>
      <dsp:spPr>
        <a:xfrm>
          <a:off x="6223678" y="1620202"/>
          <a:ext cx="2212485" cy="3510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</a:t>
          </a:r>
          <a:r>
            <a:rPr lang="ru-RU" sz="2000" kern="1200" dirty="0" smtClean="0"/>
            <a:t>: Создание условий для самореализации и роста профессиональной карьеры молодого специалиста</a:t>
          </a:r>
          <a:endParaRPr lang="ru-RU" sz="2000" kern="1200" dirty="0"/>
        </a:p>
      </dsp:txBody>
      <dsp:txXfrm>
        <a:off x="6288479" y="1685003"/>
        <a:ext cx="2082883" cy="338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D06D2-A072-4256-A559-228C827F80BF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1A9DF-0832-413A-A33E-A0076AC41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32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A9DF-0832-413A-A33E-A0076AC41E5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97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A9DF-0832-413A-A33E-A0076AC41E5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97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A9DF-0832-413A-A33E-A0076AC41E5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97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A9DF-0832-413A-A33E-A0076AC41E5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97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работа ГБОУ СОШ пос. Кинельский по повышению образовательных результатов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2020-2023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9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</a:t>
            </a:r>
            <a:r>
              <a:rPr lang="ru-RU" sz="2800" dirty="0" err="1" smtClean="0"/>
              <a:t>впр</a:t>
            </a:r>
            <a:endParaRPr lang="ru-RU" sz="28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0786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12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9000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Анализ причин низких образовательных результатов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1.Снижение качества знаний детей при переходе из начального звена в среднее. Нет четкой работы по преемственности начальной и средней школы. </a:t>
            </a:r>
            <a:r>
              <a:rPr lang="ru-RU" sz="1600" dirty="0" smtClean="0"/>
              <a:t>2.Недостаточное </a:t>
            </a:r>
            <a:r>
              <a:rPr lang="ru-RU" sz="1600" dirty="0"/>
              <a:t>использование педагогами современных технологий.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3.Анализ ресурсного обеспечения выявил определенные разрывы: между уровнем профессиональной подготовки имеющихся педагогических кадров и требуемой профессиональной компетентностью педагогов для работы в режиме перехода на новые образовательные стандарты.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4.Низкие показатели образовательных результатов показывают учащиеся начальной школы по литературному чтению (с 79% до 76%), математике (с 64% до 61%).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Понизились показатели по русскому языку (с 49 до 46%), математике (алгебре) (с 54 до 40%), математике (геометрии) (с 55% до 41%), ИКТ (с 73% до 64%) на основной и средней степенях обучения.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6.Результаты ОГЭ: по ряду предметов (обществознание, математика, история, география) выпускники показывают результаты ниже окружных.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7. Результаты ЕГЭ: по ряду предметов (обществознание, математика, история) выпускники показывают результаты ниже окружных.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8. Понизились результаты ВПР по русскому языку и математике в 5 и 6 классах.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9.Загруженность педагогов, и как следствие «синдром профессионального выгорания».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10.Пассивность родителей в вопросах образования и будущего ребенка.</a:t>
            </a:r>
          </a:p>
        </p:txBody>
      </p:sp>
    </p:spTree>
    <p:extLst>
      <p:ext uri="{BB962C8B-B14F-4D97-AF65-F5344CB8AC3E}">
        <p14:creationId xmlns="" xmlns:p14="http://schemas.microsoft.com/office/powerpoint/2010/main" val="762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9000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Планируемые шаги  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713788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2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64291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Циклограмма действий </a:t>
            </a:r>
            <a:endParaRPr lang="ru-RU" sz="24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23528" y="766368"/>
            <a:ext cx="8411061" cy="5573646"/>
            <a:chOff x="156034" y="965670"/>
            <a:chExt cx="8734589" cy="5573646"/>
          </a:xfrm>
        </p:grpSpPr>
        <p:sp>
          <p:nvSpPr>
            <p:cNvPr id="14" name="Стрелка углом 13"/>
            <p:cNvSpPr/>
            <p:nvPr/>
          </p:nvSpPr>
          <p:spPr>
            <a:xfrm rot="16200000">
              <a:off x="1616360" y="5065433"/>
              <a:ext cx="734681" cy="1230479"/>
            </a:xfrm>
            <a:prstGeom prst="ben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08252" y="5603842"/>
              <a:ext cx="4287690" cy="935474"/>
            </a:xfrm>
            <a:prstGeom prst="roundRect">
              <a:avLst>
                <a:gd name="adj" fmla="val 204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ru-RU" sz="1600" b="1" dirty="0"/>
                <a:t>Изучение </a:t>
              </a:r>
              <a:r>
                <a:rPr lang="ru-RU" sz="1600" b="1" dirty="0" smtClean="0"/>
                <a:t>причин затруднений обучающихся</a:t>
              </a:r>
              <a:r>
                <a:rPr lang="ru-RU" sz="1600" b="1" dirty="0"/>
                <a:t>, педагогов  в </a:t>
              </a:r>
              <a:r>
                <a:rPr lang="ru-RU" sz="1600" b="1" dirty="0" smtClean="0"/>
                <a:t>процессе формирования </a:t>
              </a:r>
              <a:r>
                <a:rPr lang="ru-RU" sz="1600" b="1" dirty="0"/>
                <a:t>знаний</a:t>
              </a:r>
              <a:r>
                <a:rPr lang="ru-RU" sz="1600" b="1" dirty="0" smtClean="0"/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034" y="4377858"/>
              <a:ext cx="2861286" cy="935474"/>
            </a:xfrm>
            <a:prstGeom prst="roundRect">
              <a:avLst>
                <a:gd name="adj" fmla="val 204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ru-RU" sz="1600" b="1" dirty="0" smtClean="0"/>
                <a:t>Коррекция знаний учащихся, затруднений педагогов </a:t>
              </a:r>
              <a:endParaRPr lang="ru-RU" sz="1600" b="1" dirty="0"/>
            </a:p>
          </p:txBody>
        </p:sp>
        <p:sp>
          <p:nvSpPr>
            <p:cNvPr id="22" name="Стрелка углом 21"/>
            <p:cNvSpPr/>
            <p:nvPr/>
          </p:nvSpPr>
          <p:spPr>
            <a:xfrm rot="10800000">
              <a:off x="6921847" y="5313330"/>
              <a:ext cx="1250552" cy="734683"/>
            </a:xfrm>
            <a:prstGeom prst="ben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углом 23"/>
            <p:cNvSpPr/>
            <p:nvPr/>
          </p:nvSpPr>
          <p:spPr>
            <a:xfrm>
              <a:off x="1403760" y="3477151"/>
              <a:ext cx="1273757" cy="893222"/>
            </a:xfrm>
            <a:prstGeom prst="bentArrow">
              <a:avLst>
                <a:gd name="adj1" fmla="val 18395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67184" y="4370373"/>
              <a:ext cx="2623439" cy="935474"/>
            </a:xfrm>
            <a:prstGeom prst="roundRect">
              <a:avLst>
                <a:gd name="adj" fmla="val 204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ru-RU" sz="1600" b="1" dirty="0"/>
                <a:t>Анализ результатов </a:t>
              </a:r>
              <a:r>
                <a:rPr lang="ru-RU" sz="1600" b="1" dirty="0" smtClean="0"/>
                <a:t>мониторингов учащихся, педагогов</a:t>
              </a:r>
              <a:endParaRPr lang="ru-RU" sz="1600" b="1" dirty="0"/>
            </a:p>
          </p:txBody>
        </p:sp>
        <p:sp>
          <p:nvSpPr>
            <p:cNvPr id="31" name="Стрелка углом 30"/>
            <p:cNvSpPr/>
            <p:nvPr/>
          </p:nvSpPr>
          <p:spPr>
            <a:xfrm rot="5400000">
              <a:off x="7221891" y="3229781"/>
              <a:ext cx="893220" cy="1387964"/>
            </a:xfrm>
            <a:prstGeom prst="bentArrow">
              <a:avLst>
                <a:gd name="adj1" fmla="val 20047"/>
                <a:gd name="adj2" fmla="val 24151"/>
                <a:gd name="adj3" fmla="val 28393"/>
                <a:gd name="adj4" fmla="val 5053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6828" y="3300620"/>
              <a:ext cx="4287691" cy="658297"/>
            </a:xfrm>
            <a:prstGeom prst="roundRect">
              <a:avLst>
                <a:gd name="adj" fmla="val 204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ru-RU" sz="1600" b="1" dirty="0"/>
                <a:t>Проведение мониторинговых </a:t>
              </a:r>
              <a:r>
                <a:rPr lang="ru-RU" sz="1600" b="1" dirty="0" smtClean="0"/>
                <a:t>исследований учащихся, педагогов</a:t>
              </a:r>
            </a:p>
          </p:txBody>
        </p:sp>
        <p:sp>
          <p:nvSpPr>
            <p:cNvPr id="33" name="Стрелка вправо 32"/>
            <p:cNvSpPr/>
            <p:nvPr/>
          </p:nvSpPr>
          <p:spPr>
            <a:xfrm rot="5400000">
              <a:off x="4231329" y="1715754"/>
              <a:ext cx="504056" cy="36004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77517" y="965670"/>
              <a:ext cx="4297002" cy="658297"/>
            </a:xfrm>
            <a:prstGeom prst="roundRect">
              <a:avLst>
                <a:gd name="adj" fmla="val 204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ru-RU" sz="1600" b="1" dirty="0"/>
                <a:t>Формирование нормативно – правовой базы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86829" y="2124902"/>
              <a:ext cx="4287690" cy="658297"/>
            </a:xfrm>
            <a:prstGeom prst="roundRect">
              <a:avLst>
                <a:gd name="adj" fmla="val 2046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600" b="1" dirty="0"/>
                <a:t>Разработка тестовых контрольно-измерительных материалов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 rot="5400000">
              <a:off x="4231329" y="2868572"/>
              <a:ext cx="504056" cy="360040"/>
            </a:xfrm>
            <a:prstGeom prst="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65" y="3894124"/>
            <a:ext cx="1796709" cy="13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2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7288" cy="90001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>1 Направление: Сохранение и развитие кадрового потенциала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881" t="28027" r="15410" b="16308"/>
          <a:stretch>
            <a:fillRect/>
          </a:stretch>
        </p:blipFill>
        <p:spPr bwMode="auto">
          <a:xfrm>
            <a:off x="214281" y="1142984"/>
            <a:ext cx="86627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2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90001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/>
              <a:t>2 Направление: Повышение уровня профессиональной компетентности педагогов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9293" t="26000" r="22312" b="21606"/>
          <a:stretch>
            <a:fillRect/>
          </a:stretch>
        </p:blipFill>
        <p:spPr bwMode="auto">
          <a:xfrm>
            <a:off x="0" y="1428736"/>
            <a:ext cx="45005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9375" t="45480" r="21250" b="13250"/>
          <a:stretch>
            <a:fillRect/>
          </a:stretch>
        </p:blipFill>
        <p:spPr bwMode="auto">
          <a:xfrm>
            <a:off x="4643438" y="1500174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2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1000108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3 Направление: Профессиональное сопровождение молодых специалистов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500" t="45556" r="16937" b="16891"/>
          <a:stretch>
            <a:fillRect/>
          </a:stretch>
        </p:blipFill>
        <p:spPr bwMode="auto">
          <a:xfrm>
            <a:off x="214282" y="1285860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22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6839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Планируемые  результаты 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0" t="28964" r="17934" b="7694"/>
          <a:stretch/>
        </p:blipFill>
        <p:spPr bwMode="auto">
          <a:xfrm>
            <a:off x="179512" y="980728"/>
            <a:ext cx="879397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36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6839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Планируемые  результаты 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48" t="26210" r="18903" b="8381"/>
          <a:stretch/>
        </p:blipFill>
        <p:spPr bwMode="auto">
          <a:xfrm>
            <a:off x="323527" y="1268760"/>
            <a:ext cx="855682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96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 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Создание условий для перехода школы в эффективный режим  работы с целью обеспечения равенства возможностей детей в получении качественного образования, независимо от социально-экономического </a:t>
            </a:r>
            <a:r>
              <a:rPr lang="ru-RU" dirty="0" smtClean="0"/>
              <a:t>контекста путем </a:t>
            </a:r>
            <a:r>
              <a:rPr lang="ru-RU" dirty="0"/>
              <a:t>обновления структуры и содержания образования, создания школьной системы оценки  качества образования и повышении квалификации педагогических кадров.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6"/>
            <a:ext cx="3419872" cy="2277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9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Социальный паспорт школы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18" t="24962" r="27185" b="10005"/>
          <a:stretch/>
        </p:blipFill>
        <p:spPr bwMode="auto">
          <a:xfrm>
            <a:off x="755576" y="836712"/>
            <a:ext cx="7704856" cy="58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17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кадрового состава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81" t="32407" r="21807" b="16644"/>
          <a:stretch/>
        </p:blipFill>
        <p:spPr bwMode="auto">
          <a:xfrm>
            <a:off x="683568" y="1124744"/>
            <a:ext cx="7488832" cy="40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93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кадрового состава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3" t="29308" r="22001" b="22841"/>
          <a:stretch/>
        </p:blipFill>
        <p:spPr bwMode="auto">
          <a:xfrm>
            <a:off x="539552" y="1124744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48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Анализ контингента учащихся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07" t="26210" r="21032" b="16644"/>
          <a:stretch/>
        </p:blipFill>
        <p:spPr bwMode="auto">
          <a:xfrm>
            <a:off x="323528" y="908720"/>
            <a:ext cx="840671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91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</a:t>
            </a:r>
            <a:r>
              <a:rPr lang="ru-RU" sz="2800" dirty="0" err="1" smtClean="0"/>
              <a:t>огэ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635"/>
          <a:stretch/>
        </p:blipFill>
        <p:spPr bwMode="auto">
          <a:xfrm>
            <a:off x="4139952" y="995026"/>
            <a:ext cx="4355978" cy="13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24"/>
          <a:stretch/>
        </p:blipFill>
        <p:spPr bwMode="auto">
          <a:xfrm>
            <a:off x="172107" y="1007605"/>
            <a:ext cx="4355977" cy="198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445"/>
          <a:stretch/>
        </p:blipFill>
        <p:spPr bwMode="auto">
          <a:xfrm>
            <a:off x="140837" y="3173583"/>
            <a:ext cx="4350814" cy="219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77"/>
          <a:stretch/>
        </p:blipFill>
        <p:spPr bwMode="auto">
          <a:xfrm>
            <a:off x="4517720" y="2332836"/>
            <a:ext cx="4032448" cy="32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5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5399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Результаты ЕГЭ</a:t>
            </a:r>
            <a:endParaRPr lang="ru-RU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39"/>
          <a:stretch/>
        </p:blipFill>
        <p:spPr bwMode="auto">
          <a:xfrm>
            <a:off x="179512" y="1412776"/>
            <a:ext cx="421043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6085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94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Профессиональное ориентирование выпускников</a:t>
            </a:r>
            <a:endParaRPr lang="ru-RU" sz="28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3" t="47897" r="22387" b="26628"/>
          <a:stretch/>
        </p:blipFill>
        <p:spPr bwMode="auto">
          <a:xfrm>
            <a:off x="323527" y="1340768"/>
            <a:ext cx="832568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184</TotalTime>
  <Words>431</Words>
  <Application>Microsoft Office PowerPoint</Application>
  <PresentationFormat>Экран (4:3)</PresentationFormat>
  <Paragraphs>45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работа ГБОУ СОШ пос. Кинельский по повышению образовательных результатов</vt:lpstr>
      <vt:lpstr>Цель программы</vt:lpstr>
      <vt:lpstr>Социальный паспорт школы</vt:lpstr>
      <vt:lpstr>Анализ кадрового состава</vt:lpstr>
      <vt:lpstr>Анализ кадрового состава</vt:lpstr>
      <vt:lpstr>Анализ контингента учащихся</vt:lpstr>
      <vt:lpstr>Результаты огэ </vt:lpstr>
      <vt:lpstr>Результаты ЕГЭ</vt:lpstr>
      <vt:lpstr>Профессиональное ориентирование выпускников</vt:lpstr>
      <vt:lpstr>Результаты впр</vt:lpstr>
      <vt:lpstr>Анализ причин низких образовательных результатов </vt:lpstr>
      <vt:lpstr>Планируемые шаги  </vt:lpstr>
      <vt:lpstr>Циклограмма действий </vt:lpstr>
      <vt:lpstr>1 Направление: Сохранение и развитие кадрового потенциала</vt:lpstr>
      <vt:lpstr>2 Направление: Повышение уровня профессиональной компетентности педагогов</vt:lpstr>
      <vt:lpstr>3 Направление: Профессиональное сопровождение молодых специалистов</vt:lpstr>
      <vt:lpstr>Планируемые  результаты </vt:lpstr>
      <vt:lpstr>Планируемые  результаты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ГБОУ СОШ пос. Кинельский по повышению образовательных результатов</dc:title>
  <dc:creator>Пользователь</dc:creator>
  <cp:lastModifiedBy>Людмила Викторовна</cp:lastModifiedBy>
  <cp:revision>21</cp:revision>
  <dcterms:created xsi:type="dcterms:W3CDTF">2020-11-17T18:14:20Z</dcterms:created>
  <dcterms:modified xsi:type="dcterms:W3CDTF">2020-11-19T09:15:02Z</dcterms:modified>
</cp:coreProperties>
</file>