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activeX/activeX41.xml" ContentType="application/vnd.ms-office.activeX+xml"/>
  <Override PartName="/ppt/activeX/activeX42.xml" ContentType="application/vnd.ms-office.activeX+xml"/>
  <Override PartName="/ppt/activeX/activeX43.xml" ContentType="application/vnd.ms-office.activeX+xml"/>
  <Override PartName="/ppt/activeX/activeX44.xml" ContentType="application/vnd.ms-office.activeX+xml"/>
  <Override PartName="/ppt/activeX/activeX45.xml" ContentType="application/vnd.ms-office.activeX+xml"/>
  <Override PartName="/ppt/activeX/activeX46.xml" ContentType="application/vnd.ms-office.activeX+xml"/>
  <Override PartName="/ppt/activeX/activeX47.xml" ContentType="application/vnd.ms-office.activeX+xml"/>
  <Override PartName="/ppt/activeX/activeX48.xml" ContentType="application/vnd.ms-office.activeX+xml"/>
  <Override PartName="/ppt/activeX/activeX49.xml" ContentType="application/vnd.ms-office.activeX+xml"/>
  <Override PartName="/ppt/activeX/activeX50.xml" ContentType="application/vnd.ms-office.activeX+xml"/>
  <Override PartName="/ppt/activeX/activeX51.xml" ContentType="application/vnd.ms-office.activeX+xml"/>
  <Override PartName="/ppt/activeX/activeX52.xml" ContentType="application/vnd.ms-office.activeX+xml"/>
  <Override PartName="/ppt/activeX/activeX53.xml" ContentType="application/vnd.ms-office.activeX+xml"/>
  <Override PartName="/ppt/activeX/activeX54.xml" ContentType="application/vnd.ms-office.activeX+xml"/>
  <Override PartName="/ppt/activeX/activeX55.xml" ContentType="application/vnd.ms-office.activeX+xml"/>
  <Override PartName="/ppt/activeX/activeX56.xml" ContentType="application/vnd.ms-office.activeX+xml"/>
  <Override PartName="/ppt/activeX/activeX57.xml" ContentType="application/vnd.ms-office.activeX+xml"/>
  <Override PartName="/ppt/activeX/activeX58.xml" ContentType="application/vnd.ms-office.activeX+xml"/>
  <Override PartName="/ppt/activeX/activeX59.xml" ContentType="application/vnd.ms-office.activeX+xml"/>
  <Override PartName="/ppt/activeX/activeX60.xml" ContentType="application/vnd.ms-office.activeX+xml"/>
  <Override PartName="/ppt/activeX/activeX61.xml" ContentType="application/vnd.ms-office.activeX+xml"/>
  <Override PartName="/ppt/activeX/activeX62.xml" ContentType="application/vnd.ms-office.activeX+xml"/>
  <Override PartName="/ppt/activeX/activeX63.xml" ContentType="application/vnd.ms-office.activeX+xml"/>
  <Override PartName="/ppt/activeX/activeX64.xml" ContentType="application/vnd.ms-office.activeX+xml"/>
  <Override PartName="/ppt/activeX/activeX65.xml" ContentType="application/vnd.ms-office.activeX+xml"/>
  <Override PartName="/ppt/activeX/activeX66.xml" ContentType="application/vnd.ms-office.activeX+xml"/>
  <Override PartName="/ppt/activeX/activeX67.xml" ContentType="application/vnd.ms-office.activeX+xml"/>
  <Override PartName="/ppt/activeX/activeX68.xml" ContentType="application/vnd.ms-office.activeX+xml"/>
  <Override PartName="/ppt/activeX/activeX69.xml" ContentType="application/vnd.ms-office.activeX+xml"/>
  <Override PartName="/ppt/activeX/activeX70.xml" ContentType="application/vnd.ms-office.activeX+xml"/>
  <Override PartName="/ppt/activeX/activeX71.xml" ContentType="application/vnd.ms-office.activeX+xml"/>
  <Override PartName="/ppt/activeX/activeX72.xml" ContentType="application/vnd.ms-office.activeX+xml"/>
  <Override PartName="/ppt/activeX/activeX73.xml" ContentType="application/vnd.ms-office.activeX+xml"/>
  <Override PartName="/ppt/activeX/activeX74.xml" ContentType="application/vnd.ms-office.activeX+xml"/>
  <Override PartName="/ppt/activeX/activeX75.xml" ContentType="application/vnd.ms-office.activeX+xml"/>
  <Override PartName="/ppt/activeX/activeX76.xml" ContentType="application/vnd.ms-office.activeX+xml"/>
  <Override PartName="/ppt/activeX/activeX77.xml" ContentType="application/vnd.ms-office.activeX+xml"/>
  <Override PartName="/ppt/activeX/activeX78.xml" ContentType="application/vnd.ms-office.activeX+xml"/>
  <Override PartName="/ppt/activeX/activeX79.xml" ContentType="application/vnd.ms-office.activeX+xml"/>
  <Override PartName="/ppt/activeX/activeX80.xml" ContentType="application/vnd.ms-office.activeX+xml"/>
  <Override PartName="/ppt/activeX/activeX81.xml" ContentType="application/vnd.ms-office.activeX+xml"/>
  <Override PartName="/ppt/activeX/activeX82.xml" ContentType="application/vnd.ms-office.activeX+xml"/>
  <Override PartName="/ppt/activeX/activeX83.xml" ContentType="application/vnd.ms-office.activeX+xml"/>
  <Override PartName="/ppt/activeX/activeX84.xml" ContentType="application/vnd.ms-office.activeX+xml"/>
  <Override PartName="/ppt/activeX/activeX85.xml" ContentType="application/vnd.ms-office.activeX+xml"/>
  <Override PartName="/ppt/activeX/activeX86.xml" ContentType="application/vnd.ms-office.activeX+xml"/>
  <Override PartName="/ppt/activeX/activeX87.xml" ContentType="application/vnd.ms-office.activeX+xml"/>
  <Override PartName="/ppt/activeX/activeX88.xml" ContentType="application/vnd.ms-office.activeX+xml"/>
  <Override PartName="/ppt/activeX/activeX89.xml" ContentType="application/vnd.ms-office.activeX+xml"/>
  <Override PartName="/ppt/activeX/activeX90.xml" ContentType="application/vnd.ms-office.activeX+xml"/>
  <Override PartName="/ppt/activeX/activeX91.xml" ContentType="application/vnd.ms-office.activeX+xml"/>
  <Override PartName="/ppt/activeX/activeX92.xml" ContentType="application/vnd.ms-office.activeX+xml"/>
  <Override PartName="/ppt/activeX/activeX93.xml" ContentType="application/vnd.ms-office.activeX+xml"/>
  <Override PartName="/ppt/activeX/activeX94.xml" ContentType="application/vnd.ms-office.activeX+xml"/>
  <Override PartName="/ppt/activeX/activeX95.xml" ContentType="application/vnd.ms-office.activeX+xml"/>
  <Override PartName="/ppt/activeX/activeX96.xml" ContentType="application/vnd.ms-office.activeX+xml"/>
  <Override PartName="/ppt/activeX/activeX97.xml" ContentType="application/vnd.ms-office.activeX+xml"/>
  <Override PartName="/ppt/activeX/activeX98.xml" ContentType="application/vnd.ms-office.activeX+xml"/>
  <Override PartName="/ppt/activeX/activeX99.xml" ContentType="application/vnd.ms-office.activeX+xml"/>
  <Override PartName="/ppt/activeX/activeX100.xml" ContentType="application/vnd.ms-office.activeX+xml"/>
  <Override PartName="/ppt/activeX/activeX101.xml" ContentType="application/vnd.ms-office.activeX+xml"/>
  <Override PartName="/ppt/activeX/activeX102.xml" ContentType="application/vnd.ms-office.activeX+xml"/>
  <Override PartName="/ppt/activeX/activeX103.xml" ContentType="application/vnd.ms-office.activeX+xml"/>
  <Override PartName="/ppt/activeX/activeX104.xml" ContentType="application/vnd.ms-office.activeX+xml"/>
  <Override PartName="/ppt/activeX/activeX105.xml" ContentType="application/vnd.ms-office.activeX+xml"/>
  <Override PartName="/ppt/activeX/activeX106.xml" ContentType="application/vnd.ms-office.activeX+xml"/>
  <Override PartName="/ppt/activeX/activeX107.xml" ContentType="application/vnd.ms-office.activeX+xml"/>
  <Override PartName="/ppt/activeX/activeX108.xml" ContentType="application/vnd.ms-office.activeX+xml"/>
  <Override PartName="/ppt/activeX/activeX109.xml" ContentType="application/vnd.ms-office.activeX+xml"/>
  <Override PartName="/ppt/activeX/activeX110.xml" ContentType="application/vnd.ms-office.activeX+xml"/>
  <Override PartName="/ppt/activeX/activeX111.xml" ContentType="application/vnd.ms-office.activeX+xml"/>
  <Override PartName="/ppt/activeX/activeX112.xml" ContentType="application/vnd.ms-office.activeX+xml"/>
  <Override PartName="/ppt/activeX/activeX113.xml" ContentType="application/vnd.ms-office.activeX+xml"/>
  <Override PartName="/ppt/activeX/activeX114.xml" ContentType="application/vnd.ms-office.activeX+xml"/>
  <Override PartName="/ppt/activeX/activeX115.xml" ContentType="application/vnd.ms-office.activeX+xml"/>
  <Override PartName="/ppt/activeX/activeX116.xml" ContentType="application/vnd.ms-office.activeX+xml"/>
  <Override PartName="/ppt/activeX/activeX117.xml" ContentType="application/vnd.ms-office.activeX+xml"/>
  <Override PartName="/ppt/activeX/activeX118.xml" ContentType="application/vnd.ms-office.activeX+xml"/>
  <Override PartName="/ppt/activeX/activeX119.xml" ContentType="application/vnd.ms-office.activeX+xml"/>
  <Override PartName="/ppt/activeX/activeX120.xml" ContentType="application/vnd.ms-office.activeX+xml"/>
  <Override PartName="/ppt/activeX/activeX121.xml" ContentType="application/vnd.ms-office.activeX+xml"/>
  <Override PartName="/ppt/activeX/activeX122.xml" ContentType="application/vnd.ms-office.activeX+xml"/>
  <Override PartName="/ppt/activeX/activeX123.xml" ContentType="application/vnd.ms-office.activeX+xml"/>
  <Override PartName="/ppt/activeX/activeX124.xml" ContentType="application/vnd.ms-office.activeX+xml"/>
  <Override PartName="/ppt/activeX/activeX125.xml" ContentType="application/vnd.ms-office.activeX+xml"/>
  <Override PartName="/ppt/activeX/activeX126.xml" ContentType="application/vnd.ms-office.activeX+xml"/>
  <Override PartName="/ppt/activeX/activeX127.xml" ContentType="application/vnd.ms-office.activeX+xml"/>
  <Override PartName="/ppt/activeX/activeX128.xml" ContentType="application/vnd.ms-office.activeX+xml"/>
  <Override PartName="/ppt/activeX/activeX129.xml" ContentType="application/vnd.ms-office.activeX+xml"/>
  <Override PartName="/ppt/activeX/activeX130.xml" ContentType="application/vnd.ms-office.activeX+xml"/>
  <Override PartName="/ppt/activeX/activeX131.xml" ContentType="application/vnd.ms-office.activeX+xml"/>
  <Override PartName="/ppt/activeX/activeX132.xml" ContentType="application/vnd.ms-office.activeX+xml"/>
  <Override PartName="/ppt/activeX/activeX133.xml" ContentType="application/vnd.ms-office.activeX+xml"/>
  <Override PartName="/ppt/activeX/activeX134.xml" ContentType="application/vnd.ms-office.activeX+xml"/>
  <Override PartName="/ppt/activeX/activeX135.xml" ContentType="application/vnd.ms-office.activeX+xml"/>
  <Override PartName="/ppt/activeX/activeX136.xml" ContentType="application/vnd.ms-office.activeX+xml"/>
  <Override PartName="/ppt/activeX/activeX137.xml" ContentType="application/vnd.ms-office.activeX+xml"/>
  <Override PartName="/ppt/activeX/activeX138.xml" ContentType="application/vnd.ms-office.activeX+xml"/>
  <Override PartName="/ppt/activeX/activeX139.xml" ContentType="application/vnd.ms-office.activeX+xml"/>
  <Override PartName="/ppt/activeX/activeX140.xml" ContentType="application/vnd.ms-office.activeX+xml"/>
  <Override PartName="/ppt/activeX/activeX141.xml" ContentType="application/vnd.ms-office.activeX+xml"/>
  <Override PartName="/ppt/activeX/activeX142.xml" ContentType="application/vnd.ms-office.activeX+xml"/>
  <Override PartName="/ppt/activeX/activeX143.xml" ContentType="application/vnd.ms-office.activeX+xml"/>
  <Override PartName="/ppt/activeX/activeX144.xml" ContentType="application/vnd.ms-office.activeX+xml"/>
  <Override PartName="/ppt/activeX/activeX145.xml" ContentType="application/vnd.ms-office.activeX+xml"/>
  <Override PartName="/ppt/activeX/activeX146.xml" ContentType="application/vnd.ms-office.activeX+xml"/>
  <Override PartName="/ppt/activeX/activeX147.xml" ContentType="application/vnd.ms-office.activeX+xml"/>
  <Override PartName="/ppt/activeX/activeX148.xml" ContentType="application/vnd.ms-office.activeX+xml"/>
  <Override PartName="/ppt/activeX/activeX149.xml" ContentType="application/vnd.ms-office.activeX+xml"/>
  <Override PartName="/ppt/activeX/activeX150.xml" ContentType="application/vnd.ms-office.activeX+xml"/>
  <Override PartName="/ppt/activeX/activeX151.xml" ContentType="application/vnd.ms-office.activeX+xml"/>
  <Override PartName="/ppt/activeX/activeX152.xml" ContentType="application/vnd.ms-office.activeX+xml"/>
  <Override PartName="/ppt/activeX/activeX153.xml" ContentType="application/vnd.ms-office.activeX+xml"/>
  <Override PartName="/ppt/activeX/activeX154.xml" ContentType="application/vnd.ms-office.activeX+xml"/>
  <Override PartName="/ppt/activeX/activeX155.xml" ContentType="application/vnd.ms-office.activeX+xml"/>
  <Override PartName="/ppt/activeX/activeX156.xml" ContentType="application/vnd.ms-office.activeX+xml"/>
  <Override PartName="/ppt/activeX/activeX157.xml" ContentType="application/vnd.ms-office.activeX+xml"/>
  <Override PartName="/ppt/activeX/activeX158.xml" ContentType="application/vnd.ms-office.activeX+xml"/>
  <Override PartName="/ppt/activeX/activeX159.xml" ContentType="application/vnd.ms-office.activeX+xml"/>
  <Override PartName="/ppt/activeX/activeX160.xml" ContentType="application/vnd.ms-office.activeX+xml"/>
  <Override PartName="/ppt/activeX/activeX161.xml" ContentType="application/vnd.ms-office.activeX+xml"/>
  <Override PartName="/ppt/activeX/activeX162.xml" ContentType="application/vnd.ms-office.activeX+xml"/>
  <Override PartName="/ppt/activeX/activeX163.xml" ContentType="application/vnd.ms-office.activeX+xml"/>
  <Override PartName="/ppt/activeX/activeX164.xml" ContentType="application/vnd.ms-office.activeX+xml"/>
  <Override PartName="/ppt/activeX/activeX165.xml" ContentType="application/vnd.ms-office.activeX+xml"/>
  <Override PartName="/ppt/activeX/activeX166.xml" ContentType="application/vnd.ms-office.activeX+xml"/>
  <Override PartName="/ppt/activeX/activeX167.xml" ContentType="application/vnd.ms-office.activeX+xml"/>
  <Override PartName="/ppt/activeX/activeX168.xml" ContentType="application/vnd.ms-office.activeX+xml"/>
  <Override PartName="/ppt/activeX/activeX169.xml" ContentType="application/vnd.ms-office.activeX+xml"/>
  <Override PartName="/ppt/activeX/activeX170.xml" ContentType="application/vnd.ms-office.activeX+xml"/>
  <Override PartName="/ppt/activeX/activeX171.xml" ContentType="application/vnd.ms-office.activeX+xml"/>
  <Override PartName="/ppt/activeX/activeX172.xml" ContentType="application/vnd.ms-office.activeX+xml"/>
  <Override PartName="/ppt/activeX/activeX173.xml" ContentType="application/vnd.ms-office.activeX+xml"/>
  <Override PartName="/ppt/activeX/activeX174.xml" ContentType="application/vnd.ms-office.activeX+xml"/>
  <Override PartName="/ppt/activeX/activeX175.xml" ContentType="application/vnd.ms-office.activeX+xml"/>
  <Override PartName="/ppt/activeX/activeX176.xml" ContentType="application/vnd.ms-office.activeX+xml"/>
  <Override PartName="/ppt/activeX/activeX177.xml" ContentType="application/vnd.ms-office.activeX+xml"/>
  <Override PartName="/ppt/activeX/activeX178.xml" ContentType="application/vnd.ms-office.activeX+xml"/>
  <Override PartName="/ppt/activeX/activeX179.xml" ContentType="application/vnd.ms-office.activeX+xml"/>
  <Override PartName="/ppt/activeX/activeX180.xml" ContentType="application/vnd.ms-office.activeX+xml"/>
  <Override PartName="/ppt/activeX/activeX181.xml" ContentType="application/vnd.ms-office.activeX+xml"/>
  <Override PartName="/ppt/activeX/activeX182.xml" ContentType="application/vnd.ms-office.activeX+xml"/>
  <Override PartName="/ppt/activeX/activeX183.xml" ContentType="application/vnd.ms-office.activeX+xml"/>
  <Override PartName="/ppt/activeX/activeX184.xml" ContentType="application/vnd.ms-office.activeX+xml"/>
  <Override PartName="/ppt/activeX/activeX185.xml" ContentType="application/vnd.ms-office.activeX+xml"/>
  <Override PartName="/ppt/activeX/activeX186.xml" ContentType="application/vnd.ms-office.activeX+xml"/>
  <Override PartName="/ppt/activeX/activeX187.xml" ContentType="application/vnd.ms-office.activeX+xml"/>
  <Override PartName="/ppt/activeX/activeX188.xml" ContentType="application/vnd.ms-office.activeX+xml"/>
  <Override PartName="/ppt/activeX/activeX189.xml" ContentType="application/vnd.ms-office.activeX+xml"/>
  <Override PartName="/ppt/activeX/activeX190.xml" ContentType="application/vnd.ms-office.activeX+xml"/>
  <Override PartName="/ppt/activeX/activeX191.xml" ContentType="application/vnd.ms-office.activeX+xml"/>
  <Override PartName="/ppt/activeX/activeX192.xml" ContentType="application/vnd.ms-office.activeX+xml"/>
  <Override PartName="/ppt/activeX/activeX193.xml" ContentType="application/vnd.ms-office.activeX+xml"/>
  <Override PartName="/ppt/activeX/activeX194.xml" ContentType="application/vnd.ms-office.activeX+xml"/>
  <Override PartName="/ppt/activeX/activeX195.xml" ContentType="application/vnd.ms-office.activeX+xml"/>
  <Override PartName="/ppt/activeX/activeX196.xml" ContentType="application/vnd.ms-office.activeX+xml"/>
  <Override PartName="/ppt/activeX/activeX197.xml" ContentType="application/vnd.ms-office.activeX+xml"/>
  <Override PartName="/ppt/activeX/activeX198.xml" ContentType="application/vnd.ms-office.activeX+xml"/>
  <Override PartName="/ppt/activeX/activeX199.xml" ContentType="application/vnd.ms-office.activeX+xml"/>
  <Override PartName="/ppt/activeX/activeX200.xml" ContentType="application/vnd.ms-office.activeX+xml"/>
  <Override PartName="/ppt/activeX/activeX201.xml" ContentType="application/vnd.ms-office.activeX+xml"/>
  <Override PartName="/ppt/activeX/activeX202.xml" ContentType="application/vnd.ms-office.activeX+xml"/>
  <Override PartName="/ppt/activeX/activeX203.xml" ContentType="application/vnd.ms-office.activeX+xml"/>
  <Override PartName="/ppt/activeX/activeX204.xml" ContentType="application/vnd.ms-office.activeX+xml"/>
  <Override PartName="/ppt/activeX/activeX205.xml" ContentType="application/vnd.ms-office.activeX+xml"/>
  <Override PartName="/ppt/activeX/activeX206.xml" ContentType="application/vnd.ms-office.activeX+xml"/>
  <Override PartName="/ppt/activeX/activeX207.xml" ContentType="application/vnd.ms-office.activeX+xml"/>
  <Override PartName="/ppt/activeX/activeX208.xml" ContentType="application/vnd.ms-office.activeX+xml"/>
  <Override PartName="/ppt/activeX/activeX209.xml" ContentType="application/vnd.ms-office.activeX+xml"/>
  <Override PartName="/ppt/activeX/activeX210.xml" ContentType="application/vnd.ms-office.activeX+xml"/>
  <Override PartName="/ppt/activeX/activeX211.xml" ContentType="application/vnd.ms-office.activeX+xml"/>
  <Override PartName="/ppt/activeX/activeX212.xml" ContentType="application/vnd.ms-office.activeX+xml"/>
  <Override PartName="/ppt/activeX/activeX213.xml" ContentType="application/vnd.ms-office.activeX+xml"/>
  <Override PartName="/ppt/activeX/activeX214.xml" ContentType="application/vnd.ms-office.activeX+xml"/>
  <Override PartName="/ppt/activeX/activeX215.xml" ContentType="application/vnd.ms-office.activeX+xml"/>
  <Override PartName="/ppt/activeX/activeX216.xml" ContentType="application/vnd.ms-office.activeX+xml"/>
  <Override PartName="/ppt/activeX/activeX217.xml" ContentType="application/vnd.ms-office.activeX+xml"/>
  <Override PartName="/ppt/activeX/activeX218.xml" ContentType="application/vnd.ms-office.activeX+xml"/>
  <Override PartName="/ppt/activeX/activeX219.xml" ContentType="application/vnd.ms-office.activeX+xml"/>
  <Override PartName="/ppt/activeX/activeX220.xml" ContentType="application/vnd.ms-office.activeX+xml"/>
  <Override PartName="/ppt/activeX/activeX221.xml" ContentType="application/vnd.ms-office.activeX+xml"/>
  <Override PartName="/ppt/activeX/activeX222.xml" ContentType="application/vnd.ms-office.activeX+xml"/>
  <Override PartName="/ppt/activeX/activeX223.xml" ContentType="application/vnd.ms-office.activeX+xml"/>
  <Override PartName="/ppt/activeX/activeX224.xml" ContentType="application/vnd.ms-office.activeX+xml"/>
  <Override PartName="/ppt/activeX/activeX225.xml" ContentType="application/vnd.ms-office.activeX+xml"/>
  <Override PartName="/ppt/activeX/activeX226.xml" ContentType="application/vnd.ms-office.activeX+xml"/>
  <Override PartName="/ppt/activeX/activeX227.xml" ContentType="application/vnd.ms-office.activeX+xml"/>
  <Override PartName="/ppt/activeX/activeX228.xml" ContentType="application/vnd.ms-office.activeX+xml"/>
  <Override PartName="/ppt/activeX/activeX229.xml" ContentType="application/vnd.ms-office.activeX+xml"/>
  <Override PartName="/ppt/activeX/activeX230.xml" ContentType="application/vnd.ms-office.activeX+xml"/>
  <Override PartName="/ppt/activeX/activeX231.xml" ContentType="application/vnd.ms-office.activeX+xml"/>
  <Override PartName="/ppt/activeX/activeX232.xml" ContentType="application/vnd.ms-office.activeX+xml"/>
  <Override PartName="/ppt/activeX/activeX233.xml" ContentType="application/vnd.ms-office.activeX+xml"/>
  <Override PartName="/ppt/activeX/activeX234.xml" ContentType="application/vnd.ms-office.activeX+xml"/>
  <Override PartName="/ppt/activeX/activeX235.xml" ContentType="application/vnd.ms-office.activeX+xml"/>
  <Override PartName="/ppt/activeX/activeX236.xml" ContentType="application/vnd.ms-office.activeX+xml"/>
  <Override PartName="/ppt/activeX/activeX237.xml" ContentType="application/vnd.ms-office.activeX+xml"/>
  <Override PartName="/ppt/activeX/activeX238.xml" ContentType="application/vnd.ms-office.activeX+xml"/>
  <Override PartName="/ppt/activeX/activeX239.xml" ContentType="application/vnd.ms-office.activeX+xml"/>
  <Override PartName="/ppt/activeX/activeX240.xml" ContentType="application/vnd.ms-office.activeX+xml"/>
  <Override PartName="/ppt/activeX/activeX241.xml" ContentType="application/vnd.ms-office.activeX+xml"/>
  <Override PartName="/ppt/activeX/activeX242.xml" ContentType="application/vnd.ms-office.activeX+xml"/>
  <Override PartName="/ppt/activeX/activeX243.xml" ContentType="application/vnd.ms-office.activeX+xml"/>
  <Override PartName="/ppt/activeX/activeX244.xml" ContentType="application/vnd.ms-office.activeX+xml"/>
  <Override PartName="/ppt/activeX/activeX245.xml" ContentType="application/vnd.ms-office.activeX+xml"/>
  <Override PartName="/ppt/activeX/activeX246.xml" ContentType="application/vnd.ms-office.activeX+xml"/>
  <Override PartName="/ppt/activeX/activeX247.xml" ContentType="application/vnd.ms-office.activeX+xml"/>
  <Override PartName="/ppt/activeX/activeX248.xml" ContentType="application/vnd.ms-office.activeX+xml"/>
  <Override PartName="/ppt/activeX/activeX249.xml" ContentType="application/vnd.ms-office.activeX+xml"/>
  <Override PartName="/ppt/activeX/activeX250.xml" ContentType="application/vnd.ms-office.activeX+xml"/>
  <Override PartName="/ppt/activeX/activeX251.xml" ContentType="application/vnd.ms-office.activeX+xml"/>
  <Override PartName="/ppt/activeX/activeX252.xml" ContentType="application/vnd.ms-office.activeX+xml"/>
  <Override PartName="/ppt/activeX/activeX253.xml" ContentType="application/vnd.ms-office.activeX+xml"/>
  <Override PartName="/ppt/activeX/activeX254.xml" ContentType="application/vnd.ms-office.activeX+xml"/>
  <Override PartName="/ppt/activeX/activeX255.xml" ContentType="application/vnd.ms-office.activeX+xml"/>
  <Override PartName="/ppt/activeX/activeX256.xml" ContentType="application/vnd.ms-office.activeX+xml"/>
  <Override PartName="/ppt/activeX/activeX257.xml" ContentType="application/vnd.ms-office.activeX+xml"/>
  <Override PartName="/ppt/activeX/activeX258.xml" ContentType="application/vnd.ms-office.activeX+xml"/>
  <Override PartName="/ppt/activeX/activeX259.xml" ContentType="application/vnd.ms-office.activeX+xml"/>
  <Override PartName="/ppt/activeX/activeX260.xml" ContentType="application/vnd.ms-office.activeX+xml"/>
  <Override PartName="/ppt/activeX/activeX261.xml" ContentType="application/vnd.ms-office.activeX+xml"/>
  <Override PartName="/ppt/activeX/activeX262.xml" ContentType="application/vnd.ms-office.activeX+xml"/>
  <Override PartName="/ppt/activeX/activeX263.xml" ContentType="application/vnd.ms-office.activeX+xml"/>
  <Override PartName="/ppt/activeX/activeX264.xml" ContentType="application/vnd.ms-office.activeX+xml"/>
  <Override PartName="/ppt/activeX/activeX265.xml" ContentType="application/vnd.ms-office.activeX+xml"/>
  <Override PartName="/ppt/activeX/activeX266.xml" ContentType="application/vnd.ms-office.activeX+xml"/>
  <Override PartName="/ppt/activeX/activeX267.xml" ContentType="application/vnd.ms-office.activeX+xml"/>
  <Override PartName="/ppt/activeX/activeX268.xml" ContentType="application/vnd.ms-office.activeX+xml"/>
  <Override PartName="/ppt/activeX/activeX269.xml" ContentType="application/vnd.ms-office.activeX+xml"/>
  <Override PartName="/ppt/activeX/activeX270.xml" ContentType="application/vnd.ms-office.activeX+xml"/>
  <Override PartName="/ppt/activeX/activeX271.xml" ContentType="application/vnd.ms-office.activeX+xml"/>
  <Override PartName="/ppt/activeX/activeX272.xml" ContentType="application/vnd.ms-office.activeX+xml"/>
  <Override PartName="/ppt/activeX/activeX273.xml" ContentType="application/vnd.ms-office.activeX+xml"/>
  <Override PartName="/ppt/activeX/activeX274.xml" ContentType="application/vnd.ms-office.activeX+xml"/>
  <Override PartName="/ppt/activeX/activeX275.xml" ContentType="application/vnd.ms-office.activeX+xml"/>
  <Override PartName="/ppt/activeX/activeX276.xml" ContentType="application/vnd.ms-office.activeX+xml"/>
  <Override PartName="/ppt/activeX/activeX277.xml" ContentType="application/vnd.ms-office.activeX+xml"/>
  <Override PartName="/ppt/activeX/activeX278.xml" ContentType="application/vnd.ms-office.activeX+xml"/>
  <Override PartName="/ppt/activeX/activeX279.xml" ContentType="application/vnd.ms-office.activeX+xml"/>
  <Override PartName="/ppt/activeX/activeX280.xml" ContentType="application/vnd.ms-office.activeX+xml"/>
  <Override PartName="/ppt/activeX/activeX281.xml" ContentType="application/vnd.ms-office.activeX+xml"/>
  <Override PartName="/ppt/activeX/activeX282.xml" ContentType="application/vnd.ms-office.activeX+xml"/>
  <Override PartName="/ppt/activeX/activeX283.xml" ContentType="application/vnd.ms-office.activeX+xml"/>
  <Override PartName="/ppt/activeX/activeX284.xml" ContentType="application/vnd.ms-office.activeX+xml"/>
  <Override PartName="/ppt/activeX/activeX285.xml" ContentType="application/vnd.ms-office.activeX+xml"/>
  <Override PartName="/ppt/activeX/activeX286.xml" ContentType="application/vnd.ms-office.activeX+xml"/>
  <Override PartName="/ppt/activeX/activeX287.xml" ContentType="application/vnd.ms-office.activeX+xml"/>
  <Override PartName="/ppt/activeX/activeX288.xml" ContentType="application/vnd.ms-office.activeX+xml"/>
  <Override PartName="/ppt/activeX/activeX289.xml" ContentType="application/vnd.ms-office.activeX+xml"/>
  <Override PartName="/ppt/activeX/activeX290.xml" ContentType="application/vnd.ms-office.activeX+xml"/>
  <Override PartName="/ppt/activeX/activeX291.xml" ContentType="application/vnd.ms-office.activeX+xml"/>
  <Override PartName="/ppt/activeX/activeX292.xml" ContentType="application/vnd.ms-office.activeX+xml"/>
  <Override PartName="/ppt/activeX/activeX293.xml" ContentType="application/vnd.ms-office.activeX+xml"/>
  <Override PartName="/ppt/activeX/activeX294.xml" ContentType="application/vnd.ms-office.activeX+xml"/>
  <Override PartName="/ppt/activeX/activeX295.xml" ContentType="application/vnd.ms-office.activeX+xml"/>
  <Override PartName="/ppt/activeX/activeX296.xml" ContentType="application/vnd.ms-office.activeX+xml"/>
  <Override PartName="/ppt/activeX/activeX297.xml" ContentType="application/vnd.ms-office.activeX+xml"/>
  <Override PartName="/ppt/activeX/activeX298.xml" ContentType="application/vnd.ms-office.activeX+xml"/>
  <Override PartName="/ppt/activeX/activeX299.xml" ContentType="application/vnd.ms-office.activeX+xml"/>
  <Override PartName="/ppt/activeX/activeX300.xml" ContentType="application/vnd.ms-office.activeX+xml"/>
  <Override PartName="/ppt/activeX/activeX301.xml" ContentType="application/vnd.ms-office.activeX+xml"/>
  <Override PartName="/ppt/activeX/activeX302.xml" ContentType="application/vnd.ms-office.activeX+xml"/>
  <Override PartName="/ppt/activeX/activeX303.xml" ContentType="application/vnd.ms-office.activeX+xml"/>
  <Override PartName="/ppt/activeX/activeX304.xml" ContentType="application/vnd.ms-office.activeX+xml"/>
  <Override PartName="/ppt/activeX/activeX305.xml" ContentType="application/vnd.ms-office.activeX+xml"/>
  <Override PartName="/ppt/activeX/activeX306.xml" ContentType="application/vnd.ms-office.activeX+xml"/>
  <Override PartName="/ppt/activeX/activeX307.xml" ContentType="application/vnd.ms-office.activeX+xml"/>
  <Override PartName="/ppt/activeX/activeX308.xml" ContentType="application/vnd.ms-office.activeX+xml"/>
  <Override PartName="/ppt/activeX/activeX309.xml" ContentType="application/vnd.ms-office.activeX+xml"/>
  <Override PartName="/ppt/activeX/activeX310.xml" ContentType="application/vnd.ms-office.activeX+xml"/>
  <Override PartName="/ppt/activeX/activeX311.xml" ContentType="application/vnd.ms-office.activeX+xml"/>
  <Override PartName="/ppt/activeX/activeX312.xml" ContentType="application/vnd.ms-office.activeX+xml"/>
  <Override PartName="/ppt/activeX/activeX31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4" r:id="rId2"/>
    <p:sldId id="376" r:id="rId3"/>
    <p:sldId id="377" r:id="rId4"/>
    <p:sldId id="385" r:id="rId5"/>
    <p:sldId id="379" r:id="rId6"/>
    <p:sldId id="422" r:id="rId7"/>
    <p:sldId id="421" r:id="rId8"/>
    <p:sldId id="380" r:id="rId9"/>
    <p:sldId id="382" r:id="rId10"/>
    <p:sldId id="384" r:id="rId11"/>
    <p:sldId id="386" r:id="rId12"/>
    <p:sldId id="388" r:id="rId13"/>
    <p:sldId id="387" r:id="rId14"/>
    <p:sldId id="409" r:id="rId15"/>
    <p:sldId id="410" r:id="rId16"/>
    <p:sldId id="389" r:id="rId17"/>
    <p:sldId id="390" r:id="rId18"/>
    <p:sldId id="391" r:id="rId19"/>
    <p:sldId id="392" r:id="rId20"/>
    <p:sldId id="397" r:id="rId21"/>
    <p:sldId id="399" r:id="rId22"/>
    <p:sldId id="407" r:id="rId23"/>
    <p:sldId id="400" r:id="rId24"/>
    <p:sldId id="394" r:id="rId25"/>
    <p:sldId id="396" r:id="rId26"/>
    <p:sldId id="393" r:id="rId27"/>
    <p:sldId id="395" r:id="rId28"/>
    <p:sldId id="401" r:id="rId29"/>
    <p:sldId id="402" r:id="rId30"/>
    <p:sldId id="403" r:id="rId31"/>
    <p:sldId id="404" r:id="rId32"/>
    <p:sldId id="405" r:id="rId33"/>
    <p:sldId id="406" r:id="rId34"/>
    <p:sldId id="411" r:id="rId35"/>
    <p:sldId id="412" r:id="rId36"/>
    <p:sldId id="413" r:id="rId37"/>
    <p:sldId id="408" r:id="rId38"/>
    <p:sldId id="414" r:id="rId39"/>
    <p:sldId id="415" r:id="rId40"/>
    <p:sldId id="416" r:id="rId41"/>
    <p:sldId id="417" r:id="rId42"/>
    <p:sldId id="423" r:id="rId43"/>
    <p:sldId id="424" r:id="rId44"/>
    <p:sldId id="418" r:id="rId45"/>
    <p:sldId id="419" r:id="rId46"/>
    <p:sldId id="420" r:id="rId47"/>
    <p:sldId id="425" r:id="rId48"/>
    <p:sldId id="346" r:id="rId49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4676" autoAdjust="0"/>
  </p:normalViewPr>
  <p:slideViewPr>
    <p:cSldViewPr>
      <p:cViewPr>
        <p:scale>
          <a:sx n="80" d="100"/>
          <a:sy n="80" d="100"/>
        </p:scale>
        <p:origin x="-11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00.xml.rels><?xml version="1.0" encoding="UTF-8" standalone="yes"?>
<Relationships xmlns="http://schemas.openxmlformats.org/package/2006/relationships"><Relationship Id="rId1" Type="http://schemas.microsoft.com/office/2006/relationships/activeXControlBinary" Target="activeX100.bin"/></Relationships>
</file>

<file path=ppt/activeX/_rels/activeX101.xml.rels><?xml version="1.0" encoding="UTF-8" standalone="yes"?>
<Relationships xmlns="http://schemas.openxmlformats.org/package/2006/relationships"><Relationship Id="rId1" Type="http://schemas.microsoft.com/office/2006/relationships/activeXControlBinary" Target="activeX101.bin"/></Relationships>
</file>

<file path=ppt/activeX/_rels/activeX102.xml.rels><?xml version="1.0" encoding="UTF-8" standalone="yes"?>
<Relationships xmlns="http://schemas.openxmlformats.org/package/2006/relationships"><Relationship Id="rId1" Type="http://schemas.microsoft.com/office/2006/relationships/activeXControlBinary" Target="activeX102.bin"/></Relationships>
</file>

<file path=ppt/activeX/_rels/activeX103.xml.rels><?xml version="1.0" encoding="UTF-8" standalone="yes"?>
<Relationships xmlns="http://schemas.openxmlformats.org/package/2006/relationships"><Relationship Id="rId1" Type="http://schemas.microsoft.com/office/2006/relationships/activeXControlBinary" Target="activeX103.bin"/></Relationships>
</file>

<file path=ppt/activeX/_rels/activeX104.xml.rels><?xml version="1.0" encoding="UTF-8" standalone="yes"?>
<Relationships xmlns="http://schemas.openxmlformats.org/package/2006/relationships"><Relationship Id="rId1" Type="http://schemas.microsoft.com/office/2006/relationships/activeXControlBinary" Target="activeX104.bin"/></Relationships>
</file>

<file path=ppt/activeX/_rels/activeX105.xml.rels><?xml version="1.0" encoding="UTF-8" standalone="yes"?>
<Relationships xmlns="http://schemas.openxmlformats.org/package/2006/relationships"><Relationship Id="rId1" Type="http://schemas.microsoft.com/office/2006/relationships/activeXControlBinary" Target="activeX105.bin"/></Relationships>
</file>

<file path=ppt/activeX/_rels/activeX106.xml.rels><?xml version="1.0" encoding="UTF-8" standalone="yes"?>
<Relationships xmlns="http://schemas.openxmlformats.org/package/2006/relationships"><Relationship Id="rId1" Type="http://schemas.microsoft.com/office/2006/relationships/activeXControlBinary" Target="activeX106.bin"/></Relationships>
</file>

<file path=ppt/activeX/_rels/activeX107.xml.rels><?xml version="1.0" encoding="UTF-8" standalone="yes"?>
<Relationships xmlns="http://schemas.openxmlformats.org/package/2006/relationships"><Relationship Id="rId1" Type="http://schemas.microsoft.com/office/2006/relationships/activeXControlBinary" Target="activeX107.bin"/></Relationships>
</file>

<file path=ppt/activeX/_rels/activeX108.xml.rels><?xml version="1.0" encoding="UTF-8" standalone="yes"?>
<Relationships xmlns="http://schemas.openxmlformats.org/package/2006/relationships"><Relationship Id="rId1" Type="http://schemas.microsoft.com/office/2006/relationships/activeXControlBinary" Target="activeX108.bin"/></Relationships>
</file>

<file path=ppt/activeX/_rels/activeX109.xml.rels><?xml version="1.0" encoding="UTF-8" standalone="yes"?>
<Relationships xmlns="http://schemas.openxmlformats.org/package/2006/relationships"><Relationship Id="rId1" Type="http://schemas.microsoft.com/office/2006/relationships/activeXControlBinary" Target="activeX109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10.xml.rels><?xml version="1.0" encoding="UTF-8" standalone="yes"?>
<Relationships xmlns="http://schemas.openxmlformats.org/package/2006/relationships"><Relationship Id="rId1" Type="http://schemas.microsoft.com/office/2006/relationships/activeXControlBinary" Target="activeX110.bin"/></Relationships>
</file>

<file path=ppt/activeX/_rels/activeX111.xml.rels><?xml version="1.0" encoding="UTF-8" standalone="yes"?>
<Relationships xmlns="http://schemas.openxmlformats.org/package/2006/relationships"><Relationship Id="rId1" Type="http://schemas.microsoft.com/office/2006/relationships/activeXControlBinary" Target="activeX111.bin"/></Relationships>
</file>

<file path=ppt/activeX/_rels/activeX112.xml.rels><?xml version="1.0" encoding="UTF-8" standalone="yes"?>
<Relationships xmlns="http://schemas.openxmlformats.org/package/2006/relationships"><Relationship Id="rId1" Type="http://schemas.microsoft.com/office/2006/relationships/activeXControlBinary" Target="activeX112.bin"/></Relationships>
</file>

<file path=ppt/activeX/_rels/activeX113.xml.rels><?xml version="1.0" encoding="UTF-8" standalone="yes"?>
<Relationships xmlns="http://schemas.openxmlformats.org/package/2006/relationships"><Relationship Id="rId1" Type="http://schemas.microsoft.com/office/2006/relationships/activeXControlBinary" Target="activeX113.bin"/></Relationships>
</file>

<file path=ppt/activeX/_rels/activeX114.xml.rels><?xml version="1.0" encoding="UTF-8" standalone="yes"?>
<Relationships xmlns="http://schemas.openxmlformats.org/package/2006/relationships"><Relationship Id="rId1" Type="http://schemas.microsoft.com/office/2006/relationships/activeXControlBinary" Target="activeX114.bin"/></Relationships>
</file>

<file path=ppt/activeX/_rels/activeX115.xml.rels><?xml version="1.0" encoding="UTF-8" standalone="yes"?>
<Relationships xmlns="http://schemas.openxmlformats.org/package/2006/relationships"><Relationship Id="rId1" Type="http://schemas.microsoft.com/office/2006/relationships/activeXControlBinary" Target="activeX115.bin"/></Relationships>
</file>

<file path=ppt/activeX/_rels/activeX116.xml.rels><?xml version="1.0" encoding="UTF-8" standalone="yes"?>
<Relationships xmlns="http://schemas.openxmlformats.org/package/2006/relationships"><Relationship Id="rId1" Type="http://schemas.microsoft.com/office/2006/relationships/activeXControlBinary" Target="activeX116.bin"/></Relationships>
</file>

<file path=ppt/activeX/_rels/activeX117.xml.rels><?xml version="1.0" encoding="UTF-8" standalone="yes"?>
<Relationships xmlns="http://schemas.openxmlformats.org/package/2006/relationships"><Relationship Id="rId1" Type="http://schemas.microsoft.com/office/2006/relationships/activeXControlBinary" Target="activeX117.bin"/></Relationships>
</file>

<file path=ppt/activeX/_rels/activeX118.xml.rels><?xml version="1.0" encoding="UTF-8" standalone="yes"?>
<Relationships xmlns="http://schemas.openxmlformats.org/package/2006/relationships"><Relationship Id="rId1" Type="http://schemas.microsoft.com/office/2006/relationships/activeXControlBinary" Target="activeX118.bin"/></Relationships>
</file>

<file path=ppt/activeX/_rels/activeX119.xml.rels><?xml version="1.0" encoding="UTF-8" standalone="yes"?>
<Relationships xmlns="http://schemas.openxmlformats.org/package/2006/relationships"><Relationship Id="rId1" Type="http://schemas.microsoft.com/office/2006/relationships/activeXControlBinary" Target="activeX119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20.xml.rels><?xml version="1.0" encoding="UTF-8" standalone="yes"?>
<Relationships xmlns="http://schemas.openxmlformats.org/package/2006/relationships"><Relationship Id="rId1" Type="http://schemas.microsoft.com/office/2006/relationships/activeXControlBinary" Target="activeX120.bin"/></Relationships>
</file>

<file path=ppt/activeX/_rels/activeX121.xml.rels><?xml version="1.0" encoding="UTF-8" standalone="yes"?>
<Relationships xmlns="http://schemas.openxmlformats.org/package/2006/relationships"><Relationship Id="rId1" Type="http://schemas.microsoft.com/office/2006/relationships/activeXControlBinary" Target="activeX121.bin"/></Relationships>
</file>

<file path=ppt/activeX/_rels/activeX122.xml.rels><?xml version="1.0" encoding="UTF-8" standalone="yes"?>
<Relationships xmlns="http://schemas.openxmlformats.org/package/2006/relationships"><Relationship Id="rId1" Type="http://schemas.microsoft.com/office/2006/relationships/activeXControlBinary" Target="activeX122.bin"/></Relationships>
</file>

<file path=ppt/activeX/_rels/activeX123.xml.rels><?xml version="1.0" encoding="UTF-8" standalone="yes"?>
<Relationships xmlns="http://schemas.openxmlformats.org/package/2006/relationships"><Relationship Id="rId1" Type="http://schemas.microsoft.com/office/2006/relationships/activeXControlBinary" Target="activeX123.bin"/></Relationships>
</file>

<file path=ppt/activeX/_rels/activeX124.xml.rels><?xml version="1.0" encoding="UTF-8" standalone="yes"?>
<Relationships xmlns="http://schemas.openxmlformats.org/package/2006/relationships"><Relationship Id="rId1" Type="http://schemas.microsoft.com/office/2006/relationships/activeXControlBinary" Target="activeX124.bin"/></Relationships>
</file>

<file path=ppt/activeX/_rels/activeX125.xml.rels><?xml version="1.0" encoding="UTF-8" standalone="yes"?>
<Relationships xmlns="http://schemas.openxmlformats.org/package/2006/relationships"><Relationship Id="rId1" Type="http://schemas.microsoft.com/office/2006/relationships/activeXControlBinary" Target="activeX125.bin"/></Relationships>
</file>

<file path=ppt/activeX/_rels/activeX126.xml.rels><?xml version="1.0" encoding="UTF-8" standalone="yes"?>
<Relationships xmlns="http://schemas.openxmlformats.org/package/2006/relationships"><Relationship Id="rId1" Type="http://schemas.microsoft.com/office/2006/relationships/activeXControlBinary" Target="activeX126.bin"/></Relationships>
</file>

<file path=ppt/activeX/_rels/activeX127.xml.rels><?xml version="1.0" encoding="UTF-8" standalone="yes"?>
<Relationships xmlns="http://schemas.openxmlformats.org/package/2006/relationships"><Relationship Id="rId1" Type="http://schemas.microsoft.com/office/2006/relationships/activeXControlBinary" Target="activeX127.bin"/></Relationships>
</file>

<file path=ppt/activeX/_rels/activeX128.xml.rels><?xml version="1.0" encoding="UTF-8" standalone="yes"?>
<Relationships xmlns="http://schemas.openxmlformats.org/package/2006/relationships"><Relationship Id="rId1" Type="http://schemas.microsoft.com/office/2006/relationships/activeXControlBinary" Target="activeX128.bin"/></Relationships>
</file>

<file path=ppt/activeX/_rels/activeX129.xml.rels><?xml version="1.0" encoding="UTF-8" standalone="yes"?>
<Relationships xmlns="http://schemas.openxmlformats.org/package/2006/relationships"><Relationship Id="rId1" Type="http://schemas.microsoft.com/office/2006/relationships/activeXControlBinary" Target="activeX129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30.xml.rels><?xml version="1.0" encoding="UTF-8" standalone="yes"?>
<Relationships xmlns="http://schemas.openxmlformats.org/package/2006/relationships"><Relationship Id="rId1" Type="http://schemas.microsoft.com/office/2006/relationships/activeXControlBinary" Target="activeX130.bin"/></Relationships>
</file>

<file path=ppt/activeX/_rels/activeX131.xml.rels><?xml version="1.0" encoding="UTF-8" standalone="yes"?>
<Relationships xmlns="http://schemas.openxmlformats.org/package/2006/relationships"><Relationship Id="rId1" Type="http://schemas.microsoft.com/office/2006/relationships/activeXControlBinary" Target="activeX131.bin"/></Relationships>
</file>

<file path=ppt/activeX/_rels/activeX132.xml.rels><?xml version="1.0" encoding="UTF-8" standalone="yes"?>
<Relationships xmlns="http://schemas.openxmlformats.org/package/2006/relationships"><Relationship Id="rId1" Type="http://schemas.microsoft.com/office/2006/relationships/activeXControlBinary" Target="activeX132.bin"/></Relationships>
</file>

<file path=ppt/activeX/_rels/activeX133.xml.rels><?xml version="1.0" encoding="UTF-8" standalone="yes"?>
<Relationships xmlns="http://schemas.openxmlformats.org/package/2006/relationships"><Relationship Id="rId1" Type="http://schemas.microsoft.com/office/2006/relationships/activeXControlBinary" Target="activeX133.bin"/></Relationships>
</file>

<file path=ppt/activeX/_rels/activeX134.xml.rels><?xml version="1.0" encoding="UTF-8" standalone="yes"?>
<Relationships xmlns="http://schemas.openxmlformats.org/package/2006/relationships"><Relationship Id="rId1" Type="http://schemas.microsoft.com/office/2006/relationships/activeXControlBinary" Target="activeX134.bin"/></Relationships>
</file>

<file path=ppt/activeX/_rels/activeX135.xml.rels><?xml version="1.0" encoding="UTF-8" standalone="yes"?>
<Relationships xmlns="http://schemas.openxmlformats.org/package/2006/relationships"><Relationship Id="rId1" Type="http://schemas.microsoft.com/office/2006/relationships/activeXControlBinary" Target="activeX135.bin"/></Relationships>
</file>

<file path=ppt/activeX/_rels/activeX136.xml.rels><?xml version="1.0" encoding="UTF-8" standalone="yes"?>
<Relationships xmlns="http://schemas.openxmlformats.org/package/2006/relationships"><Relationship Id="rId1" Type="http://schemas.microsoft.com/office/2006/relationships/activeXControlBinary" Target="activeX136.bin"/></Relationships>
</file>

<file path=ppt/activeX/_rels/activeX137.xml.rels><?xml version="1.0" encoding="UTF-8" standalone="yes"?>
<Relationships xmlns="http://schemas.openxmlformats.org/package/2006/relationships"><Relationship Id="rId1" Type="http://schemas.microsoft.com/office/2006/relationships/activeXControlBinary" Target="activeX137.bin"/></Relationships>
</file>

<file path=ppt/activeX/_rels/activeX138.xml.rels><?xml version="1.0" encoding="UTF-8" standalone="yes"?>
<Relationships xmlns="http://schemas.openxmlformats.org/package/2006/relationships"><Relationship Id="rId1" Type="http://schemas.microsoft.com/office/2006/relationships/activeXControlBinary" Target="activeX138.bin"/></Relationships>
</file>

<file path=ppt/activeX/_rels/activeX139.xml.rels><?xml version="1.0" encoding="UTF-8" standalone="yes"?>
<Relationships xmlns="http://schemas.openxmlformats.org/package/2006/relationships"><Relationship Id="rId1" Type="http://schemas.microsoft.com/office/2006/relationships/activeXControlBinary" Target="activeX139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40.xml.rels><?xml version="1.0" encoding="UTF-8" standalone="yes"?>
<Relationships xmlns="http://schemas.openxmlformats.org/package/2006/relationships"><Relationship Id="rId1" Type="http://schemas.microsoft.com/office/2006/relationships/activeXControlBinary" Target="activeX140.bin"/></Relationships>
</file>

<file path=ppt/activeX/_rels/activeX141.xml.rels><?xml version="1.0" encoding="UTF-8" standalone="yes"?>
<Relationships xmlns="http://schemas.openxmlformats.org/package/2006/relationships"><Relationship Id="rId1" Type="http://schemas.microsoft.com/office/2006/relationships/activeXControlBinary" Target="activeX141.bin"/></Relationships>
</file>

<file path=ppt/activeX/_rels/activeX142.xml.rels><?xml version="1.0" encoding="UTF-8" standalone="yes"?>
<Relationships xmlns="http://schemas.openxmlformats.org/package/2006/relationships"><Relationship Id="rId1" Type="http://schemas.microsoft.com/office/2006/relationships/activeXControlBinary" Target="activeX142.bin"/></Relationships>
</file>

<file path=ppt/activeX/_rels/activeX143.xml.rels><?xml version="1.0" encoding="UTF-8" standalone="yes"?>
<Relationships xmlns="http://schemas.openxmlformats.org/package/2006/relationships"><Relationship Id="rId1" Type="http://schemas.microsoft.com/office/2006/relationships/activeXControlBinary" Target="activeX143.bin"/></Relationships>
</file>

<file path=ppt/activeX/_rels/activeX144.xml.rels><?xml version="1.0" encoding="UTF-8" standalone="yes"?>
<Relationships xmlns="http://schemas.openxmlformats.org/package/2006/relationships"><Relationship Id="rId1" Type="http://schemas.microsoft.com/office/2006/relationships/activeXControlBinary" Target="activeX144.bin"/></Relationships>
</file>

<file path=ppt/activeX/_rels/activeX145.xml.rels><?xml version="1.0" encoding="UTF-8" standalone="yes"?>
<Relationships xmlns="http://schemas.openxmlformats.org/package/2006/relationships"><Relationship Id="rId1" Type="http://schemas.microsoft.com/office/2006/relationships/activeXControlBinary" Target="activeX145.bin"/></Relationships>
</file>

<file path=ppt/activeX/_rels/activeX146.xml.rels><?xml version="1.0" encoding="UTF-8" standalone="yes"?>
<Relationships xmlns="http://schemas.openxmlformats.org/package/2006/relationships"><Relationship Id="rId1" Type="http://schemas.microsoft.com/office/2006/relationships/activeXControlBinary" Target="activeX146.bin"/></Relationships>
</file>

<file path=ppt/activeX/_rels/activeX147.xml.rels><?xml version="1.0" encoding="UTF-8" standalone="yes"?>
<Relationships xmlns="http://schemas.openxmlformats.org/package/2006/relationships"><Relationship Id="rId1" Type="http://schemas.microsoft.com/office/2006/relationships/activeXControlBinary" Target="activeX147.bin"/></Relationships>
</file>

<file path=ppt/activeX/_rels/activeX148.xml.rels><?xml version="1.0" encoding="UTF-8" standalone="yes"?>
<Relationships xmlns="http://schemas.openxmlformats.org/package/2006/relationships"><Relationship Id="rId1" Type="http://schemas.microsoft.com/office/2006/relationships/activeXControlBinary" Target="activeX148.bin"/></Relationships>
</file>

<file path=ppt/activeX/_rels/activeX149.xml.rels><?xml version="1.0" encoding="UTF-8" standalone="yes"?>
<Relationships xmlns="http://schemas.openxmlformats.org/package/2006/relationships"><Relationship Id="rId1" Type="http://schemas.microsoft.com/office/2006/relationships/activeXControlBinary" Target="activeX149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50.xml.rels><?xml version="1.0" encoding="UTF-8" standalone="yes"?>
<Relationships xmlns="http://schemas.openxmlformats.org/package/2006/relationships"><Relationship Id="rId1" Type="http://schemas.microsoft.com/office/2006/relationships/activeXControlBinary" Target="activeX150.bin"/></Relationships>
</file>

<file path=ppt/activeX/_rels/activeX151.xml.rels><?xml version="1.0" encoding="UTF-8" standalone="yes"?>
<Relationships xmlns="http://schemas.openxmlformats.org/package/2006/relationships"><Relationship Id="rId1" Type="http://schemas.microsoft.com/office/2006/relationships/activeXControlBinary" Target="activeX151.bin"/></Relationships>
</file>

<file path=ppt/activeX/_rels/activeX152.xml.rels><?xml version="1.0" encoding="UTF-8" standalone="yes"?>
<Relationships xmlns="http://schemas.openxmlformats.org/package/2006/relationships"><Relationship Id="rId1" Type="http://schemas.microsoft.com/office/2006/relationships/activeXControlBinary" Target="activeX152.bin"/></Relationships>
</file>

<file path=ppt/activeX/_rels/activeX153.xml.rels><?xml version="1.0" encoding="UTF-8" standalone="yes"?>
<Relationships xmlns="http://schemas.openxmlformats.org/package/2006/relationships"><Relationship Id="rId1" Type="http://schemas.microsoft.com/office/2006/relationships/activeXControlBinary" Target="activeX153.bin"/></Relationships>
</file>

<file path=ppt/activeX/_rels/activeX154.xml.rels><?xml version="1.0" encoding="UTF-8" standalone="yes"?>
<Relationships xmlns="http://schemas.openxmlformats.org/package/2006/relationships"><Relationship Id="rId1" Type="http://schemas.microsoft.com/office/2006/relationships/activeXControlBinary" Target="activeX154.bin"/></Relationships>
</file>

<file path=ppt/activeX/_rels/activeX155.xml.rels><?xml version="1.0" encoding="UTF-8" standalone="yes"?>
<Relationships xmlns="http://schemas.openxmlformats.org/package/2006/relationships"><Relationship Id="rId1" Type="http://schemas.microsoft.com/office/2006/relationships/activeXControlBinary" Target="activeX155.bin"/></Relationships>
</file>

<file path=ppt/activeX/_rels/activeX156.xml.rels><?xml version="1.0" encoding="UTF-8" standalone="yes"?>
<Relationships xmlns="http://schemas.openxmlformats.org/package/2006/relationships"><Relationship Id="rId1" Type="http://schemas.microsoft.com/office/2006/relationships/activeXControlBinary" Target="activeX156.bin"/></Relationships>
</file>

<file path=ppt/activeX/_rels/activeX157.xml.rels><?xml version="1.0" encoding="UTF-8" standalone="yes"?>
<Relationships xmlns="http://schemas.openxmlformats.org/package/2006/relationships"><Relationship Id="rId1" Type="http://schemas.microsoft.com/office/2006/relationships/activeXControlBinary" Target="activeX157.bin"/></Relationships>
</file>

<file path=ppt/activeX/_rels/activeX158.xml.rels><?xml version="1.0" encoding="UTF-8" standalone="yes"?>
<Relationships xmlns="http://schemas.openxmlformats.org/package/2006/relationships"><Relationship Id="rId1" Type="http://schemas.microsoft.com/office/2006/relationships/activeXControlBinary" Target="activeX158.bin"/></Relationships>
</file>

<file path=ppt/activeX/_rels/activeX159.xml.rels><?xml version="1.0" encoding="UTF-8" standalone="yes"?>
<Relationships xmlns="http://schemas.openxmlformats.org/package/2006/relationships"><Relationship Id="rId1" Type="http://schemas.microsoft.com/office/2006/relationships/activeXControlBinary" Target="activeX159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60.xml.rels><?xml version="1.0" encoding="UTF-8" standalone="yes"?>
<Relationships xmlns="http://schemas.openxmlformats.org/package/2006/relationships"><Relationship Id="rId1" Type="http://schemas.microsoft.com/office/2006/relationships/activeXControlBinary" Target="activeX160.bin"/></Relationships>
</file>

<file path=ppt/activeX/_rels/activeX161.xml.rels><?xml version="1.0" encoding="UTF-8" standalone="yes"?>
<Relationships xmlns="http://schemas.openxmlformats.org/package/2006/relationships"><Relationship Id="rId1" Type="http://schemas.microsoft.com/office/2006/relationships/activeXControlBinary" Target="activeX161.bin"/></Relationships>
</file>

<file path=ppt/activeX/_rels/activeX162.xml.rels><?xml version="1.0" encoding="UTF-8" standalone="yes"?>
<Relationships xmlns="http://schemas.openxmlformats.org/package/2006/relationships"><Relationship Id="rId1" Type="http://schemas.microsoft.com/office/2006/relationships/activeXControlBinary" Target="activeX162.bin"/></Relationships>
</file>

<file path=ppt/activeX/_rels/activeX163.xml.rels><?xml version="1.0" encoding="UTF-8" standalone="yes"?>
<Relationships xmlns="http://schemas.openxmlformats.org/package/2006/relationships"><Relationship Id="rId1" Type="http://schemas.microsoft.com/office/2006/relationships/activeXControlBinary" Target="activeX163.bin"/></Relationships>
</file>

<file path=ppt/activeX/_rels/activeX164.xml.rels><?xml version="1.0" encoding="UTF-8" standalone="yes"?>
<Relationships xmlns="http://schemas.openxmlformats.org/package/2006/relationships"><Relationship Id="rId1" Type="http://schemas.microsoft.com/office/2006/relationships/activeXControlBinary" Target="activeX164.bin"/></Relationships>
</file>

<file path=ppt/activeX/_rels/activeX165.xml.rels><?xml version="1.0" encoding="UTF-8" standalone="yes"?>
<Relationships xmlns="http://schemas.openxmlformats.org/package/2006/relationships"><Relationship Id="rId1" Type="http://schemas.microsoft.com/office/2006/relationships/activeXControlBinary" Target="activeX165.bin"/></Relationships>
</file>

<file path=ppt/activeX/_rels/activeX166.xml.rels><?xml version="1.0" encoding="UTF-8" standalone="yes"?>
<Relationships xmlns="http://schemas.openxmlformats.org/package/2006/relationships"><Relationship Id="rId1" Type="http://schemas.microsoft.com/office/2006/relationships/activeXControlBinary" Target="activeX166.bin"/></Relationships>
</file>

<file path=ppt/activeX/_rels/activeX167.xml.rels><?xml version="1.0" encoding="UTF-8" standalone="yes"?>
<Relationships xmlns="http://schemas.openxmlformats.org/package/2006/relationships"><Relationship Id="rId1" Type="http://schemas.microsoft.com/office/2006/relationships/activeXControlBinary" Target="activeX167.bin"/></Relationships>
</file>

<file path=ppt/activeX/_rels/activeX168.xml.rels><?xml version="1.0" encoding="UTF-8" standalone="yes"?>
<Relationships xmlns="http://schemas.openxmlformats.org/package/2006/relationships"><Relationship Id="rId1" Type="http://schemas.microsoft.com/office/2006/relationships/activeXControlBinary" Target="activeX168.bin"/></Relationships>
</file>

<file path=ppt/activeX/_rels/activeX169.xml.rels><?xml version="1.0" encoding="UTF-8" standalone="yes"?>
<Relationships xmlns="http://schemas.openxmlformats.org/package/2006/relationships"><Relationship Id="rId1" Type="http://schemas.microsoft.com/office/2006/relationships/activeXControlBinary" Target="activeX169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70.xml.rels><?xml version="1.0" encoding="UTF-8" standalone="yes"?>
<Relationships xmlns="http://schemas.openxmlformats.org/package/2006/relationships"><Relationship Id="rId1" Type="http://schemas.microsoft.com/office/2006/relationships/activeXControlBinary" Target="activeX170.bin"/></Relationships>
</file>

<file path=ppt/activeX/_rels/activeX171.xml.rels><?xml version="1.0" encoding="UTF-8" standalone="yes"?>
<Relationships xmlns="http://schemas.openxmlformats.org/package/2006/relationships"><Relationship Id="rId1" Type="http://schemas.microsoft.com/office/2006/relationships/activeXControlBinary" Target="activeX171.bin"/></Relationships>
</file>

<file path=ppt/activeX/_rels/activeX172.xml.rels><?xml version="1.0" encoding="UTF-8" standalone="yes"?>
<Relationships xmlns="http://schemas.openxmlformats.org/package/2006/relationships"><Relationship Id="rId1" Type="http://schemas.microsoft.com/office/2006/relationships/activeXControlBinary" Target="activeX172.bin"/></Relationships>
</file>

<file path=ppt/activeX/_rels/activeX173.xml.rels><?xml version="1.0" encoding="UTF-8" standalone="yes"?>
<Relationships xmlns="http://schemas.openxmlformats.org/package/2006/relationships"><Relationship Id="rId1" Type="http://schemas.microsoft.com/office/2006/relationships/activeXControlBinary" Target="activeX173.bin"/></Relationships>
</file>

<file path=ppt/activeX/_rels/activeX174.xml.rels><?xml version="1.0" encoding="UTF-8" standalone="yes"?>
<Relationships xmlns="http://schemas.openxmlformats.org/package/2006/relationships"><Relationship Id="rId1" Type="http://schemas.microsoft.com/office/2006/relationships/activeXControlBinary" Target="activeX174.bin"/></Relationships>
</file>

<file path=ppt/activeX/_rels/activeX175.xml.rels><?xml version="1.0" encoding="UTF-8" standalone="yes"?>
<Relationships xmlns="http://schemas.openxmlformats.org/package/2006/relationships"><Relationship Id="rId1" Type="http://schemas.microsoft.com/office/2006/relationships/activeXControlBinary" Target="activeX175.bin"/></Relationships>
</file>

<file path=ppt/activeX/_rels/activeX176.xml.rels><?xml version="1.0" encoding="UTF-8" standalone="yes"?>
<Relationships xmlns="http://schemas.openxmlformats.org/package/2006/relationships"><Relationship Id="rId1" Type="http://schemas.microsoft.com/office/2006/relationships/activeXControlBinary" Target="activeX176.bin"/></Relationships>
</file>

<file path=ppt/activeX/_rels/activeX177.xml.rels><?xml version="1.0" encoding="UTF-8" standalone="yes"?>
<Relationships xmlns="http://schemas.openxmlformats.org/package/2006/relationships"><Relationship Id="rId1" Type="http://schemas.microsoft.com/office/2006/relationships/activeXControlBinary" Target="activeX177.bin"/></Relationships>
</file>

<file path=ppt/activeX/_rels/activeX178.xml.rels><?xml version="1.0" encoding="UTF-8" standalone="yes"?>
<Relationships xmlns="http://schemas.openxmlformats.org/package/2006/relationships"><Relationship Id="rId1" Type="http://schemas.microsoft.com/office/2006/relationships/activeXControlBinary" Target="activeX178.bin"/></Relationships>
</file>

<file path=ppt/activeX/_rels/activeX179.xml.rels><?xml version="1.0" encoding="UTF-8" standalone="yes"?>
<Relationships xmlns="http://schemas.openxmlformats.org/package/2006/relationships"><Relationship Id="rId1" Type="http://schemas.microsoft.com/office/2006/relationships/activeXControlBinary" Target="activeX179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80.xml.rels><?xml version="1.0" encoding="UTF-8" standalone="yes"?>
<Relationships xmlns="http://schemas.openxmlformats.org/package/2006/relationships"><Relationship Id="rId1" Type="http://schemas.microsoft.com/office/2006/relationships/activeXControlBinary" Target="activeX180.bin"/></Relationships>
</file>

<file path=ppt/activeX/_rels/activeX181.xml.rels><?xml version="1.0" encoding="UTF-8" standalone="yes"?>
<Relationships xmlns="http://schemas.openxmlformats.org/package/2006/relationships"><Relationship Id="rId1" Type="http://schemas.microsoft.com/office/2006/relationships/activeXControlBinary" Target="activeX181.bin"/></Relationships>
</file>

<file path=ppt/activeX/_rels/activeX182.xml.rels><?xml version="1.0" encoding="UTF-8" standalone="yes"?>
<Relationships xmlns="http://schemas.openxmlformats.org/package/2006/relationships"><Relationship Id="rId1" Type="http://schemas.microsoft.com/office/2006/relationships/activeXControlBinary" Target="activeX182.bin"/></Relationships>
</file>

<file path=ppt/activeX/_rels/activeX183.xml.rels><?xml version="1.0" encoding="UTF-8" standalone="yes"?>
<Relationships xmlns="http://schemas.openxmlformats.org/package/2006/relationships"><Relationship Id="rId1" Type="http://schemas.microsoft.com/office/2006/relationships/activeXControlBinary" Target="activeX183.bin"/></Relationships>
</file>

<file path=ppt/activeX/_rels/activeX184.xml.rels><?xml version="1.0" encoding="UTF-8" standalone="yes"?>
<Relationships xmlns="http://schemas.openxmlformats.org/package/2006/relationships"><Relationship Id="rId1" Type="http://schemas.microsoft.com/office/2006/relationships/activeXControlBinary" Target="activeX184.bin"/></Relationships>
</file>

<file path=ppt/activeX/_rels/activeX185.xml.rels><?xml version="1.0" encoding="UTF-8" standalone="yes"?>
<Relationships xmlns="http://schemas.openxmlformats.org/package/2006/relationships"><Relationship Id="rId1" Type="http://schemas.microsoft.com/office/2006/relationships/activeXControlBinary" Target="activeX185.bin"/></Relationships>
</file>

<file path=ppt/activeX/_rels/activeX186.xml.rels><?xml version="1.0" encoding="UTF-8" standalone="yes"?>
<Relationships xmlns="http://schemas.openxmlformats.org/package/2006/relationships"><Relationship Id="rId1" Type="http://schemas.microsoft.com/office/2006/relationships/activeXControlBinary" Target="activeX186.bin"/></Relationships>
</file>

<file path=ppt/activeX/_rels/activeX187.xml.rels><?xml version="1.0" encoding="UTF-8" standalone="yes"?>
<Relationships xmlns="http://schemas.openxmlformats.org/package/2006/relationships"><Relationship Id="rId1" Type="http://schemas.microsoft.com/office/2006/relationships/activeXControlBinary" Target="activeX187.bin"/></Relationships>
</file>

<file path=ppt/activeX/_rels/activeX188.xml.rels><?xml version="1.0" encoding="UTF-8" standalone="yes"?>
<Relationships xmlns="http://schemas.openxmlformats.org/package/2006/relationships"><Relationship Id="rId1" Type="http://schemas.microsoft.com/office/2006/relationships/activeXControlBinary" Target="activeX188.bin"/></Relationships>
</file>

<file path=ppt/activeX/_rels/activeX189.xml.rels><?xml version="1.0" encoding="UTF-8" standalone="yes"?>
<Relationships xmlns="http://schemas.openxmlformats.org/package/2006/relationships"><Relationship Id="rId1" Type="http://schemas.microsoft.com/office/2006/relationships/activeXControlBinary" Target="activeX189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190.xml.rels><?xml version="1.0" encoding="UTF-8" standalone="yes"?>
<Relationships xmlns="http://schemas.openxmlformats.org/package/2006/relationships"><Relationship Id="rId1" Type="http://schemas.microsoft.com/office/2006/relationships/activeXControlBinary" Target="activeX190.bin"/></Relationships>
</file>

<file path=ppt/activeX/_rels/activeX191.xml.rels><?xml version="1.0" encoding="UTF-8" standalone="yes"?>
<Relationships xmlns="http://schemas.openxmlformats.org/package/2006/relationships"><Relationship Id="rId1" Type="http://schemas.microsoft.com/office/2006/relationships/activeXControlBinary" Target="activeX191.bin"/></Relationships>
</file>

<file path=ppt/activeX/_rels/activeX192.xml.rels><?xml version="1.0" encoding="UTF-8" standalone="yes"?>
<Relationships xmlns="http://schemas.openxmlformats.org/package/2006/relationships"><Relationship Id="rId1" Type="http://schemas.microsoft.com/office/2006/relationships/activeXControlBinary" Target="activeX192.bin"/></Relationships>
</file>

<file path=ppt/activeX/_rels/activeX193.xml.rels><?xml version="1.0" encoding="UTF-8" standalone="yes"?>
<Relationships xmlns="http://schemas.openxmlformats.org/package/2006/relationships"><Relationship Id="rId1" Type="http://schemas.microsoft.com/office/2006/relationships/activeXControlBinary" Target="activeX193.bin"/></Relationships>
</file>

<file path=ppt/activeX/_rels/activeX194.xml.rels><?xml version="1.0" encoding="UTF-8" standalone="yes"?>
<Relationships xmlns="http://schemas.openxmlformats.org/package/2006/relationships"><Relationship Id="rId1" Type="http://schemas.microsoft.com/office/2006/relationships/activeXControlBinary" Target="activeX194.bin"/></Relationships>
</file>

<file path=ppt/activeX/_rels/activeX195.xml.rels><?xml version="1.0" encoding="UTF-8" standalone="yes"?>
<Relationships xmlns="http://schemas.openxmlformats.org/package/2006/relationships"><Relationship Id="rId1" Type="http://schemas.microsoft.com/office/2006/relationships/activeXControlBinary" Target="activeX195.bin"/></Relationships>
</file>

<file path=ppt/activeX/_rels/activeX196.xml.rels><?xml version="1.0" encoding="UTF-8" standalone="yes"?>
<Relationships xmlns="http://schemas.openxmlformats.org/package/2006/relationships"><Relationship Id="rId1" Type="http://schemas.microsoft.com/office/2006/relationships/activeXControlBinary" Target="activeX196.bin"/></Relationships>
</file>

<file path=ppt/activeX/_rels/activeX197.xml.rels><?xml version="1.0" encoding="UTF-8" standalone="yes"?>
<Relationships xmlns="http://schemas.openxmlformats.org/package/2006/relationships"><Relationship Id="rId1" Type="http://schemas.microsoft.com/office/2006/relationships/activeXControlBinary" Target="activeX197.bin"/></Relationships>
</file>

<file path=ppt/activeX/_rels/activeX198.xml.rels><?xml version="1.0" encoding="UTF-8" standalone="yes"?>
<Relationships xmlns="http://schemas.openxmlformats.org/package/2006/relationships"><Relationship Id="rId1" Type="http://schemas.microsoft.com/office/2006/relationships/activeXControlBinary" Target="activeX198.bin"/></Relationships>
</file>

<file path=ppt/activeX/_rels/activeX199.xml.rels><?xml version="1.0" encoding="UTF-8" standalone="yes"?>
<Relationships xmlns="http://schemas.openxmlformats.org/package/2006/relationships"><Relationship Id="rId1" Type="http://schemas.microsoft.com/office/2006/relationships/activeXControlBinary" Target="activeX19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00.xml.rels><?xml version="1.0" encoding="UTF-8" standalone="yes"?>
<Relationships xmlns="http://schemas.openxmlformats.org/package/2006/relationships"><Relationship Id="rId1" Type="http://schemas.microsoft.com/office/2006/relationships/activeXControlBinary" Target="activeX200.bin"/></Relationships>
</file>

<file path=ppt/activeX/_rels/activeX201.xml.rels><?xml version="1.0" encoding="UTF-8" standalone="yes"?>
<Relationships xmlns="http://schemas.openxmlformats.org/package/2006/relationships"><Relationship Id="rId1" Type="http://schemas.microsoft.com/office/2006/relationships/activeXControlBinary" Target="activeX201.bin"/></Relationships>
</file>

<file path=ppt/activeX/_rels/activeX202.xml.rels><?xml version="1.0" encoding="UTF-8" standalone="yes"?>
<Relationships xmlns="http://schemas.openxmlformats.org/package/2006/relationships"><Relationship Id="rId1" Type="http://schemas.microsoft.com/office/2006/relationships/activeXControlBinary" Target="activeX202.bin"/></Relationships>
</file>

<file path=ppt/activeX/_rels/activeX203.xml.rels><?xml version="1.0" encoding="UTF-8" standalone="yes"?>
<Relationships xmlns="http://schemas.openxmlformats.org/package/2006/relationships"><Relationship Id="rId1" Type="http://schemas.microsoft.com/office/2006/relationships/activeXControlBinary" Target="activeX203.bin"/></Relationships>
</file>

<file path=ppt/activeX/_rels/activeX204.xml.rels><?xml version="1.0" encoding="UTF-8" standalone="yes"?>
<Relationships xmlns="http://schemas.openxmlformats.org/package/2006/relationships"><Relationship Id="rId1" Type="http://schemas.microsoft.com/office/2006/relationships/activeXControlBinary" Target="activeX204.bin"/></Relationships>
</file>

<file path=ppt/activeX/_rels/activeX205.xml.rels><?xml version="1.0" encoding="UTF-8" standalone="yes"?>
<Relationships xmlns="http://schemas.openxmlformats.org/package/2006/relationships"><Relationship Id="rId1" Type="http://schemas.microsoft.com/office/2006/relationships/activeXControlBinary" Target="activeX205.bin"/></Relationships>
</file>

<file path=ppt/activeX/_rels/activeX206.xml.rels><?xml version="1.0" encoding="UTF-8" standalone="yes"?>
<Relationships xmlns="http://schemas.openxmlformats.org/package/2006/relationships"><Relationship Id="rId1" Type="http://schemas.microsoft.com/office/2006/relationships/activeXControlBinary" Target="activeX206.bin"/></Relationships>
</file>

<file path=ppt/activeX/_rels/activeX207.xml.rels><?xml version="1.0" encoding="UTF-8" standalone="yes"?>
<Relationships xmlns="http://schemas.openxmlformats.org/package/2006/relationships"><Relationship Id="rId1" Type="http://schemas.microsoft.com/office/2006/relationships/activeXControlBinary" Target="activeX207.bin"/></Relationships>
</file>

<file path=ppt/activeX/_rels/activeX208.xml.rels><?xml version="1.0" encoding="UTF-8" standalone="yes"?>
<Relationships xmlns="http://schemas.openxmlformats.org/package/2006/relationships"><Relationship Id="rId1" Type="http://schemas.microsoft.com/office/2006/relationships/activeXControlBinary" Target="activeX208.bin"/></Relationships>
</file>

<file path=ppt/activeX/_rels/activeX209.xml.rels><?xml version="1.0" encoding="UTF-8" standalone="yes"?>
<Relationships xmlns="http://schemas.openxmlformats.org/package/2006/relationships"><Relationship Id="rId1" Type="http://schemas.microsoft.com/office/2006/relationships/activeXControlBinary" Target="activeX209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10.xml.rels><?xml version="1.0" encoding="UTF-8" standalone="yes"?>
<Relationships xmlns="http://schemas.openxmlformats.org/package/2006/relationships"><Relationship Id="rId1" Type="http://schemas.microsoft.com/office/2006/relationships/activeXControlBinary" Target="activeX210.bin"/></Relationships>
</file>

<file path=ppt/activeX/_rels/activeX211.xml.rels><?xml version="1.0" encoding="UTF-8" standalone="yes"?>
<Relationships xmlns="http://schemas.openxmlformats.org/package/2006/relationships"><Relationship Id="rId1" Type="http://schemas.microsoft.com/office/2006/relationships/activeXControlBinary" Target="activeX211.bin"/></Relationships>
</file>

<file path=ppt/activeX/_rels/activeX212.xml.rels><?xml version="1.0" encoding="UTF-8" standalone="yes"?>
<Relationships xmlns="http://schemas.openxmlformats.org/package/2006/relationships"><Relationship Id="rId1" Type="http://schemas.microsoft.com/office/2006/relationships/activeXControlBinary" Target="activeX212.bin"/></Relationships>
</file>

<file path=ppt/activeX/_rels/activeX213.xml.rels><?xml version="1.0" encoding="UTF-8" standalone="yes"?>
<Relationships xmlns="http://schemas.openxmlformats.org/package/2006/relationships"><Relationship Id="rId1" Type="http://schemas.microsoft.com/office/2006/relationships/activeXControlBinary" Target="activeX213.bin"/></Relationships>
</file>

<file path=ppt/activeX/_rels/activeX214.xml.rels><?xml version="1.0" encoding="UTF-8" standalone="yes"?>
<Relationships xmlns="http://schemas.openxmlformats.org/package/2006/relationships"><Relationship Id="rId1" Type="http://schemas.microsoft.com/office/2006/relationships/activeXControlBinary" Target="activeX214.bin"/></Relationships>
</file>

<file path=ppt/activeX/_rels/activeX215.xml.rels><?xml version="1.0" encoding="UTF-8" standalone="yes"?>
<Relationships xmlns="http://schemas.openxmlformats.org/package/2006/relationships"><Relationship Id="rId1" Type="http://schemas.microsoft.com/office/2006/relationships/activeXControlBinary" Target="activeX215.bin"/></Relationships>
</file>

<file path=ppt/activeX/_rels/activeX216.xml.rels><?xml version="1.0" encoding="UTF-8" standalone="yes"?>
<Relationships xmlns="http://schemas.openxmlformats.org/package/2006/relationships"><Relationship Id="rId1" Type="http://schemas.microsoft.com/office/2006/relationships/activeXControlBinary" Target="activeX216.bin"/></Relationships>
</file>

<file path=ppt/activeX/_rels/activeX217.xml.rels><?xml version="1.0" encoding="UTF-8" standalone="yes"?>
<Relationships xmlns="http://schemas.openxmlformats.org/package/2006/relationships"><Relationship Id="rId1" Type="http://schemas.microsoft.com/office/2006/relationships/activeXControlBinary" Target="activeX217.bin"/></Relationships>
</file>

<file path=ppt/activeX/_rels/activeX218.xml.rels><?xml version="1.0" encoding="UTF-8" standalone="yes"?>
<Relationships xmlns="http://schemas.openxmlformats.org/package/2006/relationships"><Relationship Id="rId1" Type="http://schemas.microsoft.com/office/2006/relationships/activeXControlBinary" Target="activeX218.bin"/></Relationships>
</file>

<file path=ppt/activeX/_rels/activeX219.xml.rels><?xml version="1.0" encoding="UTF-8" standalone="yes"?>
<Relationships xmlns="http://schemas.openxmlformats.org/package/2006/relationships"><Relationship Id="rId1" Type="http://schemas.microsoft.com/office/2006/relationships/activeXControlBinary" Target="activeX219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20.xml.rels><?xml version="1.0" encoding="UTF-8" standalone="yes"?>
<Relationships xmlns="http://schemas.openxmlformats.org/package/2006/relationships"><Relationship Id="rId1" Type="http://schemas.microsoft.com/office/2006/relationships/activeXControlBinary" Target="activeX220.bin"/></Relationships>
</file>

<file path=ppt/activeX/_rels/activeX221.xml.rels><?xml version="1.0" encoding="UTF-8" standalone="yes"?>
<Relationships xmlns="http://schemas.openxmlformats.org/package/2006/relationships"><Relationship Id="rId1" Type="http://schemas.microsoft.com/office/2006/relationships/activeXControlBinary" Target="activeX221.bin"/></Relationships>
</file>

<file path=ppt/activeX/_rels/activeX222.xml.rels><?xml version="1.0" encoding="UTF-8" standalone="yes"?>
<Relationships xmlns="http://schemas.openxmlformats.org/package/2006/relationships"><Relationship Id="rId1" Type="http://schemas.microsoft.com/office/2006/relationships/activeXControlBinary" Target="activeX222.bin"/></Relationships>
</file>

<file path=ppt/activeX/_rels/activeX223.xml.rels><?xml version="1.0" encoding="UTF-8" standalone="yes"?>
<Relationships xmlns="http://schemas.openxmlformats.org/package/2006/relationships"><Relationship Id="rId1" Type="http://schemas.microsoft.com/office/2006/relationships/activeXControlBinary" Target="activeX223.bin"/></Relationships>
</file>

<file path=ppt/activeX/_rels/activeX224.xml.rels><?xml version="1.0" encoding="UTF-8" standalone="yes"?>
<Relationships xmlns="http://schemas.openxmlformats.org/package/2006/relationships"><Relationship Id="rId1" Type="http://schemas.microsoft.com/office/2006/relationships/activeXControlBinary" Target="activeX224.bin"/></Relationships>
</file>

<file path=ppt/activeX/_rels/activeX225.xml.rels><?xml version="1.0" encoding="UTF-8" standalone="yes"?>
<Relationships xmlns="http://schemas.openxmlformats.org/package/2006/relationships"><Relationship Id="rId1" Type="http://schemas.microsoft.com/office/2006/relationships/activeXControlBinary" Target="activeX225.bin"/></Relationships>
</file>

<file path=ppt/activeX/_rels/activeX226.xml.rels><?xml version="1.0" encoding="UTF-8" standalone="yes"?>
<Relationships xmlns="http://schemas.openxmlformats.org/package/2006/relationships"><Relationship Id="rId1" Type="http://schemas.microsoft.com/office/2006/relationships/activeXControlBinary" Target="activeX226.bin"/></Relationships>
</file>

<file path=ppt/activeX/_rels/activeX227.xml.rels><?xml version="1.0" encoding="UTF-8" standalone="yes"?>
<Relationships xmlns="http://schemas.openxmlformats.org/package/2006/relationships"><Relationship Id="rId1" Type="http://schemas.microsoft.com/office/2006/relationships/activeXControlBinary" Target="activeX227.bin"/></Relationships>
</file>

<file path=ppt/activeX/_rels/activeX228.xml.rels><?xml version="1.0" encoding="UTF-8" standalone="yes"?>
<Relationships xmlns="http://schemas.openxmlformats.org/package/2006/relationships"><Relationship Id="rId1" Type="http://schemas.microsoft.com/office/2006/relationships/activeXControlBinary" Target="activeX228.bin"/></Relationships>
</file>

<file path=ppt/activeX/_rels/activeX229.xml.rels><?xml version="1.0" encoding="UTF-8" standalone="yes"?>
<Relationships xmlns="http://schemas.openxmlformats.org/package/2006/relationships"><Relationship Id="rId1" Type="http://schemas.microsoft.com/office/2006/relationships/activeXControlBinary" Target="activeX229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30.xml.rels><?xml version="1.0" encoding="UTF-8" standalone="yes"?>
<Relationships xmlns="http://schemas.openxmlformats.org/package/2006/relationships"><Relationship Id="rId1" Type="http://schemas.microsoft.com/office/2006/relationships/activeXControlBinary" Target="activeX230.bin"/></Relationships>
</file>

<file path=ppt/activeX/_rels/activeX231.xml.rels><?xml version="1.0" encoding="UTF-8" standalone="yes"?>
<Relationships xmlns="http://schemas.openxmlformats.org/package/2006/relationships"><Relationship Id="rId1" Type="http://schemas.microsoft.com/office/2006/relationships/activeXControlBinary" Target="activeX231.bin"/></Relationships>
</file>

<file path=ppt/activeX/_rels/activeX232.xml.rels><?xml version="1.0" encoding="UTF-8" standalone="yes"?>
<Relationships xmlns="http://schemas.openxmlformats.org/package/2006/relationships"><Relationship Id="rId1" Type="http://schemas.microsoft.com/office/2006/relationships/activeXControlBinary" Target="activeX232.bin"/></Relationships>
</file>

<file path=ppt/activeX/_rels/activeX233.xml.rels><?xml version="1.0" encoding="UTF-8" standalone="yes"?>
<Relationships xmlns="http://schemas.openxmlformats.org/package/2006/relationships"><Relationship Id="rId1" Type="http://schemas.microsoft.com/office/2006/relationships/activeXControlBinary" Target="activeX233.bin"/></Relationships>
</file>

<file path=ppt/activeX/_rels/activeX234.xml.rels><?xml version="1.0" encoding="UTF-8" standalone="yes"?>
<Relationships xmlns="http://schemas.openxmlformats.org/package/2006/relationships"><Relationship Id="rId1" Type="http://schemas.microsoft.com/office/2006/relationships/activeXControlBinary" Target="activeX234.bin"/></Relationships>
</file>

<file path=ppt/activeX/_rels/activeX235.xml.rels><?xml version="1.0" encoding="UTF-8" standalone="yes"?>
<Relationships xmlns="http://schemas.openxmlformats.org/package/2006/relationships"><Relationship Id="rId1" Type="http://schemas.microsoft.com/office/2006/relationships/activeXControlBinary" Target="activeX235.bin"/></Relationships>
</file>

<file path=ppt/activeX/_rels/activeX236.xml.rels><?xml version="1.0" encoding="UTF-8" standalone="yes"?>
<Relationships xmlns="http://schemas.openxmlformats.org/package/2006/relationships"><Relationship Id="rId1" Type="http://schemas.microsoft.com/office/2006/relationships/activeXControlBinary" Target="activeX236.bin"/></Relationships>
</file>

<file path=ppt/activeX/_rels/activeX237.xml.rels><?xml version="1.0" encoding="UTF-8" standalone="yes"?>
<Relationships xmlns="http://schemas.openxmlformats.org/package/2006/relationships"><Relationship Id="rId1" Type="http://schemas.microsoft.com/office/2006/relationships/activeXControlBinary" Target="activeX237.bin"/></Relationships>
</file>

<file path=ppt/activeX/_rels/activeX238.xml.rels><?xml version="1.0" encoding="UTF-8" standalone="yes"?>
<Relationships xmlns="http://schemas.openxmlformats.org/package/2006/relationships"><Relationship Id="rId1" Type="http://schemas.microsoft.com/office/2006/relationships/activeXControlBinary" Target="activeX238.bin"/></Relationships>
</file>

<file path=ppt/activeX/_rels/activeX239.xml.rels><?xml version="1.0" encoding="UTF-8" standalone="yes"?>
<Relationships xmlns="http://schemas.openxmlformats.org/package/2006/relationships"><Relationship Id="rId1" Type="http://schemas.microsoft.com/office/2006/relationships/activeXControlBinary" Target="activeX239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40.xml.rels><?xml version="1.0" encoding="UTF-8" standalone="yes"?>
<Relationships xmlns="http://schemas.openxmlformats.org/package/2006/relationships"><Relationship Id="rId1" Type="http://schemas.microsoft.com/office/2006/relationships/activeXControlBinary" Target="activeX240.bin"/></Relationships>
</file>

<file path=ppt/activeX/_rels/activeX241.xml.rels><?xml version="1.0" encoding="UTF-8" standalone="yes"?>
<Relationships xmlns="http://schemas.openxmlformats.org/package/2006/relationships"><Relationship Id="rId1" Type="http://schemas.microsoft.com/office/2006/relationships/activeXControlBinary" Target="activeX241.bin"/></Relationships>
</file>

<file path=ppt/activeX/_rels/activeX242.xml.rels><?xml version="1.0" encoding="UTF-8" standalone="yes"?>
<Relationships xmlns="http://schemas.openxmlformats.org/package/2006/relationships"><Relationship Id="rId1" Type="http://schemas.microsoft.com/office/2006/relationships/activeXControlBinary" Target="activeX242.bin"/></Relationships>
</file>

<file path=ppt/activeX/_rels/activeX243.xml.rels><?xml version="1.0" encoding="UTF-8" standalone="yes"?>
<Relationships xmlns="http://schemas.openxmlformats.org/package/2006/relationships"><Relationship Id="rId1" Type="http://schemas.microsoft.com/office/2006/relationships/activeXControlBinary" Target="activeX243.bin"/></Relationships>
</file>

<file path=ppt/activeX/_rels/activeX244.xml.rels><?xml version="1.0" encoding="UTF-8" standalone="yes"?>
<Relationships xmlns="http://schemas.openxmlformats.org/package/2006/relationships"><Relationship Id="rId1" Type="http://schemas.microsoft.com/office/2006/relationships/activeXControlBinary" Target="activeX244.bin"/></Relationships>
</file>

<file path=ppt/activeX/_rels/activeX245.xml.rels><?xml version="1.0" encoding="UTF-8" standalone="yes"?>
<Relationships xmlns="http://schemas.openxmlformats.org/package/2006/relationships"><Relationship Id="rId1" Type="http://schemas.microsoft.com/office/2006/relationships/activeXControlBinary" Target="activeX245.bin"/></Relationships>
</file>

<file path=ppt/activeX/_rels/activeX246.xml.rels><?xml version="1.0" encoding="UTF-8" standalone="yes"?>
<Relationships xmlns="http://schemas.openxmlformats.org/package/2006/relationships"><Relationship Id="rId1" Type="http://schemas.microsoft.com/office/2006/relationships/activeXControlBinary" Target="activeX246.bin"/></Relationships>
</file>

<file path=ppt/activeX/_rels/activeX247.xml.rels><?xml version="1.0" encoding="UTF-8" standalone="yes"?>
<Relationships xmlns="http://schemas.openxmlformats.org/package/2006/relationships"><Relationship Id="rId1" Type="http://schemas.microsoft.com/office/2006/relationships/activeXControlBinary" Target="activeX247.bin"/></Relationships>
</file>

<file path=ppt/activeX/_rels/activeX248.xml.rels><?xml version="1.0" encoding="UTF-8" standalone="yes"?>
<Relationships xmlns="http://schemas.openxmlformats.org/package/2006/relationships"><Relationship Id="rId1" Type="http://schemas.microsoft.com/office/2006/relationships/activeXControlBinary" Target="activeX248.bin"/></Relationships>
</file>

<file path=ppt/activeX/_rels/activeX249.xml.rels><?xml version="1.0" encoding="UTF-8" standalone="yes"?>
<Relationships xmlns="http://schemas.openxmlformats.org/package/2006/relationships"><Relationship Id="rId1" Type="http://schemas.microsoft.com/office/2006/relationships/activeXControlBinary" Target="activeX249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50.xml.rels><?xml version="1.0" encoding="UTF-8" standalone="yes"?>
<Relationships xmlns="http://schemas.openxmlformats.org/package/2006/relationships"><Relationship Id="rId1" Type="http://schemas.microsoft.com/office/2006/relationships/activeXControlBinary" Target="activeX250.bin"/></Relationships>
</file>

<file path=ppt/activeX/_rels/activeX251.xml.rels><?xml version="1.0" encoding="UTF-8" standalone="yes"?>
<Relationships xmlns="http://schemas.openxmlformats.org/package/2006/relationships"><Relationship Id="rId1" Type="http://schemas.microsoft.com/office/2006/relationships/activeXControlBinary" Target="activeX251.bin"/></Relationships>
</file>

<file path=ppt/activeX/_rels/activeX252.xml.rels><?xml version="1.0" encoding="UTF-8" standalone="yes"?>
<Relationships xmlns="http://schemas.openxmlformats.org/package/2006/relationships"><Relationship Id="rId1" Type="http://schemas.microsoft.com/office/2006/relationships/activeXControlBinary" Target="activeX252.bin"/></Relationships>
</file>

<file path=ppt/activeX/_rels/activeX253.xml.rels><?xml version="1.0" encoding="UTF-8" standalone="yes"?>
<Relationships xmlns="http://schemas.openxmlformats.org/package/2006/relationships"><Relationship Id="rId1" Type="http://schemas.microsoft.com/office/2006/relationships/activeXControlBinary" Target="activeX253.bin"/></Relationships>
</file>

<file path=ppt/activeX/_rels/activeX254.xml.rels><?xml version="1.0" encoding="UTF-8" standalone="yes"?>
<Relationships xmlns="http://schemas.openxmlformats.org/package/2006/relationships"><Relationship Id="rId1" Type="http://schemas.microsoft.com/office/2006/relationships/activeXControlBinary" Target="activeX254.bin"/></Relationships>
</file>

<file path=ppt/activeX/_rels/activeX255.xml.rels><?xml version="1.0" encoding="UTF-8" standalone="yes"?>
<Relationships xmlns="http://schemas.openxmlformats.org/package/2006/relationships"><Relationship Id="rId1" Type="http://schemas.microsoft.com/office/2006/relationships/activeXControlBinary" Target="activeX255.bin"/></Relationships>
</file>

<file path=ppt/activeX/_rels/activeX256.xml.rels><?xml version="1.0" encoding="UTF-8" standalone="yes"?>
<Relationships xmlns="http://schemas.openxmlformats.org/package/2006/relationships"><Relationship Id="rId1" Type="http://schemas.microsoft.com/office/2006/relationships/activeXControlBinary" Target="activeX256.bin"/></Relationships>
</file>

<file path=ppt/activeX/_rels/activeX257.xml.rels><?xml version="1.0" encoding="UTF-8" standalone="yes"?>
<Relationships xmlns="http://schemas.openxmlformats.org/package/2006/relationships"><Relationship Id="rId1" Type="http://schemas.microsoft.com/office/2006/relationships/activeXControlBinary" Target="activeX257.bin"/></Relationships>
</file>

<file path=ppt/activeX/_rels/activeX258.xml.rels><?xml version="1.0" encoding="UTF-8" standalone="yes"?>
<Relationships xmlns="http://schemas.openxmlformats.org/package/2006/relationships"><Relationship Id="rId1" Type="http://schemas.microsoft.com/office/2006/relationships/activeXControlBinary" Target="activeX258.bin"/></Relationships>
</file>

<file path=ppt/activeX/_rels/activeX259.xml.rels><?xml version="1.0" encoding="UTF-8" standalone="yes"?>
<Relationships xmlns="http://schemas.openxmlformats.org/package/2006/relationships"><Relationship Id="rId1" Type="http://schemas.microsoft.com/office/2006/relationships/activeXControlBinary" Target="activeX259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60.xml.rels><?xml version="1.0" encoding="UTF-8" standalone="yes"?>
<Relationships xmlns="http://schemas.openxmlformats.org/package/2006/relationships"><Relationship Id="rId1" Type="http://schemas.microsoft.com/office/2006/relationships/activeXControlBinary" Target="activeX260.bin"/></Relationships>
</file>

<file path=ppt/activeX/_rels/activeX261.xml.rels><?xml version="1.0" encoding="UTF-8" standalone="yes"?>
<Relationships xmlns="http://schemas.openxmlformats.org/package/2006/relationships"><Relationship Id="rId1" Type="http://schemas.microsoft.com/office/2006/relationships/activeXControlBinary" Target="activeX261.bin"/></Relationships>
</file>

<file path=ppt/activeX/_rels/activeX262.xml.rels><?xml version="1.0" encoding="UTF-8" standalone="yes"?>
<Relationships xmlns="http://schemas.openxmlformats.org/package/2006/relationships"><Relationship Id="rId1" Type="http://schemas.microsoft.com/office/2006/relationships/activeXControlBinary" Target="activeX262.bin"/></Relationships>
</file>

<file path=ppt/activeX/_rels/activeX263.xml.rels><?xml version="1.0" encoding="UTF-8" standalone="yes"?>
<Relationships xmlns="http://schemas.openxmlformats.org/package/2006/relationships"><Relationship Id="rId1" Type="http://schemas.microsoft.com/office/2006/relationships/activeXControlBinary" Target="activeX263.bin"/></Relationships>
</file>

<file path=ppt/activeX/_rels/activeX264.xml.rels><?xml version="1.0" encoding="UTF-8" standalone="yes"?>
<Relationships xmlns="http://schemas.openxmlformats.org/package/2006/relationships"><Relationship Id="rId1" Type="http://schemas.microsoft.com/office/2006/relationships/activeXControlBinary" Target="activeX264.bin"/></Relationships>
</file>

<file path=ppt/activeX/_rels/activeX265.xml.rels><?xml version="1.0" encoding="UTF-8" standalone="yes"?>
<Relationships xmlns="http://schemas.openxmlformats.org/package/2006/relationships"><Relationship Id="rId1" Type="http://schemas.microsoft.com/office/2006/relationships/activeXControlBinary" Target="activeX265.bin"/></Relationships>
</file>

<file path=ppt/activeX/_rels/activeX266.xml.rels><?xml version="1.0" encoding="UTF-8" standalone="yes"?>
<Relationships xmlns="http://schemas.openxmlformats.org/package/2006/relationships"><Relationship Id="rId1" Type="http://schemas.microsoft.com/office/2006/relationships/activeXControlBinary" Target="activeX266.bin"/></Relationships>
</file>

<file path=ppt/activeX/_rels/activeX267.xml.rels><?xml version="1.0" encoding="UTF-8" standalone="yes"?>
<Relationships xmlns="http://schemas.openxmlformats.org/package/2006/relationships"><Relationship Id="rId1" Type="http://schemas.microsoft.com/office/2006/relationships/activeXControlBinary" Target="activeX267.bin"/></Relationships>
</file>

<file path=ppt/activeX/_rels/activeX268.xml.rels><?xml version="1.0" encoding="UTF-8" standalone="yes"?>
<Relationships xmlns="http://schemas.openxmlformats.org/package/2006/relationships"><Relationship Id="rId1" Type="http://schemas.microsoft.com/office/2006/relationships/activeXControlBinary" Target="activeX268.bin"/></Relationships>
</file>

<file path=ppt/activeX/_rels/activeX269.xml.rels><?xml version="1.0" encoding="UTF-8" standalone="yes"?>
<Relationships xmlns="http://schemas.openxmlformats.org/package/2006/relationships"><Relationship Id="rId1" Type="http://schemas.microsoft.com/office/2006/relationships/activeXControlBinary" Target="activeX269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70.xml.rels><?xml version="1.0" encoding="UTF-8" standalone="yes"?>
<Relationships xmlns="http://schemas.openxmlformats.org/package/2006/relationships"><Relationship Id="rId1" Type="http://schemas.microsoft.com/office/2006/relationships/activeXControlBinary" Target="activeX270.bin"/></Relationships>
</file>

<file path=ppt/activeX/_rels/activeX271.xml.rels><?xml version="1.0" encoding="UTF-8" standalone="yes"?>
<Relationships xmlns="http://schemas.openxmlformats.org/package/2006/relationships"><Relationship Id="rId1" Type="http://schemas.microsoft.com/office/2006/relationships/activeXControlBinary" Target="activeX271.bin"/></Relationships>
</file>

<file path=ppt/activeX/_rels/activeX272.xml.rels><?xml version="1.0" encoding="UTF-8" standalone="yes"?>
<Relationships xmlns="http://schemas.openxmlformats.org/package/2006/relationships"><Relationship Id="rId1" Type="http://schemas.microsoft.com/office/2006/relationships/activeXControlBinary" Target="activeX272.bin"/></Relationships>
</file>

<file path=ppt/activeX/_rels/activeX273.xml.rels><?xml version="1.0" encoding="UTF-8" standalone="yes"?>
<Relationships xmlns="http://schemas.openxmlformats.org/package/2006/relationships"><Relationship Id="rId1" Type="http://schemas.microsoft.com/office/2006/relationships/activeXControlBinary" Target="activeX273.bin"/></Relationships>
</file>

<file path=ppt/activeX/_rels/activeX274.xml.rels><?xml version="1.0" encoding="UTF-8" standalone="yes"?>
<Relationships xmlns="http://schemas.openxmlformats.org/package/2006/relationships"><Relationship Id="rId1" Type="http://schemas.microsoft.com/office/2006/relationships/activeXControlBinary" Target="activeX274.bin"/></Relationships>
</file>

<file path=ppt/activeX/_rels/activeX275.xml.rels><?xml version="1.0" encoding="UTF-8" standalone="yes"?>
<Relationships xmlns="http://schemas.openxmlformats.org/package/2006/relationships"><Relationship Id="rId1" Type="http://schemas.microsoft.com/office/2006/relationships/activeXControlBinary" Target="activeX275.bin"/></Relationships>
</file>

<file path=ppt/activeX/_rels/activeX276.xml.rels><?xml version="1.0" encoding="UTF-8" standalone="yes"?>
<Relationships xmlns="http://schemas.openxmlformats.org/package/2006/relationships"><Relationship Id="rId1" Type="http://schemas.microsoft.com/office/2006/relationships/activeXControlBinary" Target="activeX276.bin"/></Relationships>
</file>

<file path=ppt/activeX/_rels/activeX277.xml.rels><?xml version="1.0" encoding="UTF-8" standalone="yes"?>
<Relationships xmlns="http://schemas.openxmlformats.org/package/2006/relationships"><Relationship Id="rId1" Type="http://schemas.microsoft.com/office/2006/relationships/activeXControlBinary" Target="activeX277.bin"/></Relationships>
</file>

<file path=ppt/activeX/_rels/activeX278.xml.rels><?xml version="1.0" encoding="UTF-8" standalone="yes"?>
<Relationships xmlns="http://schemas.openxmlformats.org/package/2006/relationships"><Relationship Id="rId1" Type="http://schemas.microsoft.com/office/2006/relationships/activeXControlBinary" Target="activeX278.bin"/></Relationships>
</file>

<file path=ppt/activeX/_rels/activeX279.xml.rels><?xml version="1.0" encoding="UTF-8" standalone="yes"?>
<Relationships xmlns="http://schemas.openxmlformats.org/package/2006/relationships"><Relationship Id="rId1" Type="http://schemas.microsoft.com/office/2006/relationships/activeXControlBinary" Target="activeX279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80.xml.rels><?xml version="1.0" encoding="UTF-8" standalone="yes"?>
<Relationships xmlns="http://schemas.openxmlformats.org/package/2006/relationships"><Relationship Id="rId1" Type="http://schemas.microsoft.com/office/2006/relationships/activeXControlBinary" Target="activeX280.bin"/></Relationships>
</file>

<file path=ppt/activeX/_rels/activeX281.xml.rels><?xml version="1.0" encoding="UTF-8" standalone="yes"?>
<Relationships xmlns="http://schemas.openxmlformats.org/package/2006/relationships"><Relationship Id="rId1" Type="http://schemas.microsoft.com/office/2006/relationships/activeXControlBinary" Target="activeX281.bin"/></Relationships>
</file>

<file path=ppt/activeX/_rels/activeX282.xml.rels><?xml version="1.0" encoding="UTF-8" standalone="yes"?>
<Relationships xmlns="http://schemas.openxmlformats.org/package/2006/relationships"><Relationship Id="rId1" Type="http://schemas.microsoft.com/office/2006/relationships/activeXControlBinary" Target="activeX282.bin"/></Relationships>
</file>

<file path=ppt/activeX/_rels/activeX283.xml.rels><?xml version="1.0" encoding="UTF-8" standalone="yes"?>
<Relationships xmlns="http://schemas.openxmlformats.org/package/2006/relationships"><Relationship Id="rId1" Type="http://schemas.microsoft.com/office/2006/relationships/activeXControlBinary" Target="activeX283.bin"/></Relationships>
</file>

<file path=ppt/activeX/_rels/activeX284.xml.rels><?xml version="1.0" encoding="UTF-8" standalone="yes"?>
<Relationships xmlns="http://schemas.openxmlformats.org/package/2006/relationships"><Relationship Id="rId1" Type="http://schemas.microsoft.com/office/2006/relationships/activeXControlBinary" Target="activeX284.bin"/></Relationships>
</file>

<file path=ppt/activeX/_rels/activeX285.xml.rels><?xml version="1.0" encoding="UTF-8" standalone="yes"?>
<Relationships xmlns="http://schemas.openxmlformats.org/package/2006/relationships"><Relationship Id="rId1" Type="http://schemas.microsoft.com/office/2006/relationships/activeXControlBinary" Target="activeX285.bin"/></Relationships>
</file>

<file path=ppt/activeX/_rels/activeX286.xml.rels><?xml version="1.0" encoding="UTF-8" standalone="yes"?>
<Relationships xmlns="http://schemas.openxmlformats.org/package/2006/relationships"><Relationship Id="rId1" Type="http://schemas.microsoft.com/office/2006/relationships/activeXControlBinary" Target="activeX286.bin"/></Relationships>
</file>

<file path=ppt/activeX/_rels/activeX287.xml.rels><?xml version="1.0" encoding="UTF-8" standalone="yes"?>
<Relationships xmlns="http://schemas.openxmlformats.org/package/2006/relationships"><Relationship Id="rId1" Type="http://schemas.microsoft.com/office/2006/relationships/activeXControlBinary" Target="activeX287.bin"/></Relationships>
</file>

<file path=ppt/activeX/_rels/activeX288.xml.rels><?xml version="1.0" encoding="UTF-8" standalone="yes"?>
<Relationships xmlns="http://schemas.openxmlformats.org/package/2006/relationships"><Relationship Id="rId1" Type="http://schemas.microsoft.com/office/2006/relationships/activeXControlBinary" Target="activeX288.bin"/></Relationships>
</file>

<file path=ppt/activeX/_rels/activeX289.xml.rels><?xml version="1.0" encoding="UTF-8" standalone="yes"?>
<Relationships xmlns="http://schemas.openxmlformats.org/package/2006/relationships"><Relationship Id="rId1" Type="http://schemas.microsoft.com/office/2006/relationships/activeXControlBinary" Target="activeX289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290.xml.rels><?xml version="1.0" encoding="UTF-8" standalone="yes"?>
<Relationships xmlns="http://schemas.openxmlformats.org/package/2006/relationships"><Relationship Id="rId1" Type="http://schemas.microsoft.com/office/2006/relationships/activeXControlBinary" Target="activeX290.bin"/></Relationships>
</file>

<file path=ppt/activeX/_rels/activeX291.xml.rels><?xml version="1.0" encoding="UTF-8" standalone="yes"?>
<Relationships xmlns="http://schemas.openxmlformats.org/package/2006/relationships"><Relationship Id="rId1" Type="http://schemas.microsoft.com/office/2006/relationships/activeXControlBinary" Target="activeX291.bin"/></Relationships>
</file>

<file path=ppt/activeX/_rels/activeX292.xml.rels><?xml version="1.0" encoding="UTF-8" standalone="yes"?>
<Relationships xmlns="http://schemas.openxmlformats.org/package/2006/relationships"><Relationship Id="rId1" Type="http://schemas.microsoft.com/office/2006/relationships/activeXControlBinary" Target="activeX292.bin"/></Relationships>
</file>

<file path=ppt/activeX/_rels/activeX293.xml.rels><?xml version="1.0" encoding="UTF-8" standalone="yes"?>
<Relationships xmlns="http://schemas.openxmlformats.org/package/2006/relationships"><Relationship Id="rId1" Type="http://schemas.microsoft.com/office/2006/relationships/activeXControlBinary" Target="activeX293.bin"/></Relationships>
</file>

<file path=ppt/activeX/_rels/activeX294.xml.rels><?xml version="1.0" encoding="UTF-8" standalone="yes"?>
<Relationships xmlns="http://schemas.openxmlformats.org/package/2006/relationships"><Relationship Id="rId1" Type="http://schemas.microsoft.com/office/2006/relationships/activeXControlBinary" Target="activeX294.bin"/></Relationships>
</file>

<file path=ppt/activeX/_rels/activeX295.xml.rels><?xml version="1.0" encoding="UTF-8" standalone="yes"?>
<Relationships xmlns="http://schemas.openxmlformats.org/package/2006/relationships"><Relationship Id="rId1" Type="http://schemas.microsoft.com/office/2006/relationships/activeXControlBinary" Target="activeX295.bin"/></Relationships>
</file>

<file path=ppt/activeX/_rels/activeX296.xml.rels><?xml version="1.0" encoding="UTF-8" standalone="yes"?>
<Relationships xmlns="http://schemas.openxmlformats.org/package/2006/relationships"><Relationship Id="rId1" Type="http://schemas.microsoft.com/office/2006/relationships/activeXControlBinary" Target="activeX296.bin"/></Relationships>
</file>

<file path=ppt/activeX/_rels/activeX297.xml.rels><?xml version="1.0" encoding="UTF-8" standalone="yes"?>
<Relationships xmlns="http://schemas.openxmlformats.org/package/2006/relationships"><Relationship Id="rId1" Type="http://schemas.microsoft.com/office/2006/relationships/activeXControlBinary" Target="activeX297.bin"/></Relationships>
</file>

<file path=ppt/activeX/_rels/activeX298.xml.rels><?xml version="1.0" encoding="UTF-8" standalone="yes"?>
<Relationships xmlns="http://schemas.openxmlformats.org/package/2006/relationships"><Relationship Id="rId1" Type="http://schemas.microsoft.com/office/2006/relationships/activeXControlBinary" Target="activeX298.bin"/></Relationships>
</file>

<file path=ppt/activeX/_rels/activeX299.xml.rels><?xml version="1.0" encoding="UTF-8" standalone="yes"?>
<Relationships xmlns="http://schemas.openxmlformats.org/package/2006/relationships"><Relationship Id="rId1" Type="http://schemas.microsoft.com/office/2006/relationships/activeXControlBinary" Target="activeX29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00.xml.rels><?xml version="1.0" encoding="UTF-8" standalone="yes"?>
<Relationships xmlns="http://schemas.openxmlformats.org/package/2006/relationships"><Relationship Id="rId1" Type="http://schemas.microsoft.com/office/2006/relationships/activeXControlBinary" Target="activeX300.bin"/></Relationships>
</file>

<file path=ppt/activeX/_rels/activeX301.xml.rels><?xml version="1.0" encoding="UTF-8" standalone="yes"?>
<Relationships xmlns="http://schemas.openxmlformats.org/package/2006/relationships"><Relationship Id="rId1" Type="http://schemas.microsoft.com/office/2006/relationships/activeXControlBinary" Target="activeX301.bin"/></Relationships>
</file>

<file path=ppt/activeX/_rels/activeX302.xml.rels><?xml version="1.0" encoding="UTF-8" standalone="yes"?>
<Relationships xmlns="http://schemas.openxmlformats.org/package/2006/relationships"><Relationship Id="rId1" Type="http://schemas.microsoft.com/office/2006/relationships/activeXControlBinary" Target="activeX302.bin"/></Relationships>
</file>

<file path=ppt/activeX/_rels/activeX303.xml.rels><?xml version="1.0" encoding="UTF-8" standalone="yes"?>
<Relationships xmlns="http://schemas.openxmlformats.org/package/2006/relationships"><Relationship Id="rId1" Type="http://schemas.microsoft.com/office/2006/relationships/activeXControlBinary" Target="activeX303.bin"/></Relationships>
</file>

<file path=ppt/activeX/_rels/activeX304.xml.rels><?xml version="1.0" encoding="UTF-8" standalone="yes"?>
<Relationships xmlns="http://schemas.openxmlformats.org/package/2006/relationships"><Relationship Id="rId1" Type="http://schemas.microsoft.com/office/2006/relationships/activeXControlBinary" Target="activeX304.bin"/></Relationships>
</file>

<file path=ppt/activeX/_rels/activeX305.xml.rels><?xml version="1.0" encoding="UTF-8" standalone="yes"?>
<Relationships xmlns="http://schemas.openxmlformats.org/package/2006/relationships"><Relationship Id="rId1" Type="http://schemas.microsoft.com/office/2006/relationships/activeXControlBinary" Target="activeX305.bin"/></Relationships>
</file>

<file path=ppt/activeX/_rels/activeX306.xml.rels><?xml version="1.0" encoding="UTF-8" standalone="yes"?>
<Relationships xmlns="http://schemas.openxmlformats.org/package/2006/relationships"><Relationship Id="rId1" Type="http://schemas.microsoft.com/office/2006/relationships/activeXControlBinary" Target="activeX306.bin"/></Relationships>
</file>

<file path=ppt/activeX/_rels/activeX307.xml.rels><?xml version="1.0" encoding="UTF-8" standalone="yes"?>
<Relationships xmlns="http://schemas.openxmlformats.org/package/2006/relationships"><Relationship Id="rId1" Type="http://schemas.microsoft.com/office/2006/relationships/activeXControlBinary" Target="activeX307.bin"/></Relationships>
</file>

<file path=ppt/activeX/_rels/activeX308.xml.rels><?xml version="1.0" encoding="UTF-8" standalone="yes"?>
<Relationships xmlns="http://schemas.openxmlformats.org/package/2006/relationships"><Relationship Id="rId1" Type="http://schemas.microsoft.com/office/2006/relationships/activeXControlBinary" Target="activeX308.bin"/></Relationships>
</file>

<file path=ppt/activeX/_rels/activeX309.xml.rels><?xml version="1.0" encoding="UTF-8" standalone="yes"?>
<Relationships xmlns="http://schemas.openxmlformats.org/package/2006/relationships"><Relationship Id="rId1" Type="http://schemas.microsoft.com/office/2006/relationships/activeXControlBinary" Target="activeX309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10.xml.rels><?xml version="1.0" encoding="UTF-8" standalone="yes"?>
<Relationships xmlns="http://schemas.openxmlformats.org/package/2006/relationships"><Relationship Id="rId1" Type="http://schemas.microsoft.com/office/2006/relationships/activeXControlBinary" Target="activeX310.bin"/></Relationships>
</file>

<file path=ppt/activeX/_rels/activeX311.xml.rels><?xml version="1.0" encoding="UTF-8" standalone="yes"?>
<Relationships xmlns="http://schemas.openxmlformats.org/package/2006/relationships"><Relationship Id="rId1" Type="http://schemas.microsoft.com/office/2006/relationships/activeXControlBinary" Target="activeX311.bin"/></Relationships>
</file>

<file path=ppt/activeX/_rels/activeX312.xml.rels><?xml version="1.0" encoding="UTF-8" standalone="yes"?>
<Relationships xmlns="http://schemas.openxmlformats.org/package/2006/relationships"><Relationship Id="rId1" Type="http://schemas.microsoft.com/office/2006/relationships/activeXControlBinary" Target="activeX312.bin"/></Relationships>
</file>

<file path=ppt/activeX/_rels/activeX313.xml.rels><?xml version="1.0" encoding="UTF-8" standalone="yes"?>
<Relationships xmlns="http://schemas.openxmlformats.org/package/2006/relationships"><Relationship Id="rId1" Type="http://schemas.microsoft.com/office/2006/relationships/activeXControlBinary" Target="activeX313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51.xml.rels><?xml version="1.0" encoding="UTF-8" standalone="yes"?>
<Relationships xmlns="http://schemas.openxmlformats.org/package/2006/relationships"><Relationship Id="rId1" Type="http://schemas.microsoft.com/office/2006/relationships/activeXControlBinary" Target="activeX51.bin"/></Relationships>
</file>

<file path=ppt/activeX/_rels/activeX52.xml.rels><?xml version="1.0" encoding="UTF-8" standalone="yes"?>
<Relationships xmlns="http://schemas.openxmlformats.org/package/2006/relationships"><Relationship Id="rId1" Type="http://schemas.microsoft.com/office/2006/relationships/activeXControlBinary" Target="activeX52.bin"/></Relationships>
</file>

<file path=ppt/activeX/_rels/activeX53.xml.rels><?xml version="1.0" encoding="UTF-8" standalone="yes"?>
<Relationships xmlns="http://schemas.openxmlformats.org/package/2006/relationships"><Relationship Id="rId1" Type="http://schemas.microsoft.com/office/2006/relationships/activeXControlBinary" Target="activeX53.bin"/></Relationships>
</file>

<file path=ppt/activeX/_rels/activeX54.xml.rels><?xml version="1.0" encoding="UTF-8" standalone="yes"?>
<Relationships xmlns="http://schemas.openxmlformats.org/package/2006/relationships"><Relationship Id="rId1" Type="http://schemas.microsoft.com/office/2006/relationships/activeXControlBinary" Target="activeX54.bin"/></Relationships>
</file>

<file path=ppt/activeX/_rels/activeX55.xml.rels><?xml version="1.0" encoding="UTF-8" standalone="yes"?>
<Relationships xmlns="http://schemas.openxmlformats.org/package/2006/relationships"><Relationship Id="rId1" Type="http://schemas.microsoft.com/office/2006/relationships/activeXControlBinary" Target="activeX55.bin"/></Relationships>
</file>

<file path=ppt/activeX/_rels/activeX56.xml.rels><?xml version="1.0" encoding="UTF-8" standalone="yes"?>
<Relationships xmlns="http://schemas.openxmlformats.org/package/2006/relationships"><Relationship Id="rId1" Type="http://schemas.microsoft.com/office/2006/relationships/activeXControlBinary" Target="activeX56.bin"/></Relationships>
</file>

<file path=ppt/activeX/_rels/activeX57.xml.rels><?xml version="1.0" encoding="UTF-8" standalone="yes"?>
<Relationships xmlns="http://schemas.openxmlformats.org/package/2006/relationships"><Relationship Id="rId1" Type="http://schemas.microsoft.com/office/2006/relationships/activeXControlBinary" Target="activeX57.bin"/></Relationships>
</file>

<file path=ppt/activeX/_rels/activeX58.xml.rels><?xml version="1.0" encoding="UTF-8" standalone="yes"?>
<Relationships xmlns="http://schemas.openxmlformats.org/package/2006/relationships"><Relationship Id="rId1" Type="http://schemas.microsoft.com/office/2006/relationships/activeXControlBinary" Target="activeX58.bin"/></Relationships>
</file>

<file path=ppt/activeX/_rels/activeX59.xml.rels><?xml version="1.0" encoding="UTF-8" standalone="yes"?>
<Relationships xmlns="http://schemas.openxmlformats.org/package/2006/relationships"><Relationship Id="rId1" Type="http://schemas.microsoft.com/office/2006/relationships/activeXControlBinary" Target="activeX59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60.xml.rels><?xml version="1.0" encoding="UTF-8" standalone="yes"?>
<Relationships xmlns="http://schemas.openxmlformats.org/package/2006/relationships"><Relationship Id="rId1" Type="http://schemas.microsoft.com/office/2006/relationships/activeXControlBinary" Target="activeX60.bin"/></Relationships>
</file>

<file path=ppt/activeX/_rels/activeX61.xml.rels><?xml version="1.0" encoding="UTF-8" standalone="yes"?>
<Relationships xmlns="http://schemas.openxmlformats.org/package/2006/relationships"><Relationship Id="rId1" Type="http://schemas.microsoft.com/office/2006/relationships/activeXControlBinary" Target="activeX61.bin"/></Relationships>
</file>

<file path=ppt/activeX/_rels/activeX62.xml.rels><?xml version="1.0" encoding="UTF-8" standalone="yes"?>
<Relationships xmlns="http://schemas.openxmlformats.org/package/2006/relationships"><Relationship Id="rId1" Type="http://schemas.microsoft.com/office/2006/relationships/activeXControlBinary" Target="activeX62.bin"/></Relationships>
</file>

<file path=ppt/activeX/_rels/activeX63.xml.rels><?xml version="1.0" encoding="UTF-8" standalone="yes"?>
<Relationships xmlns="http://schemas.openxmlformats.org/package/2006/relationships"><Relationship Id="rId1" Type="http://schemas.microsoft.com/office/2006/relationships/activeXControlBinary" Target="activeX63.bin"/></Relationships>
</file>

<file path=ppt/activeX/_rels/activeX64.xml.rels><?xml version="1.0" encoding="UTF-8" standalone="yes"?>
<Relationships xmlns="http://schemas.openxmlformats.org/package/2006/relationships"><Relationship Id="rId1" Type="http://schemas.microsoft.com/office/2006/relationships/activeXControlBinary" Target="activeX64.bin"/></Relationships>
</file>

<file path=ppt/activeX/_rels/activeX65.xml.rels><?xml version="1.0" encoding="UTF-8" standalone="yes"?>
<Relationships xmlns="http://schemas.openxmlformats.org/package/2006/relationships"><Relationship Id="rId1" Type="http://schemas.microsoft.com/office/2006/relationships/activeXControlBinary" Target="activeX65.bin"/></Relationships>
</file>

<file path=ppt/activeX/_rels/activeX66.xml.rels><?xml version="1.0" encoding="UTF-8" standalone="yes"?>
<Relationships xmlns="http://schemas.openxmlformats.org/package/2006/relationships"><Relationship Id="rId1" Type="http://schemas.microsoft.com/office/2006/relationships/activeXControlBinary" Target="activeX66.bin"/></Relationships>
</file>

<file path=ppt/activeX/_rels/activeX67.xml.rels><?xml version="1.0" encoding="UTF-8" standalone="yes"?>
<Relationships xmlns="http://schemas.openxmlformats.org/package/2006/relationships"><Relationship Id="rId1" Type="http://schemas.microsoft.com/office/2006/relationships/activeXControlBinary" Target="activeX67.bin"/></Relationships>
</file>

<file path=ppt/activeX/_rels/activeX68.xml.rels><?xml version="1.0" encoding="UTF-8" standalone="yes"?>
<Relationships xmlns="http://schemas.openxmlformats.org/package/2006/relationships"><Relationship Id="rId1" Type="http://schemas.microsoft.com/office/2006/relationships/activeXControlBinary" Target="activeX68.bin"/></Relationships>
</file>

<file path=ppt/activeX/_rels/activeX69.xml.rels><?xml version="1.0" encoding="UTF-8" standalone="yes"?>
<Relationships xmlns="http://schemas.openxmlformats.org/package/2006/relationships"><Relationship Id="rId1" Type="http://schemas.microsoft.com/office/2006/relationships/activeXControlBinary" Target="activeX69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70.xml.rels><?xml version="1.0" encoding="UTF-8" standalone="yes"?>
<Relationships xmlns="http://schemas.openxmlformats.org/package/2006/relationships"><Relationship Id="rId1" Type="http://schemas.microsoft.com/office/2006/relationships/activeXControlBinary" Target="activeX70.bin"/></Relationships>
</file>

<file path=ppt/activeX/_rels/activeX71.xml.rels><?xml version="1.0" encoding="UTF-8" standalone="yes"?>
<Relationships xmlns="http://schemas.openxmlformats.org/package/2006/relationships"><Relationship Id="rId1" Type="http://schemas.microsoft.com/office/2006/relationships/activeXControlBinary" Target="activeX71.bin"/></Relationships>
</file>

<file path=ppt/activeX/_rels/activeX72.xml.rels><?xml version="1.0" encoding="UTF-8" standalone="yes"?>
<Relationships xmlns="http://schemas.openxmlformats.org/package/2006/relationships"><Relationship Id="rId1" Type="http://schemas.microsoft.com/office/2006/relationships/activeXControlBinary" Target="activeX72.bin"/></Relationships>
</file>

<file path=ppt/activeX/_rels/activeX73.xml.rels><?xml version="1.0" encoding="UTF-8" standalone="yes"?>
<Relationships xmlns="http://schemas.openxmlformats.org/package/2006/relationships"><Relationship Id="rId1" Type="http://schemas.microsoft.com/office/2006/relationships/activeXControlBinary" Target="activeX73.bin"/></Relationships>
</file>

<file path=ppt/activeX/_rels/activeX74.xml.rels><?xml version="1.0" encoding="UTF-8" standalone="yes"?>
<Relationships xmlns="http://schemas.openxmlformats.org/package/2006/relationships"><Relationship Id="rId1" Type="http://schemas.microsoft.com/office/2006/relationships/activeXControlBinary" Target="activeX74.bin"/></Relationships>
</file>

<file path=ppt/activeX/_rels/activeX75.xml.rels><?xml version="1.0" encoding="UTF-8" standalone="yes"?>
<Relationships xmlns="http://schemas.openxmlformats.org/package/2006/relationships"><Relationship Id="rId1" Type="http://schemas.microsoft.com/office/2006/relationships/activeXControlBinary" Target="activeX75.bin"/></Relationships>
</file>

<file path=ppt/activeX/_rels/activeX76.xml.rels><?xml version="1.0" encoding="UTF-8" standalone="yes"?>
<Relationships xmlns="http://schemas.openxmlformats.org/package/2006/relationships"><Relationship Id="rId1" Type="http://schemas.microsoft.com/office/2006/relationships/activeXControlBinary" Target="activeX76.bin"/></Relationships>
</file>

<file path=ppt/activeX/_rels/activeX77.xml.rels><?xml version="1.0" encoding="UTF-8" standalone="yes"?>
<Relationships xmlns="http://schemas.openxmlformats.org/package/2006/relationships"><Relationship Id="rId1" Type="http://schemas.microsoft.com/office/2006/relationships/activeXControlBinary" Target="activeX77.bin"/></Relationships>
</file>

<file path=ppt/activeX/_rels/activeX78.xml.rels><?xml version="1.0" encoding="UTF-8" standalone="yes"?>
<Relationships xmlns="http://schemas.openxmlformats.org/package/2006/relationships"><Relationship Id="rId1" Type="http://schemas.microsoft.com/office/2006/relationships/activeXControlBinary" Target="activeX78.bin"/></Relationships>
</file>

<file path=ppt/activeX/_rels/activeX79.xml.rels><?xml version="1.0" encoding="UTF-8" standalone="yes"?>
<Relationships xmlns="http://schemas.openxmlformats.org/package/2006/relationships"><Relationship Id="rId1" Type="http://schemas.microsoft.com/office/2006/relationships/activeXControlBinary" Target="activeX79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80.xml.rels><?xml version="1.0" encoding="UTF-8" standalone="yes"?>
<Relationships xmlns="http://schemas.openxmlformats.org/package/2006/relationships"><Relationship Id="rId1" Type="http://schemas.microsoft.com/office/2006/relationships/activeXControlBinary" Target="activeX80.bin"/></Relationships>
</file>

<file path=ppt/activeX/_rels/activeX81.xml.rels><?xml version="1.0" encoding="UTF-8" standalone="yes"?>
<Relationships xmlns="http://schemas.openxmlformats.org/package/2006/relationships"><Relationship Id="rId1" Type="http://schemas.microsoft.com/office/2006/relationships/activeXControlBinary" Target="activeX81.bin"/></Relationships>
</file>

<file path=ppt/activeX/_rels/activeX82.xml.rels><?xml version="1.0" encoding="UTF-8" standalone="yes"?>
<Relationships xmlns="http://schemas.openxmlformats.org/package/2006/relationships"><Relationship Id="rId1" Type="http://schemas.microsoft.com/office/2006/relationships/activeXControlBinary" Target="activeX82.bin"/></Relationships>
</file>

<file path=ppt/activeX/_rels/activeX83.xml.rels><?xml version="1.0" encoding="UTF-8" standalone="yes"?>
<Relationships xmlns="http://schemas.openxmlformats.org/package/2006/relationships"><Relationship Id="rId1" Type="http://schemas.microsoft.com/office/2006/relationships/activeXControlBinary" Target="activeX83.bin"/></Relationships>
</file>

<file path=ppt/activeX/_rels/activeX84.xml.rels><?xml version="1.0" encoding="UTF-8" standalone="yes"?>
<Relationships xmlns="http://schemas.openxmlformats.org/package/2006/relationships"><Relationship Id="rId1" Type="http://schemas.microsoft.com/office/2006/relationships/activeXControlBinary" Target="activeX84.bin"/></Relationships>
</file>

<file path=ppt/activeX/_rels/activeX85.xml.rels><?xml version="1.0" encoding="UTF-8" standalone="yes"?>
<Relationships xmlns="http://schemas.openxmlformats.org/package/2006/relationships"><Relationship Id="rId1" Type="http://schemas.microsoft.com/office/2006/relationships/activeXControlBinary" Target="activeX85.bin"/></Relationships>
</file>

<file path=ppt/activeX/_rels/activeX86.xml.rels><?xml version="1.0" encoding="UTF-8" standalone="yes"?>
<Relationships xmlns="http://schemas.openxmlformats.org/package/2006/relationships"><Relationship Id="rId1" Type="http://schemas.microsoft.com/office/2006/relationships/activeXControlBinary" Target="activeX86.bin"/></Relationships>
</file>

<file path=ppt/activeX/_rels/activeX87.xml.rels><?xml version="1.0" encoding="UTF-8" standalone="yes"?>
<Relationships xmlns="http://schemas.openxmlformats.org/package/2006/relationships"><Relationship Id="rId1" Type="http://schemas.microsoft.com/office/2006/relationships/activeXControlBinary" Target="activeX87.bin"/></Relationships>
</file>

<file path=ppt/activeX/_rels/activeX88.xml.rels><?xml version="1.0" encoding="UTF-8" standalone="yes"?>
<Relationships xmlns="http://schemas.openxmlformats.org/package/2006/relationships"><Relationship Id="rId1" Type="http://schemas.microsoft.com/office/2006/relationships/activeXControlBinary" Target="activeX88.bin"/></Relationships>
</file>

<file path=ppt/activeX/_rels/activeX89.xml.rels><?xml version="1.0" encoding="UTF-8" standalone="yes"?>
<Relationships xmlns="http://schemas.openxmlformats.org/package/2006/relationships"><Relationship Id="rId1" Type="http://schemas.microsoft.com/office/2006/relationships/activeXControlBinary" Target="activeX89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_rels/activeX90.xml.rels><?xml version="1.0" encoding="UTF-8" standalone="yes"?>
<Relationships xmlns="http://schemas.openxmlformats.org/package/2006/relationships"><Relationship Id="rId1" Type="http://schemas.microsoft.com/office/2006/relationships/activeXControlBinary" Target="activeX90.bin"/></Relationships>
</file>

<file path=ppt/activeX/_rels/activeX91.xml.rels><?xml version="1.0" encoding="UTF-8" standalone="yes"?>
<Relationships xmlns="http://schemas.openxmlformats.org/package/2006/relationships"><Relationship Id="rId1" Type="http://schemas.microsoft.com/office/2006/relationships/activeXControlBinary" Target="activeX91.bin"/></Relationships>
</file>

<file path=ppt/activeX/_rels/activeX92.xml.rels><?xml version="1.0" encoding="UTF-8" standalone="yes"?>
<Relationships xmlns="http://schemas.openxmlformats.org/package/2006/relationships"><Relationship Id="rId1" Type="http://schemas.microsoft.com/office/2006/relationships/activeXControlBinary" Target="activeX92.bin"/></Relationships>
</file>

<file path=ppt/activeX/_rels/activeX93.xml.rels><?xml version="1.0" encoding="UTF-8" standalone="yes"?>
<Relationships xmlns="http://schemas.openxmlformats.org/package/2006/relationships"><Relationship Id="rId1" Type="http://schemas.microsoft.com/office/2006/relationships/activeXControlBinary" Target="activeX93.bin"/></Relationships>
</file>

<file path=ppt/activeX/_rels/activeX94.xml.rels><?xml version="1.0" encoding="UTF-8" standalone="yes"?>
<Relationships xmlns="http://schemas.openxmlformats.org/package/2006/relationships"><Relationship Id="rId1" Type="http://schemas.microsoft.com/office/2006/relationships/activeXControlBinary" Target="activeX94.bin"/></Relationships>
</file>

<file path=ppt/activeX/_rels/activeX95.xml.rels><?xml version="1.0" encoding="UTF-8" standalone="yes"?>
<Relationships xmlns="http://schemas.openxmlformats.org/package/2006/relationships"><Relationship Id="rId1" Type="http://schemas.microsoft.com/office/2006/relationships/activeXControlBinary" Target="activeX95.bin"/></Relationships>
</file>

<file path=ppt/activeX/_rels/activeX96.xml.rels><?xml version="1.0" encoding="UTF-8" standalone="yes"?>
<Relationships xmlns="http://schemas.openxmlformats.org/package/2006/relationships"><Relationship Id="rId1" Type="http://schemas.microsoft.com/office/2006/relationships/activeXControlBinary" Target="activeX96.bin"/></Relationships>
</file>

<file path=ppt/activeX/_rels/activeX97.xml.rels><?xml version="1.0" encoding="UTF-8" standalone="yes"?>
<Relationships xmlns="http://schemas.openxmlformats.org/package/2006/relationships"><Relationship Id="rId1" Type="http://schemas.microsoft.com/office/2006/relationships/activeXControlBinary" Target="activeX97.bin"/></Relationships>
</file>

<file path=ppt/activeX/_rels/activeX98.xml.rels><?xml version="1.0" encoding="UTF-8" standalone="yes"?>
<Relationships xmlns="http://schemas.openxmlformats.org/package/2006/relationships"><Relationship Id="rId1" Type="http://schemas.microsoft.com/office/2006/relationships/activeXControlBinary" Target="activeX98.bin"/></Relationships>
</file>

<file path=ppt/activeX/_rels/activeX99.xml.rels><?xml version="1.0" encoding="UTF-8" standalone="yes"?>
<Relationships xmlns="http://schemas.openxmlformats.org/package/2006/relationships"><Relationship Id="rId1" Type="http://schemas.microsoft.com/office/2006/relationships/activeXControlBinary" Target="activeX99.bin"/></Relationships>
</file>

<file path=ppt/activeX/activeX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0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0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0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0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0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0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0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0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0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0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1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1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1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1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1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1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1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1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1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1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2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2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2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2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2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2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2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2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2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2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3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3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3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3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3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3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3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3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3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3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4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4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4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4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4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4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4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4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4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4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5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5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5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5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5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5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5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5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5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5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6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6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6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6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6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6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6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6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6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6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7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7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7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7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7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7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7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7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7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7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8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8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8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8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8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8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8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8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8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8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9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9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9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9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9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9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9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9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9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9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0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0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0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0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0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0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0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0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0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0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1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1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1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1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1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1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1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1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1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1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2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2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2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2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2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2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2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2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2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2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3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3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3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3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3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3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3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3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3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3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4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4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4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4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4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4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4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4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4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4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5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5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5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5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5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5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5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5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5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5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6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6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6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6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6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6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6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6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6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6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7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7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7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7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7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7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7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7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7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7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8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8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8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8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8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8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8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8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8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8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9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9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9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9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9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9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9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9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9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9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0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0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0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0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0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0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0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0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0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0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1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1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1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1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8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8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8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8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8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8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8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8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8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8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9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9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9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9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9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9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9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9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9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9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53315-D0D0-4B4B-AA65-AA10A366035B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FCE2B-E2DE-4864-BD39-F1D4DB12A5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53315-D0D0-4B4B-AA65-AA10A366035B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FCE2B-E2DE-4864-BD39-F1D4DB12A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53315-D0D0-4B4B-AA65-AA10A366035B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FCE2B-E2DE-4864-BD39-F1D4DB12A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53315-D0D0-4B4B-AA65-AA10A366035B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FCE2B-E2DE-4864-BD39-F1D4DB12A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53315-D0D0-4B4B-AA65-AA10A366035B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FCE2B-E2DE-4864-BD39-F1D4DB12A5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53315-D0D0-4B4B-AA65-AA10A366035B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FCE2B-E2DE-4864-BD39-F1D4DB12A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53315-D0D0-4B4B-AA65-AA10A366035B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FCE2B-E2DE-4864-BD39-F1D4DB12A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53315-D0D0-4B4B-AA65-AA10A366035B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FCE2B-E2DE-4864-BD39-F1D4DB12A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53315-D0D0-4B4B-AA65-AA10A366035B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FCE2B-E2DE-4864-BD39-F1D4DB12A5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53315-D0D0-4B4B-AA65-AA10A366035B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FCE2B-E2DE-4864-BD39-F1D4DB12A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53315-D0D0-4B4B-AA65-AA10A366035B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9FCE2B-E2DE-4864-BD39-F1D4DB12A5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2C53315-D0D0-4B4B-AA65-AA10A366035B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89FCE2B-E2DE-4864-BD39-F1D4DB12A5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control" Target="../activeX/activeX12.xml"/><Relationship Id="rId18" Type="http://schemas.openxmlformats.org/officeDocument/2006/relationships/image" Target="../media/image5.wmf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slideLayout" Target="../slideLayouts/slideLayout6.xml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10" Type="http://schemas.openxmlformats.org/officeDocument/2006/relationships/control" Target="../activeX/activeX9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2.xml"/><Relationship Id="rId13" Type="http://schemas.openxmlformats.org/officeDocument/2006/relationships/control" Target="../activeX/activeX27.xml"/><Relationship Id="rId18" Type="http://schemas.openxmlformats.org/officeDocument/2006/relationships/control" Target="../activeX/activeX32.xml"/><Relationship Id="rId26" Type="http://schemas.openxmlformats.org/officeDocument/2006/relationships/control" Target="../activeX/activeX40.xml"/><Relationship Id="rId39" Type="http://schemas.openxmlformats.org/officeDocument/2006/relationships/slideLayout" Target="../slideLayouts/slideLayout6.xml"/><Relationship Id="rId3" Type="http://schemas.openxmlformats.org/officeDocument/2006/relationships/control" Target="../activeX/activeX17.xml"/><Relationship Id="rId21" Type="http://schemas.openxmlformats.org/officeDocument/2006/relationships/control" Target="../activeX/activeX35.xml"/><Relationship Id="rId34" Type="http://schemas.openxmlformats.org/officeDocument/2006/relationships/control" Target="../activeX/activeX48.xml"/><Relationship Id="rId7" Type="http://schemas.openxmlformats.org/officeDocument/2006/relationships/control" Target="../activeX/activeX21.xml"/><Relationship Id="rId12" Type="http://schemas.openxmlformats.org/officeDocument/2006/relationships/control" Target="../activeX/activeX26.xml"/><Relationship Id="rId17" Type="http://schemas.openxmlformats.org/officeDocument/2006/relationships/control" Target="../activeX/activeX31.xml"/><Relationship Id="rId25" Type="http://schemas.openxmlformats.org/officeDocument/2006/relationships/control" Target="../activeX/activeX39.xml"/><Relationship Id="rId33" Type="http://schemas.openxmlformats.org/officeDocument/2006/relationships/control" Target="../activeX/activeX47.xml"/><Relationship Id="rId38" Type="http://schemas.openxmlformats.org/officeDocument/2006/relationships/control" Target="../activeX/activeX52.xml"/><Relationship Id="rId2" Type="http://schemas.openxmlformats.org/officeDocument/2006/relationships/control" Target="../activeX/activeX16.xml"/><Relationship Id="rId16" Type="http://schemas.openxmlformats.org/officeDocument/2006/relationships/control" Target="../activeX/activeX30.xml"/><Relationship Id="rId20" Type="http://schemas.openxmlformats.org/officeDocument/2006/relationships/control" Target="../activeX/activeX34.xml"/><Relationship Id="rId29" Type="http://schemas.openxmlformats.org/officeDocument/2006/relationships/control" Target="../activeX/activeX43.xml"/><Relationship Id="rId41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20.xml"/><Relationship Id="rId11" Type="http://schemas.openxmlformats.org/officeDocument/2006/relationships/control" Target="../activeX/activeX25.xml"/><Relationship Id="rId24" Type="http://schemas.openxmlformats.org/officeDocument/2006/relationships/control" Target="../activeX/activeX38.xml"/><Relationship Id="rId32" Type="http://schemas.openxmlformats.org/officeDocument/2006/relationships/control" Target="../activeX/activeX46.xml"/><Relationship Id="rId37" Type="http://schemas.openxmlformats.org/officeDocument/2006/relationships/control" Target="../activeX/activeX51.xml"/><Relationship Id="rId40" Type="http://schemas.openxmlformats.org/officeDocument/2006/relationships/image" Target="../media/image5.wmf"/><Relationship Id="rId5" Type="http://schemas.openxmlformats.org/officeDocument/2006/relationships/control" Target="../activeX/activeX19.xml"/><Relationship Id="rId15" Type="http://schemas.openxmlformats.org/officeDocument/2006/relationships/control" Target="../activeX/activeX29.xml"/><Relationship Id="rId23" Type="http://schemas.openxmlformats.org/officeDocument/2006/relationships/control" Target="../activeX/activeX37.xml"/><Relationship Id="rId28" Type="http://schemas.openxmlformats.org/officeDocument/2006/relationships/control" Target="../activeX/activeX42.xml"/><Relationship Id="rId36" Type="http://schemas.openxmlformats.org/officeDocument/2006/relationships/control" Target="../activeX/activeX50.xml"/><Relationship Id="rId10" Type="http://schemas.openxmlformats.org/officeDocument/2006/relationships/control" Target="../activeX/activeX24.xml"/><Relationship Id="rId19" Type="http://schemas.openxmlformats.org/officeDocument/2006/relationships/control" Target="../activeX/activeX33.xml"/><Relationship Id="rId31" Type="http://schemas.openxmlformats.org/officeDocument/2006/relationships/control" Target="../activeX/activeX45.xml"/><Relationship Id="rId4" Type="http://schemas.openxmlformats.org/officeDocument/2006/relationships/control" Target="../activeX/activeX18.xml"/><Relationship Id="rId9" Type="http://schemas.openxmlformats.org/officeDocument/2006/relationships/control" Target="../activeX/activeX23.xml"/><Relationship Id="rId14" Type="http://schemas.openxmlformats.org/officeDocument/2006/relationships/control" Target="../activeX/activeX28.xml"/><Relationship Id="rId22" Type="http://schemas.openxmlformats.org/officeDocument/2006/relationships/control" Target="../activeX/activeX36.xml"/><Relationship Id="rId27" Type="http://schemas.openxmlformats.org/officeDocument/2006/relationships/control" Target="../activeX/activeX41.xml"/><Relationship Id="rId30" Type="http://schemas.openxmlformats.org/officeDocument/2006/relationships/control" Target="../activeX/activeX44.xml"/><Relationship Id="rId35" Type="http://schemas.openxmlformats.org/officeDocument/2006/relationships/control" Target="../activeX/activeX4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59.xml"/><Relationship Id="rId13" Type="http://schemas.openxmlformats.org/officeDocument/2006/relationships/control" Target="../activeX/activeX64.xml"/><Relationship Id="rId18" Type="http://schemas.openxmlformats.org/officeDocument/2006/relationships/control" Target="../activeX/activeX69.xml"/><Relationship Id="rId26" Type="http://schemas.openxmlformats.org/officeDocument/2006/relationships/control" Target="../activeX/activeX77.xml"/><Relationship Id="rId39" Type="http://schemas.openxmlformats.org/officeDocument/2006/relationships/slideLayout" Target="../slideLayouts/slideLayout6.xml"/><Relationship Id="rId3" Type="http://schemas.openxmlformats.org/officeDocument/2006/relationships/control" Target="../activeX/activeX54.xml"/><Relationship Id="rId21" Type="http://schemas.openxmlformats.org/officeDocument/2006/relationships/control" Target="../activeX/activeX72.xml"/><Relationship Id="rId34" Type="http://schemas.openxmlformats.org/officeDocument/2006/relationships/control" Target="../activeX/activeX85.xml"/><Relationship Id="rId7" Type="http://schemas.openxmlformats.org/officeDocument/2006/relationships/control" Target="../activeX/activeX58.xml"/><Relationship Id="rId12" Type="http://schemas.openxmlformats.org/officeDocument/2006/relationships/control" Target="../activeX/activeX63.xml"/><Relationship Id="rId17" Type="http://schemas.openxmlformats.org/officeDocument/2006/relationships/control" Target="../activeX/activeX68.xml"/><Relationship Id="rId25" Type="http://schemas.openxmlformats.org/officeDocument/2006/relationships/control" Target="../activeX/activeX76.xml"/><Relationship Id="rId33" Type="http://schemas.openxmlformats.org/officeDocument/2006/relationships/control" Target="../activeX/activeX84.xml"/><Relationship Id="rId38" Type="http://schemas.openxmlformats.org/officeDocument/2006/relationships/control" Target="../activeX/activeX89.xml"/><Relationship Id="rId2" Type="http://schemas.openxmlformats.org/officeDocument/2006/relationships/control" Target="../activeX/activeX53.xml"/><Relationship Id="rId16" Type="http://schemas.openxmlformats.org/officeDocument/2006/relationships/control" Target="../activeX/activeX67.xml"/><Relationship Id="rId20" Type="http://schemas.openxmlformats.org/officeDocument/2006/relationships/control" Target="../activeX/activeX71.xml"/><Relationship Id="rId29" Type="http://schemas.openxmlformats.org/officeDocument/2006/relationships/control" Target="../activeX/activeX80.xml"/><Relationship Id="rId41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57.xml"/><Relationship Id="rId11" Type="http://schemas.openxmlformats.org/officeDocument/2006/relationships/control" Target="../activeX/activeX62.xml"/><Relationship Id="rId24" Type="http://schemas.openxmlformats.org/officeDocument/2006/relationships/control" Target="../activeX/activeX75.xml"/><Relationship Id="rId32" Type="http://schemas.openxmlformats.org/officeDocument/2006/relationships/control" Target="../activeX/activeX83.xml"/><Relationship Id="rId37" Type="http://schemas.openxmlformats.org/officeDocument/2006/relationships/control" Target="../activeX/activeX88.xml"/><Relationship Id="rId40" Type="http://schemas.openxmlformats.org/officeDocument/2006/relationships/image" Target="../media/image5.wmf"/><Relationship Id="rId5" Type="http://schemas.openxmlformats.org/officeDocument/2006/relationships/control" Target="../activeX/activeX56.xml"/><Relationship Id="rId15" Type="http://schemas.openxmlformats.org/officeDocument/2006/relationships/control" Target="../activeX/activeX66.xml"/><Relationship Id="rId23" Type="http://schemas.openxmlformats.org/officeDocument/2006/relationships/control" Target="../activeX/activeX74.xml"/><Relationship Id="rId28" Type="http://schemas.openxmlformats.org/officeDocument/2006/relationships/control" Target="../activeX/activeX79.xml"/><Relationship Id="rId36" Type="http://schemas.openxmlformats.org/officeDocument/2006/relationships/control" Target="../activeX/activeX87.xml"/><Relationship Id="rId10" Type="http://schemas.openxmlformats.org/officeDocument/2006/relationships/control" Target="../activeX/activeX61.xml"/><Relationship Id="rId19" Type="http://schemas.openxmlformats.org/officeDocument/2006/relationships/control" Target="../activeX/activeX70.xml"/><Relationship Id="rId31" Type="http://schemas.openxmlformats.org/officeDocument/2006/relationships/control" Target="../activeX/activeX82.xml"/><Relationship Id="rId4" Type="http://schemas.openxmlformats.org/officeDocument/2006/relationships/control" Target="../activeX/activeX55.xml"/><Relationship Id="rId9" Type="http://schemas.openxmlformats.org/officeDocument/2006/relationships/control" Target="../activeX/activeX60.xml"/><Relationship Id="rId14" Type="http://schemas.openxmlformats.org/officeDocument/2006/relationships/control" Target="../activeX/activeX65.xml"/><Relationship Id="rId22" Type="http://schemas.openxmlformats.org/officeDocument/2006/relationships/control" Target="../activeX/activeX73.xml"/><Relationship Id="rId27" Type="http://schemas.openxmlformats.org/officeDocument/2006/relationships/control" Target="../activeX/activeX78.xml"/><Relationship Id="rId30" Type="http://schemas.openxmlformats.org/officeDocument/2006/relationships/control" Target="../activeX/activeX81.xml"/><Relationship Id="rId35" Type="http://schemas.openxmlformats.org/officeDocument/2006/relationships/control" Target="../activeX/activeX8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96.xml"/><Relationship Id="rId13" Type="http://schemas.openxmlformats.org/officeDocument/2006/relationships/control" Target="../activeX/activeX101.xml"/><Relationship Id="rId18" Type="http://schemas.openxmlformats.org/officeDocument/2006/relationships/image" Target="../media/image5.wmf"/><Relationship Id="rId3" Type="http://schemas.openxmlformats.org/officeDocument/2006/relationships/control" Target="../activeX/activeX91.xml"/><Relationship Id="rId7" Type="http://schemas.openxmlformats.org/officeDocument/2006/relationships/control" Target="../activeX/activeX95.xml"/><Relationship Id="rId12" Type="http://schemas.openxmlformats.org/officeDocument/2006/relationships/control" Target="../activeX/activeX100.xml"/><Relationship Id="rId17" Type="http://schemas.openxmlformats.org/officeDocument/2006/relationships/slideLayout" Target="../slideLayouts/slideLayout6.xml"/><Relationship Id="rId2" Type="http://schemas.openxmlformats.org/officeDocument/2006/relationships/control" Target="../activeX/activeX90.xml"/><Relationship Id="rId16" Type="http://schemas.openxmlformats.org/officeDocument/2006/relationships/control" Target="../activeX/activeX104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94.xml"/><Relationship Id="rId11" Type="http://schemas.openxmlformats.org/officeDocument/2006/relationships/control" Target="../activeX/activeX99.xml"/><Relationship Id="rId5" Type="http://schemas.openxmlformats.org/officeDocument/2006/relationships/control" Target="../activeX/activeX93.xml"/><Relationship Id="rId15" Type="http://schemas.openxmlformats.org/officeDocument/2006/relationships/control" Target="../activeX/activeX103.xml"/><Relationship Id="rId10" Type="http://schemas.openxmlformats.org/officeDocument/2006/relationships/control" Target="../activeX/activeX98.xml"/><Relationship Id="rId4" Type="http://schemas.openxmlformats.org/officeDocument/2006/relationships/control" Target="../activeX/activeX92.xml"/><Relationship Id="rId9" Type="http://schemas.openxmlformats.org/officeDocument/2006/relationships/control" Target="../activeX/activeX97.xml"/><Relationship Id="rId14" Type="http://schemas.openxmlformats.org/officeDocument/2006/relationships/control" Target="../activeX/activeX10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11.xml"/><Relationship Id="rId13" Type="http://schemas.openxmlformats.org/officeDocument/2006/relationships/control" Target="../activeX/activeX116.xml"/><Relationship Id="rId18" Type="http://schemas.openxmlformats.org/officeDocument/2006/relationships/control" Target="../activeX/activeX121.xml"/><Relationship Id="rId26" Type="http://schemas.openxmlformats.org/officeDocument/2006/relationships/control" Target="../activeX/activeX129.xml"/><Relationship Id="rId39" Type="http://schemas.openxmlformats.org/officeDocument/2006/relationships/slideLayout" Target="../slideLayouts/slideLayout6.xml"/><Relationship Id="rId3" Type="http://schemas.openxmlformats.org/officeDocument/2006/relationships/control" Target="../activeX/activeX106.xml"/><Relationship Id="rId21" Type="http://schemas.openxmlformats.org/officeDocument/2006/relationships/control" Target="../activeX/activeX124.xml"/><Relationship Id="rId34" Type="http://schemas.openxmlformats.org/officeDocument/2006/relationships/control" Target="../activeX/activeX137.xml"/><Relationship Id="rId7" Type="http://schemas.openxmlformats.org/officeDocument/2006/relationships/control" Target="../activeX/activeX110.xml"/><Relationship Id="rId12" Type="http://schemas.openxmlformats.org/officeDocument/2006/relationships/control" Target="../activeX/activeX115.xml"/><Relationship Id="rId17" Type="http://schemas.openxmlformats.org/officeDocument/2006/relationships/control" Target="../activeX/activeX120.xml"/><Relationship Id="rId25" Type="http://schemas.openxmlformats.org/officeDocument/2006/relationships/control" Target="../activeX/activeX128.xml"/><Relationship Id="rId33" Type="http://schemas.openxmlformats.org/officeDocument/2006/relationships/control" Target="../activeX/activeX136.xml"/><Relationship Id="rId38" Type="http://schemas.openxmlformats.org/officeDocument/2006/relationships/control" Target="../activeX/activeX141.xml"/><Relationship Id="rId2" Type="http://schemas.openxmlformats.org/officeDocument/2006/relationships/control" Target="../activeX/activeX105.xml"/><Relationship Id="rId16" Type="http://schemas.openxmlformats.org/officeDocument/2006/relationships/control" Target="../activeX/activeX119.xml"/><Relationship Id="rId20" Type="http://schemas.openxmlformats.org/officeDocument/2006/relationships/control" Target="../activeX/activeX123.xml"/><Relationship Id="rId29" Type="http://schemas.openxmlformats.org/officeDocument/2006/relationships/control" Target="../activeX/activeX132.xml"/><Relationship Id="rId41" Type="http://schemas.openxmlformats.org/officeDocument/2006/relationships/image" Target="../media/image7.wmf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109.xml"/><Relationship Id="rId11" Type="http://schemas.openxmlformats.org/officeDocument/2006/relationships/control" Target="../activeX/activeX114.xml"/><Relationship Id="rId24" Type="http://schemas.openxmlformats.org/officeDocument/2006/relationships/control" Target="../activeX/activeX127.xml"/><Relationship Id="rId32" Type="http://schemas.openxmlformats.org/officeDocument/2006/relationships/control" Target="../activeX/activeX135.xml"/><Relationship Id="rId37" Type="http://schemas.openxmlformats.org/officeDocument/2006/relationships/control" Target="../activeX/activeX140.xml"/><Relationship Id="rId40" Type="http://schemas.openxmlformats.org/officeDocument/2006/relationships/image" Target="../media/image5.wmf"/><Relationship Id="rId5" Type="http://schemas.openxmlformats.org/officeDocument/2006/relationships/control" Target="../activeX/activeX108.xml"/><Relationship Id="rId15" Type="http://schemas.openxmlformats.org/officeDocument/2006/relationships/control" Target="../activeX/activeX118.xml"/><Relationship Id="rId23" Type="http://schemas.openxmlformats.org/officeDocument/2006/relationships/control" Target="../activeX/activeX126.xml"/><Relationship Id="rId28" Type="http://schemas.openxmlformats.org/officeDocument/2006/relationships/control" Target="../activeX/activeX131.xml"/><Relationship Id="rId36" Type="http://schemas.openxmlformats.org/officeDocument/2006/relationships/control" Target="../activeX/activeX139.xml"/><Relationship Id="rId10" Type="http://schemas.openxmlformats.org/officeDocument/2006/relationships/control" Target="../activeX/activeX113.xml"/><Relationship Id="rId19" Type="http://schemas.openxmlformats.org/officeDocument/2006/relationships/control" Target="../activeX/activeX122.xml"/><Relationship Id="rId31" Type="http://schemas.openxmlformats.org/officeDocument/2006/relationships/control" Target="../activeX/activeX134.xml"/><Relationship Id="rId4" Type="http://schemas.openxmlformats.org/officeDocument/2006/relationships/control" Target="../activeX/activeX107.xml"/><Relationship Id="rId9" Type="http://schemas.openxmlformats.org/officeDocument/2006/relationships/control" Target="../activeX/activeX112.xml"/><Relationship Id="rId14" Type="http://schemas.openxmlformats.org/officeDocument/2006/relationships/control" Target="../activeX/activeX117.xml"/><Relationship Id="rId22" Type="http://schemas.openxmlformats.org/officeDocument/2006/relationships/control" Target="../activeX/activeX125.xml"/><Relationship Id="rId27" Type="http://schemas.openxmlformats.org/officeDocument/2006/relationships/control" Target="../activeX/activeX130.xml"/><Relationship Id="rId30" Type="http://schemas.openxmlformats.org/officeDocument/2006/relationships/control" Target="../activeX/activeX133.xml"/><Relationship Id="rId35" Type="http://schemas.openxmlformats.org/officeDocument/2006/relationships/control" Target="../activeX/activeX138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48.xml"/><Relationship Id="rId13" Type="http://schemas.openxmlformats.org/officeDocument/2006/relationships/control" Target="../activeX/activeX153.xml"/><Relationship Id="rId18" Type="http://schemas.openxmlformats.org/officeDocument/2006/relationships/control" Target="../activeX/activeX158.xml"/><Relationship Id="rId26" Type="http://schemas.openxmlformats.org/officeDocument/2006/relationships/control" Target="../activeX/activeX166.xml"/><Relationship Id="rId39" Type="http://schemas.openxmlformats.org/officeDocument/2006/relationships/slideLayout" Target="../slideLayouts/slideLayout6.xml"/><Relationship Id="rId3" Type="http://schemas.openxmlformats.org/officeDocument/2006/relationships/control" Target="../activeX/activeX143.xml"/><Relationship Id="rId21" Type="http://schemas.openxmlformats.org/officeDocument/2006/relationships/control" Target="../activeX/activeX161.xml"/><Relationship Id="rId34" Type="http://schemas.openxmlformats.org/officeDocument/2006/relationships/control" Target="../activeX/activeX174.xml"/><Relationship Id="rId7" Type="http://schemas.openxmlformats.org/officeDocument/2006/relationships/control" Target="../activeX/activeX147.xml"/><Relationship Id="rId12" Type="http://schemas.openxmlformats.org/officeDocument/2006/relationships/control" Target="../activeX/activeX152.xml"/><Relationship Id="rId17" Type="http://schemas.openxmlformats.org/officeDocument/2006/relationships/control" Target="../activeX/activeX157.xml"/><Relationship Id="rId25" Type="http://schemas.openxmlformats.org/officeDocument/2006/relationships/control" Target="../activeX/activeX165.xml"/><Relationship Id="rId33" Type="http://schemas.openxmlformats.org/officeDocument/2006/relationships/control" Target="../activeX/activeX173.xml"/><Relationship Id="rId38" Type="http://schemas.openxmlformats.org/officeDocument/2006/relationships/control" Target="../activeX/activeX178.xml"/><Relationship Id="rId2" Type="http://schemas.openxmlformats.org/officeDocument/2006/relationships/control" Target="../activeX/activeX142.xml"/><Relationship Id="rId16" Type="http://schemas.openxmlformats.org/officeDocument/2006/relationships/control" Target="../activeX/activeX156.xml"/><Relationship Id="rId20" Type="http://schemas.openxmlformats.org/officeDocument/2006/relationships/control" Target="../activeX/activeX160.xml"/><Relationship Id="rId29" Type="http://schemas.openxmlformats.org/officeDocument/2006/relationships/control" Target="../activeX/activeX169.xml"/><Relationship Id="rId41" Type="http://schemas.openxmlformats.org/officeDocument/2006/relationships/image" Target="../media/image7.wmf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146.xml"/><Relationship Id="rId11" Type="http://schemas.openxmlformats.org/officeDocument/2006/relationships/control" Target="../activeX/activeX151.xml"/><Relationship Id="rId24" Type="http://schemas.openxmlformats.org/officeDocument/2006/relationships/control" Target="../activeX/activeX164.xml"/><Relationship Id="rId32" Type="http://schemas.openxmlformats.org/officeDocument/2006/relationships/control" Target="../activeX/activeX172.xml"/><Relationship Id="rId37" Type="http://schemas.openxmlformats.org/officeDocument/2006/relationships/control" Target="../activeX/activeX177.xml"/><Relationship Id="rId40" Type="http://schemas.openxmlformats.org/officeDocument/2006/relationships/image" Target="../media/image5.wmf"/><Relationship Id="rId5" Type="http://schemas.openxmlformats.org/officeDocument/2006/relationships/control" Target="../activeX/activeX145.xml"/><Relationship Id="rId15" Type="http://schemas.openxmlformats.org/officeDocument/2006/relationships/control" Target="../activeX/activeX155.xml"/><Relationship Id="rId23" Type="http://schemas.openxmlformats.org/officeDocument/2006/relationships/control" Target="../activeX/activeX163.xml"/><Relationship Id="rId28" Type="http://schemas.openxmlformats.org/officeDocument/2006/relationships/control" Target="../activeX/activeX168.xml"/><Relationship Id="rId36" Type="http://schemas.openxmlformats.org/officeDocument/2006/relationships/control" Target="../activeX/activeX176.xml"/><Relationship Id="rId10" Type="http://schemas.openxmlformats.org/officeDocument/2006/relationships/control" Target="../activeX/activeX150.xml"/><Relationship Id="rId19" Type="http://schemas.openxmlformats.org/officeDocument/2006/relationships/control" Target="../activeX/activeX159.xml"/><Relationship Id="rId31" Type="http://schemas.openxmlformats.org/officeDocument/2006/relationships/control" Target="../activeX/activeX171.xml"/><Relationship Id="rId4" Type="http://schemas.openxmlformats.org/officeDocument/2006/relationships/control" Target="../activeX/activeX144.xml"/><Relationship Id="rId9" Type="http://schemas.openxmlformats.org/officeDocument/2006/relationships/control" Target="../activeX/activeX149.xml"/><Relationship Id="rId14" Type="http://schemas.openxmlformats.org/officeDocument/2006/relationships/control" Target="../activeX/activeX154.xml"/><Relationship Id="rId22" Type="http://schemas.openxmlformats.org/officeDocument/2006/relationships/control" Target="../activeX/activeX162.xml"/><Relationship Id="rId27" Type="http://schemas.openxmlformats.org/officeDocument/2006/relationships/control" Target="../activeX/activeX167.xml"/><Relationship Id="rId30" Type="http://schemas.openxmlformats.org/officeDocument/2006/relationships/control" Target="../activeX/activeX170.xml"/><Relationship Id="rId35" Type="http://schemas.openxmlformats.org/officeDocument/2006/relationships/control" Target="../activeX/activeX17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85.xml"/><Relationship Id="rId13" Type="http://schemas.openxmlformats.org/officeDocument/2006/relationships/control" Target="../activeX/activeX190.xml"/><Relationship Id="rId18" Type="http://schemas.openxmlformats.org/officeDocument/2006/relationships/image" Target="../media/image5.wmf"/><Relationship Id="rId3" Type="http://schemas.openxmlformats.org/officeDocument/2006/relationships/control" Target="../activeX/activeX180.xml"/><Relationship Id="rId7" Type="http://schemas.openxmlformats.org/officeDocument/2006/relationships/control" Target="../activeX/activeX184.xml"/><Relationship Id="rId12" Type="http://schemas.openxmlformats.org/officeDocument/2006/relationships/control" Target="../activeX/activeX189.xml"/><Relationship Id="rId17" Type="http://schemas.openxmlformats.org/officeDocument/2006/relationships/slideLayout" Target="../slideLayouts/slideLayout6.xml"/><Relationship Id="rId2" Type="http://schemas.openxmlformats.org/officeDocument/2006/relationships/control" Target="../activeX/activeX179.xml"/><Relationship Id="rId16" Type="http://schemas.openxmlformats.org/officeDocument/2006/relationships/control" Target="../activeX/activeX193.xml"/><Relationship Id="rId1" Type="http://schemas.openxmlformats.org/officeDocument/2006/relationships/vmlDrawing" Target="../drawings/vmlDrawing7.vml"/><Relationship Id="rId6" Type="http://schemas.openxmlformats.org/officeDocument/2006/relationships/control" Target="../activeX/activeX183.xml"/><Relationship Id="rId11" Type="http://schemas.openxmlformats.org/officeDocument/2006/relationships/control" Target="../activeX/activeX188.xml"/><Relationship Id="rId5" Type="http://schemas.openxmlformats.org/officeDocument/2006/relationships/control" Target="../activeX/activeX182.xml"/><Relationship Id="rId15" Type="http://schemas.openxmlformats.org/officeDocument/2006/relationships/control" Target="../activeX/activeX192.xml"/><Relationship Id="rId10" Type="http://schemas.openxmlformats.org/officeDocument/2006/relationships/control" Target="../activeX/activeX187.xml"/><Relationship Id="rId4" Type="http://schemas.openxmlformats.org/officeDocument/2006/relationships/control" Target="../activeX/activeX181.xml"/><Relationship Id="rId9" Type="http://schemas.openxmlformats.org/officeDocument/2006/relationships/control" Target="../activeX/activeX186.xml"/><Relationship Id="rId14" Type="http://schemas.openxmlformats.org/officeDocument/2006/relationships/control" Target="../activeX/activeX191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00.xml"/><Relationship Id="rId13" Type="http://schemas.openxmlformats.org/officeDocument/2006/relationships/control" Target="../activeX/activeX205.xml"/><Relationship Id="rId18" Type="http://schemas.openxmlformats.org/officeDocument/2006/relationships/image" Target="../media/image5.wmf"/><Relationship Id="rId3" Type="http://schemas.openxmlformats.org/officeDocument/2006/relationships/control" Target="../activeX/activeX195.xml"/><Relationship Id="rId7" Type="http://schemas.openxmlformats.org/officeDocument/2006/relationships/control" Target="../activeX/activeX199.xml"/><Relationship Id="rId12" Type="http://schemas.openxmlformats.org/officeDocument/2006/relationships/control" Target="../activeX/activeX204.xml"/><Relationship Id="rId17" Type="http://schemas.openxmlformats.org/officeDocument/2006/relationships/slideLayout" Target="../slideLayouts/slideLayout6.xml"/><Relationship Id="rId2" Type="http://schemas.openxmlformats.org/officeDocument/2006/relationships/control" Target="../activeX/activeX194.xml"/><Relationship Id="rId16" Type="http://schemas.openxmlformats.org/officeDocument/2006/relationships/control" Target="../activeX/activeX208.xml"/><Relationship Id="rId1" Type="http://schemas.openxmlformats.org/officeDocument/2006/relationships/vmlDrawing" Target="../drawings/vmlDrawing8.vml"/><Relationship Id="rId6" Type="http://schemas.openxmlformats.org/officeDocument/2006/relationships/control" Target="../activeX/activeX198.xml"/><Relationship Id="rId11" Type="http://schemas.openxmlformats.org/officeDocument/2006/relationships/control" Target="../activeX/activeX203.xml"/><Relationship Id="rId5" Type="http://schemas.openxmlformats.org/officeDocument/2006/relationships/control" Target="../activeX/activeX197.xml"/><Relationship Id="rId15" Type="http://schemas.openxmlformats.org/officeDocument/2006/relationships/control" Target="../activeX/activeX207.xml"/><Relationship Id="rId10" Type="http://schemas.openxmlformats.org/officeDocument/2006/relationships/control" Target="../activeX/activeX202.xml"/><Relationship Id="rId4" Type="http://schemas.openxmlformats.org/officeDocument/2006/relationships/control" Target="../activeX/activeX196.xml"/><Relationship Id="rId9" Type="http://schemas.openxmlformats.org/officeDocument/2006/relationships/control" Target="../activeX/activeX201.xml"/><Relationship Id="rId14" Type="http://schemas.openxmlformats.org/officeDocument/2006/relationships/control" Target="../activeX/activeX20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15.xml"/><Relationship Id="rId13" Type="http://schemas.openxmlformats.org/officeDocument/2006/relationships/control" Target="../activeX/activeX220.xml"/><Relationship Id="rId18" Type="http://schemas.openxmlformats.org/officeDocument/2006/relationships/image" Target="../media/image5.wmf"/><Relationship Id="rId3" Type="http://schemas.openxmlformats.org/officeDocument/2006/relationships/control" Target="../activeX/activeX210.xml"/><Relationship Id="rId7" Type="http://schemas.openxmlformats.org/officeDocument/2006/relationships/control" Target="../activeX/activeX214.xml"/><Relationship Id="rId12" Type="http://schemas.openxmlformats.org/officeDocument/2006/relationships/control" Target="../activeX/activeX219.xml"/><Relationship Id="rId17" Type="http://schemas.openxmlformats.org/officeDocument/2006/relationships/slideLayout" Target="../slideLayouts/slideLayout6.xml"/><Relationship Id="rId2" Type="http://schemas.openxmlformats.org/officeDocument/2006/relationships/control" Target="../activeX/activeX209.xml"/><Relationship Id="rId16" Type="http://schemas.openxmlformats.org/officeDocument/2006/relationships/control" Target="../activeX/activeX223.xml"/><Relationship Id="rId1" Type="http://schemas.openxmlformats.org/officeDocument/2006/relationships/vmlDrawing" Target="../drawings/vmlDrawing9.vml"/><Relationship Id="rId6" Type="http://schemas.openxmlformats.org/officeDocument/2006/relationships/control" Target="../activeX/activeX213.xml"/><Relationship Id="rId11" Type="http://schemas.openxmlformats.org/officeDocument/2006/relationships/control" Target="../activeX/activeX218.xml"/><Relationship Id="rId5" Type="http://schemas.openxmlformats.org/officeDocument/2006/relationships/control" Target="../activeX/activeX212.xml"/><Relationship Id="rId15" Type="http://schemas.openxmlformats.org/officeDocument/2006/relationships/control" Target="../activeX/activeX222.xml"/><Relationship Id="rId10" Type="http://schemas.openxmlformats.org/officeDocument/2006/relationships/control" Target="../activeX/activeX217.xml"/><Relationship Id="rId4" Type="http://schemas.openxmlformats.org/officeDocument/2006/relationships/control" Target="../activeX/activeX211.xml"/><Relationship Id="rId9" Type="http://schemas.openxmlformats.org/officeDocument/2006/relationships/control" Target="../activeX/activeX216.xml"/><Relationship Id="rId14" Type="http://schemas.openxmlformats.org/officeDocument/2006/relationships/control" Target="../activeX/activeX22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30.xml"/><Relationship Id="rId13" Type="http://schemas.openxmlformats.org/officeDocument/2006/relationships/control" Target="../activeX/activeX235.xml"/><Relationship Id="rId18" Type="http://schemas.openxmlformats.org/officeDocument/2006/relationships/image" Target="../media/image5.wmf"/><Relationship Id="rId3" Type="http://schemas.openxmlformats.org/officeDocument/2006/relationships/control" Target="../activeX/activeX225.xml"/><Relationship Id="rId7" Type="http://schemas.openxmlformats.org/officeDocument/2006/relationships/control" Target="../activeX/activeX229.xml"/><Relationship Id="rId12" Type="http://schemas.openxmlformats.org/officeDocument/2006/relationships/control" Target="../activeX/activeX234.xml"/><Relationship Id="rId17" Type="http://schemas.openxmlformats.org/officeDocument/2006/relationships/slideLayout" Target="../slideLayouts/slideLayout6.xml"/><Relationship Id="rId2" Type="http://schemas.openxmlformats.org/officeDocument/2006/relationships/control" Target="../activeX/activeX224.xml"/><Relationship Id="rId16" Type="http://schemas.openxmlformats.org/officeDocument/2006/relationships/control" Target="../activeX/activeX238.xml"/><Relationship Id="rId1" Type="http://schemas.openxmlformats.org/officeDocument/2006/relationships/vmlDrawing" Target="../drawings/vmlDrawing10.vml"/><Relationship Id="rId6" Type="http://schemas.openxmlformats.org/officeDocument/2006/relationships/control" Target="../activeX/activeX228.xml"/><Relationship Id="rId11" Type="http://schemas.openxmlformats.org/officeDocument/2006/relationships/control" Target="../activeX/activeX233.xml"/><Relationship Id="rId5" Type="http://schemas.openxmlformats.org/officeDocument/2006/relationships/control" Target="../activeX/activeX227.xml"/><Relationship Id="rId15" Type="http://schemas.openxmlformats.org/officeDocument/2006/relationships/control" Target="../activeX/activeX237.xml"/><Relationship Id="rId10" Type="http://schemas.openxmlformats.org/officeDocument/2006/relationships/control" Target="../activeX/activeX232.xml"/><Relationship Id="rId4" Type="http://schemas.openxmlformats.org/officeDocument/2006/relationships/control" Target="../activeX/activeX226.xml"/><Relationship Id="rId9" Type="http://schemas.openxmlformats.org/officeDocument/2006/relationships/control" Target="../activeX/activeX231.xml"/><Relationship Id="rId14" Type="http://schemas.openxmlformats.org/officeDocument/2006/relationships/control" Target="../activeX/activeX236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5.xml"/><Relationship Id="rId13" Type="http://schemas.openxmlformats.org/officeDocument/2006/relationships/control" Target="../activeX/activeX250.xml"/><Relationship Id="rId18" Type="http://schemas.openxmlformats.org/officeDocument/2006/relationships/image" Target="../media/image5.wmf"/><Relationship Id="rId3" Type="http://schemas.openxmlformats.org/officeDocument/2006/relationships/control" Target="../activeX/activeX240.xml"/><Relationship Id="rId7" Type="http://schemas.openxmlformats.org/officeDocument/2006/relationships/control" Target="../activeX/activeX244.xml"/><Relationship Id="rId12" Type="http://schemas.openxmlformats.org/officeDocument/2006/relationships/control" Target="../activeX/activeX249.xml"/><Relationship Id="rId17" Type="http://schemas.openxmlformats.org/officeDocument/2006/relationships/slideLayout" Target="../slideLayouts/slideLayout6.xml"/><Relationship Id="rId2" Type="http://schemas.openxmlformats.org/officeDocument/2006/relationships/control" Target="../activeX/activeX239.xml"/><Relationship Id="rId16" Type="http://schemas.openxmlformats.org/officeDocument/2006/relationships/control" Target="../activeX/activeX253.xml"/><Relationship Id="rId1" Type="http://schemas.openxmlformats.org/officeDocument/2006/relationships/vmlDrawing" Target="../drawings/vmlDrawing11.vml"/><Relationship Id="rId6" Type="http://schemas.openxmlformats.org/officeDocument/2006/relationships/control" Target="../activeX/activeX243.xml"/><Relationship Id="rId11" Type="http://schemas.openxmlformats.org/officeDocument/2006/relationships/control" Target="../activeX/activeX248.xml"/><Relationship Id="rId5" Type="http://schemas.openxmlformats.org/officeDocument/2006/relationships/control" Target="../activeX/activeX242.xml"/><Relationship Id="rId15" Type="http://schemas.openxmlformats.org/officeDocument/2006/relationships/control" Target="../activeX/activeX252.xml"/><Relationship Id="rId10" Type="http://schemas.openxmlformats.org/officeDocument/2006/relationships/control" Target="../activeX/activeX247.xml"/><Relationship Id="rId4" Type="http://schemas.openxmlformats.org/officeDocument/2006/relationships/control" Target="../activeX/activeX241.xml"/><Relationship Id="rId9" Type="http://schemas.openxmlformats.org/officeDocument/2006/relationships/control" Target="../activeX/activeX246.xml"/><Relationship Id="rId14" Type="http://schemas.openxmlformats.org/officeDocument/2006/relationships/control" Target="../activeX/activeX251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60.xml"/><Relationship Id="rId13" Type="http://schemas.openxmlformats.org/officeDocument/2006/relationships/control" Target="../activeX/activeX265.xml"/><Relationship Id="rId18" Type="http://schemas.openxmlformats.org/officeDocument/2006/relationships/image" Target="../media/image5.wmf"/><Relationship Id="rId3" Type="http://schemas.openxmlformats.org/officeDocument/2006/relationships/control" Target="../activeX/activeX255.xml"/><Relationship Id="rId7" Type="http://schemas.openxmlformats.org/officeDocument/2006/relationships/control" Target="../activeX/activeX259.xml"/><Relationship Id="rId12" Type="http://schemas.openxmlformats.org/officeDocument/2006/relationships/control" Target="../activeX/activeX264.xml"/><Relationship Id="rId17" Type="http://schemas.openxmlformats.org/officeDocument/2006/relationships/slideLayout" Target="../slideLayouts/slideLayout6.xml"/><Relationship Id="rId2" Type="http://schemas.openxmlformats.org/officeDocument/2006/relationships/control" Target="../activeX/activeX254.xml"/><Relationship Id="rId16" Type="http://schemas.openxmlformats.org/officeDocument/2006/relationships/control" Target="../activeX/activeX268.xml"/><Relationship Id="rId1" Type="http://schemas.openxmlformats.org/officeDocument/2006/relationships/vmlDrawing" Target="../drawings/vmlDrawing12.vml"/><Relationship Id="rId6" Type="http://schemas.openxmlformats.org/officeDocument/2006/relationships/control" Target="../activeX/activeX258.xml"/><Relationship Id="rId11" Type="http://schemas.openxmlformats.org/officeDocument/2006/relationships/control" Target="../activeX/activeX263.xml"/><Relationship Id="rId5" Type="http://schemas.openxmlformats.org/officeDocument/2006/relationships/control" Target="../activeX/activeX257.xml"/><Relationship Id="rId15" Type="http://schemas.openxmlformats.org/officeDocument/2006/relationships/control" Target="../activeX/activeX267.xml"/><Relationship Id="rId10" Type="http://schemas.openxmlformats.org/officeDocument/2006/relationships/control" Target="../activeX/activeX262.xml"/><Relationship Id="rId4" Type="http://schemas.openxmlformats.org/officeDocument/2006/relationships/control" Target="../activeX/activeX256.xml"/><Relationship Id="rId9" Type="http://schemas.openxmlformats.org/officeDocument/2006/relationships/control" Target="../activeX/activeX261.xml"/><Relationship Id="rId14" Type="http://schemas.openxmlformats.org/officeDocument/2006/relationships/control" Target="../activeX/activeX266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75.xml"/><Relationship Id="rId13" Type="http://schemas.openxmlformats.org/officeDocument/2006/relationships/control" Target="../activeX/activeX280.xml"/><Relationship Id="rId18" Type="http://schemas.openxmlformats.org/officeDocument/2006/relationships/image" Target="../media/image5.wmf"/><Relationship Id="rId3" Type="http://schemas.openxmlformats.org/officeDocument/2006/relationships/control" Target="../activeX/activeX270.xml"/><Relationship Id="rId7" Type="http://schemas.openxmlformats.org/officeDocument/2006/relationships/control" Target="../activeX/activeX274.xml"/><Relationship Id="rId12" Type="http://schemas.openxmlformats.org/officeDocument/2006/relationships/control" Target="../activeX/activeX279.xml"/><Relationship Id="rId17" Type="http://schemas.openxmlformats.org/officeDocument/2006/relationships/slideLayout" Target="../slideLayouts/slideLayout6.xml"/><Relationship Id="rId2" Type="http://schemas.openxmlformats.org/officeDocument/2006/relationships/control" Target="../activeX/activeX269.xml"/><Relationship Id="rId16" Type="http://schemas.openxmlformats.org/officeDocument/2006/relationships/control" Target="../activeX/activeX283.xml"/><Relationship Id="rId1" Type="http://schemas.openxmlformats.org/officeDocument/2006/relationships/vmlDrawing" Target="../drawings/vmlDrawing13.vml"/><Relationship Id="rId6" Type="http://schemas.openxmlformats.org/officeDocument/2006/relationships/control" Target="../activeX/activeX273.xml"/><Relationship Id="rId11" Type="http://schemas.openxmlformats.org/officeDocument/2006/relationships/control" Target="../activeX/activeX278.xml"/><Relationship Id="rId5" Type="http://schemas.openxmlformats.org/officeDocument/2006/relationships/control" Target="../activeX/activeX272.xml"/><Relationship Id="rId15" Type="http://schemas.openxmlformats.org/officeDocument/2006/relationships/control" Target="../activeX/activeX282.xml"/><Relationship Id="rId10" Type="http://schemas.openxmlformats.org/officeDocument/2006/relationships/control" Target="../activeX/activeX277.xml"/><Relationship Id="rId4" Type="http://schemas.openxmlformats.org/officeDocument/2006/relationships/control" Target="../activeX/activeX271.xml"/><Relationship Id="rId9" Type="http://schemas.openxmlformats.org/officeDocument/2006/relationships/control" Target="../activeX/activeX276.xml"/><Relationship Id="rId14" Type="http://schemas.openxmlformats.org/officeDocument/2006/relationships/control" Target="../activeX/activeX281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90.xml"/><Relationship Id="rId13" Type="http://schemas.openxmlformats.org/officeDocument/2006/relationships/control" Target="../activeX/activeX295.xml"/><Relationship Id="rId18" Type="http://schemas.openxmlformats.org/officeDocument/2006/relationships/image" Target="../media/image5.wmf"/><Relationship Id="rId3" Type="http://schemas.openxmlformats.org/officeDocument/2006/relationships/control" Target="../activeX/activeX285.xml"/><Relationship Id="rId7" Type="http://schemas.openxmlformats.org/officeDocument/2006/relationships/control" Target="../activeX/activeX289.xml"/><Relationship Id="rId12" Type="http://schemas.openxmlformats.org/officeDocument/2006/relationships/control" Target="../activeX/activeX294.xml"/><Relationship Id="rId17" Type="http://schemas.openxmlformats.org/officeDocument/2006/relationships/slideLayout" Target="../slideLayouts/slideLayout6.xml"/><Relationship Id="rId2" Type="http://schemas.openxmlformats.org/officeDocument/2006/relationships/control" Target="../activeX/activeX284.xml"/><Relationship Id="rId16" Type="http://schemas.openxmlformats.org/officeDocument/2006/relationships/control" Target="../activeX/activeX298.xml"/><Relationship Id="rId1" Type="http://schemas.openxmlformats.org/officeDocument/2006/relationships/vmlDrawing" Target="../drawings/vmlDrawing14.vml"/><Relationship Id="rId6" Type="http://schemas.openxmlformats.org/officeDocument/2006/relationships/control" Target="../activeX/activeX288.xml"/><Relationship Id="rId11" Type="http://schemas.openxmlformats.org/officeDocument/2006/relationships/control" Target="../activeX/activeX293.xml"/><Relationship Id="rId5" Type="http://schemas.openxmlformats.org/officeDocument/2006/relationships/control" Target="../activeX/activeX287.xml"/><Relationship Id="rId15" Type="http://schemas.openxmlformats.org/officeDocument/2006/relationships/control" Target="../activeX/activeX297.xml"/><Relationship Id="rId10" Type="http://schemas.openxmlformats.org/officeDocument/2006/relationships/control" Target="../activeX/activeX292.xml"/><Relationship Id="rId4" Type="http://schemas.openxmlformats.org/officeDocument/2006/relationships/control" Target="../activeX/activeX286.xml"/><Relationship Id="rId9" Type="http://schemas.openxmlformats.org/officeDocument/2006/relationships/control" Target="../activeX/activeX291.xml"/><Relationship Id="rId14" Type="http://schemas.openxmlformats.org/officeDocument/2006/relationships/control" Target="../activeX/activeX296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05.xml"/><Relationship Id="rId13" Type="http://schemas.openxmlformats.org/officeDocument/2006/relationships/control" Target="../activeX/activeX310.xml"/><Relationship Id="rId18" Type="http://schemas.openxmlformats.org/officeDocument/2006/relationships/image" Target="../media/image5.wmf"/><Relationship Id="rId3" Type="http://schemas.openxmlformats.org/officeDocument/2006/relationships/control" Target="../activeX/activeX300.xml"/><Relationship Id="rId7" Type="http://schemas.openxmlformats.org/officeDocument/2006/relationships/control" Target="../activeX/activeX304.xml"/><Relationship Id="rId12" Type="http://schemas.openxmlformats.org/officeDocument/2006/relationships/control" Target="../activeX/activeX309.xml"/><Relationship Id="rId17" Type="http://schemas.openxmlformats.org/officeDocument/2006/relationships/slideLayout" Target="../slideLayouts/slideLayout6.xml"/><Relationship Id="rId2" Type="http://schemas.openxmlformats.org/officeDocument/2006/relationships/control" Target="../activeX/activeX299.xml"/><Relationship Id="rId16" Type="http://schemas.openxmlformats.org/officeDocument/2006/relationships/control" Target="../activeX/activeX313.xml"/><Relationship Id="rId1" Type="http://schemas.openxmlformats.org/officeDocument/2006/relationships/vmlDrawing" Target="../drawings/vmlDrawing15.vml"/><Relationship Id="rId6" Type="http://schemas.openxmlformats.org/officeDocument/2006/relationships/control" Target="../activeX/activeX303.xml"/><Relationship Id="rId11" Type="http://schemas.openxmlformats.org/officeDocument/2006/relationships/control" Target="../activeX/activeX308.xml"/><Relationship Id="rId5" Type="http://schemas.openxmlformats.org/officeDocument/2006/relationships/control" Target="../activeX/activeX302.xml"/><Relationship Id="rId15" Type="http://schemas.openxmlformats.org/officeDocument/2006/relationships/control" Target="../activeX/activeX312.xml"/><Relationship Id="rId10" Type="http://schemas.openxmlformats.org/officeDocument/2006/relationships/control" Target="../activeX/activeX307.xml"/><Relationship Id="rId4" Type="http://schemas.openxmlformats.org/officeDocument/2006/relationships/control" Target="../activeX/activeX301.xml"/><Relationship Id="rId9" Type="http://schemas.openxmlformats.org/officeDocument/2006/relationships/control" Target="../activeX/activeX306.xml"/><Relationship Id="rId14" Type="http://schemas.openxmlformats.org/officeDocument/2006/relationships/control" Target="../activeX/activeX3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detsad-yagodka.minobr63.ru/" TargetMode="External"/><Relationship Id="rId2" Type="http://schemas.openxmlformats.org/officeDocument/2006/relationships/hyperlink" Target="mailto:ds7yagodka@mail.ru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4840" y="1988840"/>
            <a:ext cx="8480531" cy="2331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70000"/>
              </a:lnSpc>
              <a:spcBef>
                <a:spcPct val="20000"/>
              </a:spcBef>
            </a:pPr>
            <a:r>
              <a:rPr lang="ru-R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</a:p>
          <a:p>
            <a:pPr lvl="0" algn="ctr">
              <a:spcBef>
                <a:spcPct val="20000"/>
              </a:spcBef>
            </a:pPr>
            <a:r>
              <a:rPr lang="ru-RU" sz="33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«Организация системы ВСОКО </a:t>
            </a:r>
          </a:p>
          <a:p>
            <a:pPr lvl="0" algn="ctr">
              <a:spcBef>
                <a:spcPct val="20000"/>
              </a:spcBef>
            </a:pPr>
            <a:r>
              <a:rPr lang="ru-RU" sz="33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 детском саду»</a:t>
            </a:r>
            <a:r>
              <a:rPr lang="ru-RU" sz="16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</a:p>
          <a:p>
            <a:pPr lvl="0" algn="ctr">
              <a:spcBef>
                <a:spcPct val="20000"/>
              </a:spcBef>
            </a:pP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9324" y="332656"/>
            <a:ext cx="6624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Структурное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подразделение детский сад «Ягодка» государственного бюджетного общеобразовательного учреждения Самарской области средней общеобразовательной школы № 11 города Кинеля городского округа Кинель Самарской области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77" y="188640"/>
            <a:ext cx="1927804" cy="1927804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478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7841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программ дошкольного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505101"/>
              </p:ext>
            </p:extLst>
          </p:nvPr>
        </p:nvGraphicFramePr>
        <p:xfrm>
          <a:off x="1115616" y="1052735"/>
          <a:ext cx="7818834" cy="37505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92288"/>
                <a:gridCol w="4051440"/>
                <a:gridCol w="1175106"/>
              </a:tblGrid>
              <a:tr h="403506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Показатели</a:t>
                      </a:r>
                      <a:r>
                        <a:rPr lang="ru-RU" sz="1000" b="1" spc="-5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оценки</a:t>
                      </a:r>
                      <a:r>
                        <a:rPr lang="ru-RU" sz="1000" b="1" spc="-5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качества</a:t>
                      </a:r>
                      <a:r>
                        <a:rPr lang="ru-RU" sz="1000" b="1" spc="-4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программного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12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обеспечения</a:t>
                      </a:r>
                      <a:r>
                        <a:rPr lang="ru-RU" sz="1000" b="1" spc="-6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дошкольного</a:t>
                      </a:r>
                      <a:r>
                        <a:rPr lang="ru-RU" sz="1000" b="1" spc="-6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образования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Критерии</a:t>
                      </a:r>
                      <a:r>
                        <a:rPr lang="ru-RU" sz="1000" b="1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оценки</a:t>
                      </a:r>
                      <a:r>
                        <a:rPr lang="ru-RU" sz="1000" b="1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соответствия</a:t>
                      </a:r>
                      <a:r>
                        <a:rPr lang="ru-RU" sz="1000" b="1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ОП</a:t>
                      </a:r>
                      <a:r>
                        <a:rPr lang="ru-RU" sz="1000" b="1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ДО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12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требованиям</a:t>
                      </a:r>
                      <a:r>
                        <a:rPr lang="ru-RU" sz="1000" b="1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ФГОС</a:t>
                      </a:r>
                      <a:r>
                        <a:rPr lang="ru-RU" sz="1000" b="1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ДО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Фактические</a:t>
                      </a:r>
                      <a:r>
                        <a:rPr lang="ru-RU" sz="1000" b="1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данные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583">
                <a:tc rowSpan="4"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наличие</a:t>
                      </a:r>
                      <a:r>
                        <a:rPr lang="ru-RU" sz="10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образовательных программ</a:t>
                      </a:r>
                      <a:r>
                        <a:rPr lang="ru-RU" sz="1000" spc="-5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наличие/отсутствие</a:t>
                      </a:r>
                      <a:r>
                        <a:rPr lang="ru-RU" sz="10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основной </a:t>
                      </a:r>
                      <a:r>
                        <a:rPr lang="ru-RU" sz="1000" spc="-5" dirty="0"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1000" spc="-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5" dirty="0">
                          <a:effectLst/>
                          <a:latin typeface="Times New Roman"/>
                          <a:ea typeface="Times New Roman"/>
                        </a:rPr>
                        <a:t>программы</a:t>
                      </a:r>
                      <a:r>
                        <a:rPr lang="ru-RU" sz="1000" spc="-5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дошкольного</a:t>
                      </a:r>
                      <a:r>
                        <a:rPr lang="ru-RU" sz="10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образования (включая рабочую программу воспитания)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наличие/отсутствие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9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наличие/отсутствие</a:t>
                      </a:r>
                      <a:r>
                        <a:rPr lang="ru-RU" sz="10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адаптированных </a:t>
                      </a:r>
                      <a:r>
                        <a:rPr lang="ru-RU" sz="1000" spc="-5" dirty="0">
                          <a:effectLst/>
                          <a:latin typeface="Times New Roman"/>
                          <a:ea typeface="Times New Roman"/>
                        </a:rPr>
                        <a:t>образовательных</a:t>
                      </a:r>
                      <a:r>
                        <a:rPr lang="ru-RU" sz="1000" spc="-7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программ</a:t>
                      </a:r>
                      <a:r>
                        <a:rPr lang="ru-RU" sz="1000" spc="-7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дошкольного</a:t>
                      </a:r>
                      <a:r>
                        <a:rPr lang="ru-RU" sz="10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образования</a:t>
                      </a:r>
                      <a:r>
                        <a:rPr lang="ru-RU" sz="10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для</a:t>
                      </a:r>
                      <a:r>
                        <a:rPr lang="ru-RU" sz="10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0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ОВЗ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наличие/отсутствие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наличие/отсутствие рабочих программ педагогов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наличие/отсутствие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наличие/отсутствие</a:t>
                      </a:r>
                      <a:r>
                        <a:rPr lang="ru-RU" sz="10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краткой презентации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основной </a:t>
                      </a:r>
                      <a:r>
                        <a:rPr lang="ru-RU" sz="1000" spc="-5" dirty="0"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1000" spc="-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5" dirty="0">
                          <a:effectLst/>
                          <a:latin typeface="Times New Roman"/>
                          <a:ea typeface="Times New Roman"/>
                        </a:rPr>
                        <a:t>программы</a:t>
                      </a:r>
                      <a:r>
                        <a:rPr lang="ru-RU" sz="1000" spc="-5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дошкольного</a:t>
                      </a:r>
                      <a:r>
                        <a:rPr lang="ru-RU" sz="10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образования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наличие/отсутствие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859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структурные</a:t>
                      </a:r>
                      <a:r>
                        <a:rPr lang="ru-RU" sz="10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компоненты</a:t>
                      </a:r>
                      <a:r>
                        <a:rPr lang="ru-RU" sz="10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ООП</a:t>
                      </a:r>
                      <a:r>
                        <a:rPr lang="ru-RU" sz="10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135890"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наличие обязательной части ООП ДО и части,</a:t>
                      </a:r>
                      <a:r>
                        <a:rPr lang="ru-RU" sz="10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5">
                          <a:effectLst/>
                          <a:latin typeface="Times New Roman"/>
                          <a:ea typeface="Times New Roman"/>
                        </a:rPr>
                        <a:t>формируемой</a:t>
                      </a:r>
                      <a:r>
                        <a:rPr lang="ru-RU" sz="1000" spc="-6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участниками</a:t>
                      </a:r>
                      <a:r>
                        <a:rPr lang="ru-RU" sz="1000" spc="-7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образовательных</a:t>
                      </a:r>
                      <a:r>
                        <a:rPr lang="ru-RU" sz="10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отношений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целевом,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содержательном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 организационном</a:t>
                      </a:r>
                      <a:r>
                        <a:rPr lang="ru-RU" sz="10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разделе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да/нет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71120" marR="71501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учет</a:t>
                      </a:r>
                      <a:r>
                        <a:rPr lang="ru-RU" sz="10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возрастных</a:t>
                      </a:r>
                      <a:r>
                        <a:rPr lang="ru-RU" sz="10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0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индивидуальных</a:t>
                      </a:r>
                      <a:r>
                        <a:rPr lang="ru-RU" sz="10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285" dirty="0" smtClean="0">
                          <a:effectLst/>
                          <a:latin typeface="Times New Roman"/>
                          <a:ea typeface="Times New Roman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особенностей</a:t>
                      </a:r>
                      <a:r>
                        <a:rPr lang="ru-RU" sz="1000" spc="-75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детского</a:t>
                      </a:r>
                      <a:r>
                        <a:rPr lang="ru-RU" sz="1000" spc="-7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контингента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28765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соответствие</a:t>
                      </a:r>
                      <a:r>
                        <a:rPr lang="ru-RU" sz="1000" spc="-7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целевого,</a:t>
                      </a:r>
                      <a:r>
                        <a:rPr lang="ru-RU" sz="1000" spc="-6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содержательного</a:t>
                      </a:r>
                      <a:r>
                        <a:rPr lang="ru-RU" sz="1000" spc="-6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0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организационного компонента ООП ДО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возрастным</a:t>
                      </a:r>
                      <a:r>
                        <a:rPr lang="ru-RU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 индивидуальным</a:t>
                      </a:r>
                    </a:p>
                    <a:p>
                      <a:pPr marL="7112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особенностям</a:t>
                      </a:r>
                      <a:r>
                        <a:rPr lang="ru-RU" sz="1000" spc="-6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детского</a:t>
                      </a:r>
                      <a:r>
                        <a:rPr lang="ru-RU" sz="1000" spc="-5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контингента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да/нет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283">
                <a:tc>
                  <a:txBody>
                    <a:bodyPr/>
                    <a:lstStyle/>
                    <a:p>
                      <a:pPr marL="71120" marR="22098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учет потребностей и возможностей всех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участников образовательных отношений в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процессе</a:t>
                      </a:r>
                      <a:r>
                        <a:rPr lang="ru-RU" sz="10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определения</a:t>
                      </a:r>
                      <a:r>
                        <a:rPr lang="ru-RU" sz="10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целей,</a:t>
                      </a:r>
                      <a:r>
                        <a:rPr lang="ru-RU" sz="10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содержания</a:t>
                      </a:r>
                      <a:r>
                        <a:rPr lang="ru-RU" sz="10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0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285" dirty="0" smtClean="0">
                          <a:effectLst/>
                          <a:latin typeface="Times New Roman"/>
                          <a:ea typeface="Times New Roman"/>
                        </a:rPr>
                        <a:t>                                                                                                                                                                     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организационных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форм</a:t>
                      </a:r>
                      <a:r>
                        <a:rPr lang="ru-RU" sz="10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работы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114935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целевая направленность, содержательный и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организационный компонент ООП ДО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разработаны на основе учета потребностей и</a:t>
                      </a:r>
                      <a:r>
                        <a:rPr lang="ru-RU" sz="10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возможностей</a:t>
                      </a:r>
                      <a:r>
                        <a:rPr lang="ru-RU" sz="10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всех</a:t>
                      </a:r>
                      <a:r>
                        <a:rPr lang="ru-RU" sz="10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участников образовательных</a:t>
                      </a:r>
                      <a:r>
                        <a:rPr lang="ru-RU" sz="1000" spc="-5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отношений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да/нет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76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условий  в ДОО (кадровые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764048"/>
              </p:ext>
            </p:extLst>
          </p:nvPr>
        </p:nvGraphicFramePr>
        <p:xfrm>
          <a:off x="1259632" y="1409761"/>
          <a:ext cx="7499351" cy="45821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16224"/>
                <a:gridCol w="4350022"/>
                <a:gridCol w="1133105"/>
              </a:tblGrid>
              <a:tr h="216953">
                <a:tc>
                  <a:txBody>
                    <a:bodyPr/>
                    <a:lstStyle/>
                    <a:p>
                      <a:pPr marL="71120" marR="243840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Показатели</a:t>
                      </a:r>
                      <a:r>
                        <a:rPr lang="ru-RU" sz="1100" b="1" spc="-5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оценки</a:t>
                      </a:r>
                      <a:r>
                        <a:rPr lang="ru-RU" sz="1100" b="1" spc="-5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кадровых</a:t>
                      </a:r>
                      <a:r>
                        <a:rPr lang="ru-RU" sz="1100" b="1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условий реализации</a:t>
                      </a:r>
                      <a:r>
                        <a:rPr lang="ru-RU" sz="1100" b="1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ОП</a:t>
                      </a:r>
                      <a:r>
                        <a:rPr lang="ru-RU" sz="1100" b="1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ДО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Критерии</a:t>
                      </a:r>
                      <a:r>
                        <a:rPr lang="ru-RU" sz="1100" b="1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оценки</a:t>
                      </a:r>
                      <a:r>
                        <a:rPr lang="ru-RU" sz="1100" b="1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кадровых</a:t>
                      </a:r>
                      <a:r>
                        <a:rPr lang="ru-RU" sz="1100" b="1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условий</a:t>
                      </a:r>
                      <a:r>
                        <a:rPr lang="ru-RU" sz="1100" b="1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реализации</a:t>
                      </a:r>
                      <a:r>
                        <a:rPr lang="ru-RU" sz="1100" b="1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ОП</a:t>
                      </a:r>
                      <a:r>
                        <a:rPr lang="ru-RU" sz="1100" b="1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ДО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Фактические</a:t>
                      </a:r>
                      <a:r>
                        <a:rPr lang="ru-RU" sz="1100" b="1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данные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767">
                <a:tc rowSpan="4">
                  <a:txBody>
                    <a:bodyPr/>
                    <a:lstStyle/>
                    <a:p>
                      <a:pPr marL="71120" marR="35052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уровень образования</a:t>
                      </a:r>
                      <a:r>
                        <a:rPr lang="ru-RU" sz="11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spc="-5" dirty="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1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spc="-5" dirty="0">
                          <a:effectLst/>
                          <a:latin typeface="Times New Roman"/>
                          <a:ea typeface="Times New Roman"/>
                        </a:rPr>
                        <a:t>работников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доля</a:t>
                      </a:r>
                      <a:r>
                        <a:rPr lang="ru-RU" sz="11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1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работников,</a:t>
                      </a:r>
                      <a:r>
                        <a:rPr lang="ru-RU" sz="11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имеющих</a:t>
                      </a:r>
                      <a:r>
                        <a:rPr lang="ru-RU" sz="11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высшее</a:t>
                      </a:r>
                      <a:r>
                        <a:rPr lang="ru-RU" sz="11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образование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доля</a:t>
                      </a:r>
                      <a:r>
                        <a:rPr lang="ru-RU" sz="11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1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работников,</a:t>
                      </a:r>
                      <a:r>
                        <a:rPr lang="ru-RU" sz="11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имеющих</a:t>
                      </a:r>
                      <a:r>
                        <a:rPr lang="ru-RU" sz="11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высшее</a:t>
                      </a:r>
                      <a:r>
                        <a:rPr lang="ru-RU" sz="11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образование</a:t>
                      </a:r>
                    </a:p>
                    <a:p>
                      <a:pPr marL="71755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педагогической</a:t>
                      </a:r>
                      <a:r>
                        <a:rPr lang="ru-RU" sz="1100" spc="-5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направленности</a:t>
                      </a:r>
                      <a:r>
                        <a:rPr lang="ru-RU" sz="1100" spc="-5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(соответствие</a:t>
                      </a:r>
                      <a:r>
                        <a:rPr lang="ru-RU" sz="1100" spc="-5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профиля</a:t>
                      </a:r>
                      <a:r>
                        <a:rPr lang="ru-RU" sz="11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образования)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доля</a:t>
                      </a:r>
                      <a:r>
                        <a:rPr lang="ru-RU" sz="11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100" spc="-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работников,</a:t>
                      </a:r>
                      <a:r>
                        <a:rPr lang="ru-RU" sz="11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имеющих</a:t>
                      </a:r>
                      <a:r>
                        <a:rPr lang="ru-RU" sz="11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среднее</a:t>
                      </a:r>
                      <a:r>
                        <a:rPr lang="ru-RU" sz="11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профессиональное</a:t>
                      </a:r>
                    </a:p>
                    <a:p>
                      <a:pPr marL="71755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образование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доля</a:t>
                      </a:r>
                      <a:r>
                        <a:rPr lang="ru-RU" sz="11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100" spc="-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работников,</a:t>
                      </a:r>
                      <a:r>
                        <a:rPr lang="ru-RU" sz="11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имеющих</a:t>
                      </a:r>
                      <a:r>
                        <a:rPr lang="ru-RU" sz="11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среднее</a:t>
                      </a:r>
                      <a:r>
                        <a:rPr lang="ru-RU" sz="11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профессиональное</a:t>
                      </a:r>
                    </a:p>
                    <a:p>
                      <a:pPr marL="7175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образование</a:t>
                      </a:r>
                      <a:r>
                        <a:rPr lang="ru-RU" sz="1100" spc="-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педагогической</a:t>
                      </a:r>
                      <a:r>
                        <a:rPr lang="ru-RU" sz="1100" spc="-5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направленности</a:t>
                      </a:r>
                      <a:r>
                        <a:rPr lang="ru-RU" sz="1100" spc="-5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(соответствие</a:t>
                      </a:r>
                      <a:r>
                        <a:rPr lang="ru-RU" sz="1100" spc="-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профиля</a:t>
                      </a:r>
                      <a:r>
                        <a:rPr lang="ru-RU" sz="11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образования)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74">
                <a:tc rowSpan="5">
                  <a:txBody>
                    <a:bodyPr/>
                    <a:lstStyle/>
                    <a:p>
                      <a:pPr marL="71120" marR="62230">
                        <a:spcAft>
                          <a:spcPts val="0"/>
                        </a:spcAft>
                        <a:tabLst>
                          <a:tab pos="1140460" algn="l"/>
                        </a:tabLs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профессиональная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квалификация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spc="-5" dirty="0" smtClean="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100" spc="-285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работников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соответствие квалификации педагогических работников требованиям,</a:t>
                      </a:r>
                      <a:r>
                        <a:rPr lang="ru-RU" sz="11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установленным</a:t>
                      </a:r>
                      <a:r>
                        <a:rPr lang="ru-RU" sz="1100" spc="-5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100" spc="-4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Едином</a:t>
                      </a:r>
                      <a:r>
                        <a:rPr lang="ru-RU" sz="1100" spc="-5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квалификационном</a:t>
                      </a:r>
                      <a:r>
                        <a:rPr lang="ru-RU" sz="11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справочнике</a:t>
                      </a:r>
                      <a:r>
                        <a:rPr lang="ru-RU" sz="1100" spc="-5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должностей</a:t>
                      </a:r>
                      <a:r>
                        <a:rPr lang="ru-RU" sz="11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руководителей, специалистов</a:t>
                      </a:r>
                      <a:r>
                        <a:rPr lang="ru-RU" sz="11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1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служащих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8255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r>
                        <a:rPr lang="ru-RU" sz="1100" spc="-7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100" spc="-7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работников,</a:t>
                      </a:r>
                      <a:r>
                        <a:rPr lang="ru-RU" sz="11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соответствующих</a:t>
                      </a:r>
                      <a:r>
                        <a:rPr lang="ru-RU" sz="11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требованиям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доля</a:t>
                      </a:r>
                      <a:r>
                        <a:rPr lang="ru-RU" sz="1100" spc="-4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100" spc="-4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работников,</a:t>
                      </a:r>
                      <a:r>
                        <a:rPr lang="ru-RU" sz="1100" spc="-4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прошедших</a:t>
                      </a:r>
                      <a:r>
                        <a:rPr lang="ru-RU" sz="11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аттестацию</a:t>
                      </a:r>
                      <a:r>
                        <a:rPr lang="ru-RU" sz="1100" spc="-4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1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соответствие</a:t>
                      </a:r>
                      <a:r>
                        <a:rPr lang="ru-RU" sz="11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занимаемой</a:t>
                      </a:r>
                      <a:r>
                        <a:rPr lang="ru-RU" sz="11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должности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доля</a:t>
                      </a:r>
                      <a:r>
                        <a:rPr lang="ru-RU" sz="1100" spc="-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100" spc="-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работников,</a:t>
                      </a:r>
                      <a:r>
                        <a:rPr lang="ru-RU" sz="1100" spc="-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которым</a:t>
                      </a:r>
                      <a:r>
                        <a:rPr lang="ru-RU" sz="1100" spc="-6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1100" spc="-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результатам</a:t>
                      </a:r>
                      <a:r>
                        <a:rPr lang="ru-RU" sz="1100" spc="-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аттестации</a:t>
                      </a:r>
                    </a:p>
                    <a:p>
                      <a:pPr marL="71755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присвоена</a:t>
                      </a:r>
                      <a:r>
                        <a:rPr lang="ru-RU" sz="1100" spc="-5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высшая</a:t>
                      </a:r>
                      <a:r>
                        <a:rPr lang="ru-RU" sz="1100" spc="-4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квалификационная</a:t>
                      </a:r>
                      <a:r>
                        <a:rPr lang="ru-RU" sz="1100" spc="-4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категория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доля</a:t>
                      </a:r>
                      <a:r>
                        <a:rPr lang="ru-RU" sz="1100" spc="-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100" spc="-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работников,</a:t>
                      </a:r>
                      <a:r>
                        <a:rPr lang="ru-RU" sz="1100" spc="-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которым</a:t>
                      </a:r>
                      <a:r>
                        <a:rPr lang="ru-RU" sz="1100" spc="-6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1100" spc="-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результатам</a:t>
                      </a:r>
                      <a:r>
                        <a:rPr lang="ru-RU" sz="1100" spc="-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аттестации</a:t>
                      </a:r>
                    </a:p>
                    <a:p>
                      <a:pPr marL="71755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присвоена</a:t>
                      </a:r>
                      <a:r>
                        <a:rPr lang="ru-RU" sz="1100" spc="-5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первая</a:t>
                      </a:r>
                      <a:r>
                        <a:rPr lang="ru-RU" sz="1100" spc="-5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квалификационная</a:t>
                      </a:r>
                      <a:r>
                        <a:rPr lang="ru-RU" sz="1100" spc="-5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категория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12065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доля</a:t>
                      </a:r>
                      <a:r>
                        <a:rPr lang="ru-RU" sz="1100" spc="-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100" spc="2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работников,</a:t>
                      </a:r>
                      <a:r>
                        <a:rPr lang="ru-RU" sz="11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прошедших</a:t>
                      </a:r>
                      <a:r>
                        <a:rPr lang="ru-RU" sz="11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11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последние</a:t>
                      </a:r>
                      <a:r>
                        <a:rPr lang="ru-RU" sz="11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100" spc="-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года</a:t>
                      </a:r>
                      <a:r>
                        <a:rPr lang="ru-RU" sz="11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повышение квалификации/профессиональную переподготовку по</a:t>
                      </a:r>
                      <a:r>
                        <a:rPr lang="ru-RU" sz="11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профилю педагогической деятельности осуществляемой в</a:t>
                      </a:r>
                      <a:r>
                        <a:rPr lang="ru-RU" sz="11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11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организации</a:t>
                      </a:r>
                      <a:r>
                        <a:rPr lang="ru-RU" sz="11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деятельности,</a:t>
                      </a:r>
                      <a:r>
                        <a:rPr lang="ru-RU" sz="11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1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общей</a:t>
                      </a:r>
                      <a:r>
                        <a:rPr lang="ru-RU" sz="11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численности</a:t>
                      </a:r>
                    </a:p>
                    <a:p>
                      <a:pPr marL="71755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100" spc="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работников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98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711682"/>
              </p:ext>
            </p:extLst>
          </p:nvPr>
        </p:nvGraphicFramePr>
        <p:xfrm>
          <a:off x="1331640" y="332656"/>
          <a:ext cx="7499350" cy="520365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60240"/>
                <a:gridCol w="4014780"/>
                <a:gridCol w="1324330"/>
              </a:tblGrid>
              <a:tr h="103488">
                <a:tc rowSpan="6"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должностной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состав</a:t>
                      </a:r>
                    </a:p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реализации</a:t>
                      </a:r>
                      <a:r>
                        <a:rPr lang="ru-RU" sz="10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ОП</a:t>
                      </a:r>
                      <a:r>
                        <a:rPr lang="ru-RU" sz="10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соответствие</a:t>
                      </a:r>
                      <a:r>
                        <a:rPr lang="ru-RU" sz="10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должностей</a:t>
                      </a:r>
                      <a:r>
                        <a:rPr lang="ru-RU" sz="10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0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работников</a:t>
                      </a:r>
                      <a:r>
                        <a:rPr lang="ru-RU" sz="10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содержанию</a:t>
                      </a:r>
                      <a:r>
                        <a:rPr lang="ru-RU" sz="10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ОП</a:t>
                      </a:r>
                      <a:r>
                        <a:rPr lang="ru-RU" sz="10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да/нет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профильная</a:t>
                      </a:r>
                      <a:r>
                        <a:rPr lang="ru-RU" sz="10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направленность</a:t>
                      </a:r>
                      <a:r>
                        <a:rPr lang="ru-RU" sz="10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квалификации</a:t>
                      </a:r>
                      <a:r>
                        <a:rPr lang="ru-RU" sz="10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0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работников</a:t>
                      </a:r>
                      <a:r>
                        <a:rPr lang="ru-RU" sz="10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</a:p>
                    <a:p>
                      <a:pPr marL="71755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соответствии</a:t>
                      </a:r>
                      <a:r>
                        <a:rPr lang="ru-RU" sz="10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0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занимающей</a:t>
                      </a:r>
                      <a:r>
                        <a:rPr lang="ru-RU" sz="10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должностью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да/нет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5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штате</a:t>
                      </a:r>
                      <a:r>
                        <a:rPr lang="ru-RU" sz="1000" spc="-5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детского сада</a:t>
                      </a:r>
                      <a:r>
                        <a:rPr lang="ru-RU" sz="1000" spc="2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предусмотрена</a:t>
                      </a:r>
                      <a:r>
                        <a:rPr lang="ru-RU" sz="10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должность</a:t>
                      </a:r>
                      <a:r>
                        <a:rPr lang="ru-RU" sz="10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музыкального</a:t>
                      </a:r>
                      <a:r>
                        <a:rPr lang="ru-RU" sz="10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руководителя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да/нет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8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штате</a:t>
                      </a:r>
                      <a:r>
                        <a:rPr lang="ru-RU" sz="10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детского сада</a:t>
                      </a:r>
                      <a:r>
                        <a:rPr lang="ru-RU" sz="1000" spc="2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предусмотрена</a:t>
                      </a:r>
                      <a:r>
                        <a:rPr lang="ru-RU" sz="10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должность</a:t>
                      </a:r>
                      <a:r>
                        <a:rPr lang="ru-RU" sz="10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инструктора</a:t>
                      </a:r>
                      <a:r>
                        <a:rPr lang="ru-RU" sz="10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10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физической культуре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да/нет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штате</a:t>
                      </a:r>
                      <a:r>
                        <a:rPr lang="ru-RU" sz="10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детского сада</a:t>
                      </a:r>
                      <a:r>
                        <a:rPr lang="ru-RU" sz="1000" spc="2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предусмотрена</a:t>
                      </a:r>
                      <a:r>
                        <a:rPr lang="ru-RU" sz="10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должность</a:t>
                      </a:r>
                      <a:r>
                        <a:rPr lang="ru-RU" sz="10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учителя-логопеда</a:t>
                      </a:r>
                    </a:p>
                    <a:p>
                      <a:pPr marL="7175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да/нет</a:t>
                      </a:r>
                    </a:p>
                    <a:p>
                      <a:pPr marL="7302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4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штате</a:t>
                      </a:r>
                      <a:r>
                        <a:rPr lang="ru-RU" sz="1000" spc="-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детского сада</a:t>
                      </a:r>
                      <a:r>
                        <a:rPr lang="ru-RU" sz="1000" spc="18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предусмотрена</a:t>
                      </a:r>
                      <a:r>
                        <a:rPr lang="ru-RU" sz="10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должность</a:t>
                      </a:r>
                      <a:r>
                        <a:rPr lang="ru-RU" sz="10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педагога-психолога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да/нет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987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000" spc="-5" dirty="0">
                          <a:effectLst/>
                          <a:latin typeface="Times New Roman"/>
                          <a:ea typeface="Times New Roman"/>
                        </a:rPr>
                        <a:t>компетенции</a:t>
                      </a:r>
                      <a:r>
                        <a:rPr lang="ru-RU" sz="1000" spc="-5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</a:p>
                    <a:p>
                      <a:pPr marL="7112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работников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3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Char char="-"/>
                        <a:tabLst>
                          <a:tab pos="205105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способность</a:t>
                      </a:r>
                      <a:r>
                        <a:rPr lang="ru-RU" sz="1000" spc="29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000" spc="29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работников</a:t>
                      </a:r>
                      <a:r>
                        <a:rPr lang="ru-RU" sz="1000" spc="29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обеспечивать 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эмоциональное</a:t>
                      </a:r>
                      <a:r>
                        <a:rPr lang="ru-RU" sz="10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благополучие</a:t>
                      </a:r>
                      <a:r>
                        <a:rPr lang="ru-RU" sz="1000" spc="-55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</a:p>
                    <a:p>
                      <a:pPr marL="342900" marR="62865" lvl="0" indent="-342900" algn="just">
                        <a:spcAft>
                          <a:spcPts val="0"/>
                        </a:spcAft>
                        <a:buSzPts val="1200"/>
                        <a:buFont typeface="Times New Roman"/>
                        <a:buChar char="-"/>
                        <a:tabLst>
                          <a:tab pos="263525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способность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работников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обеспечивать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поддержку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индивидуальности и</a:t>
                      </a:r>
                      <a:r>
                        <a:rPr lang="ru-RU" sz="10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инициативы детей</a:t>
                      </a:r>
                    </a:p>
                    <a:p>
                      <a:pPr marL="342900" marR="63500" lvl="0" indent="-342900" algn="just">
                        <a:spcAft>
                          <a:spcPts val="0"/>
                        </a:spcAft>
                        <a:buSzPts val="1200"/>
                        <a:buFont typeface="Times New Roman"/>
                        <a:buChar char="-"/>
                        <a:tabLst>
                          <a:tab pos="287655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способность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работников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устанавливать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правила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взаимодействия в</a:t>
                      </a:r>
                      <a:r>
                        <a:rPr lang="ru-RU" sz="10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разных</a:t>
                      </a:r>
                      <a:r>
                        <a:rPr lang="ru-RU" sz="10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ситуациях</a:t>
                      </a:r>
                    </a:p>
                    <a:p>
                      <a:pPr marL="342900" marR="64770" lvl="0" indent="-342900" algn="just">
                        <a:spcAft>
                          <a:spcPts val="0"/>
                        </a:spcAft>
                        <a:buSzPts val="1200"/>
                        <a:buFont typeface="Times New Roman"/>
                        <a:buChar char="-"/>
                        <a:tabLst>
                          <a:tab pos="211455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способность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работников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построению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вариативного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образования, ориентированного на индивидуальные особенности развития</a:t>
                      </a:r>
                      <a:r>
                        <a:rPr lang="ru-RU" sz="10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</a:p>
                    <a:p>
                      <a:pPr marL="342900" lvl="0" indent="-342900" algn="just">
                        <a:lnSpc>
                          <a:spcPts val="1315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Char char="-"/>
                        <a:tabLst>
                          <a:tab pos="337185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способность   </a:t>
                      </a:r>
                      <a:r>
                        <a:rPr lang="ru-RU" sz="1000" spc="1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педагогических    </a:t>
                      </a:r>
                      <a:r>
                        <a:rPr lang="ru-RU" sz="1000" spc="1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работников    </a:t>
                      </a:r>
                      <a:r>
                        <a:rPr lang="ru-RU" sz="1000" spc="1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к    </a:t>
                      </a:r>
                      <a:r>
                        <a:rPr lang="ru-RU" sz="1000" spc="1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конструктивному взаимодействию</a:t>
                      </a:r>
                      <a:r>
                        <a:rPr lang="ru-RU" sz="1000" spc="-4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000" spc="-5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родителями</a:t>
                      </a:r>
                      <a:r>
                        <a:rPr lang="ru-RU" sz="1000" spc="-4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воспитанников.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да/нет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46">
                <a:tc rowSpan="4"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стабильность и динамичность</a:t>
                      </a:r>
                      <a:r>
                        <a:rPr lang="ru-RU" sz="10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коллектива педагогических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работников, кадровый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потенциал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доля</a:t>
                      </a:r>
                      <a:r>
                        <a:rPr lang="ru-RU" sz="1000" spc="-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000" spc="-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работников</a:t>
                      </a:r>
                      <a:r>
                        <a:rPr lang="ru-RU" sz="1000" spc="-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общей</a:t>
                      </a:r>
                      <a:r>
                        <a:rPr lang="ru-RU" sz="10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численности</a:t>
                      </a:r>
                      <a:r>
                        <a:rPr lang="ru-RU" sz="10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0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работников,</a:t>
                      </a:r>
                      <a:r>
                        <a:rPr lang="ru-RU" sz="10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педагогический</a:t>
                      </a:r>
                      <a:r>
                        <a:rPr lang="ru-RU" sz="1000" spc="-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стаж</a:t>
                      </a:r>
                      <a:r>
                        <a:rPr lang="ru-RU" sz="10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работы</a:t>
                      </a:r>
                      <a:r>
                        <a:rPr lang="ru-RU" sz="10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которых</a:t>
                      </a:r>
                      <a:r>
                        <a:rPr lang="ru-RU" sz="10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составляет</a:t>
                      </a:r>
                      <a:r>
                        <a:rPr lang="ru-RU" sz="10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до</a:t>
                      </a:r>
                      <a:r>
                        <a:rPr lang="ru-RU" sz="1000" spc="-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10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лет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доля</a:t>
                      </a:r>
                      <a:r>
                        <a:rPr lang="ru-RU" sz="10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0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работников</a:t>
                      </a:r>
                      <a:r>
                        <a:rPr lang="ru-RU" sz="10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общей</a:t>
                      </a:r>
                      <a:r>
                        <a:rPr lang="ru-RU" sz="1000" spc="-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численности</a:t>
                      </a:r>
                      <a:r>
                        <a:rPr lang="ru-RU" sz="10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</a:p>
                    <a:p>
                      <a:pPr marL="71755" marR="12065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работников,</a:t>
                      </a:r>
                      <a:r>
                        <a:rPr lang="ru-RU" sz="1000" spc="-4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педагогический</a:t>
                      </a:r>
                      <a:r>
                        <a:rPr lang="ru-RU" sz="1000" spc="-4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стаж</a:t>
                      </a:r>
                      <a:r>
                        <a:rPr lang="ru-RU" sz="1000" spc="-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работы</a:t>
                      </a:r>
                      <a:r>
                        <a:rPr lang="ru-RU" sz="1000" spc="-4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которых</a:t>
                      </a:r>
                      <a:r>
                        <a:rPr lang="ru-RU" sz="1000" spc="-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составляет</a:t>
                      </a:r>
                      <a:r>
                        <a:rPr lang="ru-RU" sz="10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свыше</a:t>
                      </a:r>
                      <a:r>
                        <a:rPr lang="ru-RU" sz="1000" spc="-4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r>
                        <a:rPr lang="ru-RU" sz="10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лет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доля</a:t>
                      </a:r>
                      <a:r>
                        <a:rPr lang="ru-RU" sz="10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0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работников</a:t>
                      </a:r>
                      <a:r>
                        <a:rPr lang="ru-RU" sz="10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общей</a:t>
                      </a:r>
                      <a:r>
                        <a:rPr lang="ru-RU" sz="10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численности</a:t>
                      </a:r>
                      <a:r>
                        <a:rPr lang="ru-RU" sz="10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</a:p>
                    <a:p>
                      <a:pPr marL="71755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работников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возрасте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до</a:t>
                      </a:r>
                      <a:r>
                        <a:rPr lang="ru-RU" sz="10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доля</a:t>
                      </a:r>
                      <a:r>
                        <a:rPr lang="ru-RU" sz="10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  <a:r>
                        <a:rPr lang="ru-RU" sz="10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работников</a:t>
                      </a:r>
                      <a:r>
                        <a:rPr lang="ru-RU" sz="10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общей</a:t>
                      </a:r>
                      <a:r>
                        <a:rPr lang="ru-RU" sz="10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численности</a:t>
                      </a:r>
                      <a:r>
                        <a:rPr lang="ru-RU" sz="10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педагогических</a:t>
                      </a:r>
                    </a:p>
                    <a:p>
                      <a:pPr marL="71755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работников</a:t>
                      </a:r>
                      <a:r>
                        <a:rPr lang="ru-RU" sz="10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возрасте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от</a:t>
                      </a:r>
                      <a:r>
                        <a:rPr lang="ru-RU" sz="10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5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3082" y="125760"/>
            <a:ext cx="7498080" cy="8549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4F271C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образовательных условий  в </a:t>
            </a:r>
            <a:r>
              <a:rPr lang="ru-RU" sz="2800" dirty="0" smtClean="0">
                <a:solidFill>
                  <a:srgbClr val="4F271C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</a:t>
            </a:r>
            <a:br>
              <a:rPr lang="ru-RU" sz="2800" dirty="0" smtClean="0">
                <a:solidFill>
                  <a:srgbClr val="4F271C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4F271C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smtClean="0">
                <a:solidFill>
                  <a:srgbClr val="4F271C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 </a:t>
            </a:r>
            <a:r>
              <a:rPr lang="ru-RU" sz="2800" dirty="0">
                <a:solidFill>
                  <a:srgbClr val="4F271C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предметно-пространственная </a:t>
            </a:r>
            <a:r>
              <a:rPr lang="ru-RU" sz="2800" dirty="0" smtClean="0">
                <a:solidFill>
                  <a:srgbClr val="4F271C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среда)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721286"/>
              </p:ext>
            </p:extLst>
          </p:nvPr>
        </p:nvGraphicFramePr>
        <p:xfrm>
          <a:off x="1187624" y="1628800"/>
          <a:ext cx="7560841" cy="5228172"/>
        </p:xfrm>
        <a:graphic>
          <a:graphicData uri="http://schemas.openxmlformats.org/drawingml/2006/table">
            <a:tbl>
              <a:tblPr firstRow="1" firstCol="1" bandRow="1"/>
              <a:tblGrid>
                <a:gridCol w="1437621"/>
                <a:gridCol w="1530805"/>
                <a:gridCol w="1530805"/>
                <a:gridCol w="1530805"/>
                <a:gridCol w="1530805"/>
              </a:tblGrid>
              <a:tr h="163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1. Требуется серьезная работа по повышению качества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 Качество стремится к базовому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 Базовый уровень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4. Хорошее качество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5. Превосходное качество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1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Документирование</a:t>
                      </a:r>
                      <a:r>
                        <a:rPr lang="ru-RU" sz="900" b="1" dirty="0" err="1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</a:rPr>
                        <a:t>ние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089" marR="4089" marT="2044" marB="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7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1.11.1	  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900" dirty="0" smtClean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Предусмотрена организация развивающей предметно-пространственной среды в ГРУППЕ (далее – РППС).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1.2	  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900" dirty="0" smtClean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Предусмотрено обеспечение безопасности РППС.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1.3	  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900" dirty="0" smtClean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Предусмотрено обеспечение безопасности предметно-пространственной среды, доступной воспитанникам ГРУППЫ вне группового помещения.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6" marR="426" marT="426" marB="426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2.1	  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900" dirty="0" smtClean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Предусмотрено создание РППС для обеспечения возможностей общения и совместной деятельности детей и взрослых.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2.2	  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900" dirty="0" smtClean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Предусмотрено обеспечение доступности оснащения РППС воспитанникам ГРУППЫ.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2.3	  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900" dirty="0" smtClean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Предусмотрено обеспечение доступности для воспитанников ГРУППЫ оснащения предметно-пространственной среды вне группового помещения. Напр., доступность оборудования музыкального зала.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6" marR="426" marT="426" marB="426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	  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Предусмотрено создание трансформируемой в зависимости от образовательной ситуации, в том числе от меняющихся интересов и возможностей детей РППС (внутри группового помещения и вне группового помещения), необходимой для реализации разных форм образовательной деятельности по выбору детей: игр, познавательно-исследовательской, двигательной, музыкальной деятельности и пр. (напр., книжный уголок, кукольный театр, центр науки, центр движения и пр.). Не менее 4 выделенных зон.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	  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Предусмотрено создание содержательно-насыщенной, вариативной и полифункциональной предметно-пространственной среды для освоения всех образовательных областей с учетом потребностей, возможностей, интересов и инициативы воспитанников.</a:t>
                      </a:r>
                    </a:p>
                  </a:txBody>
                  <a:tcPr marL="426" marR="426" marT="426" marB="426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	  Да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Предусмотрена амплификация и непрерывное совершенствование РППС для реализации </a:t>
                      </a:r>
                      <a:r>
                        <a:rPr lang="ru-RU" sz="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разноуровневого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индивидуализированного освоения содержания образования с учетом потребностей как воспитанников, так и их семей, сотрудников и заинтересованных сторон. Напр., предусмотрена возможность для детской активности в группах, в мини-группах и индивидуально. Напр., для наблюдения за ростом растений вне группового помещения создана отдельная оранжерея. Не менее 5 выделенных зон, доступных детям в течение дня.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	  Да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Предусмотрены критерии качества развивающей предметно-пространственной среды группового помещения.</a:t>
                      </a:r>
                    </a:p>
                    <a:p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9" marR="4089" marT="2044" marB="2044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	  Да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Предусмотрена и описана культура создания 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образовательного пространства, доступного 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воспитанникам ГРУППЫ (Ценности, 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принципы, традиции, стилистические 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решения и пр.) с учетом социокультурного 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контекста.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	  Да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Предусмотрено регулярное изменение РППС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учетом потребностей и интересов людей, 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которые его преобразуют.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	  Да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Предусмотрена база знаний ДОО по 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и оснащению предметно-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пространственной среды.</a:t>
                      </a:r>
                    </a:p>
                    <a:p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9" marR="4089" marT="2044" marB="2044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43608" y="1007150"/>
            <a:ext cx="8244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05940"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</a:rPr>
              <a:t>Показатель «Предметно-пространственная среда помещения, </a:t>
            </a:r>
            <a:r>
              <a:rPr lang="ru-RU" sz="1400" b="1" dirty="0" smtClean="0">
                <a:latin typeface="Times New Roman"/>
                <a:ea typeface="Times New Roman"/>
              </a:rPr>
              <a:t>доступного воспитанникам  ГРУППЫ</a:t>
            </a:r>
            <a:r>
              <a:rPr lang="ru-RU" sz="1400" b="1" dirty="0">
                <a:latin typeface="Times New Roman"/>
                <a:ea typeface="Times New Roman"/>
              </a:rPr>
              <a:t>»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6205" name="HTMLOption1" r:id="rId2" imgW="1371600" imgH="304920"/>
        </mc:Choice>
        <mc:Fallback>
          <p:control name="HTMLOption1" r:id="rId2" imgW="1371600" imgH="304920">
            <p:pic>
              <p:nvPicPr>
                <p:cNvPr id="0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06" name="DefaultOcx" r:id="rId3" imgW="1371600" imgH="304920"/>
        </mc:Choice>
        <mc:Fallback>
          <p:control name="DefaultOcx" r:id="rId3" imgW="137160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07" name="HTMLOption2" r:id="rId4" imgW="1371600" imgH="304920"/>
        </mc:Choice>
        <mc:Fallback>
          <p:control name="HTMLOption2" r:id="rId4" imgW="1371600" imgH="304920">
            <p:pic>
              <p:nvPicPr>
                <p:cNvPr id="0" name="HTMLOpti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08" name="HTMLOption3" r:id="rId5" imgW="1371600" imgH="304920"/>
        </mc:Choice>
        <mc:Fallback>
          <p:control name="HTMLOption3" r:id="rId5" imgW="1371600" imgH="304920">
            <p:pic>
              <p:nvPicPr>
                <p:cNvPr id="0" name="HTMLOpti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09" name="HTMLOption4" r:id="rId6" imgW="1371600" imgH="304920"/>
        </mc:Choice>
        <mc:Fallback>
          <p:control name="HTMLOption4" r:id="rId6" imgW="1371600" imgH="304920">
            <p:pic>
              <p:nvPicPr>
                <p:cNvPr id="0" name="HTMLOpti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10" name="HTMLOption5" r:id="rId7" imgW="1371600" imgH="304920"/>
        </mc:Choice>
        <mc:Fallback>
          <p:control name="HTMLOption5" r:id="rId7" imgW="1371600" imgH="304920">
            <p:pic>
              <p:nvPicPr>
                <p:cNvPr id="0" name="HTMLOpti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11" name="HTMLOption6" r:id="rId8" imgW="1371600" imgH="304920"/>
        </mc:Choice>
        <mc:Fallback>
          <p:control name="HTMLOption6" r:id="rId8" imgW="1371600" imgH="304920">
            <p:pic>
              <p:nvPicPr>
                <p:cNvPr id="0" name="HTMLOpti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12" name="HTMLOption7" r:id="rId9" imgW="1371600" imgH="304920"/>
        </mc:Choice>
        <mc:Fallback>
          <p:control name="HTMLOption7" r:id="rId9" imgW="1371600" imgH="304920">
            <p:pic>
              <p:nvPicPr>
                <p:cNvPr id="0" name="HTMLOpti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13" name="HTMLOption8" r:id="rId10" imgW="1371600" imgH="304920"/>
        </mc:Choice>
        <mc:Fallback>
          <p:control name="HTMLOption8" r:id="rId10" imgW="1371600" imgH="304920">
            <p:pic>
              <p:nvPicPr>
                <p:cNvPr id="0" name="HTMLOption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14" name="HTMLOption9" r:id="rId11" imgW="1371600" imgH="304920"/>
        </mc:Choice>
        <mc:Fallback>
          <p:control name="HTMLOption9" r:id="rId11" imgW="1371600" imgH="304920">
            <p:pic>
              <p:nvPicPr>
                <p:cNvPr id="0" name="HTMLOption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15" name="HTMLOption10" r:id="rId12" imgW="1371600" imgH="304920"/>
        </mc:Choice>
        <mc:Fallback>
          <p:control name="HTMLOption10" r:id="rId12" imgW="1371600" imgH="304920">
            <p:pic>
              <p:nvPicPr>
                <p:cNvPr id="0" name="HTMLOption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16" name="HTMLOption11" r:id="rId13" imgW="1371600" imgH="304920"/>
        </mc:Choice>
        <mc:Fallback>
          <p:control name="HTMLOption11" r:id="rId13" imgW="1371600" imgH="304920">
            <p:pic>
              <p:nvPicPr>
                <p:cNvPr id="0" name="HTMLOption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17" name="HTMLOption12" r:id="rId14" imgW="1371600" imgH="304920"/>
        </mc:Choice>
        <mc:Fallback>
          <p:control name="HTMLOption12" r:id="rId14" imgW="1371600" imgH="304920">
            <p:pic>
              <p:nvPicPr>
                <p:cNvPr id="0" name="HTMLOption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18" name="HTMLOption13" r:id="rId15" imgW="1371600" imgH="304920"/>
        </mc:Choice>
        <mc:Fallback>
          <p:control name="HTMLOption13" r:id="rId15" imgW="1371600" imgH="304920">
            <p:pic>
              <p:nvPicPr>
                <p:cNvPr id="0" name="HTMLOption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19" name="HTMLOption14" r:id="rId16" imgW="1371600" imgH="304920"/>
        </mc:Choice>
        <mc:Fallback>
          <p:control name="HTMLOption14" r:id="rId16" imgW="1371600" imgH="304920">
            <p:pic>
              <p:nvPicPr>
                <p:cNvPr id="0" name="HTMLOption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8397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43608" y="505428"/>
            <a:ext cx="96490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05940"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</a:rPr>
              <a:t>Показатель </a:t>
            </a:r>
            <a:r>
              <a:rPr lang="ru-RU" sz="1400" b="1" dirty="0" smtClean="0">
                <a:latin typeface="Times New Roman"/>
                <a:ea typeface="Times New Roman"/>
              </a:rPr>
              <a:t>«Развивающая </a:t>
            </a:r>
            <a:r>
              <a:rPr lang="ru-RU" sz="1400" b="1" dirty="0">
                <a:latin typeface="Times New Roman"/>
                <a:ea typeface="Times New Roman"/>
              </a:rPr>
              <a:t>предметно-пространственная среда на свежем воздухе, доступная воспитанникам детского сада»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743475"/>
              </p:ext>
            </p:extLst>
          </p:nvPr>
        </p:nvGraphicFramePr>
        <p:xfrm>
          <a:off x="971600" y="1196752"/>
          <a:ext cx="8064896" cy="5033304"/>
        </p:xfrm>
        <a:graphic>
          <a:graphicData uri="http://schemas.openxmlformats.org/drawingml/2006/table">
            <a:tbl>
              <a:tblPr firstRow="1" firstCol="1" bandRow="1"/>
              <a:tblGrid>
                <a:gridCol w="1591532"/>
                <a:gridCol w="1618341"/>
                <a:gridCol w="1618341"/>
                <a:gridCol w="1618341"/>
                <a:gridCol w="1618341"/>
              </a:tblGrid>
              <a:tr h="177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1. Требуется серьезная работа по повышению качества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 Качество стремится к базовому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 Базовый уровень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4. Хорошее качество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5. Превосходное качество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08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Документирование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4103" marR="4103" marT="2052" marB="20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4103" marR="4103" marT="2052" marB="2052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103" marR="4103" marT="2052" marB="2052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103" marR="4103" marT="2052" marB="2052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3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1.11.1	  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 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Предусмотрена организация предметно-пространственной среды для пребывания воспитанников ГРУППЫ на свежем воздухе.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1.2	  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 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 обеспечение безопасности предметно-пространственной среды на свежем воздухе.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2.1	  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 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 создание предметно-пространственной среды для обеспечения возможностей общения и совместной деятельности детей и взрослых на свежем воздухе на территории, прилегающей к помещению ДОО или находящейся на небольшом удалении, приспособленной для реализации ООП ДО (далее – участок).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2.2	  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 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 обеспечение доступности оснащения предметно-пространственной среды на свежем воздухе для воспитанников ГРУППЫ 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3.1	  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 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 создание на участке трансформируемой в зависимости от образовательной ситуации, в том числе от меняющихся интересов и возможностей детей предметно-пространственной среды на свежем воздухе, необходимой для реализации разных форм образовательной деятельности по выбору детей: игр, познавательно-исследовательской, двигательной, музыкальной деятельности и пр.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3.2	  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 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 создание содержательно-насыщенной, вариативной и полифункциональной предметно-пространственной среды на участке с учетом потребностей, возможностей, интересов и инициативы воспитанников.</a:t>
                      </a:r>
                      <a:endParaRPr lang="ru-RU" sz="8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	  Да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Предусмотрена амплификация и непрерывное совершенствование предметно-пространственной среды на участке для реализации </a:t>
                      </a:r>
                      <a:r>
                        <a:rPr lang="ru-RU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разноуровневого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индивидуализированного освоения содержания образования с учетом потребностей как воспитанников, так и их семей, сотрудников и заинтересованных сторон. Напр., предусмотрена возможность для детской активности в группах, в мини-группах и индивидуально. Не менее 5 выделенных зон.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	  Да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Предусмотрены критерии качества развивающей предметно-пространственной среды на участке.</a:t>
                      </a:r>
                    </a:p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3" marR="4103" marT="2052" marB="2052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	  Да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Предусмотрено развитие культуры создания образовательного пространства для воспитанников ГРУППЫ на участке (Ценности, принципы, традиции, стилистические решения и пр.) с учетом контекста социокультурного окружения.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	  Да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Предусмотрено регулярное изменение предметно-пространственной среды на участке с учетом потребностей и интересов людей, которые его преобразуют.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	  Да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Предусмотрена возможность усиления или ослабления защитных свойств открытых игровых зон (напр., зимой навесы и защита от непогоды разворачиваются, а летом игровые зоны более открыты, обеспечивая лишь защиту от активных прямых солнечных лучей).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	  Да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Предусмотрена база знаний ДОО по организации и оснащению предметно-пространственной среды на участке.</a:t>
                      </a:r>
                    </a:p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3" marR="4103" marT="2052" marB="2052"/>
                </a:tc>
              </a:tr>
            </a:tbl>
          </a:graphicData>
        </a:graphic>
      </p:graphicFrame>
    </p:spTree>
    <p:controls>
      <mc:AlternateContent xmlns:mc="http://schemas.openxmlformats.org/markup-compatibility/2006">
        <mc:Choice xmlns:v="urn:schemas-microsoft-com:vml" Requires="v">
          <p:control spid="26702" name="HTMLOption1" r:id="rId2" imgW="257040" imgH="304920"/>
        </mc:Choice>
        <mc:Fallback>
          <p:control name="HTMLOption1" r:id="rId2" imgW="257040" imgH="304920">
            <p:pic>
              <p:nvPicPr>
                <p:cNvPr id="0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03" name="DefaultOcx" r:id="rId3" imgW="257040" imgH="304920"/>
        </mc:Choice>
        <mc:Fallback>
          <p:control name="DefaultOcx" r:id="rId3" imgW="25704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04" name="HTMLOption2" r:id="rId4" imgW="257040" imgH="304920"/>
        </mc:Choice>
        <mc:Fallback>
          <p:control name="HTMLOption2" r:id="rId4" imgW="257040" imgH="304920">
            <p:pic>
              <p:nvPicPr>
                <p:cNvPr id="0" name="HTMLOpti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05" name="HTMLOption3" r:id="rId5" imgW="257040" imgH="304920"/>
        </mc:Choice>
        <mc:Fallback>
          <p:control name="HTMLOption3" r:id="rId5" imgW="257040" imgH="304920">
            <p:pic>
              <p:nvPicPr>
                <p:cNvPr id="0" name="HTMLOpti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06" name="HTMLOption4" r:id="rId6" imgW="257040" imgH="304920"/>
        </mc:Choice>
        <mc:Fallback>
          <p:control name="HTMLOption4" r:id="rId6" imgW="257040" imgH="304920">
            <p:pic>
              <p:nvPicPr>
                <p:cNvPr id="0" name="HTMLOpti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07" name="HTMLOption5" r:id="rId7" imgW="257040" imgH="304920"/>
        </mc:Choice>
        <mc:Fallback>
          <p:control name="HTMLOption5" r:id="rId7" imgW="257040" imgH="304920">
            <p:pic>
              <p:nvPicPr>
                <p:cNvPr id="0" name="HTMLOpti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08" name="HTMLOption6" r:id="rId8" imgW="257040" imgH="304920"/>
        </mc:Choice>
        <mc:Fallback>
          <p:control name="HTMLOption6" r:id="rId8" imgW="257040" imgH="304920">
            <p:pic>
              <p:nvPicPr>
                <p:cNvPr id="0" name="HTMLOpti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09" name="HTMLOption7" r:id="rId9" imgW="257040" imgH="304920"/>
        </mc:Choice>
        <mc:Fallback>
          <p:control name="HTMLOption7" r:id="rId9" imgW="257040" imgH="304920">
            <p:pic>
              <p:nvPicPr>
                <p:cNvPr id="0" name="HTMLOpti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10" name="HTMLOption8" r:id="rId10" imgW="257040" imgH="304920"/>
        </mc:Choice>
        <mc:Fallback>
          <p:control name="HTMLOption8" r:id="rId10" imgW="257040" imgH="304920">
            <p:pic>
              <p:nvPicPr>
                <p:cNvPr id="0" name="HTMLOption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11" name="HTMLOption9" r:id="rId11" imgW="257040" imgH="304920"/>
        </mc:Choice>
        <mc:Fallback>
          <p:control name="HTMLOption9" r:id="rId11" imgW="257040" imgH="304920">
            <p:pic>
              <p:nvPicPr>
                <p:cNvPr id="0" name="HTMLOption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12" name="HTMLOption10" r:id="rId12" imgW="257040" imgH="304920"/>
        </mc:Choice>
        <mc:Fallback>
          <p:control name="HTMLOption10" r:id="rId12" imgW="257040" imgH="304920">
            <p:pic>
              <p:nvPicPr>
                <p:cNvPr id="0" name="HTMLOption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13" name="HTMLOption11" r:id="rId13" imgW="257040" imgH="304920"/>
        </mc:Choice>
        <mc:Fallback>
          <p:control name="HTMLOption11" r:id="rId13" imgW="257040" imgH="304920">
            <p:pic>
              <p:nvPicPr>
                <p:cNvPr id="0" name="HTMLOption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14" name="HTMLOption12" r:id="rId14" imgW="257040" imgH="304920"/>
        </mc:Choice>
        <mc:Fallback>
          <p:control name="HTMLOption12" r:id="rId14" imgW="257040" imgH="304920">
            <p:pic>
              <p:nvPicPr>
                <p:cNvPr id="0" name="HTMLOption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15" name="HTMLOption13" r:id="rId15" imgW="1371600" imgH="304920"/>
        </mc:Choice>
        <mc:Fallback>
          <p:control name="HTMLOption13" r:id="rId15" imgW="1371600" imgH="304920">
            <p:pic>
              <p:nvPicPr>
                <p:cNvPr id="0" name="HTMLOption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16" name="HTMLOption14" r:id="rId16" imgW="1371600" imgH="304920"/>
        </mc:Choice>
        <mc:Fallback>
          <p:control name="HTMLOption14" r:id="rId16" imgW="1371600" imgH="304920">
            <p:pic>
              <p:nvPicPr>
                <p:cNvPr id="0" name="HTMLOption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17" name="HTMLOption15" r:id="rId17" imgW="1371600" imgH="304920"/>
        </mc:Choice>
        <mc:Fallback>
          <p:control name="HTMLOption15" r:id="rId17" imgW="1371600" imgH="304920">
            <p:pic>
              <p:nvPicPr>
                <p:cNvPr id="0" name="HTMLOption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18" name="HTMLOption16" r:id="rId18" imgW="1371600" imgH="304920"/>
        </mc:Choice>
        <mc:Fallback>
          <p:control name="HTMLOption16" r:id="rId18" imgW="1371600" imgH="304920">
            <p:pic>
              <p:nvPicPr>
                <p:cNvPr id="0" name="HTMLOption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19" name="HTMLOption17" r:id="rId19" imgW="1371600" imgH="304920"/>
        </mc:Choice>
        <mc:Fallback>
          <p:control name="HTMLOption17" r:id="rId19" imgW="1371600" imgH="304920">
            <p:pic>
              <p:nvPicPr>
                <p:cNvPr id="0" name="HTMLOption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20" name="HTMLOption18" r:id="rId20" imgW="1371600" imgH="304920"/>
        </mc:Choice>
        <mc:Fallback>
          <p:control name="HTMLOption18" r:id="rId20" imgW="1371600" imgH="304920">
            <p:pic>
              <p:nvPicPr>
                <p:cNvPr id="0" name="HTMLOption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21" name="HTMLOption19" r:id="rId21" imgW="1371600" imgH="304920"/>
        </mc:Choice>
        <mc:Fallback>
          <p:control name="HTMLOption19" r:id="rId21" imgW="1371600" imgH="304920">
            <p:pic>
              <p:nvPicPr>
                <p:cNvPr id="0" name="HTMLOption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22" name="HTMLOption20" r:id="rId22" imgW="1371600" imgH="304920"/>
        </mc:Choice>
        <mc:Fallback>
          <p:control name="HTMLOption20" r:id="rId22" imgW="1371600" imgH="304920">
            <p:pic>
              <p:nvPicPr>
                <p:cNvPr id="0" name="HTMLOption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23" name="HTMLOption21" r:id="rId23" imgW="1371600" imgH="304920"/>
        </mc:Choice>
        <mc:Fallback>
          <p:control name="HTMLOption21" r:id="rId23" imgW="1371600" imgH="304920">
            <p:pic>
              <p:nvPicPr>
                <p:cNvPr id="0" name="HTMLOption2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24" name="HTMLOption22" r:id="rId24" imgW="1371600" imgH="304920"/>
        </mc:Choice>
        <mc:Fallback>
          <p:control name="HTMLOption22" r:id="rId24" imgW="1371600" imgH="304920">
            <p:pic>
              <p:nvPicPr>
                <p:cNvPr id="0" name="HTMLOption2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25" name="HTMLOption23" r:id="rId25" imgW="1371600" imgH="304920"/>
        </mc:Choice>
        <mc:Fallback>
          <p:control name="HTMLOption23" r:id="rId25" imgW="1371600" imgH="304920">
            <p:pic>
              <p:nvPicPr>
                <p:cNvPr id="0" name="HTMLOption2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26" name="HTMLOption24" r:id="rId26" imgW="1371600" imgH="304920"/>
        </mc:Choice>
        <mc:Fallback>
          <p:control name="HTMLOption24" r:id="rId26" imgW="1371600" imgH="304920">
            <p:pic>
              <p:nvPicPr>
                <p:cNvPr id="0" name="HTMLOption2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27" name="HTMLOption25" r:id="rId27" imgW="1371600" imgH="304920"/>
        </mc:Choice>
        <mc:Fallback>
          <p:control name="HTMLOption25" r:id="rId27" imgW="1371600" imgH="304920">
            <p:pic>
              <p:nvPicPr>
                <p:cNvPr id="0" name="HTMLOption2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28" name="HTMLOption26" r:id="rId28" imgW="1371600" imgH="304920"/>
        </mc:Choice>
        <mc:Fallback>
          <p:control name="HTMLOption26" r:id="rId28" imgW="1371600" imgH="304920">
            <p:pic>
              <p:nvPicPr>
                <p:cNvPr id="0" name="HTMLOption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29" name="HTMLOption27" r:id="rId29" imgW="1371600" imgH="304920"/>
        </mc:Choice>
        <mc:Fallback>
          <p:control name="HTMLOption27" r:id="rId29" imgW="1371600" imgH="304920">
            <p:pic>
              <p:nvPicPr>
                <p:cNvPr id="0" name="HTMLOption2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30" name="HTMLOption28" r:id="rId30" imgW="1371600" imgH="304920"/>
        </mc:Choice>
        <mc:Fallback>
          <p:control name="HTMLOption28" r:id="rId30" imgW="1371600" imgH="304920">
            <p:pic>
              <p:nvPicPr>
                <p:cNvPr id="0" name="HTMLOption2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31" name="HTMLOption29" r:id="rId31" imgW="1371600" imgH="304920"/>
        </mc:Choice>
        <mc:Fallback>
          <p:control name="HTMLOption29" r:id="rId31" imgW="1371600" imgH="304920">
            <p:pic>
              <p:nvPicPr>
                <p:cNvPr id="0" name="HTMLOption2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32" name="HTMLOption30" r:id="rId32" imgW="1371600" imgH="304920"/>
        </mc:Choice>
        <mc:Fallback>
          <p:control name="HTMLOption30" r:id="rId32" imgW="1371600" imgH="304920">
            <p:pic>
              <p:nvPicPr>
                <p:cNvPr id="0" name="HTMLOption3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33" name="HTMLOption31" r:id="rId33" imgW="1371600" imgH="304920"/>
        </mc:Choice>
        <mc:Fallback>
          <p:control name="HTMLOption31" r:id="rId33" imgW="1371600" imgH="304920">
            <p:pic>
              <p:nvPicPr>
                <p:cNvPr id="0" name="HTMLOption3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34" name="HTMLOption32" r:id="rId34" imgW="1371600" imgH="304920"/>
        </mc:Choice>
        <mc:Fallback>
          <p:control name="HTMLOption32" r:id="rId34" imgW="1371600" imgH="304920">
            <p:pic>
              <p:nvPicPr>
                <p:cNvPr id="0" name="HTMLOption3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35" name="HTMLOption33" r:id="rId35" imgW="1371600" imgH="304920"/>
        </mc:Choice>
        <mc:Fallback>
          <p:control name="HTMLOption33" r:id="rId35" imgW="1371600" imgH="304920">
            <p:pic>
              <p:nvPicPr>
                <p:cNvPr id="0" name="HTMLOption3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36" name="HTMLOption34" r:id="rId36" imgW="1371600" imgH="304920"/>
        </mc:Choice>
        <mc:Fallback>
          <p:control name="HTMLOption34" r:id="rId36" imgW="1371600" imgH="304920">
            <p:pic>
              <p:nvPicPr>
                <p:cNvPr id="0" name="HTMLOption3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37" name="HTMLOption35" r:id="rId37" imgW="1371600" imgH="304920"/>
        </mc:Choice>
        <mc:Fallback>
          <p:control name="HTMLOption35" r:id="rId37" imgW="1371600" imgH="304920">
            <p:pic>
              <p:nvPicPr>
                <p:cNvPr id="0" name="HTMLOption3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6738" name="HTMLOption36" r:id="rId38" imgW="1371600" imgH="304920"/>
        </mc:Choice>
        <mc:Fallback>
          <p:control name="HTMLOption36" r:id="rId38" imgW="1371600" imgH="304920">
            <p:pic>
              <p:nvPicPr>
                <p:cNvPr id="0" name="HTMLOption3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97813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43608" y="505428"/>
            <a:ext cx="96490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05940"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</a:rPr>
              <a:t>Показатель </a:t>
            </a:r>
            <a:r>
              <a:rPr lang="ru-RU" sz="1400" b="1" dirty="0" smtClean="0">
                <a:latin typeface="Times New Roman"/>
                <a:ea typeface="Times New Roman"/>
              </a:rPr>
              <a:t>«Развивающая </a:t>
            </a:r>
            <a:r>
              <a:rPr lang="ru-RU" sz="1400" b="1" dirty="0">
                <a:latin typeface="Times New Roman"/>
                <a:ea typeface="Times New Roman"/>
              </a:rPr>
              <a:t>предметно-пространственная среда детского сада, доступная работникам ДОО»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925842"/>
              </p:ext>
            </p:extLst>
          </p:nvPr>
        </p:nvGraphicFramePr>
        <p:xfrm>
          <a:off x="971600" y="1196752"/>
          <a:ext cx="8064896" cy="4793568"/>
        </p:xfrm>
        <a:graphic>
          <a:graphicData uri="http://schemas.openxmlformats.org/drawingml/2006/table">
            <a:tbl>
              <a:tblPr firstRow="1" firstCol="1" bandRow="1"/>
              <a:tblGrid>
                <a:gridCol w="1591532"/>
                <a:gridCol w="1618341"/>
                <a:gridCol w="1618341"/>
                <a:gridCol w="1618341"/>
                <a:gridCol w="1618341"/>
              </a:tblGrid>
              <a:tr h="177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1. Требуется серьезная работа по повышению качества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 Качество стремится к базовому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 Базовый уровень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4. Хорошее качество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5. Превосходное качество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08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Результаты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4103" marR="4103" marT="2052" marB="20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4103" marR="4103" marT="2052" marB="2052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103" marR="4103" marT="2052" marB="2052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103" marR="4103" marT="2052" marB="2052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3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1.1	  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 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Внутренние помещения ДОО соответствуют требованиям СанПиН (не более двух предписаний </a:t>
                      </a:r>
                      <a:r>
                        <a:rPr lang="ru-RU" sz="800" dirty="0" err="1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Роспотребнадзора</a:t>
                      </a: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).</a:t>
                      </a: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2.1	  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 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Соответствуют требованиям СанПиН. Имеется не более 1 предписания </a:t>
                      </a:r>
                      <a:r>
                        <a:rPr lang="ru-RU" sz="800" dirty="0" err="1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Роспотребнадзора</a:t>
                      </a: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 об устранении нарушений, нарушения устранены.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3.1	  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 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Соответствуют полностью требованиям СанПиН. В течение предшествующего мониторингу годового периода отсутствуют замечания со стороны </a:t>
                      </a:r>
                      <a:r>
                        <a:rPr lang="ru-RU" sz="800" dirty="0" err="1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Роспотребнадзора</a:t>
                      </a: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	  Да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Стабильно соответствуют требованиям СанПиН. В течение трех предыдущих лет </a:t>
                      </a:r>
                      <a:r>
                        <a:rPr lang="ru-RU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Роспотребнадзор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выдавал только положительные заключения.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3" marR="4103" marT="2052" marB="2052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	  Да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Здания и сооружения соответствуют требованиям международных стандартов качества.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	  Да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Регулярно проводится мониторинг состояния зданий и сооружений по инициативе учредителя и/или администрации ДОО.</a:t>
                      </a:r>
                    </a:p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3" marR="4103" marT="2052" marB="2052"/>
                </a:tc>
              </a:tr>
              <a:tr h="233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1.2	  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 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 располагает помещением, функционально пригодным для реализации образовательных программ дошкольного образования.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2.2	  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 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Имеется достаточное количество групповых (игровых) помещений достаточного размера (площадь не менее 2 кв. м. на 1 ребенка).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2.3	  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 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Обеспечено достаточное естественное и искусственное освещение помещений, организовано отопление и вентиляция, водоснабжение.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3.2	  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 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Имеется достаточный набор организационно-хозяйственных, игровых и пр. помещений для реализации ОД. Групповые, сопутствующие (напр., медицинский блок, пищеблок, </a:t>
                      </a:r>
                      <a:r>
                        <a:rPr lang="ru-RU" sz="800" dirty="0" err="1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постирочная</a:t>
                      </a: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); служебно-бытового назначения для персонала, для общения педагогов.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3.3	  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 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Предусмотрены отдельные туалеты для сотрудников.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	  Да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Размера групповой достаточно для свободного движения и свободной игры детей (дети не сталкиваются, не задевают друг друга при перемещении из одной части помещения в другую. Не менее 3 кв. м. на человека по списочной численности + педагог).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	  Да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Пространство доступно для детей с ОВЗ.</a:t>
                      </a:r>
                    </a:p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3" marR="4103" marT="2052" marB="2052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	  Да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Имеются различные пространственные возможности для развития детей по разным тематическим направлениям (напр., студия живописи, спортивный зал, комната психологической разгрузки. Не менее 2 видов).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	  Да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Имеются помещения для индивидуальной работы с детьми.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	  Да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Нет</a:t>
                      </a:r>
                    </a:p>
                    <a:p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Имеются специальные помещения для коррекционной работы с детьми (напр., кабинет логопеда).</a:t>
                      </a:r>
                    </a:p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3" marR="4103" marT="2052" marB="2052"/>
                </a:tc>
              </a:tr>
            </a:tbl>
          </a:graphicData>
        </a:graphic>
      </p:graphicFrame>
    </p:spTree>
    <p:controls>
      <mc:AlternateContent xmlns:mc="http://schemas.openxmlformats.org/markup-compatibility/2006">
        <mc:Choice xmlns:v="urn:schemas-microsoft-com:vml" Requires="v">
          <p:control spid="27724" name="HTMLOption1" r:id="rId2" imgW="257040" imgH="304920"/>
        </mc:Choice>
        <mc:Fallback>
          <p:control name="HTMLOption1" r:id="rId2" imgW="257040" imgH="304920">
            <p:pic>
              <p:nvPicPr>
                <p:cNvPr id="0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25" name="DefaultOcx" r:id="rId3" imgW="257040" imgH="304920"/>
        </mc:Choice>
        <mc:Fallback>
          <p:control name="DefaultOcx" r:id="rId3" imgW="25704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26" name="HTMLOption2" r:id="rId4" imgW="257040" imgH="304920"/>
        </mc:Choice>
        <mc:Fallback>
          <p:control name="HTMLOption2" r:id="rId4" imgW="257040" imgH="304920">
            <p:pic>
              <p:nvPicPr>
                <p:cNvPr id="0" name="HTMLOpti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27" name="HTMLOption3" r:id="rId5" imgW="257040" imgH="304920"/>
        </mc:Choice>
        <mc:Fallback>
          <p:control name="HTMLOption3" r:id="rId5" imgW="257040" imgH="304920">
            <p:pic>
              <p:nvPicPr>
                <p:cNvPr id="0" name="HTMLOpti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28" name="HTMLOption4" r:id="rId6" imgW="257040" imgH="304920"/>
        </mc:Choice>
        <mc:Fallback>
          <p:control name="HTMLOption4" r:id="rId6" imgW="257040" imgH="304920">
            <p:pic>
              <p:nvPicPr>
                <p:cNvPr id="0" name="HTMLOpti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29" name="HTMLOption5" r:id="rId7" imgW="257040" imgH="304920"/>
        </mc:Choice>
        <mc:Fallback>
          <p:control name="HTMLOption5" r:id="rId7" imgW="257040" imgH="304920">
            <p:pic>
              <p:nvPicPr>
                <p:cNvPr id="0" name="HTMLOpti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30" name="HTMLOption6" r:id="rId8" imgW="257040" imgH="304920"/>
        </mc:Choice>
        <mc:Fallback>
          <p:control name="HTMLOption6" r:id="rId8" imgW="257040" imgH="304920">
            <p:pic>
              <p:nvPicPr>
                <p:cNvPr id="0" name="HTMLOpti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31" name="HTMLOption7" r:id="rId9" imgW="257040" imgH="304920"/>
        </mc:Choice>
        <mc:Fallback>
          <p:control name="HTMLOption7" r:id="rId9" imgW="257040" imgH="304920">
            <p:pic>
              <p:nvPicPr>
                <p:cNvPr id="0" name="HTMLOpti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32" name="HTMLOption8" r:id="rId10" imgW="257040" imgH="304920"/>
        </mc:Choice>
        <mc:Fallback>
          <p:control name="HTMLOption8" r:id="rId10" imgW="257040" imgH="304920">
            <p:pic>
              <p:nvPicPr>
                <p:cNvPr id="0" name="HTMLOption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33" name="HTMLOption9" r:id="rId11" imgW="257040" imgH="304920"/>
        </mc:Choice>
        <mc:Fallback>
          <p:control name="HTMLOption9" r:id="rId11" imgW="257040" imgH="304920">
            <p:pic>
              <p:nvPicPr>
                <p:cNvPr id="0" name="HTMLOption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34" name="HTMLOption10" r:id="rId12" imgW="257040" imgH="304920"/>
        </mc:Choice>
        <mc:Fallback>
          <p:control name="HTMLOption10" r:id="rId12" imgW="257040" imgH="304920">
            <p:pic>
              <p:nvPicPr>
                <p:cNvPr id="0" name="HTMLOption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35" name="HTMLOption11" r:id="rId13" imgW="257040" imgH="304920"/>
        </mc:Choice>
        <mc:Fallback>
          <p:control name="HTMLOption11" r:id="rId13" imgW="257040" imgH="304920">
            <p:pic>
              <p:nvPicPr>
                <p:cNvPr id="0" name="HTMLOption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36" name="HTMLOption12" r:id="rId14" imgW="257040" imgH="304920"/>
        </mc:Choice>
        <mc:Fallback>
          <p:control name="HTMLOption12" r:id="rId14" imgW="257040" imgH="304920">
            <p:pic>
              <p:nvPicPr>
                <p:cNvPr id="0" name="HTMLOption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37" name="HTMLOption13" r:id="rId15" imgW="257040" imgH="304920"/>
        </mc:Choice>
        <mc:Fallback>
          <p:control name="HTMLOption13" r:id="rId15" imgW="257040" imgH="304920">
            <p:pic>
              <p:nvPicPr>
                <p:cNvPr id="0" name="HTMLOption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38" name="HTMLOption14" r:id="rId16" imgW="257040" imgH="304920"/>
        </mc:Choice>
        <mc:Fallback>
          <p:control name="HTMLOption14" r:id="rId16" imgW="257040" imgH="304920">
            <p:pic>
              <p:nvPicPr>
                <p:cNvPr id="0" name="HTMLOption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39" name="HTMLOption15" r:id="rId17" imgW="257040" imgH="304920"/>
        </mc:Choice>
        <mc:Fallback>
          <p:control name="HTMLOption15" r:id="rId17" imgW="257040" imgH="304920">
            <p:pic>
              <p:nvPicPr>
                <p:cNvPr id="0" name="HTMLOption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40" name="HTMLOption16" r:id="rId18" imgW="257040" imgH="304920"/>
        </mc:Choice>
        <mc:Fallback>
          <p:control name="HTMLOption16" r:id="rId18" imgW="257040" imgH="304920">
            <p:pic>
              <p:nvPicPr>
                <p:cNvPr id="0" name="HTMLOption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41" name="HTMLOption17" r:id="rId19" imgW="257040" imgH="304920"/>
        </mc:Choice>
        <mc:Fallback>
          <p:control name="HTMLOption17" r:id="rId19" imgW="257040" imgH="304920">
            <p:pic>
              <p:nvPicPr>
                <p:cNvPr id="0" name="HTMLOption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42" name="HTMLOption18" r:id="rId20" imgW="257040" imgH="304920"/>
        </mc:Choice>
        <mc:Fallback>
          <p:control name="HTMLOption18" r:id="rId20" imgW="257040" imgH="304920">
            <p:pic>
              <p:nvPicPr>
                <p:cNvPr id="0" name="HTMLOption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43" name="HTMLOption19" r:id="rId21" imgW="257040" imgH="304920"/>
        </mc:Choice>
        <mc:Fallback>
          <p:control name="HTMLOption19" r:id="rId21" imgW="257040" imgH="304920">
            <p:pic>
              <p:nvPicPr>
                <p:cNvPr id="0" name="HTMLOption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44" name="HTMLOption20" r:id="rId22" imgW="257040" imgH="304920"/>
        </mc:Choice>
        <mc:Fallback>
          <p:control name="HTMLOption20" r:id="rId22" imgW="257040" imgH="304920">
            <p:pic>
              <p:nvPicPr>
                <p:cNvPr id="0" name="HTMLOption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45" name="HTMLOption21" r:id="rId23" imgW="257040" imgH="304920"/>
        </mc:Choice>
        <mc:Fallback>
          <p:control name="HTMLOption21" r:id="rId23" imgW="257040" imgH="304920">
            <p:pic>
              <p:nvPicPr>
                <p:cNvPr id="0" name="HTMLOption2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46" name="HTMLOption22" r:id="rId24" imgW="257040" imgH="304920"/>
        </mc:Choice>
        <mc:Fallback>
          <p:control name="HTMLOption22" r:id="rId24" imgW="257040" imgH="304920">
            <p:pic>
              <p:nvPicPr>
                <p:cNvPr id="0" name="HTMLOption2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47" name="HTMLOption23" r:id="rId25" imgW="257040" imgH="304920"/>
        </mc:Choice>
        <mc:Fallback>
          <p:control name="HTMLOption23" r:id="rId25" imgW="257040" imgH="304920">
            <p:pic>
              <p:nvPicPr>
                <p:cNvPr id="0" name="HTMLOption2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48" name="HTMLOption24" r:id="rId26" imgW="257040" imgH="304920"/>
        </mc:Choice>
        <mc:Fallback>
          <p:control name="HTMLOption24" r:id="rId26" imgW="257040" imgH="304920">
            <p:pic>
              <p:nvPicPr>
                <p:cNvPr id="0" name="HTMLOption2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49" name="HTMLOption25" r:id="rId27" imgW="257040" imgH="304920"/>
        </mc:Choice>
        <mc:Fallback>
          <p:control name="HTMLOption25" r:id="rId27" imgW="257040" imgH="304920">
            <p:pic>
              <p:nvPicPr>
                <p:cNvPr id="0" name="HTMLOption2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50" name="HTMLOption26" r:id="rId28" imgW="257040" imgH="304920"/>
        </mc:Choice>
        <mc:Fallback>
          <p:control name="HTMLOption26" r:id="rId28" imgW="257040" imgH="304920">
            <p:pic>
              <p:nvPicPr>
                <p:cNvPr id="0" name="HTMLOption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51" name="HTMLOption27" r:id="rId29" imgW="257040" imgH="304920"/>
        </mc:Choice>
        <mc:Fallback>
          <p:control name="HTMLOption27" r:id="rId29" imgW="257040" imgH="304920">
            <p:pic>
              <p:nvPicPr>
                <p:cNvPr id="0" name="HTMLOption2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52" name="HTMLOption28" r:id="rId30" imgW="257040" imgH="304920"/>
        </mc:Choice>
        <mc:Fallback>
          <p:control name="HTMLOption28" r:id="rId30" imgW="257040" imgH="304920">
            <p:pic>
              <p:nvPicPr>
                <p:cNvPr id="0" name="HTMLOption2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53" name="HTMLOption29" r:id="rId31" imgW="257040" imgH="304920"/>
        </mc:Choice>
        <mc:Fallback>
          <p:control name="HTMLOption29" r:id="rId31" imgW="257040" imgH="304920">
            <p:pic>
              <p:nvPicPr>
                <p:cNvPr id="0" name="HTMLOption2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54" name="HTMLOption30" r:id="rId32" imgW="257040" imgH="304920"/>
        </mc:Choice>
        <mc:Fallback>
          <p:control name="HTMLOption30" r:id="rId32" imgW="257040" imgH="304920">
            <p:pic>
              <p:nvPicPr>
                <p:cNvPr id="0" name="HTMLOption3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55" name="HTMLOption31" r:id="rId33" imgW="257040" imgH="304920"/>
        </mc:Choice>
        <mc:Fallback>
          <p:control name="HTMLOption31" r:id="rId33" imgW="257040" imgH="304920">
            <p:pic>
              <p:nvPicPr>
                <p:cNvPr id="0" name="HTMLOption3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56" name="HTMLOption32" r:id="rId34" imgW="257040" imgH="304920"/>
        </mc:Choice>
        <mc:Fallback>
          <p:control name="HTMLOption32" r:id="rId34" imgW="257040" imgH="304920">
            <p:pic>
              <p:nvPicPr>
                <p:cNvPr id="0" name="HTMLOption3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57" name="HTMLOption33" r:id="rId35" imgW="257040" imgH="304920"/>
        </mc:Choice>
        <mc:Fallback>
          <p:control name="HTMLOption33" r:id="rId35" imgW="257040" imgH="304920">
            <p:pic>
              <p:nvPicPr>
                <p:cNvPr id="0" name="HTMLOption3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58" name="HTMLOption34" r:id="rId36" imgW="257040" imgH="304920"/>
        </mc:Choice>
        <mc:Fallback>
          <p:control name="HTMLOption34" r:id="rId36" imgW="257040" imgH="304920">
            <p:pic>
              <p:nvPicPr>
                <p:cNvPr id="0" name="HTMLOption3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59" name="HTMLOption35" r:id="rId37" imgW="257040" imgH="304920"/>
        </mc:Choice>
        <mc:Fallback>
          <p:control name="HTMLOption35" r:id="rId37" imgW="257040" imgH="304920">
            <p:pic>
              <p:nvPicPr>
                <p:cNvPr id="0" name="HTMLOption3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7760" name="HTMLOption36" r:id="rId38" imgW="257040" imgH="304920"/>
        </mc:Choice>
        <mc:Fallback>
          <p:control name="HTMLOption36" r:id="rId38" imgW="257040" imgH="304920">
            <p:pic>
              <p:nvPicPr>
                <p:cNvPr id="0" name="HTMLOption3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5399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6144" y="-2121"/>
            <a:ext cx="74980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dirty="0">
                <a:solidFill>
                  <a:srgbClr val="4F271C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образовательных условий  в ДОО</a:t>
            </a:r>
            <a:br>
              <a:rPr lang="ru-RU" sz="2500" dirty="0">
                <a:solidFill>
                  <a:srgbClr val="4F271C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solidFill>
                  <a:srgbClr val="4F271C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(психолого-педагогические условия 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779263"/>
            <a:ext cx="6534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/>
                <a:ea typeface="Calibri"/>
              </a:rPr>
              <a:t>Карта-схема педагогического анализа ОД ПО ФЭМП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54045" y="1148595"/>
            <a:ext cx="7128792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970">
              <a:spcAft>
                <a:spcPts val="0"/>
              </a:spcAft>
              <a:tabLst>
                <a:tab pos="1833880" algn="l"/>
                <a:tab pos="3731260" algn="l"/>
              </a:tabLst>
            </a:pPr>
            <a:r>
              <a:rPr lang="ru-RU" sz="1050" dirty="0">
                <a:latin typeface="Times New Roman"/>
                <a:ea typeface="Times New Roman"/>
              </a:rPr>
              <a:t>Дата:</a:t>
            </a:r>
            <a:r>
              <a:rPr lang="ru-RU" sz="1050" u="sng" dirty="0">
                <a:latin typeface="Times New Roman"/>
                <a:ea typeface="Times New Roman"/>
              </a:rPr>
              <a:t>	</a:t>
            </a:r>
            <a:r>
              <a:rPr lang="ru-RU" sz="1050" dirty="0">
                <a:latin typeface="Times New Roman"/>
                <a:ea typeface="Times New Roman"/>
              </a:rPr>
              <a:t>группа</a:t>
            </a:r>
            <a:r>
              <a:rPr lang="ru-RU" sz="1050" u="sng" dirty="0">
                <a:latin typeface="Times New Roman"/>
                <a:ea typeface="Times New Roman"/>
              </a:rPr>
              <a:t> 	</a:t>
            </a:r>
            <a:endParaRPr lang="ru-RU" sz="1050" dirty="0">
              <a:latin typeface="Times New Roman"/>
              <a:ea typeface="Times New Roman"/>
            </a:endParaRPr>
          </a:p>
          <a:p>
            <a:pPr marL="140970" marR="424815">
              <a:spcAft>
                <a:spcPts val="0"/>
              </a:spcAft>
              <a:tabLst>
                <a:tab pos="5453380" algn="l"/>
                <a:tab pos="5564505" algn="l"/>
                <a:tab pos="5655945" algn="l"/>
              </a:tabLst>
            </a:pPr>
            <a:r>
              <a:rPr lang="ru-RU" sz="1050" dirty="0">
                <a:latin typeface="Times New Roman"/>
                <a:ea typeface="Times New Roman"/>
              </a:rPr>
              <a:t>Воспитатель</a:t>
            </a:r>
            <a:r>
              <a:rPr lang="ru-RU" sz="1050" u="sng" dirty="0">
                <a:latin typeface="Times New Roman"/>
                <a:ea typeface="Times New Roman"/>
              </a:rPr>
              <a:t>			</a:t>
            </a:r>
            <a:r>
              <a:rPr lang="ru-RU" sz="1050" dirty="0">
                <a:latin typeface="Times New Roman"/>
                <a:ea typeface="Times New Roman"/>
              </a:rPr>
              <a:t> </a:t>
            </a:r>
          </a:p>
          <a:p>
            <a:pPr marL="140970" marR="424815">
              <a:spcAft>
                <a:spcPts val="0"/>
              </a:spcAft>
              <a:tabLst>
                <a:tab pos="5453380" algn="l"/>
                <a:tab pos="5564505" algn="l"/>
                <a:tab pos="5655945" algn="l"/>
              </a:tabLst>
            </a:pPr>
            <a:r>
              <a:rPr lang="ru-RU" sz="1050" dirty="0">
                <a:latin typeface="Times New Roman"/>
                <a:ea typeface="Times New Roman"/>
              </a:rPr>
              <a:t>Тема</a:t>
            </a:r>
            <a:r>
              <a:rPr lang="ru-RU" sz="1050" spc="-20" dirty="0">
                <a:latin typeface="Times New Roman"/>
                <a:ea typeface="Times New Roman"/>
              </a:rPr>
              <a:t> </a:t>
            </a:r>
            <a:r>
              <a:rPr lang="ru-RU" sz="1050" dirty="0">
                <a:latin typeface="Times New Roman"/>
                <a:ea typeface="Times New Roman"/>
              </a:rPr>
              <a:t>ОД:</a:t>
            </a:r>
            <a:r>
              <a:rPr lang="ru-RU" sz="1050" u="sng" dirty="0">
                <a:latin typeface="Times New Roman"/>
                <a:ea typeface="Times New Roman"/>
              </a:rPr>
              <a:t> 			</a:t>
            </a:r>
            <a:r>
              <a:rPr lang="ru-RU" sz="1050" dirty="0">
                <a:latin typeface="Times New Roman"/>
                <a:ea typeface="Times New Roman"/>
              </a:rPr>
              <a:t> </a:t>
            </a:r>
          </a:p>
          <a:p>
            <a:pPr marL="140970" marR="424815">
              <a:spcAft>
                <a:spcPts val="0"/>
              </a:spcAft>
              <a:tabLst>
                <a:tab pos="5453380" algn="l"/>
                <a:tab pos="5564505" algn="l"/>
                <a:tab pos="5655945" algn="l"/>
              </a:tabLst>
            </a:pPr>
            <a:r>
              <a:rPr lang="ru-RU" sz="1050" dirty="0">
                <a:latin typeface="Times New Roman"/>
                <a:ea typeface="Times New Roman"/>
              </a:rPr>
              <a:t>Цель</a:t>
            </a:r>
            <a:r>
              <a:rPr lang="ru-RU" sz="1050" spc="-30" dirty="0">
                <a:latin typeface="Times New Roman"/>
                <a:ea typeface="Times New Roman"/>
              </a:rPr>
              <a:t> </a:t>
            </a:r>
            <a:r>
              <a:rPr lang="ru-RU" sz="1050" dirty="0">
                <a:latin typeface="Times New Roman"/>
                <a:ea typeface="Times New Roman"/>
              </a:rPr>
              <a:t>ОД:</a:t>
            </a:r>
            <a:r>
              <a:rPr lang="ru-RU" sz="1050" u="sng" dirty="0">
                <a:latin typeface="Times New Roman"/>
                <a:ea typeface="Times New Roman"/>
              </a:rPr>
              <a:t> 		</a:t>
            </a:r>
            <a:r>
              <a:rPr lang="ru-RU" sz="1050" dirty="0">
                <a:latin typeface="Times New Roman"/>
                <a:ea typeface="Times New Roman"/>
              </a:rPr>
              <a:t> </a:t>
            </a:r>
          </a:p>
          <a:p>
            <a:pPr marL="140970" marR="424815">
              <a:spcAft>
                <a:spcPts val="0"/>
              </a:spcAft>
              <a:tabLst>
                <a:tab pos="5453380" algn="l"/>
                <a:tab pos="5564505" algn="l"/>
                <a:tab pos="5655945" algn="l"/>
              </a:tabLst>
            </a:pPr>
            <a:r>
              <a:rPr lang="ru-RU" sz="1050" dirty="0">
                <a:latin typeface="Times New Roman"/>
                <a:ea typeface="Times New Roman"/>
              </a:rPr>
              <a:t>Цель</a:t>
            </a:r>
            <a:r>
              <a:rPr lang="ru-RU" sz="1050" spc="-20" dirty="0">
                <a:latin typeface="Times New Roman"/>
                <a:ea typeface="Times New Roman"/>
              </a:rPr>
              <a:t> </a:t>
            </a:r>
            <a:r>
              <a:rPr lang="ru-RU" sz="1050" dirty="0">
                <a:latin typeface="Times New Roman"/>
                <a:ea typeface="Times New Roman"/>
              </a:rPr>
              <a:t>посещения:</a:t>
            </a:r>
            <a:r>
              <a:rPr lang="ru-RU" sz="1050" u="sng" dirty="0">
                <a:latin typeface="Times New Roman"/>
                <a:ea typeface="Times New Roman"/>
              </a:rPr>
              <a:t> 			</a:t>
            </a:r>
            <a:endParaRPr lang="ru-RU" sz="105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537017"/>
              </p:ext>
            </p:extLst>
          </p:nvPr>
        </p:nvGraphicFramePr>
        <p:xfrm>
          <a:off x="1154045" y="2069401"/>
          <a:ext cx="7738434" cy="481043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80673"/>
                <a:gridCol w="6409765"/>
                <a:gridCol w="847996"/>
              </a:tblGrid>
              <a:tr h="177583">
                <a:tc>
                  <a:txBody>
                    <a:bodyPr/>
                    <a:lstStyle/>
                    <a:p>
                      <a:pPr marL="184150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09065" marR="1405255" algn="ctr"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Times New Roman"/>
                          <a:ea typeface="Times New Roman"/>
                        </a:rPr>
                        <a:t>Критерии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463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Баллы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49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Соответствие</a:t>
                      </a:r>
                      <a:r>
                        <a:rPr lang="ru-RU" sz="7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темы,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цели,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задач программным требованиям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возрастным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особенностям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17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Оформление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документации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занятию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(конспекта)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03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35623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Комплексность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решения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трех</a:t>
                      </a:r>
                      <a:r>
                        <a:rPr lang="ru-RU" sz="7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основных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компонентов</a:t>
                      </a:r>
                      <a:r>
                        <a:rPr lang="ru-RU" sz="700" spc="-3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образовательного процесса: развивающего,</a:t>
                      </a:r>
                      <a:r>
                        <a:rPr lang="ru-RU" sz="7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образовательного,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воспитательного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49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Наличие</a:t>
                      </a:r>
                      <a:r>
                        <a:rPr lang="ru-RU" sz="7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мотивационного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компонента,</a:t>
                      </a:r>
                      <a:r>
                        <a:rPr lang="ru-RU" sz="7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сюрпризного момента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50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10731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Рациональность использования времени, эффективность</a:t>
                      </a:r>
                      <a:r>
                        <a:rPr lang="ru-RU" sz="700" spc="-3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использования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приемов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для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предупреждения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усталости, распределение</a:t>
                      </a:r>
                      <a:r>
                        <a:rPr lang="ru-RU" sz="7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поданных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материалов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912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Целесообразность использования и эстетичность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демонстрационного,</a:t>
                      </a:r>
                      <a:r>
                        <a:rPr lang="ru-RU" sz="7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дидактического</a:t>
                      </a:r>
                      <a:r>
                        <a:rPr lang="ru-RU" sz="7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раздаточного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материала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85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Эффективность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использования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игры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игровых</a:t>
                      </a:r>
                      <a:r>
                        <a:rPr lang="ru-RU" sz="7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приемов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027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Осуществление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интегрированного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подхода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реализации программного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содержания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03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35623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Реализация личностно ориентированного подхода к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детям: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работа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группах,</a:t>
                      </a:r>
                      <a:r>
                        <a:rPr lang="ru-RU" sz="7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парах;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активизация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каждого ребенка;</a:t>
                      </a:r>
                      <a:r>
                        <a:rPr lang="ru-RU" sz="7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предоставление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возможности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для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самореализации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43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Степень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новизны</a:t>
                      </a:r>
                      <a:r>
                        <a:rPr lang="ru-RU" sz="7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представленных</a:t>
                      </a:r>
                      <a:r>
                        <a:rPr lang="ru-RU" sz="7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знаний,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побуждение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к размышлениям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03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Целесообразность использования наглядных приемов: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обследование,</a:t>
                      </a:r>
                      <a:r>
                        <a:rPr lang="ru-RU" sz="7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сравнение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путем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наложения,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приложения и т.д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03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Эффективность использования приемов, которые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подводят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7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обобщению,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математических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выводов, выделение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математических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понятий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22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Системность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работы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7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формированию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логико- математического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мышления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19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Правильность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представления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математической информации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023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Организация</a:t>
                      </a:r>
                      <a:r>
                        <a:rPr lang="ru-RU" sz="7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поисково-исследовательской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и экспериментальной</a:t>
                      </a:r>
                      <a:r>
                        <a:rPr lang="ru-RU" sz="7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03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Обеспечение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связи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полученных</a:t>
                      </a:r>
                      <a:r>
                        <a:rPr lang="ru-RU" sz="7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знаний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жизнью, развитие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7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детей практических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навыков,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ориентация</a:t>
                      </a:r>
                      <a:r>
                        <a:rPr lang="ru-RU" sz="7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700" spc="-3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практическое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применение знаний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03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Эффективность</a:t>
                      </a:r>
                      <a:r>
                        <a:rPr lang="ru-RU" sz="7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приемов</a:t>
                      </a:r>
                      <a:r>
                        <a:rPr lang="ru-RU" sz="7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активизации</a:t>
                      </a:r>
                      <a:r>
                        <a:rPr lang="ru-RU" sz="7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познавательной</a:t>
                      </a:r>
                      <a:r>
                        <a:rPr lang="ru-RU" sz="700" spc="-3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7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детей,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использование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проблемных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вопросов</a:t>
                      </a:r>
                      <a:r>
                        <a:rPr lang="ru-RU" sz="7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провокационных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ситуаций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03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Целесообразность</a:t>
                      </a:r>
                      <a:r>
                        <a:rPr lang="ru-RU" sz="7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использования</a:t>
                      </a:r>
                      <a:r>
                        <a:rPr lang="ru-RU" sz="7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приемов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обобщения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700" spc="-3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систематизации</a:t>
                      </a:r>
                      <a:r>
                        <a:rPr lang="ru-RU" sz="7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материала,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побуждение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рефлексии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03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Эффективность</a:t>
                      </a:r>
                      <a:r>
                        <a:rPr lang="ru-RU" sz="7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применения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продуктивных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методов</a:t>
                      </a:r>
                      <a:r>
                        <a:rPr lang="ru-RU" sz="7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для развития у детей интереса к математической</a:t>
                      </a:r>
                      <a:r>
                        <a:rPr lang="ru-RU" sz="700" spc="-3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деятельности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451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Целесообразность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контроля</a:t>
                      </a:r>
                      <a:r>
                        <a:rPr lang="ru-RU" sz="7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речью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детей, использование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художественного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слова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03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Деятельность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занятии: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активность, работоспособность, заинтересованность,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внимательность,</a:t>
                      </a:r>
                      <a:r>
                        <a:rPr lang="ru-RU" sz="700" spc="-5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организованность,</a:t>
                      </a:r>
                      <a:r>
                        <a:rPr lang="ru-RU" sz="7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взаимодействие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03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80010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Личностные качества воспитателя: нормативность речи;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педагогический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такт,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культура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общения;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взаимодействие с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детьми;</a:t>
                      </a:r>
                      <a:r>
                        <a:rPr lang="ru-RU" sz="7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самообладание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46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Рациональность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использования</a:t>
                      </a:r>
                      <a:r>
                        <a:rPr lang="ru-RU" sz="7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помещения,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мебели, оборудования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451"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Соблюдение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санитарно-гигиенических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требований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и техники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безопасности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46">
                <a:tc gridSpan="2"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Общая сумма баллов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00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0"/>
            <a:ext cx="9684568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470" marR="733425" indent="502285" algn="ctr">
              <a:spcBef>
                <a:spcPts val="365"/>
              </a:spcBef>
              <a:spcAft>
                <a:spcPts val="0"/>
              </a:spcAft>
              <a:tabLst>
                <a:tab pos="2582545" algn="l"/>
                <a:tab pos="5468620" algn="l"/>
                <a:tab pos="5487670" algn="l"/>
                <a:tab pos="5512435" algn="l"/>
              </a:tabLst>
            </a:pPr>
            <a:r>
              <a:rPr lang="ru-RU" b="1" dirty="0" smtClean="0">
                <a:latin typeface="Times New Roman"/>
                <a:ea typeface="Times New Roman"/>
              </a:rPr>
              <a:t>Карта анализа познавательно-исследовательской  деятельности </a:t>
            </a:r>
          </a:p>
          <a:p>
            <a:pPr marL="77470" marR="733425" indent="502285" algn="ctr">
              <a:spcBef>
                <a:spcPts val="365"/>
              </a:spcBef>
              <a:spcAft>
                <a:spcPts val="0"/>
              </a:spcAft>
              <a:tabLst>
                <a:tab pos="2582545" algn="l"/>
                <a:tab pos="5468620" algn="l"/>
                <a:tab pos="5487670" algn="l"/>
                <a:tab pos="5512435" algn="l"/>
              </a:tabLst>
            </a:pPr>
            <a:r>
              <a:rPr lang="ru-RU" b="1" dirty="0" smtClean="0">
                <a:latin typeface="Times New Roman"/>
                <a:ea typeface="Times New Roman"/>
              </a:rPr>
              <a:t>(ознакомление с окружающим </a:t>
            </a:r>
            <a:r>
              <a:rPr lang="ru-RU" b="1" dirty="0">
                <a:latin typeface="Times New Roman"/>
                <a:ea typeface="Times New Roman"/>
              </a:rPr>
              <a:t>миром)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8729" y="561734"/>
            <a:ext cx="6912768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470" marR="733425" indent="12700">
              <a:spcBef>
                <a:spcPts val="365"/>
              </a:spcBef>
              <a:spcAft>
                <a:spcPts val="0"/>
              </a:spcAft>
              <a:tabLst>
                <a:tab pos="2582545" algn="l"/>
                <a:tab pos="5468620" algn="l"/>
                <a:tab pos="5487670" algn="l"/>
                <a:tab pos="5512435" algn="l"/>
              </a:tabLst>
            </a:pPr>
            <a:r>
              <a:rPr lang="ru-RU" sz="1050" dirty="0">
                <a:latin typeface="Times New Roman"/>
                <a:ea typeface="Times New Roman"/>
              </a:rPr>
              <a:t>Занятие</a:t>
            </a:r>
            <a:r>
              <a:rPr lang="ru-RU" sz="1050" u="sng" dirty="0">
                <a:latin typeface="Times New Roman"/>
                <a:ea typeface="Times New Roman"/>
              </a:rPr>
              <a:t>				</a:t>
            </a:r>
            <a:r>
              <a:rPr lang="ru-RU" sz="1050" dirty="0">
                <a:latin typeface="Times New Roman"/>
                <a:ea typeface="Times New Roman"/>
              </a:rPr>
              <a:t> </a:t>
            </a:r>
          </a:p>
          <a:p>
            <a:pPr marL="77470" marR="733425" indent="12700">
              <a:spcBef>
                <a:spcPts val="365"/>
              </a:spcBef>
              <a:spcAft>
                <a:spcPts val="0"/>
              </a:spcAft>
              <a:tabLst>
                <a:tab pos="2582545" algn="l"/>
                <a:tab pos="5468620" algn="l"/>
                <a:tab pos="5487670" algn="l"/>
                <a:tab pos="5512435" algn="l"/>
              </a:tabLst>
            </a:pPr>
            <a:r>
              <a:rPr lang="ru-RU" sz="1050" dirty="0">
                <a:latin typeface="Times New Roman"/>
                <a:ea typeface="Times New Roman"/>
              </a:rPr>
              <a:t>Задачи:</a:t>
            </a:r>
            <a:r>
              <a:rPr lang="ru-RU" sz="1050" u="sng" dirty="0">
                <a:latin typeface="Times New Roman"/>
                <a:ea typeface="Times New Roman"/>
              </a:rPr>
              <a:t>				</a:t>
            </a:r>
            <a:endParaRPr lang="ru-RU" sz="1050" dirty="0">
              <a:latin typeface="Times New Roman"/>
              <a:ea typeface="Times New Roman"/>
            </a:endParaRPr>
          </a:p>
          <a:p>
            <a:pPr marL="77470" marR="733425" indent="12700">
              <a:spcBef>
                <a:spcPts val="365"/>
              </a:spcBef>
              <a:spcAft>
                <a:spcPts val="0"/>
              </a:spcAft>
              <a:tabLst>
                <a:tab pos="2582545" algn="l"/>
                <a:tab pos="5468620" algn="l"/>
                <a:tab pos="5487670" algn="l"/>
                <a:tab pos="5512435" algn="l"/>
              </a:tabLst>
            </a:pPr>
            <a:r>
              <a:rPr lang="ru-RU" sz="1050" dirty="0">
                <a:latin typeface="Times New Roman"/>
                <a:ea typeface="Times New Roman"/>
              </a:rPr>
              <a:t>Возрастная</a:t>
            </a:r>
            <a:r>
              <a:rPr lang="ru-RU" sz="1050" spc="-20" dirty="0">
                <a:latin typeface="Times New Roman"/>
                <a:ea typeface="Times New Roman"/>
              </a:rPr>
              <a:t> </a:t>
            </a:r>
            <a:r>
              <a:rPr lang="ru-RU" sz="1050" dirty="0">
                <a:latin typeface="Times New Roman"/>
                <a:ea typeface="Times New Roman"/>
              </a:rPr>
              <a:t>группа</a:t>
            </a:r>
            <a:r>
              <a:rPr lang="ru-RU" sz="1050" u="sng" dirty="0">
                <a:latin typeface="Times New Roman"/>
                <a:ea typeface="Times New Roman"/>
              </a:rPr>
              <a:t> 			</a:t>
            </a:r>
            <a:r>
              <a:rPr lang="ru-RU" sz="1050" dirty="0">
                <a:latin typeface="Times New Roman"/>
                <a:ea typeface="Times New Roman"/>
              </a:rPr>
              <a:t>                                                                                                        Воспитатель</a:t>
            </a:r>
            <a:r>
              <a:rPr lang="ru-RU" sz="1050" spc="-10" dirty="0">
                <a:latin typeface="Times New Roman"/>
                <a:ea typeface="Times New Roman"/>
              </a:rPr>
              <a:t> </a:t>
            </a:r>
            <a:r>
              <a:rPr lang="ru-RU" sz="1050" dirty="0">
                <a:latin typeface="Times New Roman"/>
                <a:ea typeface="Times New Roman"/>
              </a:rPr>
              <a:t>(специалист)</a:t>
            </a:r>
            <a:r>
              <a:rPr lang="ru-RU" sz="1050" u="sng" dirty="0">
                <a:latin typeface="Times New Roman"/>
                <a:ea typeface="Times New Roman"/>
              </a:rPr>
              <a:t> 				</a:t>
            </a:r>
            <a:r>
              <a:rPr lang="ru-RU" sz="1050" dirty="0">
                <a:latin typeface="Times New Roman"/>
                <a:ea typeface="Times New Roman"/>
              </a:rPr>
              <a:t>                                                                                                         Дата</a:t>
            </a:r>
            <a:r>
              <a:rPr lang="ru-RU" sz="1050" spc="-10" dirty="0">
                <a:latin typeface="Times New Roman"/>
                <a:ea typeface="Times New Roman"/>
              </a:rPr>
              <a:t> </a:t>
            </a:r>
            <a:r>
              <a:rPr lang="ru-RU" sz="1050" dirty="0">
                <a:latin typeface="Times New Roman"/>
                <a:ea typeface="Times New Roman"/>
              </a:rPr>
              <a:t>проведения</a:t>
            </a:r>
            <a:r>
              <a:rPr lang="ru-RU" sz="1050" u="sng" dirty="0">
                <a:latin typeface="Times New Roman"/>
                <a:ea typeface="Times New Roman"/>
              </a:rPr>
              <a:t>	</a:t>
            </a:r>
            <a:r>
              <a:rPr lang="ru-RU" sz="1050" dirty="0">
                <a:latin typeface="Times New Roman"/>
                <a:ea typeface="Times New Roman"/>
              </a:rPr>
              <a:t>Количество</a:t>
            </a:r>
            <a:r>
              <a:rPr lang="ru-RU" sz="1050" spc="-25" dirty="0">
                <a:latin typeface="Times New Roman"/>
                <a:ea typeface="Times New Roman"/>
              </a:rPr>
              <a:t> </a:t>
            </a:r>
            <a:r>
              <a:rPr lang="ru-RU" sz="1050" dirty="0">
                <a:latin typeface="Times New Roman"/>
                <a:ea typeface="Times New Roman"/>
              </a:rPr>
              <a:t>детей</a:t>
            </a:r>
            <a:r>
              <a:rPr lang="ru-RU" sz="1050" u="sng" dirty="0">
                <a:latin typeface="Times New Roman"/>
                <a:ea typeface="Times New Roman"/>
              </a:rPr>
              <a:t> 		</a:t>
            </a:r>
            <a:r>
              <a:rPr lang="ru-RU" u="sng" dirty="0">
                <a:latin typeface="Times New Roman"/>
                <a:ea typeface="Times New Roman"/>
              </a:rPr>
              <a:t> 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 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167453"/>
              </p:ext>
            </p:extLst>
          </p:nvPr>
        </p:nvGraphicFramePr>
        <p:xfrm>
          <a:off x="1043609" y="1844824"/>
          <a:ext cx="7920879" cy="4752594"/>
        </p:xfrm>
        <a:graphic>
          <a:graphicData uri="http://schemas.openxmlformats.org/drawingml/2006/table">
            <a:tbl>
              <a:tblPr firstRow="1" firstCol="1" bandRow="1"/>
              <a:tblGrid>
                <a:gridCol w="216024"/>
                <a:gridCol w="5683649"/>
                <a:gridCol w="637722"/>
                <a:gridCol w="691742"/>
                <a:gridCol w="691742"/>
              </a:tblGrid>
              <a:tr h="112066">
                <a:tc rowSpan="2">
                  <a:txBody>
                    <a:bodyPr/>
                    <a:lstStyle/>
                    <a:p>
                      <a:pPr marR="107315" indent="28575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r>
                        <a:rPr lang="ru-RU" sz="800" b="1" spc="-26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п/п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828675"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Критерии</a:t>
                      </a:r>
                      <a:r>
                        <a:rPr lang="ru-RU" sz="800" b="1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анализа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28675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28675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Уровни оценок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Высокий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Средний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Низкий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42037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Соответствие программного содержания занятия</a:t>
                      </a:r>
                      <a:r>
                        <a:rPr lang="ru-RU" sz="800" b="1" spc="-26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развитию</a:t>
                      </a:r>
                      <a:r>
                        <a:rPr lang="ru-RU" sz="800" b="1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b="1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возрасту</a:t>
                      </a:r>
                      <a:r>
                        <a:rPr lang="ru-RU" sz="800" b="1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 marL="2413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Познавательный</a:t>
                      </a:r>
                      <a:r>
                        <a:rPr lang="ru-RU" sz="800" b="1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эффект</a:t>
                      </a:r>
                      <a:r>
                        <a:rPr lang="ru-RU" sz="800" b="1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занятия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(наличие</a:t>
                      </a:r>
                      <a:r>
                        <a:rPr lang="ru-RU" sz="8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 err="1">
                          <a:effectLst/>
                          <a:latin typeface="Times New Roman"/>
                          <a:ea typeface="Times New Roman"/>
                        </a:rPr>
                        <a:t>элементовнового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64">
                <a:tc>
                  <a:txBody>
                    <a:bodyPr/>
                    <a:lstStyle/>
                    <a:p>
                      <a:pPr marL="2413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481965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Развитие мыслительной деятельности детей на</a:t>
                      </a:r>
                      <a:r>
                        <a:rPr lang="ru-RU" sz="800" b="1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занятии</a:t>
                      </a:r>
                      <a:r>
                        <a:rPr lang="ru-RU" sz="800" b="1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(обеспечение усилий</a:t>
                      </a:r>
                      <a:r>
                        <a:rPr lang="ru-RU" sz="8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напряжение</a:t>
                      </a:r>
                      <a:r>
                        <a:rPr lang="ru-RU" sz="8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мысли ребенка,</a:t>
                      </a:r>
                      <a:r>
                        <a:rPr lang="ru-RU" sz="8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наличие</a:t>
                      </a:r>
                      <a:r>
                        <a:rPr lang="ru-RU" sz="8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поисковых</a:t>
                      </a:r>
                      <a:r>
                        <a:rPr lang="ru-RU" sz="8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ситуаций)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6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Развитие</a:t>
                      </a:r>
                      <a:r>
                        <a:rPr lang="ru-RU" sz="800" b="1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психических</a:t>
                      </a:r>
                      <a:r>
                        <a:rPr lang="ru-RU" sz="800" b="1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процессов</a:t>
                      </a:r>
                      <a:r>
                        <a:rPr lang="ru-RU" sz="800" b="1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800" b="1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8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речь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55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8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внимание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8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память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8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мышление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 marL="2413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Воспитательная</a:t>
                      </a:r>
                      <a:r>
                        <a:rPr lang="ru-RU" sz="800" b="1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ценность</a:t>
                      </a:r>
                      <a:r>
                        <a:rPr lang="ru-RU" sz="800" b="1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занятия</a:t>
                      </a:r>
                      <a:r>
                        <a:rPr lang="ru-RU" sz="800" b="1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(развитие</a:t>
                      </a:r>
                      <a:r>
                        <a:rPr lang="ru-RU" sz="8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ребенка)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 marL="2413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5397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Выполнение гигиенических требований к организации</a:t>
                      </a:r>
                      <a:r>
                        <a:rPr lang="ru-RU" sz="800" b="1" spc="-26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всего занятия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8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помещения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8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одежда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8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оборудование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 marL="2413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7.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Эстетика занятия: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60"/>
                        </a:lnSpc>
                        <a:spcAft>
                          <a:spcPts val="0"/>
                        </a:spcAft>
                        <a:tabLst>
                          <a:tab pos="243205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-	внешний</a:t>
                      </a:r>
                      <a:r>
                        <a:rPr lang="ru-RU" sz="8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вид</a:t>
                      </a:r>
                      <a:r>
                        <a:rPr lang="ru-RU" sz="8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детей;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80"/>
                        </a:lnSpc>
                        <a:spcAft>
                          <a:spcPts val="0"/>
                        </a:spcAft>
                        <a:tabLst>
                          <a:tab pos="243205" algn="l"/>
                        </a:tabLs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-	внешний</a:t>
                      </a:r>
                      <a:r>
                        <a:rPr lang="ru-RU" sz="8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вид</a:t>
                      </a:r>
                      <a:r>
                        <a:rPr lang="ru-RU" sz="8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специалиста;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55"/>
                        </a:lnSpc>
                        <a:spcAft>
                          <a:spcPts val="0"/>
                        </a:spcAft>
                        <a:tabLst>
                          <a:tab pos="243205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-	интерьер помещения;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Aft>
                          <a:spcPts val="0"/>
                        </a:spcAft>
                        <a:tabLst>
                          <a:tab pos="243205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-	эстетичность</a:t>
                      </a:r>
                      <a:r>
                        <a:rPr lang="ru-RU" sz="8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используемого</a:t>
                      </a:r>
                      <a:r>
                        <a:rPr lang="ru-RU" sz="8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оборудования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 marL="2413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8.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8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Использование</a:t>
                      </a:r>
                      <a:r>
                        <a:rPr lang="ru-RU" sz="800" b="1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наглядных</a:t>
                      </a:r>
                      <a:r>
                        <a:rPr lang="ru-RU" sz="800" b="1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пособий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Aft>
                          <a:spcPts val="0"/>
                        </a:spcAft>
                        <a:tabLst>
                          <a:tab pos="208280" algn="l"/>
                        </a:tabLs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-	их качество;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95"/>
                        </a:lnSpc>
                        <a:spcAft>
                          <a:spcPts val="0"/>
                        </a:spcAft>
                        <a:tabLst>
                          <a:tab pos="208280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-	разнообразие;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45"/>
                        </a:lnSpc>
                        <a:spcAft>
                          <a:spcPts val="0"/>
                        </a:spcAft>
                        <a:tabLst>
                          <a:tab pos="208280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-	целесообразность</a:t>
                      </a:r>
                      <a:r>
                        <a:rPr lang="ru-RU" sz="8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применения.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 marL="2413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9.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Продуманность</a:t>
                      </a:r>
                      <a:r>
                        <a:rPr lang="ru-RU" sz="800" b="1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построения</a:t>
                      </a:r>
                      <a:r>
                        <a:rPr lang="ru-RU" sz="800" b="1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занятия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55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-мотивация;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-части</a:t>
                      </a:r>
                      <a:r>
                        <a:rPr lang="ru-RU" sz="8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занятия,</a:t>
                      </a:r>
                      <a:r>
                        <a:rPr lang="ru-RU" sz="8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их</a:t>
                      </a:r>
                      <a:r>
                        <a:rPr lang="ru-RU" sz="8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взаимосвязь;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рациональность</a:t>
                      </a:r>
                      <a:r>
                        <a:rPr lang="ru-RU" sz="8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смены</a:t>
                      </a:r>
                      <a:r>
                        <a:rPr lang="ru-RU" sz="8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видов</a:t>
                      </a:r>
                      <a:r>
                        <a:rPr lang="ru-RU" sz="8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8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8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занятии;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-профилактика</a:t>
                      </a:r>
                      <a:r>
                        <a:rPr lang="ru-RU" sz="8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утомления</a:t>
                      </a:r>
                      <a:r>
                        <a:rPr lang="ru-RU" sz="8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(наличие</a:t>
                      </a:r>
                      <a:r>
                        <a:rPr lang="ru-RU" sz="8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физкультурной паузы).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201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948465"/>
              </p:ext>
            </p:extLst>
          </p:nvPr>
        </p:nvGraphicFramePr>
        <p:xfrm>
          <a:off x="1043608" y="620688"/>
          <a:ext cx="7920879" cy="4572000"/>
        </p:xfrm>
        <a:graphic>
          <a:graphicData uri="http://schemas.openxmlformats.org/drawingml/2006/table">
            <a:tbl>
              <a:tblPr firstRow="1" firstCol="1" bandRow="1"/>
              <a:tblGrid>
                <a:gridCol w="216024"/>
                <a:gridCol w="5683649"/>
                <a:gridCol w="637722"/>
                <a:gridCol w="691742"/>
                <a:gridCol w="691742"/>
              </a:tblGrid>
              <a:tr h="89653">
                <a:tc>
                  <a:txBody>
                    <a:bodyPr/>
                    <a:lstStyle/>
                    <a:p>
                      <a:pPr marL="2413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10.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Разнообразие</a:t>
                      </a:r>
                      <a:r>
                        <a:rPr lang="ru-RU" sz="800" b="1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методов</a:t>
                      </a:r>
                      <a:r>
                        <a:rPr lang="ru-RU" sz="800" b="1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b="1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приемов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8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соответствие</a:t>
                      </a:r>
                      <a:r>
                        <a:rPr lang="ru-RU" sz="8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приемов</a:t>
                      </a:r>
                      <a:r>
                        <a:rPr lang="ru-RU" sz="8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развитию</a:t>
                      </a:r>
                      <a:r>
                        <a:rPr lang="ru-RU" sz="8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детей,</a:t>
                      </a:r>
                      <a:r>
                        <a:rPr lang="ru-RU" sz="8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требованиям методики</a:t>
                      </a:r>
                      <a:r>
                        <a:rPr lang="ru-RU" sz="8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данной</a:t>
                      </a:r>
                      <a:r>
                        <a:rPr lang="ru-RU" sz="8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программы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-приемы</a:t>
                      </a:r>
                      <a:r>
                        <a:rPr lang="ru-RU" sz="8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привлечения</a:t>
                      </a:r>
                      <a:r>
                        <a:rPr lang="ru-RU" sz="8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сосредоточения</a:t>
                      </a:r>
                      <a:r>
                        <a:rPr lang="ru-RU" sz="8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внимания</a:t>
                      </a:r>
                      <a:r>
                        <a:rPr lang="ru-RU" sz="8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детей (владение</a:t>
                      </a:r>
                      <a:r>
                        <a:rPr lang="ru-RU" sz="8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педагогом</a:t>
                      </a:r>
                      <a:r>
                        <a:rPr lang="ru-RU" sz="8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организацией</a:t>
                      </a:r>
                      <a:r>
                        <a:rPr lang="ru-RU" sz="8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детского</a:t>
                      </a:r>
                      <a:r>
                        <a:rPr lang="ru-RU" sz="8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коллектива);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-приемы</a:t>
                      </a:r>
                      <a:r>
                        <a:rPr lang="ru-RU" sz="8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обеспечения</a:t>
                      </a:r>
                      <a:r>
                        <a:rPr lang="ru-RU" sz="8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эмоциональности</a:t>
                      </a:r>
                      <a:r>
                        <a:rPr lang="ru-RU" sz="8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занятия, поддержание</a:t>
                      </a:r>
                      <a:r>
                        <a:rPr lang="ru-RU" sz="8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интереса</a:t>
                      </a:r>
                      <a:r>
                        <a:rPr lang="ru-RU" sz="8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детей;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-приемы</a:t>
                      </a:r>
                      <a:r>
                        <a:rPr lang="ru-RU" sz="8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преподнесения</a:t>
                      </a:r>
                      <a:r>
                        <a:rPr lang="ru-RU" sz="8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новых</a:t>
                      </a:r>
                      <a:r>
                        <a:rPr lang="ru-RU" sz="8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знаний</a:t>
                      </a:r>
                      <a:r>
                        <a:rPr lang="ru-RU" sz="8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опорой</a:t>
                      </a:r>
                      <a:r>
                        <a:rPr lang="ru-RU" sz="8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на имеющийся</a:t>
                      </a:r>
                      <a:r>
                        <a:rPr lang="ru-RU" sz="8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опыт</a:t>
                      </a:r>
                      <a:r>
                        <a:rPr lang="ru-RU" sz="8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детей;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15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-приемы</a:t>
                      </a:r>
                      <a:r>
                        <a:rPr lang="ru-RU" sz="8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активизации</a:t>
                      </a:r>
                      <a:r>
                        <a:rPr lang="ru-RU" sz="8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самостоятельного</a:t>
                      </a:r>
                      <a:r>
                        <a:rPr lang="ru-RU" sz="8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мышления</a:t>
                      </a:r>
                      <a:r>
                        <a:rPr lang="ru-RU" sz="8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детей;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 marL="24130">
                        <a:lnSpc>
                          <a:spcPts val="1215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11.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Речь</a:t>
                      </a:r>
                      <a:r>
                        <a:rPr lang="ru-RU" sz="800" b="1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педагога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60"/>
                        </a:lnSpc>
                        <a:spcAft>
                          <a:spcPts val="0"/>
                        </a:spcAft>
                        <a:tabLst>
                          <a:tab pos="208280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-	грамотность;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Aft>
                          <a:spcPts val="0"/>
                        </a:spcAft>
                        <a:tabLst>
                          <a:tab pos="208280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-	доступность;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55"/>
                        </a:lnSpc>
                        <a:spcAft>
                          <a:spcPts val="0"/>
                        </a:spcAft>
                        <a:tabLst>
                          <a:tab pos="208280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-	логичность;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-	эмоциональность.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 marL="24130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12.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Педагогический</a:t>
                      </a:r>
                      <a:r>
                        <a:rPr lang="ru-RU" sz="800" b="1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такт</a:t>
                      </a:r>
                      <a:r>
                        <a:rPr lang="ru-RU" sz="800" b="1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специалиста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 marL="24130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13.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Индивидуальная</a:t>
                      </a:r>
                      <a:r>
                        <a:rPr lang="ru-RU" sz="800" b="1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работа</a:t>
                      </a:r>
                      <a:r>
                        <a:rPr lang="ru-RU" sz="800" b="1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b="1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детьми с</a:t>
                      </a:r>
                      <a:r>
                        <a:rPr lang="ru-RU" sz="800" b="1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учетом индивидуальных</a:t>
                      </a:r>
                      <a:r>
                        <a:rPr lang="ru-RU" sz="800" b="1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особенностей</a:t>
                      </a:r>
                      <a:r>
                        <a:rPr lang="ru-RU" sz="800" b="1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развития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14.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Качество</a:t>
                      </a:r>
                      <a:r>
                        <a:rPr lang="ru-RU" sz="800" b="1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выполнения</a:t>
                      </a:r>
                      <a:r>
                        <a:rPr lang="ru-RU" sz="800" b="1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заданий</a:t>
                      </a:r>
                      <a:r>
                        <a:rPr lang="ru-RU" sz="800" b="1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(работ)</a:t>
                      </a:r>
                      <a:r>
                        <a:rPr lang="ru-RU" sz="800" b="1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детьми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 marL="24130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15.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Поведение</a:t>
                      </a:r>
                      <a:r>
                        <a:rPr lang="ru-RU" sz="800" b="1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800" b="1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800" b="1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занятии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Aft>
                          <a:spcPts val="0"/>
                        </a:spcAft>
                        <a:tabLst>
                          <a:tab pos="208280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-	дисциплинированность;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170"/>
                        </a:lnSpc>
                        <a:spcAft>
                          <a:spcPts val="0"/>
                        </a:spcAft>
                        <a:tabLst>
                          <a:tab pos="243205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-	организованность.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21">
                <a:tc>
                  <a:txBody>
                    <a:bodyPr/>
                    <a:lstStyle/>
                    <a:p>
                      <a:pPr marL="24130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16.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Развитие</a:t>
                      </a:r>
                      <a:r>
                        <a:rPr lang="ru-RU" sz="800" b="1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навыков</a:t>
                      </a:r>
                      <a:r>
                        <a:rPr lang="ru-RU" sz="800" b="1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учебной</a:t>
                      </a:r>
                      <a:r>
                        <a:rPr lang="ru-RU" sz="800" b="1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(мыслительной) деятельности (умение слушать и слышать, смотреть и</a:t>
                      </a:r>
                      <a:r>
                        <a:rPr lang="ru-RU" sz="800" spc="-26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видеть</a:t>
                      </a:r>
                      <a:r>
                        <a:rPr lang="ru-RU" sz="8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и принимать задание)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>
                  <a:txBody>
                    <a:bodyPr/>
                    <a:lstStyle/>
                    <a:p>
                      <a:pPr marL="24130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17.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Подведение</a:t>
                      </a:r>
                      <a:r>
                        <a:rPr lang="ru-RU" sz="800" b="1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итога</a:t>
                      </a:r>
                      <a:r>
                        <a:rPr lang="ru-RU" sz="800" b="1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занятия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21">
                <a:tc>
                  <a:txBody>
                    <a:bodyPr/>
                    <a:lstStyle/>
                    <a:p>
                      <a:pPr marL="24130">
                        <a:lnSpc>
                          <a:spcPts val="1215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18.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15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Анализ</a:t>
                      </a:r>
                      <a:r>
                        <a:rPr lang="ru-RU" sz="800" b="1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детьми</a:t>
                      </a:r>
                      <a:r>
                        <a:rPr lang="ru-RU" sz="800" b="1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выполненных</a:t>
                      </a:r>
                      <a:r>
                        <a:rPr lang="ru-RU" sz="800" b="1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заданий</a:t>
                      </a:r>
                      <a:r>
                        <a:rPr lang="ru-RU" sz="800" b="1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(как</a:t>
                      </a:r>
                      <a:r>
                        <a:rPr lang="ru-RU" sz="8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оценивают полученный результат: радуются, любуются, проявляют </a:t>
                      </a:r>
                      <a:r>
                        <a:rPr lang="ru-RU" sz="800" spc="-26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равнодушие)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53">
                <a:tc gridSpan="2">
                  <a:txBody>
                    <a:bodyPr/>
                    <a:lstStyle/>
                    <a:p>
                      <a:pPr marL="24130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3620" marR="336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87624" y="5229200"/>
            <a:ext cx="6318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970">
              <a:spcAft>
                <a:spcPts val="0"/>
              </a:spcAft>
            </a:pPr>
            <a:r>
              <a:rPr lang="ru-RU" sz="900" dirty="0">
                <a:latin typeface="Times New Roman"/>
                <a:ea typeface="Times New Roman"/>
              </a:rPr>
              <a:t>Уровни</a:t>
            </a:r>
            <a:r>
              <a:rPr lang="ru-RU" sz="900" spc="-10" dirty="0">
                <a:latin typeface="Times New Roman"/>
                <a:ea typeface="Times New Roman"/>
              </a:rPr>
              <a:t> </a:t>
            </a:r>
            <a:r>
              <a:rPr lang="ru-RU" sz="900" dirty="0">
                <a:latin typeface="Times New Roman"/>
                <a:ea typeface="Times New Roman"/>
              </a:rPr>
              <a:t>для</a:t>
            </a:r>
            <a:r>
              <a:rPr lang="ru-RU" sz="900" spc="-10" dirty="0">
                <a:latin typeface="Times New Roman"/>
                <a:ea typeface="Times New Roman"/>
              </a:rPr>
              <a:t> </a:t>
            </a:r>
            <a:r>
              <a:rPr lang="ru-RU" sz="900" dirty="0">
                <a:latin typeface="Times New Roman"/>
                <a:ea typeface="Times New Roman"/>
              </a:rPr>
              <a:t>каждого</a:t>
            </a:r>
            <a:r>
              <a:rPr lang="ru-RU" sz="900" spc="-15" dirty="0">
                <a:latin typeface="Times New Roman"/>
                <a:ea typeface="Times New Roman"/>
              </a:rPr>
              <a:t> </a:t>
            </a:r>
            <a:r>
              <a:rPr lang="ru-RU" sz="900" dirty="0">
                <a:latin typeface="Times New Roman"/>
                <a:ea typeface="Times New Roman"/>
              </a:rPr>
              <a:t>критерия:</a:t>
            </a:r>
          </a:p>
          <a:p>
            <a:pPr marL="140970" marR="586105">
              <a:spcAft>
                <a:spcPts val="0"/>
              </a:spcAft>
            </a:pPr>
            <a:r>
              <a:rPr lang="ru-RU" sz="900" dirty="0">
                <a:latin typeface="Times New Roman"/>
                <a:ea typeface="Times New Roman"/>
              </a:rPr>
              <a:t>высокий - 3 балла; достаточный - 2 балла; средний - 1 балл; низкий - 0</a:t>
            </a:r>
            <a:r>
              <a:rPr lang="ru-RU" sz="900" spc="-335" dirty="0">
                <a:latin typeface="Times New Roman"/>
                <a:ea typeface="Times New Roman"/>
              </a:rPr>
              <a:t> </a:t>
            </a:r>
            <a:r>
              <a:rPr lang="ru-RU" sz="900" dirty="0">
                <a:latin typeface="Times New Roman"/>
                <a:ea typeface="Times New Roman"/>
              </a:rPr>
              <a:t>баллов.</a:t>
            </a:r>
          </a:p>
          <a:p>
            <a:pPr marL="140970">
              <a:spcAft>
                <a:spcPts val="0"/>
              </a:spcAft>
            </a:pPr>
            <a:r>
              <a:rPr lang="ru-RU" sz="900" dirty="0" smtClean="0">
                <a:latin typeface="Times New Roman"/>
                <a:ea typeface="Times New Roman"/>
              </a:rPr>
              <a:t>Вывод</a:t>
            </a:r>
            <a:r>
              <a:rPr lang="ru-RU" sz="900" dirty="0">
                <a:latin typeface="Times New Roman"/>
                <a:ea typeface="Times New Roman"/>
              </a:rPr>
              <a:t>:</a:t>
            </a:r>
          </a:p>
          <a:p>
            <a:pPr marL="140970">
              <a:spcAft>
                <a:spcPts val="0"/>
              </a:spcAft>
            </a:pPr>
            <a:r>
              <a:rPr lang="ru-RU" sz="900" dirty="0">
                <a:latin typeface="Times New Roman"/>
                <a:ea typeface="Times New Roman"/>
              </a:rPr>
              <a:t>Предложения:</a:t>
            </a:r>
          </a:p>
          <a:p>
            <a:pPr marL="140970">
              <a:spcAft>
                <a:spcPts val="0"/>
              </a:spcAft>
            </a:pPr>
            <a:r>
              <a:rPr lang="ru-RU" sz="900" dirty="0">
                <a:latin typeface="Times New Roman"/>
                <a:ea typeface="Times New Roman"/>
              </a:rPr>
              <a:t>Анализ</a:t>
            </a:r>
            <a:r>
              <a:rPr lang="ru-RU" sz="900" spc="-10" dirty="0">
                <a:latin typeface="Times New Roman"/>
                <a:ea typeface="Times New Roman"/>
              </a:rPr>
              <a:t> </a:t>
            </a:r>
            <a:r>
              <a:rPr lang="ru-RU" sz="900" dirty="0">
                <a:latin typeface="Times New Roman"/>
                <a:ea typeface="Times New Roman"/>
              </a:rPr>
              <a:t>провел:</a:t>
            </a:r>
          </a:p>
          <a:p>
            <a:pPr marL="140970">
              <a:spcAft>
                <a:spcPts val="0"/>
              </a:spcAft>
            </a:pPr>
            <a:r>
              <a:rPr lang="ru-RU" sz="900" dirty="0">
                <a:latin typeface="Times New Roman"/>
                <a:ea typeface="Times New Roman"/>
              </a:rPr>
              <a:t>С</a:t>
            </a:r>
            <a:r>
              <a:rPr lang="ru-RU" sz="900" spc="-15" dirty="0">
                <a:latin typeface="Times New Roman"/>
                <a:ea typeface="Times New Roman"/>
              </a:rPr>
              <a:t> </a:t>
            </a:r>
            <a:r>
              <a:rPr lang="ru-RU" sz="900" dirty="0">
                <a:latin typeface="Times New Roman"/>
                <a:ea typeface="Times New Roman"/>
              </a:rPr>
              <a:t>результатами</a:t>
            </a:r>
            <a:r>
              <a:rPr lang="ru-RU" sz="900" spc="-5" dirty="0">
                <a:latin typeface="Times New Roman"/>
                <a:ea typeface="Times New Roman"/>
              </a:rPr>
              <a:t> </a:t>
            </a:r>
            <a:r>
              <a:rPr lang="ru-RU" sz="900" dirty="0">
                <a:latin typeface="Times New Roman"/>
                <a:ea typeface="Times New Roman"/>
              </a:rPr>
              <a:t>анализа</a:t>
            </a:r>
            <a:r>
              <a:rPr lang="ru-RU" sz="900" spc="-15" dirty="0">
                <a:latin typeface="Times New Roman"/>
                <a:ea typeface="Times New Roman"/>
              </a:rPr>
              <a:t> </a:t>
            </a:r>
            <a:r>
              <a:rPr lang="ru-RU" sz="900" dirty="0">
                <a:latin typeface="Times New Roman"/>
                <a:ea typeface="Times New Roman"/>
              </a:rPr>
              <a:t>ознакомлен:</a:t>
            </a:r>
            <a:endParaRPr lang="ru-RU" sz="9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6674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0"/>
            <a:ext cx="9684568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470" marR="733425" indent="502285" algn="ctr">
              <a:spcBef>
                <a:spcPts val="365"/>
              </a:spcBef>
              <a:spcAft>
                <a:spcPts val="0"/>
              </a:spcAft>
              <a:tabLst>
                <a:tab pos="2582545" algn="l"/>
                <a:tab pos="5468620" algn="l"/>
                <a:tab pos="5487670" algn="l"/>
                <a:tab pos="5512435" algn="l"/>
              </a:tabLst>
            </a:pPr>
            <a:r>
              <a:rPr lang="ru-RU" b="1" dirty="0">
                <a:latin typeface="Times New Roman"/>
                <a:ea typeface="Times New Roman"/>
              </a:rPr>
              <a:t>Карта педагогического </a:t>
            </a:r>
            <a:r>
              <a:rPr lang="ru-RU" b="1" dirty="0" smtClean="0">
                <a:latin typeface="Times New Roman"/>
                <a:ea typeface="Times New Roman"/>
              </a:rPr>
              <a:t>анализа образовательной </a:t>
            </a:r>
            <a:r>
              <a:rPr lang="ru-RU" b="1" dirty="0">
                <a:latin typeface="Times New Roman"/>
                <a:ea typeface="Times New Roman"/>
              </a:rPr>
              <a:t>деятельности  </a:t>
            </a:r>
            <a:endParaRPr lang="ru-RU" b="1" dirty="0" smtClean="0">
              <a:latin typeface="Times New Roman"/>
              <a:ea typeface="Times New Roman"/>
            </a:endParaRPr>
          </a:p>
          <a:p>
            <a:pPr marL="77470" marR="733425" indent="502285" algn="ctr">
              <a:spcBef>
                <a:spcPts val="365"/>
              </a:spcBef>
              <a:spcAft>
                <a:spcPts val="0"/>
              </a:spcAft>
              <a:tabLst>
                <a:tab pos="2582545" algn="l"/>
                <a:tab pos="5468620" algn="l"/>
                <a:tab pos="5487670" algn="l"/>
                <a:tab pos="5512435" algn="l"/>
              </a:tabLst>
            </a:pPr>
            <a:r>
              <a:rPr lang="ru-RU" b="1" dirty="0" smtClean="0">
                <a:latin typeface="Times New Roman"/>
                <a:ea typeface="Times New Roman"/>
              </a:rPr>
              <a:t>по </a:t>
            </a:r>
            <a:r>
              <a:rPr lang="ru-RU" b="1" dirty="0">
                <a:latin typeface="Times New Roman"/>
                <a:ea typeface="Times New Roman"/>
              </a:rPr>
              <a:t>речевому развитию дошкольников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00094"/>
              </p:ext>
            </p:extLst>
          </p:nvPr>
        </p:nvGraphicFramePr>
        <p:xfrm>
          <a:off x="1115616" y="765862"/>
          <a:ext cx="7890841" cy="452926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0040"/>
                <a:gridCol w="2091256"/>
                <a:gridCol w="4191275"/>
                <a:gridCol w="434778"/>
                <a:gridCol w="434778"/>
                <a:gridCol w="378714"/>
              </a:tblGrid>
              <a:tr h="99677">
                <a:tc>
                  <a:txBody>
                    <a:bodyPr/>
                    <a:lstStyle/>
                    <a:p>
                      <a:pPr marL="141605" algn="l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5590" algn="l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</a:rPr>
                        <a:t>Показатели</a:t>
                      </a:r>
                      <a:r>
                        <a:rPr lang="ru-RU" sz="700" b="1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</a:rPr>
                        <a:t>оценки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6600" algn="l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</a:rPr>
                        <a:t>Критерии</a:t>
                      </a:r>
                      <a:r>
                        <a:rPr lang="ru-RU" sz="700" b="1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</a:rPr>
                        <a:t>оценки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06">
                <a:tc rowSpan="3">
                  <a:txBody>
                    <a:bodyPr/>
                    <a:lstStyle/>
                    <a:p>
                      <a:pPr marL="98425" algn="l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68580" marR="694690"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План-конспект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разработан в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соответствии с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требованиями</a:t>
                      </a:r>
                      <a:r>
                        <a:rPr lang="ru-RU" sz="700" spc="-6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8580" marR="88900"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предложенной</a:t>
                      </a:r>
                      <a:r>
                        <a:rPr lang="ru-RU" sz="700" spc="-7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структуре</a:t>
                      </a:r>
                      <a:r>
                        <a:rPr lang="ru-RU" sz="7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и логике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8580" marR="614045"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7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8580" marR="62230"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дошкольного возраста по</a:t>
                      </a:r>
                      <a:r>
                        <a:rPr lang="ru-RU" sz="700" spc="-29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области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«Речевое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развитие»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 marR="100965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план-конспект полностью соответствует</a:t>
                      </a:r>
                      <a:r>
                        <a:rPr lang="ru-RU" sz="600" spc="-26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предложенной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структуре и логике</a:t>
                      </a:r>
                      <a:r>
                        <a:rPr lang="ru-RU" sz="6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образовательной деятельности детей дошкольного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возраста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области «Речевое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развитие»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310" marR="206375" algn="l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план-конспект частично соответствует </a:t>
                      </a:r>
                      <a:r>
                        <a:rPr lang="ru-RU" sz="600" spc="-26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предложенной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структуре и логике</a:t>
                      </a:r>
                      <a:r>
                        <a:rPr lang="ru-RU" sz="6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7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7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дошкольного возраста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области «Речевое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развитие»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310" marR="282575" algn="l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план-конспект не соответствует</a:t>
                      </a:r>
                      <a:r>
                        <a:rPr lang="ru-RU" sz="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предложенной </a:t>
                      </a: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структуре и логике</a:t>
                      </a:r>
                      <a:r>
                        <a:rPr lang="ru-RU" sz="6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700" spc="-29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7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7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дошкольного возраста</a:t>
                      </a:r>
                      <a:r>
                        <a:rPr lang="ru-RU" sz="7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7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7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области «Речевое</a:t>
                      </a:r>
                      <a:r>
                        <a:rPr lang="ru-RU" sz="7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развитие»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791">
                <a:tc rowSpan="3">
                  <a:txBody>
                    <a:bodyPr/>
                    <a:lstStyle/>
                    <a:p>
                      <a:pPr marL="98425" algn="l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68580" marR="118745"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Содержание плана-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конспекта</a:t>
                      </a:r>
                      <a:r>
                        <a:rPr lang="ru-RU" sz="700" spc="-7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соответствует</a:t>
                      </a:r>
                      <a:r>
                        <a:rPr lang="ru-RU" sz="7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выбранной возрастной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группе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 marR="117475"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содержание план-конспекта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полностью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соответствует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выбранной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731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возрастной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группе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310" marR="75565"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содержание</a:t>
                      </a:r>
                      <a:r>
                        <a:rPr lang="ru-RU" sz="7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план-конспекта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частично</a:t>
                      </a:r>
                      <a:r>
                        <a:rPr lang="ru-RU" sz="7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соответствует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выбранной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возрастной группе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310" marR="100330"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содержание план-конспекта не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соответствует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выбранной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возрастной группе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68">
                <a:tc rowSpan="3">
                  <a:txBody>
                    <a:bodyPr/>
                    <a:lstStyle/>
                    <a:p>
                      <a:pPr marL="98425" algn="l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68580" algn="l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Сформулированные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8580" marR="135255"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задачи образовательной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7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8580" marR="77470"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дошкольного возраста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соответствуют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700" spc="-6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области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«Речевое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развитие»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 marR="282575"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сформулированные задачи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700" spc="-29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деятельности детей дошкольного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возраста более, чем на 70%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соответствуют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образовательной области</a:t>
                      </a:r>
                      <a:r>
                        <a:rPr lang="ru-RU" sz="700" spc="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«Речевое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развитие»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310" marR="257810"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сформулированные задачи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7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деятельности детей дошкольного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возраста на 50% соответствуют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7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области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«Речевое развитие»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310" marR="282575"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сформулированные задачи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700" spc="-29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деятельности детей дошкольного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возраста менее, чем на 50%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соответствуют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образовательной области</a:t>
                      </a:r>
                      <a:r>
                        <a:rPr lang="ru-RU" sz="700" spc="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«Речевое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развитие»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81">
                <a:tc rowSpan="3">
                  <a:txBody>
                    <a:bodyPr/>
                    <a:lstStyle/>
                    <a:p>
                      <a:pPr marL="98425" algn="l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68580" marR="213360" algn="l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Ожидаемые</a:t>
                      </a:r>
                      <a:r>
                        <a:rPr lang="ru-RU" sz="700" spc="-7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результаты</a:t>
                      </a:r>
                      <a:r>
                        <a:rPr lang="ru-RU" sz="7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7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8580" marR="266700" algn="l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дошкольного</a:t>
                      </a:r>
                      <a:r>
                        <a:rPr lang="ru-RU" sz="700" spc="-7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возраста</a:t>
                      </a:r>
                      <a:r>
                        <a:rPr lang="ru-RU" sz="7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соответствуют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8580" marR="410845" algn="l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сформулированным</a:t>
                      </a:r>
                      <a:r>
                        <a:rPr lang="ru-RU" sz="7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задачам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ожидаемые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результаты образовательной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7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7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дошкольного возраста</a:t>
                      </a:r>
                      <a:r>
                        <a:rPr lang="ru-RU" sz="700" spc="-5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полностью</a:t>
                      </a:r>
                      <a:r>
                        <a:rPr lang="ru-RU" sz="7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соответствуют</a:t>
                      </a:r>
                      <a:r>
                        <a:rPr lang="ru-RU" sz="700" spc="-285">
                          <a:effectLst/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сформулированным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задачам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ожидаемые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результаты образовательной</a:t>
                      </a:r>
                      <a:r>
                        <a:rPr lang="ru-RU" sz="700" spc="-29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деятельности детей дошкольного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возраста частично соответствуют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сформулированным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задачам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ожидаемые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результаты образовательной</a:t>
                      </a:r>
                      <a:r>
                        <a:rPr lang="ru-RU" sz="700" spc="-29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деятельности детей дошкольного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возраста</a:t>
                      </a:r>
                      <a:r>
                        <a:rPr lang="ru-RU" sz="7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не соответствуют сформулированным</a:t>
                      </a:r>
                      <a:r>
                        <a:rPr lang="ru-RU" sz="7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задачам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68">
                <a:tc rowSpan="3">
                  <a:txBody>
                    <a:bodyPr/>
                    <a:lstStyle/>
                    <a:p>
                      <a:pPr marL="98425" algn="l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68580" marR="125730"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Предлагаемые средства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речевого развития детей</a:t>
                      </a:r>
                      <a:r>
                        <a:rPr lang="ru-RU" sz="7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дошкольного возраста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обеспечивают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8580" marR="160020"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достижение</a:t>
                      </a:r>
                      <a:r>
                        <a:rPr lang="ru-RU" sz="700" spc="-7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ожидаемых</a:t>
                      </a:r>
                      <a:r>
                        <a:rPr lang="ru-RU" sz="7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результатов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1595"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предлагаемые средства речевого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развития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дошкольного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возраста</a:t>
                      </a:r>
                      <a:r>
                        <a:rPr lang="ru-RU" sz="7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полностью</a:t>
                      </a:r>
                      <a:r>
                        <a:rPr lang="ru-RU" sz="7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обеспечивают достижение</a:t>
                      </a:r>
                      <a:r>
                        <a:rPr lang="ru-RU" sz="7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ожидаемых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результатов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1595"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предлагаемые средства речевого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развития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дошкольного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возраста</a:t>
                      </a:r>
                      <a:r>
                        <a:rPr lang="ru-RU" sz="7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частично</a:t>
                      </a:r>
                      <a:r>
                        <a:rPr lang="ru-RU" sz="7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обеспечивают достижение ожидаемых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результатов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1595"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предлагаемые средства речевого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развития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дошкольного</a:t>
                      </a:r>
                      <a:r>
                        <a:rPr lang="ru-RU" sz="7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возраста</a:t>
                      </a:r>
                      <a:r>
                        <a:rPr lang="ru-RU" sz="7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не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обеспечивают</a:t>
                      </a:r>
                      <a:r>
                        <a:rPr lang="ru-RU" sz="7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достижение ожидаемых</a:t>
                      </a:r>
                      <a:r>
                        <a:rPr lang="ru-RU" sz="7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результатов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15616" y="58052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0970">
              <a:spcAft>
                <a:spcPts val="0"/>
              </a:spcAft>
            </a:pPr>
            <a:r>
              <a:rPr lang="ru-RU" sz="900" dirty="0">
                <a:latin typeface="Times New Roman"/>
                <a:ea typeface="Times New Roman"/>
              </a:rPr>
              <a:t>Уровни</a:t>
            </a:r>
            <a:r>
              <a:rPr lang="ru-RU" sz="900" spc="-10" dirty="0">
                <a:latin typeface="Times New Roman"/>
                <a:ea typeface="Times New Roman"/>
              </a:rPr>
              <a:t> </a:t>
            </a:r>
            <a:r>
              <a:rPr lang="ru-RU" sz="900" dirty="0">
                <a:latin typeface="Times New Roman"/>
                <a:ea typeface="Times New Roman"/>
              </a:rPr>
              <a:t>для</a:t>
            </a:r>
            <a:r>
              <a:rPr lang="ru-RU" sz="900" spc="-10" dirty="0">
                <a:latin typeface="Times New Roman"/>
                <a:ea typeface="Times New Roman"/>
              </a:rPr>
              <a:t> </a:t>
            </a:r>
            <a:r>
              <a:rPr lang="ru-RU" sz="900" dirty="0">
                <a:latin typeface="Times New Roman"/>
                <a:ea typeface="Times New Roman"/>
              </a:rPr>
              <a:t>каждого</a:t>
            </a:r>
            <a:r>
              <a:rPr lang="ru-RU" sz="900" spc="-15" dirty="0">
                <a:latin typeface="Times New Roman"/>
                <a:ea typeface="Times New Roman"/>
              </a:rPr>
              <a:t> </a:t>
            </a:r>
            <a:r>
              <a:rPr lang="ru-RU" sz="900" dirty="0">
                <a:latin typeface="Times New Roman"/>
                <a:ea typeface="Times New Roman"/>
              </a:rPr>
              <a:t>критерия:</a:t>
            </a:r>
          </a:p>
          <a:p>
            <a:pPr marL="140970" marR="586105">
              <a:spcAft>
                <a:spcPts val="0"/>
              </a:spcAft>
            </a:pPr>
            <a:r>
              <a:rPr lang="ru-RU" sz="900" dirty="0">
                <a:latin typeface="Times New Roman"/>
                <a:ea typeface="Times New Roman"/>
              </a:rPr>
              <a:t>высокий - 2 балла; средний - 1 балл; низкий - 0</a:t>
            </a:r>
            <a:r>
              <a:rPr lang="ru-RU" sz="900" spc="-335" dirty="0">
                <a:latin typeface="Times New Roman"/>
                <a:ea typeface="Times New Roman"/>
              </a:rPr>
              <a:t> </a:t>
            </a:r>
            <a:r>
              <a:rPr lang="ru-RU" sz="900" dirty="0">
                <a:latin typeface="Times New Roman"/>
                <a:ea typeface="Times New Roman"/>
              </a:rPr>
              <a:t>баллов.</a:t>
            </a:r>
          </a:p>
          <a:p>
            <a:pPr marL="140970">
              <a:spcAft>
                <a:spcPts val="0"/>
              </a:spcAft>
            </a:pPr>
            <a:r>
              <a:rPr lang="ru-RU" sz="900" dirty="0">
                <a:latin typeface="Times New Roman"/>
                <a:ea typeface="Times New Roman"/>
              </a:rPr>
              <a:t>Вывод:</a:t>
            </a:r>
          </a:p>
          <a:p>
            <a:pPr marL="140970">
              <a:spcAft>
                <a:spcPts val="0"/>
              </a:spcAft>
            </a:pPr>
            <a:r>
              <a:rPr lang="ru-RU" sz="900" dirty="0">
                <a:latin typeface="Times New Roman"/>
                <a:ea typeface="Times New Roman"/>
              </a:rPr>
              <a:t>Предложения:</a:t>
            </a:r>
          </a:p>
          <a:p>
            <a:pPr marL="140970">
              <a:spcAft>
                <a:spcPts val="0"/>
              </a:spcAft>
            </a:pPr>
            <a:r>
              <a:rPr lang="ru-RU" sz="900" dirty="0">
                <a:latin typeface="Times New Roman"/>
                <a:ea typeface="Times New Roman"/>
              </a:rPr>
              <a:t>Анализ</a:t>
            </a:r>
            <a:r>
              <a:rPr lang="ru-RU" sz="900" spc="-10" dirty="0">
                <a:latin typeface="Times New Roman"/>
                <a:ea typeface="Times New Roman"/>
              </a:rPr>
              <a:t> </a:t>
            </a:r>
            <a:r>
              <a:rPr lang="ru-RU" sz="900" dirty="0">
                <a:latin typeface="Times New Roman"/>
                <a:ea typeface="Times New Roman"/>
              </a:rPr>
              <a:t>провел:</a:t>
            </a:r>
          </a:p>
          <a:p>
            <a:pPr marL="140970">
              <a:spcAft>
                <a:spcPts val="0"/>
              </a:spcAft>
            </a:pPr>
            <a:r>
              <a:rPr lang="ru-RU" sz="900" dirty="0">
                <a:latin typeface="Times New Roman"/>
                <a:ea typeface="Times New Roman"/>
              </a:rPr>
              <a:t>С</a:t>
            </a:r>
            <a:r>
              <a:rPr lang="ru-RU" sz="900" spc="-15" dirty="0">
                <a:latin typeface="Times New Roman"/>
                <a:ea typeface="Times New Roman"/>
              </a:rPr>
              <a:t> </a:t>
            </a:r>
            <a:r>
              <a:rPr lang="ru-RU" sz="900" dirty="0">
                <a:latin typeface="Times New Roman"/>
                <a:ea typeface="Times New Roman"/>
              </a:rPr>
              <a:t>результатами</a:t>
            </a:r>
            <a:r>
              <a:rPr lang="ru-RU" sz="900" spc="-5" dirty="0">
                <a:latin typeface="Times New Roman"/>
                <a:ea typeface="Times New Roman"/>
              </a:rPr>
              <a:t> </a:t>
            </a:r>
            <a:r>
              <a:rPr lang="ru-RU" sz="900" dirty="0">
                <a:latin typeface="Times New Roman"/>
                <a:ea typeface="Times New Roman"/>
              </a:rPr>
              <a:t>анализа</a:t>
            </a:r>
            <a:r>
              <a:rPr lang="ru-RU" sz="900" spc="-15" dirty="0">
                <a:latin typeface="Times New Roman"/>
                <a:ea typeface="Times New Roman"/>
              </a:rPr>
              <a:t> </a:t>
            </a:r>
            <a:r>
              <a:rPr lang="ru-RU" sz="900" dirty="0">
                <a:latin typeface="Times New Roman"/>
                <a:ea typeface="Times New Roman"/>
              </a:rPr>
              <a:t>ознакомлен:</a:t>
            </a:r>
            <a:endParaRPr lang="ru-RU" sz="9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408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7784" y="692696"/>
            <a:ext cx="667353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sz="44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00201" y="2238501"/>
            <a:ext cx="8092279" cy="39008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365760" algn="just">
              <a:lnSpc>
                <a:spcPct val="100000"/>
              </a:lnSpc>
              <a:spcBef>
                <a:spcPts val="95"/>
              </a:spcBef>
            </a:pPr>
            <a:r>
              <a:rPr sz="2800" spc="-25" dirty="0">
                <a:latin typeface="Times New Roman"/>
                <a:cs typeface="Times New Roman"/>
              </a:rPr>
              <a:t>Согласно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п.</a:t>
            </a:r>
            <a:r>
              <a:rPr sz="2800" dirty="0">
                <a:latin typeface="Times New Roman"/>
                <a:cs typeface="Times New Roman"/>
              </a:rPr>
              <a:t> 13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ч.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3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ст.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28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Федерального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закона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от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29.12.2012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№</a:t>
            </a:r>
            <a:r>
              <a:rPr sz="2800" dirty="0">
                <a:latin typeface="Times New Roman"/>
                <a:cs typeface="Times New Roman"/>
              </a:rPr>
              <a:t> 273-ФЗ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«Об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образовании</a:t>
            </a:r>
            <a:r>
              <a:rPr sz="2800" spc="-5" dirty="0">
                <a:latin typeface="Times New Roman"/>
                <a:cs typeface="Times New Roman"/>
              </a:rPr>
              <a:t> в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Российской</a:t>
            </a:r>
            <a:r>
              <a:rPr sz="2800" spc="6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Федерации»</a:t>
            </a:r>
            <a:r>
              <a:rPr sz="2800" spc="-5" dirty="0">
                <a:latin typeface="Times New Roman"/>
                <a:cs typeface="Times New Roman"/>
              </a:rPr>
              <a:t> к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компетенции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образовательной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организации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установленной</a:t>
            </a:r>
            <a:r>
              <a:rPr sz="2800" spc="4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сфере</a:t>
            </a:r>
            <a:r>
              <a:rPr sz="2800" spc="4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деятельности</a:t>
            </a:r>
            <a:r>
              <a:rPr sz="2800" spc="44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относится</a:t>
            </a:r>
            <a:endParaRPr sz="2800" dirty="0">
              <a:latin typeface="Times New Roman"/>
              <a:cs typeface="Times New Roman"/>
            </a:endParaRPr>
          </a:p>
          <a:p>
            <a:pPr marL="268605" marR="7620">
              <a:lnSpc>
                <a:spcPct val="100000"/>
              </a:lnSpc>
              <a:tabLst>
                <a:tab pos="2538095" algn="l"/>
                <a:tab pos="5662930" algn="l"/>
              </a:tabLst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«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</a:t>
            </a:r>
            <a:r>
              <a:rPr sz="2800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б</a:t>
            </a:r>
            <a:r>
              <a:rPr sz="2800" u="heavy" spc="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е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сп</a:t>
            </a:r>
            <a:r>
              <a:rPr sz="2800" u="heavy" spc="-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е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ч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е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ни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е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2800" u="heavy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ф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ун</a:t>
            </a:r>
            <a:r>
              <a:rPr sz="28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ци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ни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</a:t>
            </a:r>
            <a:r>
              <a:rPr sz="2800" u="heavy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ания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вн</a:t>
            </a:r>
            <a:r>
              <a:rPr sz="2800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у</a:t>
            </a:r>
            <a:r>
              <a:rPr sz="2800" u="heavy" spc="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т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ренней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системы</a:t>
            </a:r>
            <a:r>
              <a:rPr sz="2800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оценки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качества</a:t>
            </a:r>
            <a:r>
              <a:rPr sz="2800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образования».</a:t>
            </a:r>
            <a:endParaRPr sz="2800" dirty="0">
              <a:latin typeface="Times New Roman"/>
              <a:cs typeface="Times New Roman"/>
            </a:endParaRPr>
          </a:p>
          <a:p>
            <a:pPr marR="22860" algn="r">
              <a:lnSpc>
                <a:spcPct val="100000"/>
              </a:lnSpc>
              <a:spcBef>
                <a:spcPts val="1115"/>
              </a:spcBef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«Бессмысленно</a:t>
            </a:r>
            <a:r>
              <a:rPr sz="2000" i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делать то</a:t>
            </a:r>
            <a:r>
              <a:rPr sz="20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же</a:t>
            </a:r>
            <a:r>
              <a:rPr sz="2000" i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самое</a:t>
            </a:r>
            <a:r>
              <a:rPr sz="2000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и ждать</a:t>
            </a:r>
            <a:r>
              <a:rPr sz="20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 других</a:t>
            </a:r>
            <a:r>
              <a:rPr sz="20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результатов»</a:t>
            </a:r>
            <a:endParaRPr sz="2000" dirty="0">
              <a:latin typeface="Times New Roman"/>
              <a:cs typeface="Times New Roman"/>
            </a:endParaRPr>
          </a:p>
          <a:p>
            <a:pPr marR="52705" algn="r">
              <a:lnSpc>
                <a:spcPct val="100000"/>
              </a:lnSpc>
              <a:spcBef>
                <a:spcPts val="1080"/>
              </a:spcBef>
            </a:pPr>
            <a:r>
              <a:rPr sz="20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Альберт</a:t>
            </a:r>
            <a:r>
              <a:rPr sz="2000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Эйнштейн</a:t>
            </a: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624" y="188641"/>
            <a:ext cx="1584176" cy="204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254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4666"/>
            <a:ext cx="8892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470" marR="733425" indent="502285" algn="ctr">
              <a:spcBef>
                <a:spcPts val="365"/>
              </a:spcBef>
              <a:tabLst>
                <a:tab pos="2582545" algn="l"/>
                <a:tab pos="5468620" algn="l"/>
                <a:tab pos="5487670" algn="l"/>
                <a:tab pos="5512435" algn="l"/>
              </a:tabLst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Карта анализа занятия по изобразительной 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деятельности (рисование)</a:t>
            </a:r>
            <a:endParaRPr lang="ru-RU" b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5748782"/>
            <a:ext cx="1114408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	</a:t>
            </a: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	</a:t>
            </a: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43609" y="779373"/>
            <a:ext cx="7524992" cy="679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3670">
              <a:spcAft>
                <a:spcPts val="0"/>
              </a:spcAft>
              <a:tabLst>
                <a:tab pos="3485515" algn="l"/>
                <a:tab pos="5768340" algn="l"/>
              </a:tabLst>
            </a:pPr>
            <a:r>
              <a:rPr lang="ru-RU" sz="1100" dirty="0">
                <a:latin typeface="Times New Roman"/>
                <a:ea typeface="Georgia"/>
              </a:rPr>
              <a:t>Возрастная</a:t>
            </a:r>
            <a:r>
              <a:rPr lang="ru-RU" sz="1100" spc="-15" dirty="0">
                <a:latin typeface="Times New Roman"/>
                <a:ea typeface="Georgia"/>
              </a:rPr>
              <a:t> </a:t>
            </a:r>
            <a:r>
              <a:rPr lang="ru-RU" sz="1100" dirty="0">
                <a:latin typeface="Times New Roman"/>
                <a:ea typeface="Georgia"/>
              </a:rPr>
              <a:t>группа</a:t>
            </a:r>
            <a:r>
              <a:rPr lang="ru-RU" sz="1100" u="sng" dirty="0">
                <a:latin typeface="Times New Roman"/>
                <a:ea typeface="Georgia"/>
              </a:rPr>
              <a:t>	</a:t>
            </a:r>
            <a:r>
              <a:rPr lang="ru-RU" sz="1100" dirty="0">
                <a:latin typeface="Times New Roman"/>
                <a:ea typeface="Georgia"/>
              </a:rPr>
              <a:t>Количество</a:t>
            </a:r>
            <a:r>
              <a:rPr lang="ru-RU" sz="1100" spc="-10" dirty="0">
                <a:latin typeface="Times New Roman"/>
                <a:ea typeface="Georgia"/>
              </a:rPr>
              <a:t> </a:t>
            </a:r>
            <a:r>
              <a:rPr lang="ru-RU" sz="1100" dirty="0">
                <a:latin typeface="Times New Roman"/>
                <a:ea typeface="Georgia"/>
              </a:rPr>
              <a:t>детей</a:t>
            </a:r>
            <a:r>
              <a:rPr lang="ru-RU" sz="1100" u="sng" dirty="0">
                <a:latin typeface="Times New Roman"/>
                <a:ea typeface="Georgia"/>
              </a:rPr>
              <a:t> 	</a:t>
            </a:r>
            <a:endParaRPr lang="ru-RU" sz="1050" dirty="0">
              <a:latin typeface="Times New Roman"/>
              <a:ea typeface="Times New Roman"/>
            </a:endParaRPr>
          </a:p>
          <a:p>
            <a:pPr marL="153670">
              <a:spcBef>
                <a:spcPts val="505"/>
              </a:spcBef>
              <a:spcAft>
                <a:spcPts val="0"/>
              </a:spcAft>
              <a:tabLst>
                <a:tab pos="2868930" algn="l"/>
              </a:tabLst>
            </a:pPr>
            <a:r>
              <a:rPr lang="ru-RU" sz="1100" dirty="0">
                <a:latin typeface="Times New Roman"/>
                <a:ea typeface="Georgia"/>
              </a:rPr>
              <a:t>Длительность</a:t>
            </a:r>
            <a:r>
              <a:rPr lang="ru-RU" sz="1100" spc="-15" dirty="0">
                <a:latin typeface="Times New Roman"/>
                <a:ea typeface="Georgia"/>
              </a:rPr>
              <a:t> </a:t>
            </a:r>
            <a:r>
              <a:rPr lang="ru-RU" sz="1100" dirty="0">
                <a:latin typeface="Times New Roman"/>
                <a:ea typeface="Georgia"/>
              </a:rPr>
              <a:t>занятия</a:t>
            </a:r>
            <a:r>
              <a:rPr lang="ru-RU" sz="1100" u="sng" dirty="0">
                <a:latin typeface="Times New Roman"/>
                <a:ea typeface="Georgia"/>
              </a:rPr>
              <a:t>	</a:t>
            </a:r>
            <a:r>
              <a:rPr lang="ru-RU" sz="1100" dirty="0">
                <a:latin typeface="Times New Roman"/>
                <a:ea typeface="Georgia"/>
              </a:rPr>
              <a:t>Ф.И.О.</a:t>
            </a:r>
            <a:endParaRPr lang="ru-RU" sz="1050" dirty="0">
              <a:latin typeface="Times New Roman"/>
              <a:ea typeface="Times New Roman"/>
            </a:endParaRPr>
          </a:p>
          <a:p>
            <a:pPr marL="153670">
              <a:spcBef>
                <a:spcPts val="5"/>
              </a:spcBef>
              <a:spcAft>
                <a:spcPts val="0"/>
              </a:spcAft>
              <a:tabLst>
                <a:tab pos="2929890" algn="l"/>
                <a:tab pos="4380230" algn="l"/>
              </a:tabLst>
            </a:pPr>
            <a:r>
              <a:rPr lang="ru-RU" sz="1100" dirty="0">
                <a:latin typeface="Times New Roman"/>
                <a:ea typeface="Georgia"/>
              </a:rPr>
              <a:t>воспитателя</a:t>
            </a:r>
            <a:r>
              <a:rPr lang="ru-RU" sz="1100" u="sng" dirty="0">
                <a:latin typeface="Times New Roman"/>
                <a:ea typeface="Georgia"/>
              </a:rPr>
              <a:t>	</a:t>
            </a:r>
            <a:r>
              <a:rPr lang="ru-RU" sz="1100" dirty="0">
                <a:latin typeface="Times New Roman"/>
                <a:ea typeface="Georgia"/>
              </a:rPr>
              <a:t>Дата</a:t>
            </a:r>
            <a:r>
              <a:rPr lang="ru-RU" sz="1100" u="sng" dirty="0">
                <a:latin typeface="Times New Roman"/>
                <a:ea typeface="Georgia"/>
              </a:rPr>
              <a:t> 	</a:t>
            </a:r>
            <a:endParaRPr lang="ru-RU" sz="105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186731"/>
              </p:ext>
            </p:extLst>
          </p:nvPr>
        </p:nvGraphicFramePr>
        <p:xfrm>
          <a:off x="1069250" y="1796163"/>
          <a:ext cx="7499351" cy="366111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6532"/>
                <a:gridCol w="4715476"/>
                <a:gridCol w="300988"/>
                <a:gridCol w="374387"/>
                <a:gridCol w="374387"/>
                <a:gridCol w="1347581"/>
              </a:tblGrid>
              <a:tr h="168976">
                <a:tc rowSpan="2">
                  <a:txBody>
                    <a:bodyPr/>
                    <a:lstStyle/>
                    <a:p>
                      <a:pPr marL="77470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№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7470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Georgia"/>
                        </a:rPr>
                        <a:t>п/п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747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Georgia"/>
                        </a:rPr>
                        <a:t>Критерии</a:t>
                      </a:r>
                      <a:r>
                        <a:rPr lang="ru-RU" sz="1000" b="1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Georgia"/>
                        </a:rPr>
                        <a:t>и</a:t>
                      </a:r>
                      <a:r>
                        <a:rPr lang="ru-RU" sz="1000" b="1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Georgia"/>
                        </a:rPr>
                        <a:t>показатели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7747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Georgia"/>
                        </a:rPr>
                        <a:t>Баллы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683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Georgia"/>
                        </a:rPr>
                        <a:t>Примечание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747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Georgia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Georgia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Georgia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179">
                <a:tc>
                  <a:txBody>
                    <a:bodyPr/>
                    <a:lstStyle/>
                    <a:p>
                      <a:pPr marL="7747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1.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Знают</a:t>
                      </a:r>
                      <a:r>
                        <a:rPr lang="ru-RU" sz="10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ли</a:t>
                      </a:r>
                      <a:r>
                        <a:rPr lang="ru-RU" sz="10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дети</a:t>
                      </a:r>
                      <a:r>
                        <a:rPr lang="ru-RU" sz="1000" spc="-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с</a:t>
                      </a:r>
                      <a:r>
                        <a:rPr lang="ru-RU" sz="10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каким</a:t>
                      </a:r>
                      <a:r>
                        <a:rPr lang="ru-RU" sz="10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материалом</a:t>
                      </a:r>
                      <a:r>
                        <a:rPr lang="ru-RU" sz="10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они</a:t>
                      </a:r>
                      <a:r>
                        <a:rPr lang="ru-RU" sz="10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работают</a:t>
                      </a:r>
                      <a:r>
                        <a:rPr lang="ru-RU" sz="1000" spc="-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на занятии?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05">
                <a:tc>
                  <a:txBody>
                    <a:bodyPr/>
                    <a:lstStyle/>
                    <a:p>
                      <a:pPr marL="7747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2.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Умеют</a:t>
                      </a:r>
                      <a:r>
                        <a:rPr lang="ru-RU" sz="10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ли</a:t>
                      </a:r>
                      <a:r>
                        <a:rPr lang="ru-RU" sz="10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дети</a:t>
                      </a:r>
                      <a:r>
                        <a:rPr lang="ru-RU" sz="10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пользоваться материалами</a:t>
                      </a:r>
                      <a:r>
                        <a:rPr lang="ru-RU" sz="10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для</a:t>
                      </a:r>
                      <a:r>
                        <a:rPr lang="ru-RU" sz="10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рисования</a:t>
                      </a:r>
                      <a:r>
                        <a:rPr lang="ru-RU" sz="10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на</a:t>
                      </a:r>
                      <a:r>
                        <a:rPr lang="ru-RU" sz="10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данном</a:t>
                      </a:r>
                      <a:r>
                        <a:rPr lang="ru-RU" sz="10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занятии</a:t>
                      </a:r>
                      <a:r>
                        <a:rPr lang="ru-RU" sz="10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(краски,</a:t>
                      </a:r>
                      <a:r>
                        <a:rPr lang="ru-RU" sz="10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гуашь,</a:t>
                      </a:r>
                      <a:r>
                        <a:rPr lang="ru-RU" sz="10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карандаши </a:t>
                      </a:r>
                      <a:r>
                        <a:rPr lang="ru-RU" sz="1000" spc="-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и</a:t>
                      </a:r>
                      <a:r>
                        <a:rPr lang="ru-RU" sz="10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т.д.)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59">
                <a:tc>
                  <a:txBody>
                    <a:bodyPr/>
                    <a:lstStyle/>
                    <a:p>
                      <a:pPr marL="774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3.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 marR="134620"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Владеют ли различными техническими</a:t>
                      </a:r>
                      <a:r>
                        <a:rPr lang="ru-RU" sz="10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навыками (мазок, тычком, штриховка и</a:t>
                      </a:r>
                      <a:r>
                        <a:rPr lang="ru-RU" sz="10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др.)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078">
                <a:tc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4.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 marR="41846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Умеют</a:t>
                      </a:r>
                      <a:r>
                        <a:rPr lang="ru-RU" sz="10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ли</a:t>
                      </a:r>
                      <a:r>
                        <a:rPr lang="ru-RU" sz="10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самостоятельно</a:t>
                      </a:r>
                      <a:r>
                        <a:rPr lang="ru-RU" sz="10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выбирать</a:t>
                      </a:r>
                      <a:r>
                        <a:rPr lang="ru-RU" sz="10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материалы (нужные цвета для</a:t>
                      </a:r>
                      <a:r>
                        <a:rPr lang="ru-RU" sz="1000" spc="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рисования).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932">
                <a:tc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5.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Умеют</a:t>
                      </a:r>
                      <a:r>
                        <a:rPr lang="ru-RU" sz="10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ли</a:t>
                      </a:r>
                      <a:r>
                        <a:rPr lang="ru-RU" sz="10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дети</a:t>
                      </a:r>
                      <a:r>
                        <a:rPr lang="ru-RU" sz="10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передавать</a:t>
                      </a:r>
                      <a:r>
                        <a:rPr lang="ru-RU" sz="10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сюжетную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7470" marR="26860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композицию</a:t>
                      </a:r>
                      <a:r>
                        <a:rPr lang="ru-RU" sz="1000" spc="-3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(линейная,</a:t>
                      </a:r>
                      <a:r>
                        <a:rPr lang="ru-RU" sz="10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фризовая,</a:t>
                      </a:r>
                      <a:r>
                        <a:rPr lang="ru-RU" sz="10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по</a:t>
                      </a:r>
                      <a:r>
                        <a:rPr lang="ru-RU" sz="10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всей</a:t>
                      </a:r>
                      <a:r>
                        <a:rPr lang="ru-RU" sz="10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поверхности листа).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078">
                <a:tc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6.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 marR="57086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Могут</a:t>
                      </a:r>
                      <a:r>
                        <a:rPr lang="ru-RU" sz="10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ли</a:t>
                      </a:r>
                      <a:r>
                        <a:rPr lang="ru-RU" sz="10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перенести</a:t>
                      </a:r>
                      <a:r>
                        <a:rPr lang="ru-RU" sz="10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содержание</a:t>
                      </a:r>
                      <a:r>
                        <a:rPr lang="ru-RU" sz="10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в</a:t>
                      </a:r>
                      <a:r>
                        <a:rPr lang="ru-RU" sz="10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рисунок.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27">
                <a:tc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7.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 marR="459740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Georgia"/>
                        </a:rPr>
                        <a:t>Соблюдают</a:t>
                      </a:r>
                      <a:r>
                        <a:rPr lang="ru-RU" sz="1000" b="1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Georgia"/>
                        </a:rPr>
                        <a:t>ли</a:t>
                      </a:r>
                      <a:r>
                        <a:rPr lang="ru-RU" sz="1000" b="1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Georgia"/>
                        </a:rPr>
                        <a:t>последовательность</a:t>
                      </a:r>
                      <a:r>
                        <a:rPr lang="ru-RU" sz="1000" b="1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Georgia"/>
                        </a:rPr>
                        <a:t>в</a:t>
                      </a:r>
                      <a:r>
                        <a:rPr lang="ru-RU" sz="1000" b="1" spc="-24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Georgia"/>
                        </a:rPr>
                        <a:t>рисовании.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54">
                <a:tc>
                  <a:txBody>
                    <a:bodyPr/>
                    <a:lstStyle/>
                    <a:p>
                      <a:pPr marL="7747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8.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 marR="451485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Проявляют ли самостоятельность в</a:t>
                      </a:r>
                      <a:r>
                        <a:rPr lang="ru-RU" sz="1000" spc="-28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поиске</a:t>
                      </a:r>
                      <a:r>
                        <a:rPr lang="ru-RU" sz="10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творческого</a:t>
                      </a:r>
                      <a:r>
                        <a:rPr lang="ru-RU" sz="10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подхода изображения</a:t>
                      </a:r>
                      <a:r>
                        <a:rPr lang="ru-RU" sz="1000" spc="-4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(вариант</a:t>
                      </a:r>
                      <a:r>
                        <a:rPr lang="ru-RU" sz="1000" spc="-3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изображения).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078">
                <a:tc>
                  <a:txBody>
                    <a:bodyPr/>
                    <a:lstStyle/>
                    <a:p>
                      <a:pPr marL="77470">
                        <a:lnSpc>
                          <a:spcPts val="131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9.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31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Заинтересованы</a:t>
                      </a:r>
                      <a:r>
                        <a:rPr lang="ru-RU" sz="10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ли</a:t>
                      </a:r>
                      <a:r>
                        <a:rPr lang="ru-RU" sz="10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дети</a:t>
                      </a:r>
                      <a:r>
                        <a:rPr lang="ru-RU" sz="10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рисованием.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579">
                <a:tc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10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 marR="14795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Умеют</a:t>
                      </a:r>
                      <a:r>
                        <a:rPr lang="ru-RU" sz="10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ли</a:t>
                      </a:r>
                      <a:r>
                        <a:rPr lang="ru-RU" sz="10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работать</a:t>
                      </a:r>
                      <a:r>
                        <a:rPr lang="ru-RU" sz="10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в</a:t>
                      </a:r>
                      <a:r>
                        <a:rPr lang="ru-RU" sz="10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коллективе,</a:t>
                      </a:r>
                      <a:r>
                        <a:rPr lang="ru-RU" sz="10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рядом</a:t>
                      </a:r>
                      <a:r>
                        <a:rPr lang="ru-RU" sz="10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или</a:t>
                      </a:r>
                      <a:r>
                        <a:rPr lang="ru-RU" sz="10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с</a:t>
                      </a:r>
                      <a:r>
                        <a:rPr lang="ru-RU" sz="10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группой</a:t>
                      </a:r>
                      <a:r>
                        <a:rPr lang="ru-RU" sz="1000" spc="-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детей.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078">
                <a:tc>
                  <a:txBody>
                    <a:bodyPr/>
                    <a:lstStyle/>
                    <a:p>
                      <a:pPr marL="77470">
                        <a:lnSpc>
                          <a:spcPts val="132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11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32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Активность</a:t>
                      </a:r>
                      <a:r>
                        <a:rPr lang="ru-RU" sz="10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детей</a:t>
                      </a:r>
                      <a:r>
                        <a:rPr lang="ru-RU" sz="10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на</a:t>
                      </a:r>
                      <a:r>
                        <a:rPr lang="ru-RU" sz="10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занятии.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67">
                <a:tc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12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 marR="70675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Усвоение детьми программного</a:t>
                      </a:r>
                      <a:r>
                        <a:rPr lang="ru-RU" sz="10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содержания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078">
                <a:tc gridSpan="2">
                  <a:txBody>
                    <a:bodyPr/>
                    <a:lstStyle/>
                    <a:p>
                      <a:pPr marL="77470">
                        <a:lnSpc>
                          <a:spcPts val="1275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Средний</a:t>
                      </a:r>
                      <a:r>
                        <a:rPr lang="ru-RU" sz="10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балл: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51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4666"/>
            <a:ext cx="9145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470" marR="733425" indent="502285" algn="ctr">
              <a:spcBef>
                <a:spcPts val="365"/>
              </a:spcBef>
              <a:tabLst>
                <a:tab pos="2582545" algn="l"/>
                <a:tab pos="5468620" algn="l"/>
                <a:tab pos="5487670" algn="l"/>
                <a:tab pos="5512435" algn="l"/>
              </a:tabLst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Карта анализа занятия по изобразительной 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деятельности (аппликация)</a:t>
            </a:r>
            <a:endParaRPr lang="ru-RU" b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5949280"/>
            <a:ext cx="1114408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	</a:t>
            </a: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	</a:t>
            </a: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43609" y="779373"/>
            <a:ext cx="7524992" cy="679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3670">
              <a:spcAft>
                <a:spcPts val="0"/>
              </a:spcAft>
              <a:tabLst>
                <a:tab pos="3485515" algn="l"/>
                <a:tab pos="5768340" algn="l"/>
              </a:tabLst>
            </a:pPr>
            <a:r>
              <a:rPr lang="ru-RU" sz="1100" dirty="0">
                <a:latin typeface="Times New Roman"/>
                <a:ea typeface="Georgia"/>
              </a:rPr>
              <a:t>Возрастная</a:t>
            </a:r>
            <a:r>
              <a:rPr lang="ru-RU" sz="1100" spc="-15" dirty="0">
                <a:latin typeface="Times New Roman"/>
                <a:ea typeface="Georgia"/>
              </a:rPr>
              <a:t> </a:t>
            </a:r>
            <a:r>
              <a:rPr lang="ru-RU" sz="1100" dirty="0">
                <a:latin typeface="Times New Roman"/>
                <a:ea typeface="Georgia"/>
              </a:rPr>
              <a:t>группа</a:t>
            </a:r>
            <a:r>
              <a:rPr lang="ru-RU" sz="1100" u="sng" dirty="0">
                <a:latin typeface="Times New Roman"/>
                <a:ea typeface="Georgia"/>
              </a:rPr>
              <a:t>	</a:t>
            </a:r>
            <a:r>
              <a:rPr lang="ru-RU" sz="1100" dirty="0">
                <a:latin typeface="Times New Roman"/>
                <a:ea typeface="Georgia"/>
              </a:rPr>
              <a:t>Количество</a:t>
            </a:r>
            <a:r>
              <a:rPr lang="ru-RU" sz="1100" spc="-10" dirty="0">
                <a:latin typeface="Times New Roman"/>
                <a:ea typeface="Georgia"/>
              </a:rPr>
              <a:t> </a:t>
            </a:r>
            <a:r>
              <a:rPr lang="ru-RU" sz="1100" dirty="0">
                <a:latin typeface="Times New Roman"/>
                <a:ea typeface="Georgia"/>
              </a:rPr>
              <a:t>детей</a:t>
            </a:r>
            <a:r>
              <a:rPr lang="ru-RU" sz="1100" u="sng" dirty="0">
                <a:latin typeface="Times New Roman"/>
                <a:ea typeface="Georgia"/>
              </a:rPr>
              <a:t> 	</a:t>
            </a:r>
            <a:endParaRPr lang="ru-RU" sz="1050" dirty="0">
              <a:latin typeface="Times New Roman"/>
              <a:ea typeface="Times New Roman"/>
            </a:endParaRPr>
          </a:p>
          <a:p>
            <a:pPr marL="153670">
              <a:spcBef>
                <a:spcPts val="505"/>
              </a:spcBef>
              <a:spcAft>
                <a:spcPts val="0"/>
              </a:spcAft>
              <a:tabLst>
                <a:tab pos="2868930" algn="l"/>
              </a:tabLst>
            </a:pPr>
            <a:r>
              <a:rPr lang="ru-RU" sz="1100" dirty="0">
                <a:latin typeface="Times New Roman"/>
                <a:ea typeface="Georgia"/>
              </a:rPr>
              <a:t>Длительность</a:t>
            </a:r>
            <a:r>
              <a:rPr lang="ru-RU" sz="1100" spc="-15" dirty="0">
                <a:latin typeface="Times New Roman"/>
                <a:ea typeface="Georgia"/>
              </a:rPr>
              <a:t> </a:t>
            </a:r>
            <a:r>
              <a:rPr lang="ru-RU" sz="1100" dirty="0">
                <a:latin typeface="Times New Roman"/>
                <a:ea typeface="Georgia"/>
              </a:rPr>
              <a:t>занятия</a:t>
            </a:r>
            <a:r>
              <a:rPr lang="ru-RU" sz="1100" u="sng" dirty="0">
                <a:latin typeface="Times New Roman"/>
                <a:ea typeface="Georgia"/>
              </a:rPr>
              <a:t>	</a:t>
            </a:r>
            <a:r>
              <a:rPr lang="ru-RU" sz="1100" dirty="0">
                <a:latin typeface="Times New Roman"/>
                <a:ea typeface="Georgia"/>
              </a:rPr>
              <a:t>Ф.И.О.</a:t>
            </a:r>
            <a:endParaRPr lang="ru-RU" sz="1050" dirty="0">
              <a:latin typeface="Times New Roman"/>
              <a:ea typeface="Times New Roman"/>
            </a:endParaRPr>
          </a:p>
          <a:p>
            <a:pPr marL="153670">
              <a:spcBef>
                <a:spcPts val="5"/>
              </a:spcBef>
              <a:spcAft>
                <a:spcPts val="0"/>
              </a:spcAft>
              <a:tabLst>
                <a:tab pos="2929890" algn="l"/>
                <a:tab pos="4380230" algn="l"/>
              </a:tabLst>
            </a:pPr>
            <a:r>
              <a:rPr lang="ru-RU" sz="1100" dirty="0">
                <a:latin typeface="Times New Roman"/>
                <a:ea typeface="Georgia"/>
              </a:rPr>
              <a:t>воспитателя</a:t>
            </a:r>
            <a:r>
              <a:rPr lang="ru-RU" sz="1100" u="sng" dirty="0">
                <a:latin typeface="Times New Roman"/>
                <a:ea typeface="Georgia"/>
              </a:rPr>
              <a:t>	</a:t>
            </a:r>
            <a:r>
              <a:rPr lang="ru-RU" sz="1100" dirty="0">
                <a:latin typeface="Times New Roman"/>
                <a:ea typeface="Georgia"/>
              </a:rPr>
              <a:t>Дата</a:t>
            </a:r>
            <a:r>
              <a:rPr lang="ru-RU" sz="1100" u="sng" dirty="0">
                <a:latin typeface="Times New Roman"/>
                <a:ea typeface="Georgia"/>
              </a:rPr>
              <a:t> 	</a:t>
            </a:r>
            <a:endParaRPr lang="ru-RU" sz="105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952177"/>
              </p:ext>
            </p:extLst>
          </p:nvPr>
        </p:nvGraphicFramePr>
        <p:xfrm>
          <a:off x="1187624" y="1700808"/>
          <a:ext cx="7499349" cy="375337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5542"/>
                <a:gridCol w="4467246"/>
                <a:gridCol w="200505"/>
                <a:gridCol w="268912"/>
                <a:gridCol w="1068572"/>
                <a:gridCol w="1068572"/>
              </a:tblGrid>
              <a:tr h="150968">
                <a:tc rowSpan="2">
                  <a:txBody>
                    <a:bodyPr/>
                    <a:lstStyle/>
                    <a:p>
                      <a:pPr marL="7747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№</a:t>
                      </a: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п/п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747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Критерии</a:t>
                      </a:r>
                      <a:r>
                        <a:rPr lang="ru-RU" sz="900" b="1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и</a:t>
                      </a:r>
                      <a:r>
                        <a:rPr lang="ru-RU" sz="900" b="1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показатели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7366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Баллы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8318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Примечание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3660"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956">
                <a:tc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1.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Знают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ли</a:t>
                      </a:r>
                      <a:r>
                        <a:rPr lang="ru-RU" sz="9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дети</a:t>
                      </a:r>
                      <a:r>
                        <a:rPr lang="ru-RU" sz="900" spc="-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с</a:t>
                      </a:r>
                      <a:r>
                        <a:rPr lang="ru-RU" sz="9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каким</a:t>
                      </a:r>
                      <a:r>
                        <a:rPr lang="ru-RU" sz="9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материалом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они</a:t>
                      </a:r>
                      <a:r>
                        <a:rPr lang="ru-RU" sz="9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работают</a:t>
                      </a:r>
                      <a:r>
                        <a:rPr lang="ru-RU" sz="900" spc="-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на занятии?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743">
                <a:tc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2.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Умеют</a:t>
                      </a:r>
                      <a:r>
                        <a:rPr lang="ru-RU" sz="900" spc="-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ли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дети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пользоваться необходимыми</a:t>
                      </a:r>
                      <a:r>
                        <a:rPr lang="ru-RU" sz="900" spc="-3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материалами</a:t>
                      </a:r>
                      <a:r>
                        <a:rPr lang="ru-RU" sz="9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для аппликации</a:t>
                      </a:r>
                      <a:r>
                        <a:rPr lang="ru-RU" sz="9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(клей,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кисточка,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ножницы</a:t>
                      </a:r>
                      <a:r>
                        <a:rPr lang="ru-RU" sz="9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и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т.д.)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85">
                <a:tc rowSpan="2">
                  <a:txBody>
                    <a:bodyPr/>
                    <a:lstStyle/>
                    <a:p>
                      <a:pPr marL="7747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3.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7470">
                        <a:lnSpc>
                          <a:spcPts val="59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7470">
                        <a:lnSpc>
                          <a:spcPts val="59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Georgia"/>
                        </a:rPr>
                        <a:t>Владеют</a:t>
                      </a:r>
                      <a:r>
                        <a:rPr lang="ru-RU" sz="900" spc="-20" dirty="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Georgia"/>
                        </a:rPr>
                        <a:t>ли</a:t>
                      </a:r>
                      <a:r>
                        <a:rPr lang="ru-RU" sz="900" spc="-25" dirty="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Georgia"/>
                        </a:rPr>
                        <a:t>различными</a:t>
                      </a:r>
                      <a:r>
                        <a:rPr lang="ru-RU" sz="900" spc="-20" dirty="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Georgia"/>
                        </a:rPr>
                        <a:t>техническими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7470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Georgia"/>
                        </a:rPr>
                        <a:t>навыками: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534670" algn="l"/>
                          <a:tab pos="535305" algn="l"/>
                        </a:tabLst>
                      </a:pPr>
                      <a:r>
                        <a:rPr lang="ru-RU" sz="900" dirty="0">
                          <a:effectLst/>
                          <a:latin typeface="Times New Roman"/>
                          <a:ea typeface="Georgia"/>
                          <a:cs typeface="Symbol"/>
                        </a:rPr>
                        <a:t>складывание</a:t>
                      </a:r>
                      <a:r>
                        <a:rPr lang="ru-RU" sz="900" spc="-10" dirty="0">
                          <a:effectLst/>
                          <a:latin typeface="Times New Roman"/>
                          <a:ea typeface="Georgia"/>
                          <a:cs typeface="Symbol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Georgia"/>
                          <a:cs typeface="Symbol"/>
                        </a:rPr>
                        <a:t>бумаги</a:t>
                      </a:r>
                      <a:r>
                        <a:rPr lang="ru-RU" sz="900" spc="-10" dirty="0">
                          <a:effectLst/>
                          <a:latin typeface="Times New Roman"/>
                          <a:ea typeface="Georgia"/>
                          <a:cs typeface="Symbol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Georgia"/>
                          <a:cs typeface="Symbol"/>
                        </a:rPr>
                        <a:t>пополам</a:t>
                      </a:r>
                      <a:endParaRPr lang="ru-RU" sz="800" dirty="0">
                        <a:effectLst/>
                        <a:latin typeface="Times New Roman"/>
                        <a:ea typeface="Symbol"/>
                        <a:cs typeface="Symbol"/>
                      </a:endParaRPr>
                    </a:p>
                    <a:p>
                      <a:pPr marL="342900" lvl="0" indent="-342900">
                        <a:lnSpc>
                          <a:spcPts val="13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534670" algn="l"/>
                          <a:tab pos="535305" algn="l"/>
                        </a:tabLst>
                      </a:pPr>
                      <a:r>
                        <a:rPr lang="ru-RU" sz="900" dirty="0">
                          <a:effectLst/>
                          <a:latin typeface="Times New Roman"/>
                          <a:ea typeface="Georgia"/>
                          <a:cs typeface="Symbol"/>
                        </a:rPr>
                        <a:t>гармошкой</a:t>
                      </a:r>
                      <a:endParaRPr lang="ru-RU" sz="800" dirty="0">
                        <a:effectLst/>
                        <a:latin typeface="Times New Roman"/>
                        <a:ea typeface="Symbol"/>
                        <a:cs typeface="Symbol"/>
                      </a:endParaRPr>
                    </a:p>
                    <a:p>
                      <a:pPr marL="342900" lvl="0" indent="-342900">
                        <a:lnSpc>
                          <a:spcPts val="136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534670" algn="l"/>
                          <a:tab pos="535305" algn="l"/>
                        </a:tabLst>
                      </a:pPr>
                      <a:r>
                        <a:rPr lang="ru-RU" sz="900" dirty="0">
                          <a:effectLst/>
                          <a:latin typeface="Times New Roman"/>
                          <a:ea typeface="Georgia"/>
                          <a:cs typeface="Symbol"/>
                        </a:rPr>
                        <a:t>по</a:t>
                      </a:r>
                      <a:r>
                        <a:rPr lang="ru-RU" sz="900" spc="-10" dirty="0">
                          <a:effectLst/>
                          <a:latin typeface="Times New Roman"/>
                          <a:ea typeface="Georgia"/>
                          <a:cs typeface="Symbol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Georgia"/>
                          <a:cs typeface="Symbol"/>
                        </a:rPr>
                        <a:t>диагонали.</a:t>
                      </a:r>
                      <a:endParaRPr lang="ru-RU" sz="800" dirty="0">
                        <a:effectLst/>
                        <a:latin typeface="Times New Roman"/>
                        <a:ea typeface="Symbol"/>
                        <a:cs typeface="Symbo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59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59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59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59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038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63">
                <a:tc>
                  <a:txBody>
                    <a:bodyPr/>
                    <a:lstStyle/>
                    <a:p>
                      <a:pPr marL="7747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4.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 marR="28575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Соблюдают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ли</a:t>
                      </a:r>
                      <a:r>
                        <a:rPr lang="ru-RU" sz="9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последовательность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в</a:t>
                      </a:r>
                      <a:r>
                        <a:rPr lang="ru-RU" sz="9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работе.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25">
                <a:tc>
                  <a:txBody>
                    <a:bodyPr/>
                    <a:lstStyle/>
                    <a:p>
                      <a:pPr marL="7747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5.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 marR="36830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Проявляют ли самостоятельность в</a:t>
                      </a:r>
                      <a:r>
                        <a:rPr lang="ru-RU" sz="900" spc="-28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поиске</a:t>
                      </a:r>
                      <a:r>
                        <a:rPr lang="ru-RU" sz="9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творческого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подхода</a:t>
                      </a:r>
                      <a:r>
                        <a:rPr lang="ru-RU" sz="9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к аппликации (имеются ли элементы</a:t>
                      </a:r>
                      <a:r>
                        <a:rPr lang="ru-RU" sz="900" spc="-28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фантазии).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71">
                <a:tc>
                  <a:txBody>
                    <a:bodyPr/>
                    <a:lstStyle/>
                    <a:p>
                      <a:pPr marL="77470">
                        <a:lnSpc>
                          <a:spcPts val="1275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6.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Заинтересованы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ли</a:t>
                      </a:r>
                      <a:r>
                        <a:rPr lang="ru-RU" sz="900" spc="-3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дети</a:t>
                      </a:r>
                      <a:r>
                        <a:rPr lang="ru-RU" sz="900" spc="-3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аппликацией?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81">
                <a:tc>
                  <a:txBody>
                    <a:bodyPr/>
                    <a:lstStyle/>
                    <a:p>
                      <a:pPr marL="77470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7.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0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Умеют</a:t>
                      </a:r>
                      <a:r>
                        <a:rPr lang="ru-RU" sz="9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ли</a:t>
                      </a:r>
                      <a:r>
                        <a:rPr lang="ru-RU" sz="9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работать</a:t>
                      </a:r>
                      <a:r>
                        <a:rPr lang="ru-RU" sz="9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9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коллективе:</a:t>
                      </a:r>
                      <a:r>
                        <a:rPr lang="ru-RU" sz="9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рядом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7470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или</a:t>
                      </a:r>
                      <a:r>
                        <a:rPr lang="ru-RU" sz="9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9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группой</a:t>
                      </a:r>
                      <a:r>
                        <a:rPr lang="ru-RU" sz="9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детей.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25">
                <a:tc>
                  <a:txBody>
                    <a:bodyPr/>
                    <a:lstStyle/>
                    <a:p>
                      <a:pPr marL="774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8.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Активность</a:t>
                      </a:r>
                      <a:r>
                        <a:rPr lang="ru-RU" sz="9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9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9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занятии.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647">
                <a:tc>
                  <a:txBody>
                    <a:bodyPr/>
                    <a:lstStyle/>
                    <a:p>
                      <a:pPr marL="774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9.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Дети выполнили задание: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74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-самостоятельно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74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-после вторичного объяснения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74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-не приступают, а ждут подсказки, копируют соседа.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25">
                <a:tc>
                  <a:txBody>
                    <a:bodyPr/>
                    <a:lstStyle/>
                    <a:p>
                      <a:pPr marL="774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Усвоение детьми программного содержания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25">
                <a:tc gridSpan="2">
                  <a:txBody>
                    <a:bodyPr/>
                    <a:lstStyle/>
                    <a:p>
                      <a:pPr marL="774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Средний балл: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04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4666"/>
            <a:ext cx="9145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470" marR="733425" indent="502285" algn="ctr">
              <a:spcBef>
                <a:spcPts val="365"/>
              </a:spcBef>
              <a:tabLst>
                <a:tab pos="2582545" algn="l"/>
                <a:tab pos="5468620" algn="l"/>
                <a:tab pos="5487670" algn="l"/>
                <a:tab pos="5512435" algn="l"/>
              </a:tabLst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Карта анализа занятия по изобразительной 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деятельности (лепка)</a:t>
            </a:r>
            <a:endParaRPr lang="ru-RU" b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5949280"/>
            <a:ext cx="1114408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	</a:t>
            </a: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	</a:t>
            </a: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43609" y="779373"/>
            <a:ext cx="7524992" cy="679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3670">
              <a:spcAft>
                <a:spcPts val="0"/>
              </a:spcAft>
              <a:tabLst>
                <a:tab pos="3485515" algn="l"/>
                <a:tab pos="5768340" algn="l"/>
              </a:tabLst>
            </a:pPr>
            <a:r>
              <a:rPr lang="ru-RU" sz="1100" dirty="0">
                <a:latin typeface="Times New Roman"/>
                <a:ea typeface="Georgia"/>
              </a:rPr>
              <a:t>Возрастная</a:t>
            </a:r>
            <a:r>
              <a:rPr lang="ru-RU" sz="1100" spc="-15" dirty="0">
                <a:latin typeface="Times New Roman"/>
                <a:ea typeface="Georgia"/>
              </a:rPr>
              <a:t> </a:t>
            </a:r>
            <a:r>
              <a:rPr lang="ru-RU" sz="1100" dirty="0">
                <a:latin typeface="Times New Roman"/>
                <a:ea typeface="Georgia"/>
              </a:rPr>
              <a:t>группа</a:t>
            </a:r>
            <a:r>
              <a:rPr lang="ru-RU" sz="1100" u="sng" dirty="0">
                <a:latin typeface="Times New Roman"/>
                <a:ea typeface="Georgia"/>
              </a:rPr>
              <a:t>	</a:t>
            </a:r>
            <a:r>
              <a:rPr lang="ru-RU" sz="1100" dirty="0">
                <a:latin typeface="Times New Roman"/>
                <a:ea typeface="Georgia"/>
              </a:rPr>
              <a:t>Количество</a:t>
            </a:r>
            <a:r>
              <a:rPr lang="ru-RU" sz="1100" spc="-10" dirty="0">
                <a:latin typeface="Times New Roman"/>
                <a:ea typeface="Georgia"/>
              </a:rPr>
              <a:t> </a:t>
            </a:r>
            <a:r>
              <a:rPr lang="ru-RU" sz="1100" dirty="0">
                <a:latin typeface="Times New Roman"/>
                <a:ea typeface="Georgia"/>
              </a:rPr>
              <a:t>детей</a:t>
            </a:r>
            <a:r>
              <a:rPr lang="ru-RU" sz="1100" u="sng" dirty="0">
                <a:latin typeface="Times New Roman"/>
                <a:ea typeface="Georgia"/>
              </a:rPr>
              <a:t> 	</a:t>
            </a:r>
            <a:endParaRPr lang="ru-RU" sz="1050" dirty="0">
              <a:latin typeface="Times New Roman"/>
              <a:ea typeface="Times New Roman"/>
            </a:endParaRPr>
          </a:p>
          <a:p>
            <a:pPr marL="153670">
              <a:spcBef>
                <a:spcPts val="505"/>
              </a:spcBef>
              <a:spcAft>
                <a:spcPts val="0"/>
              </a:spcAft>
              <a:tabLst>
                <a:tab pos="2868930" algn="l"/>
              </a:tabLst>
            </a:pPr>
            <a:r>
              <a:rPr lang="ru-RU" sz="1100" dirty="0">
                <a:latin typeface="Times New Roman"/>
                <a:ea typeface="Georgia"/>
              </a:rPr>
              <a:t>Длительность</a:t>
            </a:r>
            <a:r>
              <a:rPr lang="ru-RU" sz="1100" spc="-15" dirty="0">
                <a:latin typeface="Times New Roman"/>
                <a:ea typeface="Georgia"/>
              </a:rPr>
              <a:t> </a:t>
            </a:r>
            <a:r>
              <a:rPr lang="ru-RU" sz="1100" dirty="0">
                <a:latin typeface="Times New Roman"/>
                <a:ea typeface="Georgia"/>
              </a:rPr>
              <a:t>занятия</a:t>
            </a:r>
            <a:r>
              <a:rPr lang="ru-RU" sz="1100" u="sng" dirty="0">
                <a:latin typeface="Times New Roman"/>
                <a:ea typeface="Georgia"/>
              </a:rPr>
              <a:t>	</a:t>
            </a:r>
            <a:r>
              <a:rPr lang="ru-RU" sz="1100" dirty="0">
                <a:latin typeface="Times New Roman"/>
                <a:ea typeface="Georgia"/>
              </a:rPr>
              <a:t>Ф.И.О.</a:t>
            </a:r>
            <a:endParaRPr lang="ru-RU" sz="1050" dirty="0">
              <a:latin typeface="Times New Roman"/>
              <a:ea typeface="Times New Roman"/>
            </a:endParaRPr>
          </a:p>
          <a:p>
            <a:pPr marL="153670">
              <a:spcBef>
                <a:spcPts val="5"/>
              </a:spcBef>
              <a:spcAft>
                <a:spcPts val="0"/>
              </a:spcAft>
              <a:tabLst>
                <a:tab pos="2929890" algn="l"/>
                <a:tab pos="4380230" algn="l"/>
              </a:tabLst>
            </a:pPr>
            <a:r>
              <a:rPr lang="ru-RU" sz="1100" dirty="0">
                <a:latin typeface="Times New Roman"/>
                <a:ea typeface="Georgia"/>
              </a:rPr>
              <a:t>воспитателя</a:t>
            </a:r>
            <a:r>
              <a:rPr lang="ru-RU" sz="1100" u="sng" dirty="0">
                <a:latin typeface="Times New Roman"/>
                <a:ea typeface="Georgia"/>
              </a:rPr>
              <a:t>	</a:t>
            </a:r>
            <a:r>
              <a:rPr lang="ru-RU" sz="1100" dirty="0">
                <a:latin typeface="Times New Roman"/>
                <a:ea typeface="Georgia"/>
              </a:rPr>
              <a:t>Дата</a:t>
            </a:r>
            <a:r>
              <a:rPr lang="ru-RU" sz="1100" u="sng" dirty="0">
                <a:latin typeface="Times New Roman"/>
                <a:ea typeface="Georgia"/>
              </a:rPr>
              <a:t> 	</a:t>
            </a:r>
            <a:endParaRPr lang="ru-RU" sz="105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826078"/>
              </p:ext>
            </p:extLst>
          </p:nvPr>
        </p:nvGraphicFramePr>
        <p:xfrm>
          <a:off x="1187624" y="1556792"/>
          <a:ext cx="7513376" cy="412203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4639"/>
                <a:gridCol w="4413005"/>
                <a:gridCol w="25400"/>
                <a:gridCol w="334193"/>
                <a:gridCol w="25400"/>
                <a:gridCol w="334193"/>
                <a:gridCol w="983273"/>
                <a:gridCol w="983273"/>
              </a:tblGrid>
              <a:tr h="147100">
                <a:tc rowSpan="2">
                  <a:txBody>
                    <a:bodyPr/>
                    <a:lstStyle/>
                    <a:p>
                      <a:pPr marL="77470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№</a:t>
                      </a: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п/п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7747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Критерии</a:t>
                      </a:r>
                      <a:r>
                        <a:rPr lang="ru-RU" sz="900" b="1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и</a:t>
                      </a:r>
                      <a:r>
                        <a:rPr lang="ru-RU" sz="900" b="1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показатели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75565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Баллы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Примечание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5565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835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3">
                <a:tc>
                  <a:txBody>
                    <a:bodyPr/>
                    <a:lstStyle/>
                    <a:p>
                      <a:pPr marL="7747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1.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747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Знают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ли</a:t>
                      </a:r>
                      <a:r>
                        <a:rPr lang="ru-RU" sz="9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дети</a:t>
                      </a:r>
                      <a:r>
                        <a:rPr lang="ru-RU" sz="900" spc="-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с</a:t>
                      </a:r>
                      <a:r>
                        <a:rPr lang="ru-RU" sz="9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каким</a:t>
                      </a:r>
                      <a:r>
                        <a:rPr lang="ru-RU" sz="9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материалом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они</a:t>
                      </a:r>
                      <a:r>
                        <a:rPr lang="ru-RU" sz="9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работают</a:t>
                      </a:r>
                      <a:r>
                        <a:rPr lang="ru-RU" sz="900" spc="-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на занятии?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45">
                <a:tc>
                  <a:txBody>
                    <a:bodyPr/>
                    <a:lstStyle/>
                    <a:p>
                      <a:pPr marL="7747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2.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747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Умеют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ли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дети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пользоваться различными</a:t>
                      </a:r>
                      <a:r>
                        <a:rPr lang="ru-RU" sz="900" spc="-4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материалами</a:t>
                      </a:r>
                      <a:r>
                        <a:rPr lang="ru-RU" sz="900" spc="-3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для</a:t>
                      </a:r>
                      <a:r>
                        <a:rPr lang="ru-RU" sz="900" spc="-3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лепки</a:t>
                      </a:r>
                      <a:r>
                        <a:rPr lang="ru-RU" sz="9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(пластилин, стеки</a:t>
                      </a:r>
                      <a:r>
                        <a:rPr lang="ru-RU" sz="900" spc="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и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т.д.)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943">
                <a:tc rowSpan="2">
                  <a:txBody>
                    <a:bodyPr/>
                    <a:lstStyle/>
                    <a:p>
                      <a:pPr marL="7747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3.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77470">
                        <a:lnSpc>
                          <a:spcPts val="59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7470">
                        <a:lnSpc>
                          <a:spcPts val="59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Владеют ли различными приёмами лепки: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ts val="136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534670" algn="l"/>
                          <a:tab pos="535305" algn="l"/>
                        </a:tabLs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  <a:cs typeface="Symbol"/>
                        </a:rPr>
                        <a:t>скатывание</a:t>
                      </a:r>
                      <a:endParaRPr lang="ru-RU" sz="800">
                        <a:effectLst/>
                        <a:latin typeface="Times New Roman"/>
                        <a:ea typeface="Symbol"/>
                        <a:cs typeface="Symbol"/>
                      </a:endParaRPr>
                    </a:p>
                    <a:p>
                      <a:pPr marL="342900" lvl="0" indent="-342900">
                        <a:lnSpc>
                          <a:spcPts val="136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534670" algn="l"/>
                          <a:tab pos="535305" algn="l"/>
                        </a:tabLs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  <a:cs typeface="Symbol"/>
                        </a:rPr>
                        <a:t>раскатывание</a:t>
                      </a:r>
                      <a:endParaRPr lang="ru-RU" sz="800">
                        <a:effectLst/>
                        <a:latin typeface="Times New Roman"/>
                        <a:ea typeface="Symbol"/>
                        <a:cs typeface="Symbol"/>
                      </a:endParaRPr>
                    </a:p>
                    <a:p>
                      <a:pPr marL="342900" lvl="0" indent="-342900">
                        <a:spcBef>
                          <a:spcPts val="5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534670" algn="l"/>
                          <a:tab pos="535305" algn="l"/>
                        </a:tabLs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  <a:cs typeface="Symbol"/>
                        </a:rPr>
                        <a:t>защипывание</a:t>
                      </a:r>
                      <a:endParaRPr lang="ru-RU" sz="800">
                        <a:effectLst/>
                        <a:latin typeface="Times New Roman"/>
                        <a:ea typeface="Symbol"/>
                        <a:cs typeface="Symbol"/>
                      </a:endParaRPr>
                    </a:p>
                    <a:p>
                      <a:pPr marL="342900" lvl="0" indent="-342900">
                        <a:spcBef>
                          <a:spcPts val="5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534670" algn="l"/>
                          <a:tab pos="535305" algn="l"/>
                        </a:tabLs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  <a:cs typeface="Symbol"/>
                        </a:rPr>
                        <a:t>сплющивание</a:t>
                      </a:r>
                      <a:endParaRPr lang="ru-RU" sz="800">
                        <a:effectLst/>
                        <a:latin typeface="Times New Roman"/>
                        <a:ea typeface="Symbol"/>
                        <a:cs typeface="Symbo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59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59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59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59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553">
                <a:tc rowSpan="2">
                  <a:txBody>
                    <a:bodyPr/>
                    <a:lstStyle/>
                    <a:p>
                      <a:pPr marL="774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4.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59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7470">
                        <a:lnSpc>
                          <a:spcPts val="59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Могут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ли</a:t>
                      </a:r>
                      <a:r>
                        <a:rPr lang="ru-RU" sz="9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дети</a:t>
                      </a:r>
                      <a:r>
                        <a:rPr lang="ru-RU" sz="9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передавать</a:t>
                      </a:r>
                      <a:r>
                        <a:rPr lang="ru-RU" sz="9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в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лепке: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59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59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59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59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71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7470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-форму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7470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-объём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7470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-пропорции.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45">
                <a:tc>
                  <a:txBody>
                    <a:bodyPr/>
                    <a:lstStyle/>
                    <a:p>
                      <a:pPr marL="7747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5.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7470" marR="37084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Соблюдают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ли</a:t>
                      </a:r>
                      <a:r>
                        <a:rPr lang="ru-RU" sz="9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последовательность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в</a:t>
                      </a:r>
                      <a:r>
                        <a:rPr lang="ru-RU" sz="9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работе.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90">
                <a:tc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6.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Проявляют</a:t>
                      </a:r>
                      <a:r>
                        <a:rPr lang="ru-RU" sz="9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ли</a:t>
                      </a:r>
                      <a:r>
                        <a:rPr lang="ru-RU" sz="9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самостоятельность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в поиске</a:t>
                      </a:r>
                      <a:r>
                        <a:rPr lang="ru-RU" sz="9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творческого</a:t>
                      </a:r>
                      <a:r>
                        <a:rPr lang="ru-RU" sz="9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подхода</a:t>
                      </a:r>
                      <a:r>
                        <a:rPr lang="ru-RU" sz="9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к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лепке</a:t>
                      </a:r>
                      <a:r>
                        <a:rPr lang="ru-RU" sz="900" spc="-27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(имеются</a:t>
                      </a:r>
                      <a:r>
                        <a:rPr lang="ru-RU" sz="9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ли</a:t>
                      </a:r>
                      <a:r>
                        <a:rPr lang="ru-RU" sz="9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элементы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фантазии).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90">
                <a:tc>
                  <a:txBody>
                    <a:bodyPr/>
                    <a:lstStyle/>
                    <a:p>
                      <a:pPr marL="77470">
                        <a:lnSpc>
                          <a:spcPts val="131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7.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74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Заинтересованы</a:t>
                      </a:r>
                      <a:r>
                        <a:rPr lang="ru-RU" sz="900" b="1" spc="-3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ли</a:t>
                      </a:r>
                      <a:r>
                        <a:rPr lang="ru-RU" sz="900" b="1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дети</a:t>
                      </a:r>
                      <a:r>
                        <a:rPr lang="ru-RU" sz="900" b="1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лепкой?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90">
                <a:tc>
                  <a:txBody>
                    <a:bodyPr/>
                    <a:lstStyle/>
                    <a:p>
                      <a:pPr marL="7747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8.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7470" marR="14986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Умеют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ли</a:t>
                      </a:r>
                      <a:r>
                        <a:rPr lang="ru-RU" sz="9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работать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в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коллективе,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рядом</a:t>
                      </a:r>
                      <a:r>
                        <a:rPr lang="ru-RU" sz="9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или</a:t>
                      </a:r>
                      <a:r>
                        <a:rPr lang="ru-RU" sz="9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с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группой</a:t>
                      </a:r>
                      <a:r>
                        <a:rPr lang="ru-RU" sz="900" spc="-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детей.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90">
                <a:tc>
                  <a:txBody>
                    <a:bodyPr/>
                    <a:lstStyle/>
                    <a:p>
                      <a:pPr marL="77470">
                        <a:lnSpc>
                          <a:spcPts val="131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9.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7470">
                        <a:lnSpc>
                          <a:spcPts val="131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Активность</a:t>
                      </a:r>
                      <a:r>
                        <a:rPr lang="ru-RU" sz="9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детей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на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занятии.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71">
                <a:tc rowSpan="2"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10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77470">
                        <a:lnSpc>
                          <a:spcPts val="665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Дети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выполнили</a:t>
                      </a:r>
                      <a:r>
                        <a:rPr lang="ru-RU" sz="900" spc="-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задание: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7470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-самостоятельно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7470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-после</a:t>
                      </a:r>
                      <a:r>
                        <a:rPr lang="ru-RU" sz="9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вторичного</a:t>
                      </a:r>
                      <a:r>
                        <a:rPr lang="ru-RU" sz="9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объяснения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7470" marR="527685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-не</a:t>
                      </a:r>
                      <a:r>
                        <a:rPr lang="ru-RU" sz="9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приступают,</a:t>
                      </a:r>
                      <a:r>
                        <a:rPr lang="ru-RU" sz="9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а</a:t>
                      </a:r>
                      <a:r>
                        <a:rPr lang="ru-RU" sz="9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ждут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подсказки,</a:t>
                      </a:r>
                      <a:r>
                        <a:rPr lang="ru-RU" sz="9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копируют</a:t>
                      </a:r>
                      <a:r>
                        <a:rPr lang="ru-RU" sz="900" spc="-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соседа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90">
                <a:tc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11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7470" marR="70675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Усвоение детьми программного</a:t>
                      </a:r>
                      <a:r>
                        <a:rPr lang="ru-RU" sz="9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содержания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90">
                <a:tc gridSpan="3">
                  <a:txBody>
                    <a:bodyPr/>
                    <a:lstStyle/>
                    <a:p>
                      <a:pPr marL="77470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Средний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балл: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0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4666"/>
            <a:ext cx="9145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470" marR="733425" indent="502285" algn="ctr">
              <a:spcBef>
                <a:spcPts val="365"/>
              </a:spcBef>
              <a:tabLst>
                <a:tab pos="2582545" algn="l"/>
                <a:tab pos="5468620" algn="l"/>
                <a:tab pos="5487670" algn="l"/>
                <a:tab pos="5512435" algn="l"/>
              </a:tabLst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Карта анализа деятельности по конструированию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5949280"/>
            <a:ext cx="1114408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	</a:t>
            </a: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	</a:t>
            </a: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43609" y="779373"/>
            <a:ext cx="7524992" cy="679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3670">
              <a:spcAft>
                <a:spcPts val="0"/>
              </a:spcAft>
              <a:tabLst>
                <a:tab pos="3485515" algn="l"/>
                <a:tab pos="5768340" algn="l"/>
              </a:tabLst>
            </a:pPr>
            <a:r>
              <a:rPr lang="ru-RU" sz="1100" dirty="0">
                <a:latin typeface="Times New Roman"/>
                <a:ea typeface="Georgia"/>
              </a:rPr>
              <a:t>Возрастная</a:t>
            </a:r>
            <a:r>
              <a:rPr lang="ru-RU" sz="1100" spc="-15" dirty="0">
                <a:latin typeface="Times New Roman"/>
                <a:ea typeface="Georgia"/>
              </a:rPr>
              <a:t> </a:t>
            </a:r>
            <a:r>
              <a:rPr lang="ru-RU" sz="1100" dirty="0">
                <a:latin typeface="Times New Roman"/>
                <a:ea typeface="Georgia"/>
              </a:rPr>
              <a:t>группа</a:t>
            </a:r>
            <a:r>
              <a:rPr lang="ru-RU" sz="1100" u="sng" dirty="0">
                <a:latin typeface="Times New Roman"/>
                <a:ea typeface="Georgia"/>
              </a:rPr>
              <a:t>	</a:t>
            </a:r>
            <a:r>
              <a:rPr lang="ru-RU" sz="1100" dirty="0">
                <a:latin typeface="Times New Roman"/>
                <a:ea typeface="Georgia"/>
              </a:rPr>
              <a:t>Количество</a:t>
            </a:r>
            <a:r>
              <a:rPr lang="ru-RU" sz="1100" spc="-10" dirty="0">
                <a:latin typeface="Times New Roman"/>
                <a:ea typeface="Georgia"/>
              </a:rPr>
              <a:t> </a:t>
            </a:r>
            <a:r>
              <a:rPr lang="ru-RU" sz="1100" dirty="0">
                <a:latin typeface="Times New Roman"/>
                <a:ea typeface="Georgia"/>
              </a:rPr>
              <a:t>детей</a:t>
            </a:r>
            <a:r>
              <a:rPr lang="ru-RU" sz="1100" u="sng" dirty="0">
                <a:latin typeface="Times New Roman"/>
                <a:ea typeface="Georgia"/>
              </a:rPr>
              <a:t> 	</a:t>
            </a:r>
            <a:endParaRPr lang="ru-RU" sz="1050" dirty="0">
              <a:latin typeface="Times New Roman"/>
              <a:ea typeface="Times New Roman"/>
            </a:endParaRPr>
          </a:p>
          <a:p>
            <a:pPr marL="153670">
              <a:spcBef>
                <a:spcPts val="505"/>
              </a:spcBef>
              <a:spcAft>
                <a:spcPts val="0"/>
              </a:spcAft>
              <a:tabLst>
                <a:tab pos="2868930" algn="l"/>
              </a:tabLst>
            </a:pPr>
            <a:r>
              <a:rPr lang="ru-RU" sz="1100" dirty="0">
                <a:latin typeface="Times New Roman"/>
                <a:ea typeface="Georgia"/>
              </a:rPr>
              <a:t>Длительность</a:t>
            </a:r>
            <a:r>
              <a:rPr lang="ru-RU" sz="1100" spc="-15" dirty="0">
                <a:latin typeface="Times New Roman"/>
                <a:ea typeface="Georgia"/>
              </a:rPr>
              <a:t> </a:t>
            </a:r>
            <a:r>
              <a:rPr lang="ru-RU" sz="1100" dirty="0">
                <a:latin typeface="Times New Roman"/>
                <a:ea typeface="Georgia"/>
              </a:rPr>
              <a:t>занятия</a:t>
            </a:r>
            <a:r>
              <a:rPr lang="ru-RU" sz="1100" u="sng" dirty="0">
                <a:latin typeface="Times New Roman"/>
                <a:ea typeface="Georgia"/>
              </a:rPr>
              <a:t>	</a:t>
            </a:r>
            <a:r>
              <a:rPr lang="ru-RU" sz="1100" dirty="0">
                <a:latin typeface="Times New Roman"/>
                <a:ea typeface="Georgia"/>
              </a:rPr>
              <a:t>Ф.И.О.</a:t>
            </a:r>
            <a:endParaRPr lang="ru-RU" sz="1050" dirty="0">
              <a:latin typeface="Times New Roman"/>
              <a:ea typeface="Times New Roman"/>
            </a:endParaRPr>
          </a:p>
          <a:p>
            <a:pPr marL="153670">
              <a:spcBef>
                <a:spcPts val="5"/>
              </a:spcBef>
              <a:spcAft>
                <a:spcPts val="0"/>
              </a:spcAft>
              <a:tabLst>
                <a:tab pos="2929890" algn="l"/>
                <a:tab pos="4380230" algn="l"/>
              </a:tabLst>
            </a:pPr>
            <a:r>
              <a:rPr lang="ru-RU" sz="1100" dirty="0">
                <a:latin typeface="Times New Roman"/>
                <a:ea typeface="Georgia"/>
              </a:rPr>
              <a:t>воспитателя</a:t>
            </a:r>
            <a:r>
              <a:rPr lang="ru-RU" sz="1100" u="sng" dirty="0">
                <a:latin typeface="Times New Roman"/>
                <a:ea typeface="Georgia"/>
              </a:rPr>
              <a:t>	</a:t>
            </a:r>
            <a:r>
              <a:rPr lang="ru-RU" sz="1100" dirty="0">
                <a:latin typeface="Times New Roman"/>
                <a:ea typeface="Georgia"/>
              </a:rPr>
              <a:t>Дата</a:t>
            </a:r>
            <a:r>
              <a:rPr lang="ru-RU" sz="1100" u="sng" dirty="0">
                <a:latin typeface="Times New Roman"/>
                <a:ea typeface="Georgia"/>
              </a:rPr>
              <a:t> 	</a:t>
            </a:r>
            <a:endParaRPr lang="ru-RU" sz="105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35100" y="1936870"/>
          <a:ext cx="7499351" cy="382245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9187"/>
                <a:gridCol w="4842864"/>
                <a:gridCol w="202222"/>
                <a:gridCol w="271216"/>
                <a:gridCol w="876931"/>
                <a:gridCol w="876931"/>
              </a:tblGrid>
              <a:tr h="152261">
                <a:tc rowSpan="2">
                  <a:txBody>
                    <a:bodyPr/>
                    <a:lstStyle/>
                    <a:p>
                      <a:pPr marL="77470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№</a:t>
                      </a: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п/п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747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Критерии</a:t>
                      </a:r>
                      <a:r>
                        <a:rPr lang="ru-RU" sz="900" b="1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и</a:t>
                      </a:r>
                      <a:r>
                        <a:rPr lang="ru-RU" sz="900" b="1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показатели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7747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Баллы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Примечание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747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Georgia"/>
                        </a:rPr>
                        <a:t>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76">
                <a:tc>
                  <a:txBody>
                    <a:bodyPr/>
                    <a:lstStyle/>
                    <a:p>
                      <a:pPr marL="7747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1.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Проявление</a:t>
                      </a:r>
                      <a:r>
                        <a:rPr lang="ru-RU" sz="900" spc="-4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самостоятельности</a:t>
                      </a:r>
                      <a:r>
                        <a:rPr lang="ru-RU" sz="900" spc="-3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в</a:t>
                      </a:r>
                      <a:r>
                        <a:rPr lang="ru-RU" sz="900" spc="-3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выборе</a:t>
                      </a:r>
                      <a:r>
                        <a:rPr lang="ru-RU" sz="9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необходимого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конструктивного материала</a:t>
                      </a:r>
                      <a:r>
                        <a:rPr lang="ru-RU" sz="900" spc="-3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и</a:t>
                      </a:r>
                      <a:r>
                        <a:rPr lang="ru-RU" sz="900" spc="-3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приёмов</a:t>
                      </a:r>
                      <a:r>
                        <a:rPr lang="ru-RU" sz="9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конструирования.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71">
                <a:tc>
                  <a:txBody>
                    <a:bodyPr/>
                    <a:lstStyle/>
                    <a:p>
                      <a:pPr marL="7747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2.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Умение целенаправленно</a:t>
                      </a:r>
                      <a:r>
                        <a:rPr lang="ru-RU" sz="900" spc="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эксперементировать</a:t>
                      </a:r>
                      <a:r>
                        <a:rPr lang="ru-RU" sz="9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с</a:t>
                      </a:r>
                      <a:r>
                        <a:rPr lang="ru-RU" sz="900" spc="-3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новым материалом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и</a:t>
                      </a:r>
                      <a:r>
                        <a:rPr lang="ru-RU" sz="900" spc="-3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на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этой</a:t>
                      </a:r>
                      <a:r>
                        <a:rPr lang="ru-RU" sz="9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основе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создавать</a:t>
                      </a:r>
                      <a:r>
                        <a:rPr lang="ru-RU" sz="9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простые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конструкции.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106">
                <a:tc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3.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Владение простыми обобщёнными</a:t>
                      </a:r>
                      <a:r>
                        <a:rPr lang="ru-RU" sz="900" spc="-28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способами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конструирования: комбинирование,</a:t>
                      </a:r>
                      <a:r>
                        <a:rPr lang="ru-RU" sz="900" spc="-7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надстраивание,</a:t>
                      </a:r>
                      <a:r>
                        <a:rPr lang="ru-RU" sz="900" spc="-275">
                          <a:effectLst/>
                          <a:latin typeface="Times New Roman"/>
                          <a:ea typeface="Georgia"/>
                        </a:rPr>
                        <a:t>  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изменение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пространственного расположения деталей, использование</a:t>
                      </a:r>
                      <a:r>
                        <a:rPr lang="ru-RU" sz="9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одних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и</a:t>
                      </a:r>
                      <a:r>
                        <a:rPr lang="ru-RU" sz="9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тех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же способов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для</a:t>
                      </a:r>
                      <a:r>
                        <a:rPr lang="ru-RU" sz="900" spc="-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получения разных</a:t>
                      </a:r>
                      <a:r>
                        <a:rPr lang="ru-RU" sz="9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конструкций.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35">
                <a:tc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4.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Умение провести целостно-</a:t>
                      </a:r>
                      <a:r>
                        <a:rPr lang="ru-RU" sz="900" spc="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расчленённый анализ объектов,</a:t>
                      </a:r>
                      <a:r>
                        <a:rPr lang="ru-RU" sz="900" spc="-28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образцов.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35">
                <a:tc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5.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Умение</a:t>
                      </a:r>
                      <a:r>
                        <a:rPr lang="ru-RU" sz="9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создавать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замыслы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простых</a:t>
                      </a:r>
                      <a:r>
                        <a:rPr lang="ru-RU" sz="9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конструкций.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35">
                <a:tc>
                  <a:txBody>
                    <a:bodyPr/>
                    <a:lstStyle/>
                    <a:p>
                      <a:pPr marL="7747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6.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Умение</a:t>
                      </a:r>
                      <a:r>
                        <a:rPr lang="ru-RU" sz="900" spc="-3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конструировать</a:t>
                      </a:r>
                      <a:r>
                        <a:rPr lang="ru-RU" sz="9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объекты</a:t>
                      </a:r>
                      <a:r>
                        <a:rPr lang="ru-RU" sz="900" spc="-3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по</a:t>
                      </a:r>
                      <a:r>
                        <a:rPr lang="ru-RU" sz="9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заданным</a:t>
                      </a:r>
                      <a:r>
                        <a:rPr lang="ru-RU" sz="900" spc="-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условиям.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28">
                <a:tc>
                  <a:txBody>
                    <a:bodyPr/>
                    <a:lstStyle/>
                    <a:p>
                      <a:pPr marL="7747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7.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36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Умение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выделять</a:t>
                      </a:r>
                      <a:r>
                        <a:rPr lang="ru-RU" sz="9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в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объектах пространственные характеристики</a:t>
                      </a:r>
                      <a:r>
                        <a:rPr lang="ru-RU" sz="9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(высоту,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длину, ширину)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71">
                <a:tc>
                  <a:txBody>
                    <a:bodyPr/>
                    <a:lstStyle/>
                    <a:p>
                      <a:pPr marL="7747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8.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Знание и использование при</a:t>
                      </a:r>
                      <a:r>
                        <a:rPr lang="ru-RU" sz="900" spc="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конструировании названий деталей</a:t>
                      </a:r>
                      <a:r>
                        <a:rPr lang="ru-RU" sz="900" spc="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различных</a:t>
                      </a:r>
                      <a:r>
                        <a:rPr lang="ru-RU" sz="900" spc="-4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строительных</a:t>
                      </a:r>
                      <a:r>
                        <a:rPr lang="ru-RU" sz="900" spc="-3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материалов,</a:t>
                      </a:r>
                      <a:r>
                        <a:rPr lang="ru-RU" sz="900" spc="-3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их цвета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и формы.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71">
                <a:tc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9.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Умение</a:t>
                      </a:r>
                      <a:r>
                        <a:rPr lang="ru-RU" sz="9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ориентироваться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в пространственном</a:t>
                      </a:r>
                      <a:r>
                        <a:rPr lang="ru-RU" sz="9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расположении деталей</a:t>
                      </a:r>
                      <a:r>
                        <a:rPr lang="ru-RU" sz="900" spc="-3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конструкции</a:t>
                      </a:r>
                      <a:r>
                        <a:rPr lang="ru-RU" sz="900" spc="-3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относительно</a:t>
                      </a:r>
                      <a:r>
                        <a:rPr lang="ru-RU" sz="900" spc="-3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друг </a:t>
                      </a:r>
                      <a:r>
                        <a:rPr lang="ru-RU" sz="9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друга.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141">
                <a:tc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10.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Конструирование из деталей конструкторов: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-умение целенаправленно экспериментировать с новым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материалом и на этой основе создавать простые конструкции;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- знание свойств и возможностей нового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материала, в том числе способов крепления деталей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149">
                <a:tc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11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 marR="6159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Проявление желания помочь друг другу,</a:t>
                      </a:r>
                      <a:r>
                        <a:rPr lang="ru-RU" sz="900" spc="-27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работать</a:t>
                      </a:r>
                      <a:r>
                        <a:rPr lang="ru-RU" sz="9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совместно.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35">
                <a:tc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12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31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Активность</a:t>
                      </a:r>
                      <a:r>
                        <a:rPr lang="ru-RU" sz="9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9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9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занятии.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35">
                <a:tc>
                  <a:txBody>
                    <a:bodyPr/>
                    <a:lstStyle/>
                    <a:p>
                      <a:pPr marL="7747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13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 marR="70675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Усвоение детьми программного</a:t>
                      </a:r>
                      <a:r>
                        <a:rPr lang="ru-RU" sz="900" spc="-27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содержания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35">
                <a:tc gridSpan="2">
                  <a:txBody>
                    <a:bodyPr/>
                    <a:lstStyle/>
                    <a:p>
                      <a:pPr marL="77470" marR="70675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Средний балл: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81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4666"/>
            <a:ext cx="9684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470" marR="733425" indent="502285" algn="ctr">
              <a:spcBef>
                <a:spcPts val="365"/>
              </a:spcBef>
              <a:tabLst>
                <a:tab pos="2582545" algn="l"/>
                <a:tab pos="5468620" algn="l"/>
                <a:tab pos="5487670" algn="l"/>
                <a:tab pos="5512435" algn="l"/>
              </a:tabLst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Карта анализа физкультурного занятия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234826"/>
              </p:ext>
            </p:extLst>
          </p:nvPr>
        </p:nvGraphicFramePr>
        <p:xfrm>
          <a:off x="1115617" y="1340770"/>
          <a:ext cx="7818833" cy="452517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00214"/>
                <a:gridCol w="4518594"/>
                <a:gridCol w="471067"/>
                <a:gridCol w="784374"/>
                <a:gridCol w="706324"/>
                <a:gridCol w="938260"/>
              </a:tblGrid>
              <a:tr h="598096">
                <a:tc>
                  <a:txBody>
                    <a:bodyPr/>
                    <a:lstStyle/>
                    <a:p>
                      <a:pPr marL="118745" marR="102870" indent="33020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r>
                        <a:rPr lang="ru-RU" sz="1000" b="1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п/п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14350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Вопросы</a:t>
                      </a:r>
                      <a:r>
                        <a:rPr lang="ru-RU" sz="1000" b="1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для</a:t>
                      </a:r>
                      <a:r>
                        <a:rPr lang="ru-RU" sz="1000" b="1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изучения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20637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0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Частично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Примечания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050">
                <a:tc>
                  <a:txBody>
                    <a:bodyPr/>
                    <a:lstStyle/>
                    <a:p>
                      <a:pPr marL="679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Выполнялись ли гигиенические</a:t>
                      </a:r>
                      <a:r>
                        <a:rPr lang="ru-RU" sz="10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требования</a:t>
                      </a:r>
                      <a:r>
                        <a:rPr lang="ru-RU" sz="10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организации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всего занятия (помещение, одежда,</a:t>
                      </a:r>
                      <a:r>
                        <a:rPr lang="ru-RU" sz="1000" spc="-29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оборудование)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50">
                <a:tc>
                  <a:txBody>
                    <a:bodyPr/>
                    <a:lstStyle/>
                    <a:p>
                      <a:pPr marL="679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Полнота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осуществления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задач: оздоровительных, воспитательных образовательных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177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Соответствие</a:t>
                      </a:r>
                      <a:r>
                        <a:rPr lang="ru-RU" sz="10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задач</a:t>
                      </a:r>
                      <a:r>
                        <a:rPr lang="ru-RU" sz="10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данному возрасту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491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Понимают ли дети поставленные</a:t>
                      </a:r>
                      <a:r>
                        <a:rPr lang="ru-RU" sz="1000" spc="-285">
                          <a:effectLst/>
                          <a:latin typeface="Times New Roman"/>
                          <a:ea typeface="Times New Roman"/>
                        </a:rPr>
                        <a:t>              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перед</a:t>
                      </a:r>
                      <a:r>
                        <a:rPr lang="ru-RU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ними задачи? Индивидуальный</a:t>
                      </a:r>
                      <a:r>
                        <a:rPr lang="ru-RU" sz="10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подход, фронтальный, поточный, подгрупповой, словесный,  показ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взрослого, показ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ребенка, напоминание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др.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836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Соответствие</a:t>
                      </a:r>
                      <a:r>
                        <a:rPr lang="ru-RU" sz="10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физической</a:t>
                      </a:r>
                      <a:r>
                        <a:rPr lang="ru-RU" sz="10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нагрузки </a:t>
                      </a:r>
                      <a:r>
                        <a:rPr lang="ru-RU" sz="10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нормам: в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водной, в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основной, в</a:t>
                      </a:r>
                      <a:r>
                        <a:rPr lang="ru-RU" sz="10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заключительной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25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Моторная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плотность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25"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Общая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плотность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65"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Используются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ли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нетрадиционные формы</a:t>
                      </a:r>
                      <a:r>
                        <a:rPr lang="ru-RU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занятии?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25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Активность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выполнения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ОРУ,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ОД подвижных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игр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25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Осознанно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ли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дети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воспринимают материал?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25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Понимают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ли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дети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поставленные задачи?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25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Проявляют ли дети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самостоятельность</a:t>
                      </a:r>
                      <a:r>
                        <a:rPr lang="ru-RU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поисках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новых способов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действий?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25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13.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Присутствуют</a:t>
                      </a:r>
                      <a:r>
                        <a:rPr lang="ru-RU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ли</a:t>
                      </a:r>
                      <a:r>
                        <a:rPr lang="ru-RU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занятии соперничество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сопереживание?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6"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14.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Осуществляется</a:t>
                      </a:r>
                      <a:r>
                        <a:rPr lang="ru-RU" sz="10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ли</a:t>
                      </a:r>
                      <a:r>
                        <a:rPr lang="ru-RU" sz="10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работа</a:t>
                      </a:r>
                      <a:r>
                        <a:rPr lang="ru-RU" sz="10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10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ознакомлению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разным способам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выполнения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движений?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25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15.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Была ли инициатива со стороны</a:t>
                      </a:r>
                      <a:r>
                        <a:rPr lang="ru-RU" sz="10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подготовке</a:t>
                      </a:r>
                      <a:r>
                        <a:rPr lang="ru-RU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атрибутов</a:t>
                      </a:r>
                      <a:r>
                        <a:rPr lang="ru-RU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 пособий?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03648" y="6093296"/>
            <a:ext cx="175881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Выводы, рекомендации: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60239" y="761695"/>
            <a:ext cx="720836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660" algn="ctr">
              <a:spcAft>
                <a:spcPts val="0"/>
              </a:spcAft>
              <a:tabLst>
                <a:tab pos="1952625" algn="l"/>
                <a:tab pos="4069715" algn="l"/>
                <a:tab pos="5935345" algn="l"/>
              </a:tabLst>
            </a:pPr>
            <a:r>
              <a:rPr lang="ru-RU" sz="1100" b="1" dirty="0">
                <a:latin typeface="Times New Roman"/>
                <a:ea typeface="Times New Roman"/>
              </a:rPr>
              <a:t>Группа</a:t>
            </a:r>
            <a:r>
              <a:rPr lang="ru-RU" sz="1100" b="1" u="sng" dirty="0">
                <a:latin typeface="Times New Roman"/>
                <a:ea typeface="Times New Roman"/>
              </a:rPr>
              <a:t>	</a:t>
            </a:r>
            <a:r>
              <a:rPr lang="ru-RU" sz="1100" b="1" dirty="0">
                <a:latin typeface="Times New Roman"/>
                <a:ea typeface="Times New Roman"/>
              </a:rPr>
              <a:t>Педагог</a:t>
            </a:r>
            <a:r>
              <a:rPr lang="ru-RU" sz="1100" b="1" u="sng" dirty="0">
                <a:latin typeface="Times New Roman"/>
                <a:ea typeface="Times New Roman"/>
              </a:rPr>
              <a:t>	</a:t>
            </a:r>
            <a:r>
              <a:rPr lang="ru-RU" sz="1100" b="1" dirty="0">
                <a:latin typeface="Times New Roman"/>
                <a:ea typeface="Times New Roman"/>
              </a:rPr>
              <a:t>Дата</a:t>
            </a:r>
            <a:r>
              <a:rPr lang="ru-RU" sz="1100" u="sng" dirty="0">
                <a:latin typeface="Times New Roman"/>
                <a:ea typeface="Times New Roman"/>
              </a:rPr>
              <a:t> 	</a:t>
            </a:r>
            <a:endParaRPr lang="ru-RU" sz="11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9175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4666"/>
            <a:ext cx="9684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470" marR="733425" indent="502285" algn="ctr">
              <a:spcBef>
                <a:spcPts val="365"/>
              </a:spcBef>
              <a:tabLst>
                <a:tab pos="2582545" algn="l"/>
                <a:tab pos="5468620" algn="l"/>
                <a:tab pos="5487670" algn="l"/>
                <a:tab pos="5512435" algn="l"/>
              </a:tabLst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Карта анализа утренней гимнастики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15617" y="543797"/>
            <a:ext cx="7452984" cy="636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1783715">
              <a:spcAft>
                <a:spcPts val="0"/>
              </a:spcAft>
              <a:tabLst>
                <a:tab pos="3621405" algn="l"/>
                <a:tab pos="7030720" algn="l"/>
              </a:tabLst>
            </a:pPr>
            <a:r>
              <a:rPr lang="ru-RU" sz="1100" dirty="0" smtClean="0">
                <a:latin typeface="Times New Roman"/>
                <a:ea typeface="Times New Roman"/>
              </a:rPr>
              <a:t>Группа</a:t>
            </a:r>
            <a:r>
              <a:rPr lang="ru-RU" sz="1100" dirty="0">
                <a:latin typeface="Times New Roman"/>
                <a:ea typeface="Times New Roman"/>
              </a:rPr>
              <a:t>:</a:t>
            </a:r>
            <a:r>
              <a:rPr lang="ru-RU" sz="1100" u="sng" dirty="0">
                <a:latin typeface="Times New Roman"/>
                <a:ea typeface="Times New Roman"/>
              </a:rPr>
              <a:t>	</a:t>
            </a:r>
            <a:r>
              <a:rPr lang="ru-RU" sz="1100" dirty="0">
                <a:latin typeface="Times New Roman"/>
                <a:ea typeface="Times New Roman"/>
              </a:rPr>
              <a:t>Воспитатель:</a:t>
            </a:r>
            <a:r>
              <a:rPr lang="ru-RU" sz="1100" u="sng" dirty="0">
                <a:latin typeface="Times New Roman"/>
                <a:ea typeface="Times New Roman"/>
              </a:rPr>
              <a:t> 	</a:t>
            </a:r>
            <a:endParaRPr lang="ru-RU" sz="1050" dirty="0">
              <a:latin typeface="Times New Roman"/>
              <a:ea typeface="Times New Roman"/>
            </a:endParaRPr>
          </a:p>
          <a:p>
            <a:pPr marL="179070">
              <a:lnSpc>
                <a:spcPts val="1605"/>
              </a:lnSpc>
              <a:spcAft>
                <a:spcPts val="0"/>
              </a:spcAft>
              <a:tabLst>
                <a:tab pos="1733550" algn="l"/>
                <a:tab pos="4966335" algn="l"/>
                <a:tab pos="7495540" algn="l"/>
              </a:tabLst>
            </a:pPr>
            <a:r>
              <a:rPr lang="ru-RU" sz="1100" dirty="0">
                <a:latin typeface="Times New Roman"/>
                <a:ea typeface="Times New Roman"/>
              </a:rPr>
              <a:t>Дата</a:t>
            </a:r>
            <a:r>
              <a:rPr lang="ru-RU" sz="1100" u="sng" dirty="0">
                <a:latin typeface="Times New Roman"/>
                <a:ea typeface="Times New Roman"/>
              </a:rPr>
              <a:t>	</a:t>
            </a:r>
            <a:r>
              <a:rPr lang="ru-RU" sz="1100" dirty="0">
                <a:latin typeface="Times New Roman"/>
                <a:ea typeface="Times New Roman"/>
              </a:rPr>
              <a:t>Место</a:t>
            </a:r>
            <a:r>
              <a:rPr lang="ru-RU" sz="1100" spc="-30" dirty="0">
                <a:latin typeface="Times New Roman"/>
                <a:ea typeface="Times New Roman"/>
              </a:rPr>
              <a:t> </a:t>
            </a:r>
            <a:r>
              <a:rPr lang="ru-RU" sz="1100" dirty="0">
                <a:latin typeface="Times New Roman"/>
                <a:ea typeface="Times New Roman"/>
              </a:rPr>
              <a:t>проведения:</a:t>
            </a:r>
            <a:r>
              <a:rPr lang="ru-RU" sz="1100" u="sng" dirty="0">
                <a:latin typeface="Times New Roman"/>
                <a:ea typeface="Times New Roman"/>
              </a:rPr>
              <a:t>	</a:t>
            </a:r>
            <a:r>
              <a:rPr lang="ru-RU" sz="1100" dirty="0">
                <a:latin typeface="Times New Roman"/>
                <a:ea typeface="Times New Roman"/>
              </a:rPr>
              <a:t>количество</a:t>
            </a:r>
            <a:r>
              <a:rPr lang="ru-RU" sz="1100" spc="-10" dirty="0">
                <a:latin typeface="Times New Roman"/>
                <a:ea typeface="Times New Roman"/>
              </a:rPr>
              <a:t> </a:t>
            </a:r>
            <a:r>
              <a:rPr lang="ru-RU" sz="1100" dirty="0">
                <a:latin typeface="Times New Roman"/>
                <a:ea typeface="Times New Roman"/>
              </a:rPr>
              <a:t>детей</a:t>
            </a:r>
            <a:r>
              <a:rPr lang="ru-RU" sz="1100" dirty="0" smtClean="0">
                <a:latin typeface="Times New Roman"/>
                <a:ea typeface="Times New Roman"/>
              </a:rPr>
              <a:t>:</a:t>
            </a:r>
            <a:endParaRPr lang="ru-RU" sz="105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571614"/>
              </p:ext>
            </p:extLst>
          </p:nvPr>
        </p:nvGraphicFramePr>
        <p:xfrm>
          <a:off x="917673" y="1196871"/>
          <a:ext cx="8226327" cy="688340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022479"/>
                <a:gridCol w="936104"/>
                <a:gridCol w="936104"/>
                <a:gridCol w="1331640"/>
              </a:tblGrid>
              <a:tr h="215905">
                <a:tc>
                  <a:txBody>
                    <a:bodyPr/>
                    <a:lstStyle/>
                    <a:p>
                      <a:pPr marL="2030730" marR="2027555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</a:rPr>
                        <a:t>Вопросы</a:t>
                      </a:r>
                      <a:r>
                        <a:rPr lang="ru-RU" sz="600" b="1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</a:rPr>
                        <a:t>для</a:t>
                      </a:r>
                      <a:r>
                        <a:rPr lang="ru-RU" sz="600" b="1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</a:rPr>
                        <a:t>изучения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1795" marR="387350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effectLst/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446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</a:rPr>
                        <a:t>частично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28955" marR="521335"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66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</a:rPr>
                        <a:t>Создание</a:t>
                      </a:r>
                      <a:r>
                        <a:rPr lang="ru-RU" sz="600" b="1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</a:rPr>
                        <a:t>условий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66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Соблюдается</a:t>
                      </a:r>
                      <a:r>
                        <a:rPr lang="ru-RU" sz="6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ли</a:t>
                      </a:r>
                      <a:r>
                        <a:rPr lang="ru-RU" sz="6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длительность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66">
                <a:tc>
                  <a:txBody>
                    <a:bodyPr/>
                    <a:lstStyle/>
                    <a:p>
                      <a:pPr marL="67945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Используются</a:t>
                      </a:r>
                      <a:r>
                        <a:rPr lang="ru-RU" sz="6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ли</a:t>
                      </a:r>
                      <a:r>
                        <a:rPr lang="ru-RU" sz="6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пособия</a:t>
                      </a:r>
                      <a:r>
                        <a:rPr lang="ru-RU" sz="6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6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оборудование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95">
                <a:tc>
                  <a:txBody>
                    <a:bodyPr/>
                    <a:lstStyle/>
                    <a:p>
                      <a:pPr marL="6794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Соблюдается</a:t>
                      </a:r>
                      <a:r>
                        <a:rPr lang="ru-RU" sz="6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ли</a:t>
                      </a:r>
                      <a:r>
                        <a:rPr lang="ru-RU" sz="6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температурный</a:t>
                      </a:r>
                      <a:r>
                        <a:rPr lang="ru-RU" sz="6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режим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66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Соблюдаются</a:t>
                      </a:r>
                      <a:r>
                        <a:rPr lang="ru-RU" sz="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ли</a:t>
                      </a:r>
                      <a:r>
                        <a:rPr lang="ru-RU" sz="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требования</a:t>
                      </a:r>
                      <a:r>
                        <a:rPr lang="ru-RU" sz="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одежде,</a:t>
                      </a:r>
                      <a:r>
                        <a:rPr lang="ru-RU" sz="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обуви</a:t>
                      </a:r>
                      <a:r>
                        <a:rPr lang="ru-RU" sz="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66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Было</a:t>
                      </a:r>
                      <a:r>
                        <a:rPr lang="ru-RU" sz="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ли</a:t>
                      </a:r>
                      <a:r>
                        <a:rPr lang="ru-RU" sz="6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предварительное</a:t>
                      </a:r>
                      <a:r>
                        <a:rPr lang="ru-RU" sz="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проветривание</a:t>
                      </a:r>
                      <a:r>
                        <a:rPr lang="ru-RU" sz="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влажная</a:t>
                      </a:r>
                      <a:r>
                        <a:rPr lang="ru-RU" sz="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уборка</a:t>
                      </a:r>
                      <a:r>
                        <a:rPr lang="ru-RU" sz="6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помещения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95">
                <a:tc>
                  <a:txBody>
                    <a:bodyPr/>
                    <a:lstStyle/>
                    <a:p>
                      <a:pPr marL="6794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Одежда,</a:t>
                      </a:r>
                      <a:r>
                        <a:rPr lang="ru-RU" sz="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обувь</a:t>
                      </a:r>
                      <a:r>
                        <a:rPr lang="ru-RU" sz="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воспитателя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66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</a:rPr>
                        <a:t>Подготовка</a:t>
                      </a:r>
                      <a:r>
                        <a:rPr lang="ru-RU" sz="600" b="1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</a:rPr>
                        <a:t>воспитателя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66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Наличие</a:t>
                      </a:r>
                      <a:r>
                        <a:rPr lang="ru-RU" sz="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плана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95">
                <a:tc>
                  <a:txBody>
                    <a:bodyPr/>
                    <a:lstStyle/>
                    <a:p>
                      <a:pPr marL="6794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Прослеживается</a:t>
                      </a:r>
                      <a:r>
                        <a:rPr lang="ru-RU" sz="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ли</a:t>
                      </a:r>
                      <a:r>
                        <a:rPr lang="ru-RU" sz="6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правильность</a:t>
                      </a:r>
                      <a:r>
                        <a:rPr lang="ru-RU" sz="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показа</a:t>
                      </a:r>
                      <a:r>
                        <a:rPr lang="ru-RU" sz="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упражнений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66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Соблюдается</a:t>
                      </a:r>
                      <a:r>
                        <a:rPr lang="ru-RU" sz="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ли</a:t>
                      </a:r>
                      <a:r>
                        <a:rPr lang="ru-RU" sz="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дозировка</a:t>
                      </a:r>
                      <a:r>
                        <a:rPr lang="ru-RU" sz="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упражнений</a:t>
                      </a:r>
                      <a:r>
                        <a:rPr lang="ru-RU" sz="6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(количество)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66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Продуманность</a:t>
                      </a:r>
                      <a:r>
                        <a:rPr lang="ru-RU" sz="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четкость</a:t>
                      </a:r>
                      <a:r>
                        <a:rPr lang="ru-RU" sz="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указаний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95">
                <a:tc>
                  <a:txBody>
                    <a:bodyPr/>
                    <a:lstStyle/>
                    <a:p>
                      <a:pPr marL="6794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Продуманность</a:t>
                      </a:r>
                      <a:r>
                        <a:rPr lang="ru-RU" sz="6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времени</a:t>
                      </a:r>
                      <a:r>
                        <a:rPr lang="ru-RU" sz="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раздачи</a:t>
                      </a:r>
                      <a:r>
                        <a:rPr lang="ru-RU" sz="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пособий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66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</a:rPr>
                        <a:t>Построение</a:t>
                      </a:r>
                      <a:r>
                        <a:rPr lang="ru-RU" sz="600" b="1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</a:rPr>
                        <a:t>гимнастики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66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Приемы</a:t>
                      </a:r>
                      <a:r>
                        <a:rPr lang="ru-RU" sz="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сбора</a:t>
                      </a:r>
                      <a:r>
                        <a:rPr lang="ru-RU" sz="6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организации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66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Соответствует</a:t>
                      </a:r>
                      <a:r>
                        <a:rPr lang="ru-RU" sz="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ли</a:t>
                      </a:r>
                      <a:r>
                        <a:rPr lang="ru-RU" sz="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подбор</a:t>
                      </a:r>
                      <a:r>
                        <a:rPr lang="ru-RU" sz="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упражнений</a:t>
                      </a:r>
                      <a:r>
                        <a:rPr lang="ru-RU" sz="6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данной</a:t>
                      </a:r>
                      <a:r>
                        <a:rPr lang="ru-RU" sz="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возрастной</a:t>
                      </a:r>
                      <a:r>
                        <a:rPr lang="ru-RU" sz="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группе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921">
                <a:tc>
                  <a:txBody>
                    <a:bodyPr/>
                    <a:lstStyle/>
                    <a:p>
                      <a:pPr marL="67945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Соответствует</a:t>
                      </a:r>
                      <a:r>
                        <a:rPr lang="ru-RU" sz="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ли</a:t>
                      </a:r>
                      <a:r>
                        <a:rPr lang="ru-RU" sz="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  <a:r>
                        <a:rPr lang="ru-RU" sz="6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упражнений</a:t>
                      </a:r>
                      <a:r>
                        <a:rPr lang="ru-RU" sz="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возрасту</a:t>
                      </a:r>
                      <a:r>
                        <a:rPr lang="ru-RU" sz="6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66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Соблюдается</a:t>
                      </a:r>
                      <a:r>
                        <a:rPr lang="ru-RU" sz="6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ли</a:t>
                      </a:r>
                      <a:r>
                        <a:rPr lang="ru-RU" sz="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последовательность</a:t>
                      </a:r>
                      <a:r>
                        <a:rPr lang="ru-RU" sz="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смены</a:t>
                      </a:r>
                      <a:r>
                        <a:rPr lang="ru-RU" sz="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видов</a:t>
                      </a:r>
                      <a:r>
                        <a:rPr lang="ru-RU" sz="6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движения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95">
                <a:tc>
                  <a:txBody>
                    <a:bodyPr/>
                    <a:lstStyle/>
                    <a:p>
                      <a:pPr marL="6794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Соблюдается</a:t>
                      </a:r>
                      <a:r>
                        <a:rPr lang="ru-RU" sz="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ли</a:t>
                      </a:r>
                      <a:r>
                        <a:rPr lang="ru-RU" sz="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темп</a:t>
                      </a:r>
                      <a:r>
                        <a:rPr lang="ru-RU" sz="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выполнения</a:t>
                      </a:r>
                      <a:r>
                        <a:rPr lang="ru-RU" sz="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упражнений?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66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</a:rPr>
                        <a:t>Приемы</a:t>
                      </a:r>
                      <a:r>
                        <a:rPr lang="ru-RU" sz="600" b="1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</a:rPr>
                        <a:t>проведения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66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показ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95">
                <a:tc>
                  <a:txBody>
                    <a:bodyPr/>
                    <a:lstStyle/>
                    <a:p>
                      <a:pPr marL="6794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объяснение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66">
                <a:tc>
                  <a:txBody>
                    <a:bodyPr/>
                    <a:lstStyle/>
                    <a:p>
                      <a:pPr marL="67945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указания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66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повторение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95">
                <a:tc>
                  <a:txBody>
                    <a:bodyPr/>
                    <a:lstStyle/>
                    <a:p>
                      <a:pPr marL="6794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игровые</a:t>
                      </a:r>
                      <a:r>
                        <a:rPr lang="ru-RU" sz="6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приемы-подражания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95">
                <a:tc>
                  <a:txBody>
                    <a:bodyPr/>
                    <a:lstStyle/>
                    <a:p>
                      <a:pPr marL="6794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имитация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66">
                <a:tc>
                  <a:txBody>
                    <a:bodyPr/>
                    <a:lstStyle/>
                    <a:p>
                      <a:pPr marL="67945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использование</a:t>
                      </a:r>
                      <a:r>
                        <a:rPr lang="ru-RU" sz="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художественного</a:t>
                      </a:r>
                      <a:r>
                        <a:rPr lang="ru-RU" sz="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слова,</a:t>
                      </a:r>
                      <a:r>
                        <a:rPr lang="ru-RU" sz="6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музыки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66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Контроль</a:t>
                      </a:r>
                      <a:r>
                        <a:rPr lang="ru-RU" sz="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качеством</a:t>
                      </a:r>
                      <a:r>
                        <a:rPr lang="ru-RU" sz="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выполнения</a:t>
                      </a:r>
                      <a:r>
                        <a:rPr lang="ru-RU" sz="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упражнений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95">
                <a:tc>
                  <a:txBody>
                    <a:bodyPr/>
                    <a:lstStyle/>
                    <a:p>
                      <a:pPr marL="6794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</a:rPr>
                        <a:t>Соответствие</a:t>
                      </a:r>
                      <a:r>
                        <a:rPr lang="ru-RU" sz="600" b="1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</a:rPr>
                        <a:t>физической</a:t>
                      </a:r>
                      <a:r>
                        <a:rPr lang="ru-RU" sz="600" b="1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</a:rPr>
                        <a:t>нагрузки</a:t>
                      </a:r>
                      <a:r>
                        <a:rPr lang="ru-RU" sz="600" b="1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</a:rPr>
                        <a:t>возрасту</a:t>
                      </a:r>
                      <a:r>
                        <a:rPr lang="ru-RU" sz="600" b="1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600" b="1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</a:rPr>
                        <a:t>данной</a:t>
                      </a:r>
                      <a:r>
                        <a:rPr lang="ru-RU" sz="600" b="1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</a:rPr>
                        <a:t>группы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66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</a:rPr>
                        <a:t>Эмоциональная</a:t>
                      </a:r>
                      <a:r>
                        <a:rPr lang="ru-RU" sz="600" b="1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</a:rPr>
                        <a:t>нагрузка,</a:t>
                      </a:r>
                      <a:r>
                        <a:rPr lang="ru-RU" sz="600" b="1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</a:rPr>
                        <a:t>поведение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66">
                <a:tc>
                  <a:txBody>
                    <a:bodyPr/>
                    <a:lstStyle/>
                    <a:p>
                      <a:pPr marL="6794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Интерес</a:t>
                      </a:r>
                      <a:r>
                        <a:rPr lang="ru-RU" sz="6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95">
                <a:tc>
                  <a:txBody>
                    <a:bodyPr/>
                    <a:lstStyle/>
                    <a:p>
                      <a:pPr marL="6794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Хорошее</a:t>
                      </a:r>
                      <a:r>
                        <a:rPr lang="ru-RU" sz="6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настроение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36">
                <a:tc>
                  <a:txBody>
                    <a:bodyPr/>
                    <a:lstStyle/>
                    <a:p>
                      <a:pPr marL="67945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Дисциплина,</a:t>
                      </a:r>
                      <a:r>
                        <a:rPr lang="ru-RU" sz="6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внимание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921">
                <a:tc>
                  <a:txBody>
                    <a:bodyPr/>
                    <a:lstStyle/>
                    <a:p>
                      <a:pPr marL="67945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Проводится</a:t>
                      </a:r>
                      <a:r>
                        <a:rPr lang="ru-RU" sz="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ли</a:t>
                      </a:r>
                      <a:r>
                        <a:rPr lang="ru-RU" sz="600" spc="3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упражнение</a:t>
                      </a:r>
                      <a:r>
                        <a:rPr lang="ru-RU" sz="6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6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дыхание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95">
                <a:tc>
                  <a:txBody>
                    <a:bodyPr/>
                    <a:lstStyle/>
                    <a:p>
                      <a:pPr marL="6794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Уровень</a:t>
                      </a:r>
                      <a:r>
                        <a:rPr lang="ru-RU" sz="6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проведения</a:t>
                      </a:r>
                      <a:r>
                        <a:rPr lang="ru-RU" sz="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утренней</a:t>
                      </a:r>
                      <a:r>
                        <a:rPr lang="ru-RU" sz="6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</a:rPr>
                        <a:t>гимнастики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</a:rPr>
                        <a:t>высокий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</a:rPr>
                        <a:t>средний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3540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</a:rPr>
                        <a:t>низкий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08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4666"/>
            <a:ext cx="9684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470" marR="733425" indent="502285" algn="ctr">
              <a:spcBef>
                <a:spcPts val="365"/>
              </a:spcBef>
              <a:spcAft>
                <a:spcPts val="0"/>
              </a:spcAft>
              <a:tabLst>
                <a:tab pos="2582545" algn="l"/>
                <a:tab pos="5468620" algn="l"/>
                <a:tab pos="5487670" algn="l"/>
                <a:tab pos="5512435" algn="l"/>
              </a:tabLst>
            </a:pPr>
            <a:r>
              <a:rPr lang="ru-RU" b="1" dirty="0">
                <a:latin typeface="Times New Roman"/>
                <a:ea typeface="Times New Roman"/>
              </a:rPr>
              <a:t>Карта  оценки «Организация двигательного режима»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899068"/>
              </p:ext>
            </p:extLst>
          </p:nvPr>
        </p:nvGraphicFramePr>
        <p:xfrm>
          <a:off x="103156" y="597357"/>
          <a:ext cx="9073003" cy="59232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9715"/>
                <a:gridCol w="1318651"/>
                <a:gridCol w="290286"/>
                <a:gridCol w="290286"/>
                <a:gridCol w="350796"/>
                <a:gridCol w="350796"/>
                <a:gridCol w="288925"/>
                <a:gridCol w="288925"/>
                <a:gridCol w="349433"/>
                <a:gridCol w="349433"/>
                <a:gridCol w="290286"/>
                <a:gridCol w="290286"/>
                <a:gridCol w="349433"/>
                <a:gridCol w="349433"/>
                <a:gridCol w="288925"/>
                <a:gridCol w="288925"/>
                <a:gridCol w="357591"/>
                <a:gridCol w="357591"/>
                <a:gridCol w="264453"/>
                <a:gridCol w="313402"/>
                <a:gridCol w="313402"/>
                <a:gridCol w="285530"/>
                <a:gridCol w="285530"/>
                <a:gridCol w="271932"/>
                <a:gridCol w="319519"/>
                <a:gridCol w="319519"/>
              </a:tblGrid>
              <a:tr h="70406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175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313690" marR="229235" indent="-66040" algn="l"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Вопросы на</a:t>
                      </a:r>
                      <a:r>
                        <a:rPr lang="ru-RU" sz="800" spc="-2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контроле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Возрастные</a:t>
                      </a:r>
                      <a:r>
                        <a:rPr lang="ru-RU" sz="8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группы,</a:t>
                      </a:r>
                      <a:r>
                        <a:rPr lang="ru-RU" sz="8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недели</a:t>
                      </a:r>
                      <a:r>
                        <a:rPr lang="ru-RU" sz="8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месяца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7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264795" algn="l"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Группа</a:t>
                      </a:r>
                      <a:r>
                        <a:rPr lang="ru-RU" sz="8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№1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259715" algn="l"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Группа</a:t>
                      </a:r>
                      <a:r>
                        <a:rPr lang="ru-RU" sz="8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№2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266065" algn="l"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Группа</a:t>
                      </a:r>
                      <a:r>
                        <a:rPr lang="ru-RU" sz="8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№3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269875" algn="l"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Группа</a:t>
                      </a:r>
                      <a:r>
                        <a:rPr lang="ru-RU" sz="8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№4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217805" algn="l"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Группа</a:t>
                      </a:r>
                      <a:r>
                        <a:rPr lang="ru-RU" sz="8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№5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260350" algn="l"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Группа</a:t>
                      </a:r>
                      <a:r>
                        <a:rPr lang="ru-RU" sz="8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№6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8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995" marR="81280" algn="ctr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185" algn="l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IV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marR="82550" algn="ctr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 algn="l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0490" algn="l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IV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265" marR="80010" algn="ctr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185" algn="l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980" marR="92710" algn="ctr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IV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marR="83185" algn="ctr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915" algn="l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790" marR="94615" algn="ctr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IV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marR="71755" algn="ctr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980" algn="l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algn="l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IV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 marR="74930" algn="ctr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345" algn="l">
                        <a:lnSpc>
                          <a:spcPts val="82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IV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571">
                <a:tc>
                  <a:txBody>
                    <a:bodyPr/>
                    <a:lstStyle/>
                    <a:p>
                      <a:pPr marL="67945"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60960" algn="l">
                        <a:spcAft>
                          <a:spcPts val="0"/>
                        </a:spcAft>
                        <a:tabLst>
                          <a:tab pos="942340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Подготовка,</a:t>
                      </a:r>
                      <a:r>
                        <a:rPr lang="ru-RU" sz="8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проведение	</a:t>
                      </a:r>
                      <a:r>
                        <a:rPr lang="ru-RU" sz="800" spc="-15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-2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эффективность</a:t>
                      </a:r>
                    </a:p>
                    <a:p>
                      <a:pPr marL="67945" marR="421640" algn="l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утренней</a:t>
                      </a:r>
                      <a:r>
                        <a:rPr lang="ru-RU" sz="8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-5">
                          <a:effectLst/>
                          <a:latin typeface="Times New Roman"/>
                          <a:ea typeface="Times New Roman"/>
                        </a:rPr>
                        <a:t>гимнастики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58">
                <a:tc>
                  <a:txBody>
                    <a:bodyPr/>
                    <a:lstStyle/>
                    <a:p>
                      <a:pPr marL="67945" algn="l">
                        <a:lnSpc>
                          <a:spcPts val="1015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265430"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Владение</a:t>
                      </a:r>
                      <a:r>
                        <a:rPr lang="ru-RU" sz="8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-5">
                          <a:effectLst/>
                          <a:latin typeface="Times New Roman"/>
                          <a:ea typeface="Times New Roman"/>
                        </a:rPr>
                        <a:t>воспитателями</a:t>
                      </a:r>
                      <a:r>
                        <a:rPr lang="ru-RU" sz="800" spc="-2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методикой</a:t>
                      </a:r>
                    </a:p>
                    <a:p>
                      <a:pPr marL="67945" marR="123825" algn="l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проведения</a:t>
                      </a:r>
                      <a:r>
                        <a:rPr lang="ru-RU" sz="8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занятий</a:t>
                      </a:r>
                      <a:r>
                        <a:rPr lang="ru-RU" sz="8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ФИЗО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85">
                <a:tc>
                  <a:txBody>
                    <a:bodyPr/>
                    <a:lstStyle/>
                    <a:p>
                      <a:pPr marL="67945"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69215"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Наличие</a:t>
                      </a:r>
                      <a:r>
                        <a:rPr lang="ru-RU" sz="8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группах</a:t>
                      </a:r>
                      <a:r>
                        <a:rPr lang="ru-RU" sz="800" spc="-2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методической</a:t>
                      </a:r>
                      <a:r>
                        <a:rPr lang="ru-RU" sz="8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литературы</a:t>
                      </a:r>
                      <a:r>
                        <a:rPr lang="ru-RU" sz="8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</a:p>
                    <a:p>
                      <a:pPr marL="67945" algn="l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ФИЗО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47">
                <a:tc>
                  <a:txBody>
                    <a:bodyPr/>
                    <a:lstStyle/>
                    <a:p>
                      <a:pPr marL="67945"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199390" algn="l">
                        <a:spcAft>
                          <a:spcPts val="0"/>
                        </a:spcAft>
                      </a:pPr>
                      <a:r>
                        <a:rPr lang="ru-RU" sz="800" spc="-5">
                          <a:effectLst/>
                          <a:latin typeface="Times New Roman"/>
                          <a:ea typeface="Times New Roman"/>
                        </a:rPr>
                        <a:t>Планирование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-2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проведение</a:t>
                      </a:r>
                    </a:p>
                    <a:p>
                      <a:pPr marL="67945" marR="92710" algn="l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подвижных</a:t>
                      </a:r>
                      <a:r>
                        <a:rPr lang="ru-RU" sz="8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игр</a:t>
                      </a:r>
                      <a:r>
                        <a:rPr lang="ru-RU" sz="8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800" spc="-2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прогулке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72">
                <a:tc>
                  <a:txBody>
                    <a:bodyPr/>
                    <a:lstStyle/>
                    <a:p>
                      <a:pPr marL="67945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115570"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Подготовка</a:t>
                      </a:r>
                      <a:r>
                        <a:rPr lang="ru-RU" sz="8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проведение и</a:t>
                      </a:r>
                      <a:r>
                        <a:rPr lang="ru-RU" sz="8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эффективность</a:t>
                      </a:r>
                      <a:r>
                        <a:rPr lang="ru-RU" sz="8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гимнастики</a:t>
                      </a:r>
                      <a:r>
                        <a:rPr lang="ru-RU" sz="8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после</a:t>
                      </a:r>
                    </a:p>
                    <a:p>
                      <a:pPr marL="67945" algn="l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сна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47">
                <a:tc>
                  <a:txBody>
                    <a:bodyPr/>
                    <a:lstStyle/>
                    <a:p>
                      <a:pPr marL="67945"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2654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Организация и</a:t>
                      </a:r>
                      <a:r>
                        <a:rPr lang="ru-RU" sz="800" spc="-2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проведение</a:t>
                      </a:r>
                    </a:p>
                    <a:p>
                      <a:pPr marL="67945" marR="276860" algn="l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800" spc="-5">
                          <a:effectLst/>
                          <a:latin typeface="Times New Roman"/>
                          <a:ea typeface="Times New Roman"/>
                        </a:rPr>
                        <a:t>закаливающих</a:t>
                      </a:r>
                      <a:r>
                        <a:rPr lang="ru-RU" sz="800" spc="-2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процедур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45">
                <a:tc>
                  <a:txBody>
                    <a:bodyPr/>
                    <a:lstStyle/>
                    <a:p>
                      <a:pPr marL="67945"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Обновление</a:t>
                      </a:r>
                    </a:p>
                    <a:p>
                      <a:pPr marL="67945" marR="109855" algn="l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физкультурных</a:t>
                      </a:r>
                      <a:r>
                        <a:rPr lang="ru-RU" sz="8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уголков</a:t>
                      </a:r>
                      <a:r>
                        <a:rPr lang="ru-RU" sz="8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группах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847">
                <a:tc>
                  <a:txBody>
                    <a:bodyPr/>
                    <a:lstStyle/>
                    <a:p>
                      <a:pPr marL="67945"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343535"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Дыхательная</a:t>
                      </a:r>
                      <a:r>
                        <a:rPr lang="ru-RU" sz="800" spc="-2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гимнастика:</a:t>
                      </a:r>
                      <a:r>
                        <a:rPr lang="ru-RU" sz="8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владение</a:t>
                      </a:r>
                      <a:r>
                        <a:rPr lang="ru-RU" sz="8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методикой,</a:t>
                      </a:r>
                      <a:r>
                        <a:rPr lang="ru-RU" sz="8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-5">
                          <a:effectLst/>
                          <a:latin typeface="Times New Roman"/>
                          <a:ea typeface="Times New Roman"/>
                        </a:rPr>
                        <a:t>регулярность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7945" algn="l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обучения</a:t>
                      </a:r>
                      <a:r>
                        <a:rPr lang="ru-RU" sz="8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82">
                <a:tc>
                  <a:txBody>
                    <a:bodyPr/>
                    <a:lstStyle/>
                    <a:p>
                      <a:pPr marL="67945"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Работа</a:t>
                      </a:r>
                      <a:r>
                        <a:rPr lang="ru-RU" sz="8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</a:p>
                    <a:p>
                      <a:pPr marL="67945" algn="l">
                        <a:lnSpc>
                          <a:spcPts val="965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родителями</a:t>
                      </a:r>
                      <a:r>
                        <a:rPr lang="ru-RU" sz="8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по теме «Воспитание здорового ребенка»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58">
                <a:tc>
                  <a:txBody>
                    <a:bodyPr/>
                    <a:lstStyle/>
                    <a:p>
                      <a:pPr marL="67945" algn="l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60325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85825" algn="l"/>
                        </a:tabLs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Работа</a:t>
                      </a:r>
                      <a:r>
                        <a:rPr lang="ru-RU" sz="8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инструктора	</a:t>
                      </a:r>
                      <a:r>
                        <a:rPr lang="ru-RU" sz="800" spc="-10"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7945" marR="417830" algn="l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ru-RU" sz="800" spc="-5">
                          <a:effectLst/>
                          <a:latin typeface="Times New Roman"/>
                          <a:ea typeface="Times New Roman"/>
                        </a:rPr>
                        <a:t>физической</a:t>
                      </a:r>
                      <a:r>
                        <a:rPr lang="ru-RU" sz="800" spc="-2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культуре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82">
                <a:tc>
                  <a:txBody>
                    <a:bodyPr/>
                    <a:lstStyle/>
                    <a:p>
                      <a:pPr marL="67945" algn="l">
                        <a:lnSpc>
                          <a:spcPts val="995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10.1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algn="l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Планирование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7945" algn="l">
                        <a:lnSpc>
                          <a:spcPts val="93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занятий</a:t>
                      </a:r>
                      <a:r>
                        <a:rPr lang="ru-RU" sz="800" b="1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b="1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ФИЗО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5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84666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470" marR="733425" indent="502285" algn="ctr">
              <a:spcBef>
                <a:spcPts val="365"/>
              </a:spcBef>
              <a:tabLst>
                <a:tab pos="2582545" algn="l"/>
                <a:tab pos="5468620" algn="l"/>
                <a:tab pos="5487670" algn="l"/>
                <a:tab pos="5512435" algn="l"/>
              </a:tabLst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Карта анализа организации прогулки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6093296"/>
            <a:ext cx="175881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Выводы, рекомендации: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60239" y="761695"/>
            <a:ext cx="720836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660" algn="ctr">
              <a:spcAft>
                <a:spcPts val="0"/>
              </a:spcAft>
              <a:tabLst>
                <a:tab pos="1952625" algn="l"/>
                <a:tab pos="4069715" algn="l"/>
                <a:tab pos="5935345" algn="l"/>
              </a:tabLst>
            </a:pPr>
            <a:r>
              <a:rPr lang="ru-RU" sz="1100" b="1" dirty="0" smtClean="0">
                <a:latin typeface="Times New Roman"/>
                <a:ea typeface="Times New Roman"/>
              </a:rPr>
              <a:t>Педагог</a:t>
            </a:r>
            <a:r>
              <a:rPr lang="ru-RU" sz="1100" b="1" u="sng" dirty="0">
                <a:latin typeface="Times New Roman"/>
                <a:ea typeface="Times New Roman"/>
              </a:rPr>
              <a:t>	</a:t>
            </a:r>
            <a:r>
              <a:rPr lang="ru-RU" sz="1100" b="1" dirty="0">
                <a:latin typeface="Times New Roman"/>
                <a:ea typeface="Times New Roman"/>
              </a:rPr>
              <a:t>Дата</a:t>
            </a:r>
            <a:r>
              <a:rPr lang="ru-RU" sz="1100" u="sng" dirty="0">
                <a:latin typeface="Times New Roman"/>
                <a:ea typeface="Times New Roman"/>
              </a:rPr>
              <a:t> 	</a:t>
            </a:r>
            <a:endParaRPr lang="ru-RU" sz="11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110094"/>
              </p:ext>
            </p:extLst>
          </p:nvPr>
        </p:nvGraphicFramePr>
        <p:xfrm>
          <a:off x="1298662" y="1412776"/>
          <a:ext cx="7499350" cy="41402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7066"/>
                <a:gridCol w="2728040"/>
                <a:gridCol w="427731"/>
                <a:gridCol w="427731"/>
                <a:gridCol w="355438"/>
                <a:gridCol w="355438"/>
                <a:gridCol w="356443"/>
                <a:gridCol w="356443"/>
                <a:gridCol w="355438"/>
                <a:gridCol w="356945"/>
                <a:gridCol w="356945"/>
                <a:gridCol w="356443"/>
                <a:gridCol w="356443"/>
                <a:gridCol w="322806"/>
              </a:tblGrid>
              <a:tr h="138059">
                <a:tc rowSpan="3">
                  <a:txBody>
                    <a:bodyPr/>
                    <a:lstStyle/>
                    <a:p>
                      <a:pPr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99390" marR="85090" indent="-97790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№п/</a:t>
                      </a:r>
                      <a:r>
                        <a:rPr lang="ru-RU" sz="900" b="1" spc="-29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75995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Вопросы</a:t>
                      </a:r>
                      <a:r>
                        <a:rPr lang="ru-RU" sz="900" b="1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900" b="1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контроле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marL="1486535" marR="148272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Возрастные</a:t>
                      </a:r>
                      <a:r>
                        <a:rPr lang="ru-RU" sz="900" b="1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группы,</a:t>
                      </a:r>
                      <a:r>
                        <a:rPr lang="ru-RU" sz="900" b="1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недели</a:t>
                      </a:r>
                      <a:r>
                        <a:rPr lang="ru-RU" sz="900" b="1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месяца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0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55562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Группа</a:t>
                      </a:r>
                      <a:r>
                        <a:rPr lang="ru-RU" sz="900" b="1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№1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49212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Группа</a:t>
                      </a:r>
                      <a:r>
                        <a:rPr lang="ru-RU" sz="900" b="1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r>
                        <a:rPr lang="ru-RU" sz="900" b="1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4743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Группа</a:t>
                      </a:r>
                      <a:r>
                        <a:rPr lang="ru-RU" sz="900" b="1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r>
                        <a:rPr lang="ru-RU" sz="900" b="1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59">
                <a:tc>
                  <a:txBody>
                    <a:bodyPr/>
                    <a:lstStyle/>
                    <a:p>
                      <a:pPr marL="3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Планирование</a:t>
                      </a:r>
                      <a:r>
                        <a:rPr lang="ru-RU" sz="9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прогулки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59">
                <a:tc>
                  <a:txBody>
                    <a:bodyPr/>
                    <a:lstStyle/>
                    <a:p>
                      <a:pPr marL="136525" marR="130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1.1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Планирование</a:t>
                      </a:r>
                      <a:r>
                        <a:rPr lang="ru-RU" sz="9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подвижных</a:t>
                      </a:r>
                      <a:r>
                        <a:rPr lang="ru-RU" sz="9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игр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55">
                <a:tc>
                  <a:txBody>
                    <a:bodyPr/>
                    <a:lstStyle/>
                    <a:p>
                      <a:pPr marL="136525" marR="130810" algn="ctr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1.2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Планирование</a:t>
                      </a:r>
                      <a:r>
                        <a:rPr lang="ru-RU" sz="9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дидактических</a:t>
                      </a:r>
                      <a:r>
                        <a:rPr lang="ru-RU" sz="9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игр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55">
                <a:tc>
                  <a:txBody>
                    <a:bodyPr/>
                    <a:lstStyle/>
                    <a:p>
                      <a:pPr marL="136525" marR="130810" algn="ctr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1.3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Планирование</a:t>
                      </a:r>
                      <a:r>
                        <a:rPr lang="ru-RU" sz="9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сюжетно-ролевых</a:t>
                      </a:r>
                      <a:r>
                        <a:rPr lang="ru-RU" sz="9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игр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19">
                <a:tc>
                  <a:txBody>
                    <a:bodyPr/>
                    <a:lstStyle/>
                    <a:p>
                      <a:pPr marL="136525" marR="13081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1.4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Планирование</a:t>
                      </a:r>
                      <a:r>
                        <a:rPr lang="ru-RU" sz="9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наблюдений</a:t>
                      </a:r>
                      <a:r>
                        <a:rPr lang="ru-RU" sz="9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9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природой</a:t>
                      </a:r>
                      <a:r>
                        <a:rPr lang="ru-RU" sz="9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</a:p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состоянием</a:t>
                      </a:r>
                      <a:r>
                        <a:rPr lang="ru-RU" sz="9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погоды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59">
                <a:tc>
                  <a:txBody>
                    <a:bodyPr/>
                    <a:lstStyle/>
                    <a:p>
                      <a:pPr marL="3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Наличие</a:t>
                      </a:r>
                      <a:r>
                        <a:rPr lang="ru-RU" sz="9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выносного</a:t>
                      </a:r>
                      <a:r>
                        <a:rPr lang="ru-RU" sz="9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материала</a:t>
                      </a:r>
                      <a:r>
                        <a:rPr lang="ru-RU" sz="9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9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сезону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63">
                <a:tc>
                  <a:txBody>
                    <a:bodyPr/>
                    <a:lstStyle/>
                    <a:p>
                      <a:pPr marL="381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Двигательный</a:t>
                      </a:r>
                      <a:r>
                        <a:rPr lang="ru-RU" sz="9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режим</a:t>
                      </a:r>
                      <a:r>
                        <a:rPr lang="ru-RU" sz="9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9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9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прогулке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19">
                <a:tc>
                  <a:txBody>
                    <a:bodyPr/>
                    <a:lstStyle/>
                    <a:p>
                      <a:pPr marL="381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Организация</a:t>
                      </a:r>
                      <a:r>
                        <a:rPr lang="ru-RU" sz="9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наблюдения</a:t>
                      </a:r>
                      <a:r>
                        <a:rPr lang="ru-RU" sz="9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9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природой</a:t>
                      </a:r>
                      <a:r>
                        <a:rPr lang="ru-RU" sz="9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</a:p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состоянием</a:t>
                      </a:r>
                      <a:r>
                        <a:rPr lang="ru-RU" sz="9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погоды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59">
                <a:tc>
                  <a:txBody>
                    <a:bodyPr/>
                    <a:lstStyle/>
                    <a:p>
                      <a:pPr marL="3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Сюжетно-ролевые</a:t>
                      </a:r>
                      <a:r>
                        <a:rPr lang="ru-RU" sz="9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игры</a:t>
                      </a:r>
                      <a:r>
                        <a:rPr lang="ru-RU" sz="9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9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прогулке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59">
                <a:tc>
                  <a:txBody>
                    <a:bodyPr/>
                    <a:lstStyle/>
                    <a:p>
                      <a:pPr marL="3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Организация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трудовой</a:t>
                      </a:r>
                      <a:r>
                        <a:rPr lang="ru-RU" sz="9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9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прогулке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19">
                <a:tc>
                  <a:txBody>
                    <a:bodyPr/>
                    <a:lstStyle/>
                    <a:p>
                      <a:pPr marL="381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Порядок</a:t>
                      </a:r>
                      <a:r>
                        <a:rPr lang="ru-RU" sz="9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одевания</a:t>
                      </a:r>
                      <a:r>
                        <a:rPr lang="ru-RU" sz="9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детей.</a:t>
                      </a:r>
                      <a:r>
                        <a:rPr lang="ru-RU" sz="9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Сформированность</a:t>
                      </a:r>
                      <a:r>
                        <a:rPr lang="ru-RU" sz="900" spc="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у</a:t>
                      </a:r>
                    </a:p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9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навыков</a:t>
                      </a:r>
                      <a:r>
                        <a:rPr lang="ru-RU" sz="9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самообслуживания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59">
                <a:tc>
                  <a:txBody>
                    <a:bodyPr/>
                    <a:lstStyle/>
                    <a:p>
                      <a:pPr marL="3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Соответствие</a:t>
                      </a:r>
                      <a:r>
                        <a:rPr lang="ru-RU" sz="9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одежды сезону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624">
                <a:tc>
                  <a:txBody>
                    <a:bodyPr/>
                    <a:lstStyle/>
                    <a:p>
                      <a:pPr marL="381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Процедура</a:t>
                      </a:r>
                      <a:r>
                        <a:rPr lang="ru-RU" sz="9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раздевания.</a:t>
                      </a:r>
                      <a:r>
                        <a:rPr lang="ru-RU" sz="9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Порядок</a:t>
                      </a:r>
                      <a:r>
                        <a:rPr lang="ru-RU" sz="9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9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шкафчиках</a:t>
                      </a:r>
                      <a:r>
                        <a:rPr lang="ru-RU" sz="9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</a:p>
                    <a:p>
                      <a:pPr marL="6794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раздевалке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59">
                <a:tc>
                  <a:txBody>
                    <a:bodyPr/>
                    <a:lstStyle/>
                    <a:p>
                      <a:pPr marL="134620" marR="13081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Гигиенические</a:t>
                      </a:r>
                      <a:r>
                        <a:rPr lang="ru-RU" sz="9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процедуры</a:t>
                      </a:r>
                      <a:r>
                        <a:rPr lang="ru-RU" sz="9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после</a:t>
                      </a:r>
                      <a:r>
                        <a:rPr lang="ru-RU" sz="9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прогулки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99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4666"/>
            <a:ext cx="9145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470" marR="733425" indent="502285" algn="ctr">
              <a:spcBef>
                <a:spcPts val="365"/>
              </a:spcBef>
              <a:tabLst>
                <a:tab pos="2582545" algn="l"/>
                <a:tab pos="5468620" algn="l"/>
                <a:tab pos="5487670" algn="l"/>
                <a:tab pos="5512435" algn="l"/>
              </a:tabLst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Карта анализа музыкального занятия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5949280"/>
            <a:ext cx="1114408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	</a:t>
            </a: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	</a:t>
            </a: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43609" y="779373"/>
            <a:ext cx="7524992" cy="679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3670">
              <a:spcAft>
                <a:spcPts val="0"/>
              </a:spcAft>
              <a:tabLst>
                <a:tab pos="3485515" algn="l"/>
                <a:tab pos="5768340" algn="l"/>
              </a:tabLst>
            </a:pPr>
            <a:r>
              <a:rPr lang="ru-RU" sz="1100" dirty="0">
                <a:latin typeface="Times New Roman"/>
                <a:ea typeface="Georgia"/>
              </a:rPr>
              <a:t>Возрастная</a:t>
            </a:r>
            <a:r>
              <a:rPr lang="ru-RU" sz="1100" spc="-15" dirty="0">
                <a:latin typeface="Times New Roman"/>
                <a:ea typeface="Georgia"/>
              </a:rPr>
              <a:t> </a:t>
            </a:r>
            <a:r>
              <a:rPr lang="ru-RU" sz="1100" dirty="0">
                <a:latin typeface="Times New Roman"/>
                <a:ea typeface="Georgia"/>
              </a:rPr>
              <a:t>группа</a:t>
            </a:r>
            <a:r>
              <a:rPr lang="ru-RU" sz="1100" u="sng" dirty="0">
                <a:latin typeface="Times New Roman"/>
                <a:ea typeface="Georgia"/>
              </a:rPr>
              <a:t>	</a:t>
            </a:r>
            <a:r>
              <a:rPr lang="ru-RU" sz="1100" dirty="0">
                <a:latin typeface="Times New Roman"/>
                <a:ea typeface="Georgia"/>
              </a:rPr>
              <a:t>Количество</a:t>
            </a:r>
            <a:r>
              <a:rPr lang="ru-RU" sz="1100" spc="-10" dirty="0">
                <a:latin typeface="Times New Roman"/>
                <a:ea typeface="Georgia"/>
              </a:rPr>
              <a:t> </a:t>
            </a:r>
            <a:r>
              <a:rPr lang="ru-RU" sz="1100" dirty="0">
                <a:latin typeface="Times New Roman"/>
                <a:ea typeface="Georgia"/>
              </a:rPr>
              <a:t>детей</a:t>
            </a:r>
            <a:r>
              <a:rPr lang="ru-RU" sz="1100" u="sng" dirty="0">
                <a:latin typeface="Times New Roman"/>
                <a:ea typeface="Georgia"/>
              </a:rPr>
              <a:t> 	</a:t>
            </a:r>
            <a:endParaRPr lang="ru-RU" sz="1050" dirty="0">
              <a:latin typeface="Times New Roman"/>
              <a:ea typeface="Times New Roman"/>
            </a:endParaRPr>
          </a:p>
          <a:p>
            <a:pPr marL="153670">
              <a:spcBef>
                <a:spcPts val="505"/>
              </a:spcBef>
              <a:spcAft>
                <a:spcPts val="0"/>
              </a:spcAft>
              <a:tabLst>
                <a:tab pos="2868930" algn="l"/>
              </a:tabLst>
            </a:pPr>
            <a:r>
              <a:rPr lang="ru-RU" sz="1100" dirty="0">
                <a:latin typeface="Times New Roman"/>
                <a:ea typeface="Georgia"/>
              </a:rPr>
              <a:t>Длительность</a:t>
            </a:r>
            <a:r>
              <a:rPr lang="ru-RU" sz="1100" spc="-15" dirty="0">
                <a:latin typeface="Times New Roman"/>
                <a:ea typeface="Georgia"/>
              </a:rPr>
              <a:t> </a:t>
            </a:r>
            <a:r>
              <a:rPr lang="ru-RU" sz="1100" dirty="0">
                <a:latin typeface="Times New Roman"/>
                <a:ea typeface="Georgia"/>
              </a:rPr>
              <a:t>занятия</a:t>
            </a:r>
            <a:r>
              <a:rPr lang="ru-RU" sz="1100" u="sng" dirty="0">
                <a:latin typeface="Times New Roman"/>
                <a:ea typeface="Georgia"/>
              </a:rPr>
              <a:t>	</a:t>
            </a:r>
            <a:r>
              <a:rPr lang="ru-RU" sz="1100" dirty="0">
                <a:latin typeface="Times New Roman"/>
                <a:ea typeface="Georgia"/>
              </a:rPr>
              <a:t>Ф.И.О.</a:t>
            </a:r>
            <a:endParaRPr lang="ru-RU" sz="1050" dirty="0">
              <a:latin typeface="Times New Roman"/>
              <a:ea typeface="Times New Roman"/>
            </a:endParaRPr>
          </a:p>
          <a:p>
            <a:pPr marL="153670">
              <a:spcBef>
                <a:spcPts val="5"/>
              </a:spcBef>
              <a:spcAft>
                <a:spcPts val="0"/>
              </a:spcAft>
              <a:tabLst>
                <a:tab pos="2929890" algn="l"/>
                <a:tab pos="4380230" algn="l"/>
              </a:tabLst>
            </a:pPr>
            <a:r>
              <a:rPr lang="ru-RU" sz="1100" dirty="0">
                <a:latin typeface="Times New Roman"/>
                <a:ea typeface="Georgia"/>
              </a:rPr>
              <a:t>воспитателя</a:t>
            </a:r>
            <a:r>
              <a:rPr lang="ru-RU" sz="1100" u="sng" dirty="0">
                <a:latin typeface="Times New Roman"/>
                <a:ea typeface="Georgia"/>
              </a:rPr>
              <a:t>	</a:t>
            </a:r>
            <a:r>
              <a:rPr lang="ru-RU" sz="1100" dirty="0">
                <a:latin typeface="Times New Roman"/>
                <a:ea typeface="Georgia"/>
              </a:rPr>
              <a:t>Дата</a:t>
            </a:r>
            <a:r>
              <a:rPr lang="ru-RU" sz="1100" u="sng" dirty="0">
                <a:latin typeface="Times New Roman"/>
                <a:ea typeface="Georgia"/>
              </a:rPr>
              <a:t> 	</a:t>
            </a:r>
            <a:endParaRPr lang="ru-RU" sz="105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35100" y="1913117"/>
          <a:ext cx="7499349" cy="386996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8396"/>
                <a:gridCol w="6058541"/>
                <a:gridCol w="214310"/>
                <a:gridCol w="499051"/>
                <a:gridCol w="499051"/>
              </a:tblGrid>
              <a:tr h="143880">
                <a:tc rowSpan="2">
                  <a:txBody>
                    <a:bodyPr/>
                    <a:lstStyle/>
                    <a:p>
                      <a:pPr marL="77470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№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520825" marR="1463675" algn="ctr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Критерии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20510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баллы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7155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95">
                <a:tc>
                  <a:txBody>
                    <a:bodyPr/>
                    <a:lstStyle/>
                    <a:p>
                      <a:pPr marR="56515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 marR="61531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Соответствие</a:t>
                      </a:r>
                      <a:r>
                        <a:rPr lang="ru-RU" sz="1000" spc="-3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программных</a:t>
                      </a:r>
                      <a:r>
                        <a:rPr lang="ru-RU" sz="10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задач</a:t>
                      </a:r>
                      <a:r>
                        <a:rPr lang="ru-RU" sz="10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занятия</a:t>
                      </a:r>
                      <a:r>
                        <a:rPr lang="ru-RU" sz="10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возрасту</a:t>
                      </a:r>
                      <a:r>
                        <a:rPr lang="ru-RU" sz="10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детей,</a:t>
                      </a:r>
                      <a:r>
                        <a:rPr lang="ru-RU" sz="10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требованиям</a:t>
                      </a:r>
                      <a:r>
                        <a:rPr lang="ru-RU" sz="1000" spc="-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программы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813">
                <a:tc>
                  <a:txBody>
                    <a:bodyPr/>
                    <a:lstStyle/>
                    <a:p>
                      <a:pPr marR="3683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 marR="61531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Соответствие</a:t>
                      </a:r>
                      <a:r>
                        <a:rPr lang="ru-RU" sz="1000" spc="-5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музыкального</a:t>
                      </a:r>
                      <a:r>
                        <a:rPr lang="ru-RU" sz="1000" spc="-5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репертуара</a:t>
                      </a:r>
                      <a:r>
                        <a:rPr lang="ru-RU" sz="10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программе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95">
                <a:tc>
                  <a:txBody>
                    <a:bodyPr/>
                    <a:lstStyle/>
                    <a:p>
                      <a:pPr marR="3810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 marR="117602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Качество наглядного материала,</a:t>
                      </a:r>
                      <a:r>
                        <a:rPr lang="ru-RU" sz="1000" spc="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целесообразность</a:t>
                      </a:r>
                      <a:r>
                        <a:rPr lang="ru-RU" sz="1000" spc="-3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его</a:t>
                      </a:r>
                      <a:r>
                        <a:rPr lang="ru-RU" sz="10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применения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86">
                <a:tc>
                  <a:txBody>
                    <a:bodyPr/>
                    <a:lstStyle/>
                    <a:p>
                      <a:pPr marR="36195" algn="ctr">
                        <a:lnSpc>
                          <a:spcPts val="131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31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Применение</a:t>
                      </a:r>
                      <a:r>
                        <a:rPr lang="ru-RU" sz="10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ТСО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2">
                <a:tc>
                  <a:txBody>
                    <a:bodyPr/>
                    <a:lstStyle/>
                    <a:p>
                      <a:pPr marR="4191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Использование</a:t>
                      </a:r>
                      <a:r>
                        <a:rPr lang="ru-RU" sz="1000" spc="-5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инновационных</a:t>
                      </a:r>
                      <a:r>
                        <a:rPr lang="ru-RU" sz="1000" spc="-5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педагогических</a:t>
                      </a:r>
                      <a:r>
                        <a:rPr lang="ru-RU" sz="1000" spc="-27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технологий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86">
                <a:tc>
                  <a:txBody>
                    <a:bodyPr/>
                    <a:lstStyle/>
                    <a:p>
                      <a:pPr marR="3556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 marR="6521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Использование</a:t>
                      </a:r>
                      <a:r>
                        <a:rPr lang="ru-RU" sz="1000" spc="-3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разнообразных</a:t>
                      </a:r>
                      <a:r>
                        <a:rPr lang="ru-RU" sz="1000" spc="-3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методов</a:t>
                      </a:r>
                      <a:r>
                        <a:rPr lang="ru-RU" sz="10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и</a:t>
                      </a:r>
                      <a:r>
                        <a:rPr lang="ru-RU" sz="10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приёмов</a:t>
                      </a:r>
                      <a:r>
                        <a:rPr lang="ru-RU" sz="1000" spc="-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обучения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67">
                <a:tc>
                  <a:txBody>
                    <a:bodyPr/>
                    <a:lstStyle/>
                    <a:p>
                      <a:pPr marR="4572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 marR="36385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Соблюдение здоровьесберегающих условий и</a:t>
                      </a:r>
                      <a:r>
                        <a:rPr lang="ru-RU" sz="1000" spc="-28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гигиенических</a:t>
                      </a:r>
                      <a:r>
                        <a:rPr lang="ru-RU" sz="10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требований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06">
                <a:tc>
                  <a:txBody>
                    <a:bodyPr/>
                    <a:lstStyle/>
                    <a:p>
                      <a:pPr marR="31115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 marR="16891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Соответствие используемых видов деятельности</a:t>
                      </a:r>
                      <a:r>
                        <a:rPr lang="ru-RU" sz="10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структуре</a:t>
                      </a:r>
                      <a:r>
                        <a:rPr lang="ru-RU" sz="10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и</a:t>
                      </a:r>
                      <a:r>
                        <a:rPr lang="ru-RU" sz="1000" spc="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содержанию</a:t>
                      </a:r>
                      <a:r>
                        <a:rPr lang="ru-RU" sz="10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занятия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86">
                <a:tc>
                  <a:txBody>
                    <a:bodyPr/>
                    <a:lstStyle/>
                    <a:p>
                      <a:pPr marR="35560" algn="ctr">
                        <a:lnSpc>
                          <a:spcPts val="131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31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Активизация</a:t>
                      </a:r>
                      <a:r>
                        <a:rPr lang="ru-RU" sz="10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детей</a:t>
                      </a:r>
                      <a:r>
                        <a:rPr lang="ru-RU" sz="10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на</a:t>
                      </a:r>
                      <a:r>
                        <a:rPr lang="ru-RU" sz="10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занятии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86">
                <a:tc>
                  <a:txBody>
                    <a:bodyPr/>
                    <a:lstStyle/>
                    <a:p>
                      <a:pPr marL="64135" marR="29210" algn="ctr">
                        <a:lnSpc>
                          <a:spcPts val="132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10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32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Обеспечение</a:t>
                      </a:r>
                      <a:r>
                        <a:rPr lang="ru-RU" sz="10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индивидуального</a:t>
                      </a:r>
                      <a:r>
                        <a:rPr lang="ru-RU" sz="10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подхода</a:t>
                      </a:r>
                      <a:r>
                        <a:rPr lang="ru-RU" sz="1000" spc="-3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к</a:t>
                      </a:r>
                      <a:r>
                        <a:rPr lang="ru-RU" sz="10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детям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35">
                <a:tc>
                  <a:txBody>
                    <a:bodyPr/>
                    <a:lstStyle/>
                    <a:p>
                      <a:pPr marL="36195" marR="2921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11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Создание для детей возможности проявить</a:t>
                      </a:r>
                      <a:r>
                        <a:rPr lang="ru-RU" sz="1000" spc="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инициативу,</a:t>
                      </a:r>
                      <a:r>
                        <a:rPr lang="ru-RU" sz="1000" spc="-5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самостоятельность,</a:t>
                      </a:r>
                      <a:r>
                        <a:rPr lang="ru-RU" sz="1000" spc="-5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творчество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86">
                <a:tc>
                  <a:txBody>
                    <a:bodyPr/>
                    <a:lstStyle/>
                    <a:p>
                      <a:pPr marL="55880" marR="2921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12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 marR="38036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Проявление творчества детей в разных видах</a:t>
                      </a:r>
                      <a:r>
                        <a:rPr lang="ru-RU" sz="10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музыкальной</a:t>
                      </a:r>
                      <a:r>
                        <a:rPr lang="ru-RU" sz="10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деятельности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86">
                <a:tc>
                  <a:txBody>
                    <a:bodyPr/>
                    <a:lstStyle/>
                    <a:p>
                      <a:pPr marL="54610" marR="29210" algn="ctr">
                        <a:lnSpc>
                          <a:spcPts val="131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13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31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Поощрение</a:t>
                      </a:r>
                      <a:r>
                        <a:rPr lang="ru-RU" sz="10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и</a:t>
                      </a:r>
                      <a:r>
                        <a:rPr lang="ru-RU" sz="10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оценка деятельности</a:t>
                      </a:r>
                      <a:r>
                        <a:rPr lang="ru-RU" sz="10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детей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78">
                <a:tc>
                  <a:txBody>
                    <a:bodyPr/>
                    <a:lstStyle/>
                    <a:p>
                      <a:pPr marL="57150" marR="2921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14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Взаимодействие</a:t>
                      </a:r>
                      <a:r>
                        <a:rPr lang="ru-RU" sz="1000" spc="-3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музыкального</a:t>
                      </a:r>
                      <a:r>
                        <a:rPr lang="ru-RU" sz="1000" spc="-3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руководителя</a:t>
                      </a:r>
                      <a:r>
                        <a:rPr lang="ru-RU" sz="1000" spc="-3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и</a:t>
                      </a:r>
                      <a:r>
                        <a:rPr lang="ru-RU" sz="1000" spc="-270">
                          <a:effectLst/>
                          <a:latin typeface="Times New Roman"/>
                          <a:ea typeface="Georgia"/>
                        </a:rPr>
                        <a:t>        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воспитателя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86">
                <a:tc>
                  <a:txBody>
                    <a:bodyPr/>
                    <a:lstStyle/>
                    <a:p>
                      <a:pPr marL="51435" marR="29210" algn="ctr">
                        <a:lnSpc>
                          <a:spcPts val="132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15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32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Эмоциональность,</a:t>
                      </a:r>
                      <a:r>
                        <a:rPr lang="ru-RU" sz="10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стиль</a:t>
                      </a:r>
                      <a:r>
                        <a:rPr lang="ru-RU" sz="1000" spc="-2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общения</a:t>
                      </a:r>
                      <a:r>
                        <a:rPr lang="ru-RU" sz="10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с</a:t>
                      </a:r>
                      <a:r>
                        <a:rPr lang="ru-RU" sz="10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детьми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86">
                <a:tc>
                  <a:txBody>
                    <a:bodyPr/>
                    <a:lstStyle/>
                    <a:p>
                      <a:pPr marL="57150" marR="2921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16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Музыкальное</a:t>
                      </a:r>
                      <a:r>
                        <a:rPr lang="ru-RU" sz="1000" spc="-5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исполнительство</a:t>
                      </a:r>
                      <a:r>
                        <a:rPr lang="ru-RU" sz="1000" spc="-4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музыкального</a:t>
                      </a:r>
                      <a:r>
                        <a:rPr lang="ru-RU" sz="1000" spc="-275">
                          <a:effectLst/>
                          <a:latin typeface="Times New Roman"/>
                          <a:ea typeface="Georgia"/>
                        </a:rPr>
                        <a:t>          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руководителя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86">
                <a:tc>
                  <a:txBody>
                    <a:bodyPr/>
                    <a:lstStyle/>
                    <a:p>
                      <a:pPr marL="47625" marR="29210" algn="ctr">
                        <a:lnSpc>
                          <a:spcPts val="131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17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31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Достижение</a:t>
                      </a:r>
                      <a:r>
                        <a:rPr lang="ru-RU" sz="1000" spc="-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целей</a:t>
                      </a:r>
                      <a:r>
                        <a:rPr lang="ru-RU" sz="1000" spc="-1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занятия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61">
                <a:tc>
                  <a:txBody>
                    <a:bodyPr/>
                    <a:lstStyle/>
                    <a:p>
                      <a:pPr marL="61595" marR="29210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18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 marR="21272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Соответствие длительности занятия санитарно-</a:t>
                      </a:r>
                      <a:r>
                        <a:rPr lang="ru-RU" sz="1000" spc="-275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гигиеническим</a:t>
                      </a:r>
                      <a:r>
                        <a:rPr lang="ru-RU" sz="1000" spc="-1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нормам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86">
                <a:tc>
                  <a:txBody>
                    <a:bodyPr/>
                    <a:lstStyle/>
                    <a:p>
                      <a:pPr marL="57150" marR="29210" algn="ctr">
                        <a:lnSpc>
                          <a:spcPts val="131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19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31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Самоанализ,</a:t>
                      </a:r>
                      <a:r>
                        <a:rPr lang="ru-RU" sz="10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самооценка</a:t>
                      </a:r>
                      <a:r>
                        <a:rPr lang="ru-RU" sz="1000" spc="-3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занятия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86">
                <a:tc gridSpan="2">
                  <a:txBody>
                    <a:bodyPr/>
                    <a:lstStyle/>
                    <a:p>
                      <a:pPr marL="77470">
                        <a:lnSpc>
                          <a:spcPts val="1265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Средний</a:t>
                      </a:r>
                      <a:r>
                        <a:rPr lang="ru-RU" sz="1000" spc="-20">
                          <a:effectLst/>
                          <a:latin typeface="Times New Roman"/>
                          <a:ea typeface="Georgia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Georgia"/>
                        </a:rPr>
                        <a:t>балл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Georgia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87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079810"/>
              </p:ext>
            </p:extLst>
          </p:nvPr>
        </p:nvGraphicFramePr>
        <p:xfrm>
          <a:off x="1115616" y="2444750"/>
          <a:ext cx="7818834" cy="28067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9118"/>
                <a:gridCol w="1003194"/>
                <a:gridCol w="705829"/>
                <a:gridCol w="1566973"/>
                <a:gridCol w="1802985"/>
                <a:gridCol w="2350735"/>
              </a:tblGrid>
              <a:tr h="145788"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Имя</a:t>
                      </a:r>
                      <a:r>
                        <a:rPr lang="ru-RU" sz="1000" b="1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Фамилия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Возраст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1-й</a:t>
                      </a:r>
                      <a:r>
                        <a:rPr lang="ru-RU" sz="1000" b="1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уровень\низкий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2-й</a:t>
                      </a:r>
                      <a:r>
                        <a:rPr lang="ru-RU" sz="1000" b="1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уровень\средний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3-й</a:t>
                      </a:r>
                      <a:r>
                        <a:rPr lang="ru-RU" sz="1000" b="1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уровень\высокий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6318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п/п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ребенка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ребенка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рамках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наличной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Имеет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первоначальный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Комбинирует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разнообразные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(полных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предметно-игровой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замысел,</a:t>
                      </a:r>
                      <a:r>
                        <a:rPr lang="ru-RU" sz="10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легко</a:t>
                      </a:r>
                      <a:r>
                        <a:rPr lang="ru-RU" sz="10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меняющийся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сюжетные</a:t>
                      </a:r>
                      <a:r>
                        <a:rPr lang="ru-RU" sz="10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эпизоды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новую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связную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лет,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обстановки</a:t>
                      </a:r>
                      <a:r>
                        <a:rPr lang="ru-RU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активно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ходе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игры;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принимает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последовательность;</a:t>
                      </a:r>
                      <a:r>
                        <a:rPr lang="ru-RU" sz="10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использует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месяцев)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развертывает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несколько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разнообразные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роли;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при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развернутое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словесное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связных</a:t>
                      </a:r>
                      <a:r>
                        <a:rPr lang="ru-RU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смыслу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развертывании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отдельных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комментирование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игры</a:t>
                      </a:r>
                      <a:r>
                        <a:rPr lang="ru-RU" sz="10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через</a:t>
                      </a:r>
                      <a:r>
                        <a:rPr lang="ru-RU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события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игровых</a:t>
                      </a:r>
                      <a:r>
                        <a:rPr lang="ru-RU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действий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(роль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сюжетных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эпизодов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пространство</a:t>
                      </a:r>
                      <a:r>
                        <a:rPr lang="ru-RU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(что,</a:t>
                      </a:r>
                      <a:r>
                        <a:rPr lang="ru-RU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где</a:t>
                      </a:r>
                      <a:r>
                        <a:rPr lang="ru-RU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происходит</a:t>
                      </a:r>
                      <a:r>
                        <a:rPr lang="ru-RU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действии);</a:t>
                      </a:r>
                      <a:r>
                        <a:rPr lang="ru-RU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вариативно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подкрепляет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условные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персонажами);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частично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воплощает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использует</a:t>
                      </a:r>
                      <a:r>
                        <a:rPr lang="ru-RU" sz="10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предметы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действия</a:t>
                      </a:r>
                      <a:r>
                        <a:rPr lang="ru-RU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ролевой</a:t>
                      </a:r>
                      <a:r>
                        <a:rPr lang="ru-RU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речью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игровой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замысел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продукте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заместители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условном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(вариативные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диалоги с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(словесном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история,</a:t>
                      </a:r>
                      <a:r>
                        <a:rPr lang="ru-RU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предметом</a:t>
                      </a:r>
                      <a:r>
                        <a:rPr lang="ru-RU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игровом</a:t>
                      </a:r>
                      <a:r>
                        <a:rPr lang="ru-RU" sz="10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значении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игрушками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или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макет,</a:t>
                      </a:r>
                      <a:r>
                        <a:rPr lang="ru-RU" sz="10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сюжетный</a:t>
                      </a:r>
                      <a:r>
                        <a:rPr lang="ru-RU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рисунок)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3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сверстниками)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88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88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88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88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849"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71600" y="260648"/>
            <a:ext cx="8172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64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64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64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64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64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4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4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4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41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4160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Унифицированная «Карта развити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я»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детей</a:t>
            </a:r>
            <a:r>
              <a:rPr kumimoji="0" lang="ru-RU" alt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группы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4160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Бланк 1. ТВОРЧЕСКАЯ ИНИЦИАТИВА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41600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(наблюдение за сюжетной игрой)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41600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Дата заполнения</a:t>
            </a:r>
            <a:r>
              <a:rPr kumimoji="0" lang="ru-RU" alt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41600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«обычно» – данный уровень-качество инициативы является типичным, характерным для ребенка, проявляется у него чаще всего,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41600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«изредка» – данный уровень-качество инициативы не характерен для ребенка, но проявляется в его деятельности время от времени,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41600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«никогда» – данный уровень-качество инициативы не проявляется в деятельности ребенка совсем.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421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2608" y="404664"/>
            <a:ext cx="799558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27505" marR="5080" indent="-1615440" algn="ctr">
              <a:lnSpc>
                <a:spcPct val="100000"/>
              </a:lnSpc>
              <a:spcBef>
                <a:spcPts val="100"/>
              </a:spcBef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980728"/>
            <a:ext cx="8064896" cy="4911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3520" marR="285750" indent="179705" algn="just">
              <a:lnSpc>
                <a:spcPct val="103000"/>
              </a:lnSpc>
              <a:spcBef>
                <a:spcPts val="51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ED1C24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Качество образования </a:t>
            </a:r>
            <a:r>
              <a:rPr lang="ru-RU" sz="2000" dirty="0">
                <a:solidFill>
                  <a:srgbClr val="231F20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– это </a:t>
            </a:r>
            <a:r>
              <a:rPr lang="ru-RU" sz="2000" dirty="0" smtClean="0">
                <a:solidFill>
                  <a:srgbClr val="231F20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«комплексная </a:t>
            </a:r>
            <a:r>
              <a:rPr lang="ru-RU" sz="2000" dirty="0">
                <a:solidFill>
                  <a:srgbClr val="231F20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характеристика образовательной деятельности и подготовки обучающегося, выражающая степень их соответствия федеральным государственным образовательным стандартам,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</a:t>
            </a:r>
            <a:r>
              <a:rPr lang="ru-RU" sz="2000" dirty="0" smtClean="0">
                <a:solidFill>
                  <a:srgbClr val="231F20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»;</a:t>
            </a:r>
          </a:p>
          <a:p>
            <a:pPr marL="223520" marR="285750" indent="179705" algn="just">
              <a:lnSpc>
                <a:spcPct val="103000"/>
              </a:lnSpc>
              <a:spcBef>
                <a:spcPts val="51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Под внутренней  системы оценки качества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образования (ВСОКО)</a:t>
            </a:r>
            <a:r>
              <a:rPr lang="ru-RU" sz="2000" b="1" dirty="0" smtClean="0"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понимается проведение комплекса процедур (контроль, наблюдение, обследование, изучение, анализ), направленных на установление уровня соответствия или несоответствия </a:t>
            </a:r>
            <a:r>
              <a:rPr lang="ru-RU" sz="2000" dirty="0" smtClean="0"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требованиям </a:t>
            </a:r>
            <a:r>
              <a:rPr lang="ru-RU" sz="2000" dirty="0"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действующего законодательства РФ в части обеспечения качества </a:t>
            </a:r>
            <a:r>
              <a:rPr lang="ru-RU" sz="2000" dirty="0" smtClean="0"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</a:rPr>
              <a:t>образования.</a:t>
            </a:r>
            <a:endParaRPr lang="ru-RU" sz="2000" dirty="0">
              <a:effectLst/>
              <a:latin typeface="Times New Roman" panose="02020603050405020304" pitchFamily="18" charset="0"/>
              <a:ea typeface="Trebuchet M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1661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897457"/>
              </p:ext>
            </p:extLst>
          </p:nvPr>
        </p:nvGraphicFramePr>
        <p:xfrm>
          <a:off x="978183" y="2060848"/>
          <a:ext cx="7818836" cy="23444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9035"/>
                <a:gridCol w="1002982"/>
                <a:gridCol w="705679"/>
                <a:gridCol w="1906494"/>
                <a:gridCol w="1906494"/>
                <a:gridCol w="1908152"/>
              </a:tblGrid>
              <a:tr h="1206341">
                <a:tc>
                  <a:txBody>
                    <a:bodyPr/>
                    <a:lstStyle/>
                    <a:p>
                      <a:pPr marL="69850" marR="139700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r>
                        <a:rPr lang="ru-RU" sz="1100" b="1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п/п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66675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Имя Фамилия</a:t>
                      </a:r>
                      <a:r>
                        <a:rPr lang="ru-RU" sz="1100" b="1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ребенка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153670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Возраст</a:t>
                      </a:r>
                      <a:r>
                        <a:rPr lang="ru-RU" sz="1100" b="1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ребенка</a:t>
                      </a:r>
                      <a:r>
                        <a:rPr lang="ru-RU" sz="1100" b="1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(полных</a:t>
                      </a:r>
                      <a:r>
                        <a:rPr lang="ru-RU" sz="11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лет,</a:t>
                      </a:r>
                      <a:r>
                        <a:rPr lang="ru-RU" sz="11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spc="-5" dirty="0">
                          <a:effectLst/>
                          <a:latin typeface="Times New Roman"/>
                          <a:ea typeface="Times New Roman"/>
                        </a:rPr>
                        <a:t>месяцев)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 marR="191135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1-й уровень\низкий</a:t>
                      </a:r>
                      <a:r>
                        <a:rPr lang="ru-RU" sz="1100" b="1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Поглощен</a:t>
                      </a:r>
                      <a:r>
                        <a:rPr lang="ru-RU" sz="11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процессом;</a:t>
                      </a:r>
                      <a:r>
                        <a:rPr lang="ru-RU" sz="11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конкретная цель не</a:t>
                      </a:r>
                      <a:r>
                        <a:rPr lang="ru-RU" sz="11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фиксируется;</a:t>
                      </a:r>
                      <a:r>
                        <a:rPr lang="ru-RU" sz="1100" spc="-4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бросает</a:t>
                      </a:r>
                      <a:r>
                        <a:rPr lang="ru-RU" sz="1100" spc="-4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работу,</a:t>
                      </a:r>
                      <a:r>
                        <a:rPr lang="ru-RU" sz="11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как только появляются</a:t>
                      </a:r>
                      <a:r>
                        <a:rPr lang="ru-RU" sz="11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отвлекающие моменты, и не</a:t>
                      </a:r>
                      <a:r>
                        <a:rPr lang="ru-RU" sz="11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возвращается</a:t>
                      </a:r>
                      <a:r>
                        <a:rPr lang="ru-RU" sz="11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к ней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 marR="69215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2-й уровень\средний</a:t>
                      </a:r>
                      <a:r>
                        <a:rPr lang="ru-RU" sz="1100" b="1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Формулирует</a:t>
                      </a:r>
                      <a:r>
                        <a:rPr lang="ru-RU" sz="1100" spc="-5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конкретную</a:t>
                      </a:r>
                      <a:r>
                        <a:rPr lang="ru-RU" sz="11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цель</a:t>
                      </a:r>
                      <a:r>
                        <a:rPr lang="ru-RU" sz="11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(«Нарисую</a:t>
                      </a:r>
                      <a:r>
                        <a:rPr lang="ru-RU" sz="1100" spc="7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домик»);</a:t>
                      </a:r>
                      <a:r>
                        <a:rPr lang="ru-RU" sz="1100" spc="7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1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процессе работы может менять</a:t>
                      </a:r>
                      <a:r>
                        <a:rPr lang="ru-RU" sz="11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цель, но фиксирует конечный</a:t>
                      </a:r>
                      <a:r>
                        <a:rPr lang="ru-RU" sz="11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результат («Получилась</a:t>
                      </a:r>
                      <a:r>
                        <a:rPr lang="ru-RU" sz="11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машина»)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156845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3-й уровень\высокий</a:t>
                      </a:r>
                      <a:r>
                        <a:rPr lang="ru-RU" sz="1100" b="1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Обозначает конкретную цель,</a:t>
                      </a:r>
                      <a:r>
                        <a:rPr lang="ru-RU" sz="11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удерживает ее во время</a:t>
                      </a:r>
                      <a:r>
                        <a:rPr lang="ru-RU" sz="11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работы; фиксирует конечный</a:t>
                      </a:r>
                      <a:r>
                        <a:rPr lang="ru-RU" sz="11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результат; стремится достичь</a:t>
                      </a:r>
                      <a:r>
                        <a:rPr lang="ru-RU" sz="11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хорошего качества;</a:t>
                      </a:r>
                      <a:r>
                        <a:rPr lang="ru-RU" sz="11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возвращается</a:t>
                      </a:r>
                      <a:r>
                        <a:rPr lang="ru-RU" sz="11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1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прерванной</a:t>
                      </a:r>
                    </a:p>
                    <a:p>
                      <a:pPr marL="679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работе, доводит ее</a:t>
                      </a:r>
                      <a:r>
                        <a:rPr lang="ru-RU" sz="1100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до конца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817"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287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71600" y="511314"/>
            <a:ext cx="81724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Унифицированная «Карта развити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я»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детей</a:t>
            </a:r>
            <a:r>
              <a:rPr kumimoji="0" lang="ru-RU" alt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группы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Бланк 2. ИНИЦИАТИВА КАК ЦЕЛЕПОЛАГАНИЕ И ВОЛЕВОЕ УСИЛИЕ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0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(наблюдение за продуктивной деятельностью)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0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Дата заполнения</a:t>
            </a:r>
            <a:r>
              <a:rPr kumimoji="0" lang="ru-RU" alt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0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4666203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">
              <a:spcAft>
                <a:spcPts val="0"/>
              </a:spcAft>
            </a:pPr>
            <a:r>
              <a:rPr lang="ru-RU" sz="1000" dirty="0">
                <a:latin typeface="Times New Roman"/>
                <a:ea typeface="Times New Roman"/>
              </a:rPr>
              <a:t>«обычно»</a:t>
            </a:r>
            <a:r>
              <a:rPr lang="ru-RU" sz="1000" spc="-3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–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данный уровень-качество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инициативы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является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типичным,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характерным</a:t>
            </a:r>
            <a:r>
              <a:rPr lang="ru-RU" sz="1000" spc="-2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для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ребенка,</a:t>
            </a:r>
            <a:r>
              <a:rPr lang="ru-RU" sz="1000" spc="-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проявляется</a:t>
            </a:r>
            <a:r>
              <a:rPr lang="ru-RU" sz="1000" spc="-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у</a:t>
            </a:r>
            <a:r>
              <a:rPr lang="ru-RU" sz="1000" spc="-3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него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чаще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всего,</a:t>
            </a:r>
          </a:p>
          <a:p>
            <a:pPr marL="71120">
              <a:spcAft>
                <a:spcPts val="0"/>
              </a:spcAft>
            </a:pPr>
            <a:r>
              <a:rPr lang="ru-RU" sz="1000" dirty="0">
                <a:latin typeface="Times New Roman"/>
                <a:ea typeface="Times New Roman"/>
              </a:rPr>
              <a:t>«изредка»</a:t>
            </a:r>
            <a:r>
              <a:rPr lang="ru-RU" sz="1000" spc="-3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–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данный уровень-качество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инициативы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не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характерен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для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ребенка,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но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проявляется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в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его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деятельности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время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от</a:t>
            </a:r>
            <a:r>
              <a:rPr lang="ru-RU" sz="1000" spc="2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времени,</a:t>
            </a:r>
          </a:p>
          <a:p>
            <a:pPr marL="71120">
              <a:spcAft>
                <a:spcPts val="0"/>
              </a:spcAft>
            </a:pPr>
            <a:r>
              <a:rPr lang="ru-RU" sz="1000" dirty="0">
                <a:latin typeface="Times New Roman"/>
                <a:ea typeface="Times New Roman"/>
              </a:rPr>
              <a:t>«никогда»</a:t>
            </a:r>
            <a:r>
              <a:rPr lang="ru-RU" sz="1000" spc="-3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–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данный</a:t>
            </a:r>
            <a:r>
              <a:rPr lang="ru-RU" sz="1000" spc="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уровень-качество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инициативы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не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проявляется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в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деятельности</a:t>
            </a:r>
            <a:r>
              <a:rPr lang="ru-RU" sz="1000" spc="-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ребенка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совсем.</a:t>
            </a:r>
            <a:endParaRPr lang="ru-RU" sz="1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41782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626019"/>
              </p:ext>
            </p:extLst>
          </p:nvPr>
        </p:nvGraphicFramePr>
        <p:xfrm>
          <a:off x="1091392" y="1700808"/>
          <a:ext cx="7818836" cy="2956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9035"/>
                <a:gridCol w="1002982"/>
                <a:gridCol w="705679"/>
                <a:gridCol w="1906494"/>
                <a:gridCol w="1906494"/>
                <a:gridCol w="1908152"/>
              </a:tblGrid>
              <a:tr h="1807710">
                <a:tc>
                  <a:txBody>
                    <a:bodyPr/>
                    <a:lstStyle/>
                    <a:p>
                      <a:pPr marL="69850" marR="139700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r>
                        <a:rPr lang="ru-RU" sz="1000" b="1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п/п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66675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Имя Фамилия</a:t>
                      </a:r>
                      <a:r>
                        <a:rPr lang="ru-RU" sz="1000" b="1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ребенка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153670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Возраст</a:t>
                      </a:r>
                      <a:r>
                        <a:rPr lang="ru-RU" sz="1000" b="1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ребенка</a:t>
                      </a:r>
                      <a:r>
                        <a:rPr lang="ru-RU" sz="1000" b="1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(полных</a:t>
                      </a:r>
                      <a:r>
                        <a:rPr lang="ru-RU" sz="10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лет,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5">
                          <a:effectLst/>
                          <a:latin typeface="Times New Roman"/>
                          <a:ea typeface="Times New Roman"/>
                        </a:rPr>
                        <a:t>месяцев)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 marR="76835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1-й</a:t>
                      </a:r>
                      <a:r>
                        <a:rPr lang="ru-RU" sz="1000" b="1" spc="3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уровень\низкий</a:t>
                      </a:r>
                      <a:r>
                        <a:rPr lang="ru-RU" sz="1000" b="1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00" b="1" spc="5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7310" marR="76835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Обращает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внимание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сверстника на интересующие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самого ребенка действия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(«Смотри…»), комментирует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их</a:t>
                      </a:r>
                      <a:r>
                        <a:rPr lang="ru-RU" sz="10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0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речи,</a:t>
                      </a:r>
                      <a:r>
                        <a:rPr lang="ru-RU" sz="10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но</a:t>
                      </a:r>
                      <a:r>
                        <a:rPr lang="ru-RU" sz="10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не</a:t>
                      </a:r>
                      <a:r>
                        <a:rPr lang="ru-RU" sz="10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старается</a:t>
                      </a:r>
                      <a:r>
                        <a:rPr lang="ru-RU" sz="10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быть</a:t>
                      </a:r>
                      <a:r>
                        <a:rPr lang="ru-RU" sz="10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понятым; довольствуется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обществом</a:t>
                      </a:r>
                      <a:r>
                        <a:rPr lang="ru-RU" sz="10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любого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 marR="360680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2-й уровень\средний</a:t>
                      </a:r>
                      <a:r>
                        <a:rPr lang="ru-RU" sz="1000" b="1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Инициирует парное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взаимодействие со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сверстником</a:t>
                      </a:r>
                      <a:r>
                        <a:rPr lang="ru-RU" sz="10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через</a:t>
                      </a:r>
                      <a:r>
                        <a:rPr lang="ru-RU" sz="10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краткое</a:t>
                      </a:r>
                      <a:r>
                        <a:rPr lang="ru-RU" sz="10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речевое предложение-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побуждение («Давай…»);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поддерживает диалог в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конкретной деятельности;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начинает проявлять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избирательность в выборе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партнёра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645795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3-й уровень\высокий</a:t>
                      </a:r>
                      <a:r>
                        <a:rPr lang="ru-RU" sz="1000" b="1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00" b="1" spc="-285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7945" marR="645795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развернутой форме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предлагает</a:t>
                      </a:r>
                      <a:r>
                        <a:rPr lang="ru-RU" sz="10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партнерам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7945" marR="8890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исходные замысли, цели;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договаривается о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распределении действий, не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ущемляя интересы других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участников; избирателен в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выборе,</a:t>
                      </a:r>
                      <a:r>
                        <a:rPr lang="ru-RU" sz="10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осознанно</a:t>
                      </a:r>
                      <a:r>
                        <a:rPr lang="ru-RU" sz="10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стремится</a:t>
                      </a:r>
                      <a:r>
                        <a:rPr lang="ru-RU" sz="10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10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взаимопониманию и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поддержанию</a:t>
                      </a:r>
                      <a:r>
                        <a:rPr lang="ru-RU" sz="10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слаженного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7945">
                        <a:lnSpc>
                          <a:spcPts val="132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взаимодействия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47"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332656"/>
            <a:ext cx="824440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Унифицированная «Карта развити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я»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детей</a:t>
            </a:r>
            <a:r>
              <a:rPr kumimoji="0" lang="ru-RU" alt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группы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Бланк 3. КОММУНИКАТИВНАЯ ИНИЦИАТИВА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0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(наблюдение за совместной деятельностью-игровой и продуктивной)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0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Дата заполнения</a:t>
            </a:r>
            <a:r>
              <a:rPr kumimoji="0" lang="ru-RU" alt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0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33364" y="5733256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">
              <a:spcAft>
                <a:spcPts val="0"/>
              </a:spcAft>
            </a:pPr>
            <a:r>
              <a:rPr lang="ru-RU" sz="1000" dirty="0">
                <a:latin typeface="Times New Roman"/>
                <a:ea typeface="Times New Roman"/>
              </a:rPr>
              <a:t>«обычно»</a:t>
            </a:r>
            <a:r>
              <a:rPr lang="ru-RU" sz="1000" spc="-3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–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данный уровень-качество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инициативы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является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типичным,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характерным</a:t>
            </a:r>
            <a:r>
              <a:rPr lang="ru-RU" sz="1000" spc="-2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для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ребенка,</a:t>
            </a:r>
            <a:r>
              <a:rPr lang="ru-RU" sz="1000" spc="-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проявляется</a:t>
            </a:r>
            <a:r>
              <a:rPr lang="ru-RU" sz="1000" spc="-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у</a:t>
            </a:r>
            <a:r>
              <a:rPr lang="ru-RU" sz="1000" spc="-3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него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чаще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всего,</a:t>
            </a:r>
          </a:p>
          <a:p>
            <a:pPr marL="71120">
              <a:spcAft>
                <a:spcPts val="0"/>
              </a:spcAft>
            </a:pPr>
            <a:r>
              <a:rPr lang="ru-RU" sz="1000" dirty="0">
                <a:latin typeface="Times New Roman"/>
                <a:ea typeface="Times New Roman"/>
              </a:rPr>
              <a:t>«изредка»</a:t>
            </a:r>
            <a:r>
              <a:rPr lang="ru-RU" sz="1000" spc="-3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–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данный уровень-качество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инициативы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не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характерен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для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ребенка,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но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проявляется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в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его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деятельности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время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от</a:t>
            </a:r>
            <a:r>
              <a:rPr lang="ru-RU" sz="1000" spc="2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времени,</a:t>
            </a:r>
          </a:p>
          <a:p>
            <a:pPr marL="71120">
              <a:spcAft>
                <a:spcPts val="0"/>
              </a:spcAft>
            </a:pPr>
            <a:r>
              <a:rPr lang="ru-RU" sz="1000" dirty="0">
                <a:latin typeface="Times New Roman"/>
                <a:ea typeface="Times New Roman"/>
              </a:rPr>
              <a:t>«никогда»</a:t>
            </a:r>
            <a:r>
              <a:rPr lang="ru-RU" sz="1000" spc="-3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–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данный</a:t>
            </a:r>
            <a:r>
              <a:rPr lang="ru-RU" sz="1000" spc="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уровень-качество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инициативы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не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проявляется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в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деятельности</a:t>
            </a:r>
            <a:r>
              <a:rPr lang="ru-RU" sz="1000" spc="-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ребенка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совсем.</a:t>
            </a:r>
            <a:endParaRPr lang="ru-RU" sz="1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57976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61705"/>
              </p:ext>
            </p:extLst>
          </p:nvPr>
        </p:nvGraphicFramePr>
        <p:xfrm>
          <a:off x="1112378" y="1700808"/>
          <a:ext cx="7890844" cy="26035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92618"/>
                <a:gridCol w="1012219"/>
                <a:gridCol w="712178"/>
                <a:gridCol w="1924052"/>
                <a:gridCol w="1924052"/>
                <a:gridCol w="1925725"/>
              </a:tblGrid>
              <a:tr h="1511637">
                <a:tc>
                  <a:txBody>
                    <a:bodyPr/>
                    <a:lstStyle/>
                    <a:p>
                      <a:pPr marL="69850" marR="139700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r>
                        <a:rPr lang="ru-RU" sz="1000" b="1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п/п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66675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Имя Фамилия</a:t>
                      </a:r>
                      <a:r>
                        <a:rPr lang="ru-RU" sz="1000" b="1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ребенка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153670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Возраст</a:t>
                      </a:r>
                      <a:r>
                        <a:rPr lang="ru-RU" sz="1000" b="1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ребенка</a:t>
                      </a:r>
                      <a:r>
                        <a:rPr lang="ru-RU" sz="1000" b="1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(полных</a:t>
                      </a:r>
                      <a:r>
                        <a:rPr lang="ru-RU" sz="10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лет,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5">
                          <a:effectLst/>
                          <a:latin typeface="Times New Roman"/>
                          <a:ea typeface="Times New Roman"/>
                        </a:rPr>
                        <a:t>месяцев)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 marR="77470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1-й</a:t>
                      </a:r>
                      <a:r>
                        <a:rPr lang="ru-RU" sz="1000" b="1" spc="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уровень\низкий</a:t>
                      </a:r>
                      <a:r>
                        <a:rPr lang="ru-RU" sz="1000" b="1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Проявляет интерес к новым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предметам,</a:t>
                      </a:r>
                      <a:r>
                        <a:rPr lang="ru-RU" sz="10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манипулирует</a:t>
                      </a:r>
                      <a:r>
                        <a:rPr lang="ru-RU" sz="10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ими,</a:t>
                      </a:r>
                      <a:r>
                        <a:rPr lang="ru-RU" sz="10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практически обнаруживая их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возможности; многократно</a:t>
                      </a:r>
                      <a:r>
                        <a:rPr lang="ru-RU" sz="10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воспроизводит</a:t>
                      </a:r>
                      <a:r>
                        <a:rPr lang="ru-RU" sz="10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действия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2-й</a:t>
                      </a:r>
                      <a:r>
                        <a:rPr lang="ru-RU" sz="1000" b="1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уровень\средний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7310" marR="125730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Задает вопросы относительно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конкретных вещей и явлений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(что? как?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зачем?);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высказывает простые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предположения,</a:t>
                      </a:r>
                      <a:r>
                        <a:rPr lang="ru-RU" sz="1000" spc="-7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осуществляет</a:t>
                      </a:r>
                      <a:r>
                        <a:rPr lang="ru-RU" sz="10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вариативные действия по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отношению к исследуемому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объекту, добиваясь нужного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результата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290195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3-й уровень\высокий</a:t>
                      </a:r>
                      <a:r>
                        <a:rPr lang="ru-RU" sz="1000" b="1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Задает вопросы об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отвлеченных вещах;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обнаруживает стремление к</a:t>
                      </a:r>
                      <a:r>
                        <a:rPr lang="ru-RU" sz="1000" spc="-29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упорядочиванию фактов и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представлений, способен к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простому рассуждению;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проявляет интерес к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символическим</a:t>
                      </a:r>
                      <a:r>
                        <a:rPr lang="ru-RU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языкам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79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(графические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схемы,</a:t>
                      </a:r>
                      <a:r>
                        <a:rPr lang="ru-RU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письмо)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287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817"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71600" y="289774"/>
            <a:ext cx="817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98650"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8986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Унифицированная «Карта развити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я»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детей</a:t>
            </a:r>
            <a:r>
              <a:rPr kumimoji="0" lang="ru-RU" alt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группы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986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Бланк 4. ПОЗНАВАТЕЛЬНАЯ ИНИЦИАТИВА (ЛЮБОЗНАТЕЛЬНОСТЬ)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986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0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(наблюдение за познавательно- исследовательской и продуктивной деятельностью) Дата заполнения</a:t>
            </a:r>
            <a:r>
              <a:rPr kumimoji="0" lang="ru-RU" alt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3082" y="5085184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">
              <a:spcAft>
                <a:spcPts val="0"/>
              </a:spcAft>
            </a:pPr>
            <a:r>
              <a:rPr lang="ru-RU" sz="1000" dirty="0">
                <a:latin typeface="Times New Roman"/>
                <a:ea typeface="Times New Roman"/>
              </a:rPr>
              <a:t>«обычно»</a:t>
            </a:r>
            <a:r>
              <a:rPr lang="ru-RU" sz="1000" spc="-3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–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данный уровень-качество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инициативы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является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типичным,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характерным</a:t>
            </a:r>
            <a:r>
              <a:rPr lang="ru-RU" sz="1000" spc="-2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для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ребенка,</a:t>
            </a:r>
            <a:r>
              <a:rPr lang="ru-RU" sz="1000" spc="-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проявляется</a:t>
            </a:r>
            <a:r>
              <a:rPr lang="ru-RU" sz="1000" spc="-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у</a:t>
            </a:r>
            <a:r>
              <a:rPr lang="ru-RU" sz="1000" spc="-3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него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чаще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всего,</a:t>
            </a:r>
          </a:p>
          <a:p>
            <a:pPr marL="71120">
              <a:spcAft>
                <a:spcPts val="0"/>
              </a:spcAft>
            </a:pPr>
            <a:r>
              <a:rPr lang="ru-RU" sz="1000" dirty="0">
                <a:latin typeface="Times New Roman"/>
                <a:ea typeface="Times New Roman"/>
              </a:rPr>
              <a:t>«изредка»</a:t>
            </a:r>
            <a:r>
              <a:rPr lang="ru-RU" sz="1000" spc="-3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–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данный уровень-качество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инициативы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не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характерен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для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ребенка,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но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проявляется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в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его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деятельности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время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от</a:t>
            </a:r>
            <a:r>
              <a:rPr lang="ru-RU" sz="1000" spc="2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времени,</a:t>
            </a:r>
          </a:p>
          <a:p>
            <a:pPr marL="71120">
              <a:spcAft>
                <a:spcPts val="0"/>
              </a:spcAft>
            </a:pPr>
            <a:r>
              <a:rPr lang="ru-RU" sz="1000" dirty="0">
                <a:latin typeface="Times New Roman"/>
                <a:ea typeface="Times New Roman"/>
              </a:rPr>
              <a:t>«никогда»</a:t>
            </a:r>
            <a:r>
              <a:rPr lang="ru-RU" sz="1000" spc="-3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–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данный</a:t>
            </a:r>
            <a:r>
              <a:rPr lang="ru-RU" sz="1000" spc="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уровень-качество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инициативы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не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проявляется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в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деятельности</a:t>
            </a:r>
            <a:r>
              <a:rPr lang="ru-RU" sz="1000" spc="-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ребенка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совсем.</a:t>
            </a:r>
            <a:endParaRPr lang="ru-RU" sz="1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87754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722203"/>
              </p:ext>
            </p:extLst>
          </p:nvPr>
        </p:nvGraphicFramePr>
        <p:xfrm>
          <a:off x="1115618" y="1700808"/>
          <a:ext cx="7700119" cy="27305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3128"/>
                <a:gridCol w="987753"/>
                <a:gridCol w="694964"/>
                <a:gridCol w="1877547"/>
                <a:gridCol w="1877547"/>
                <a:gridCol w="1879180"/>
              </a:tblGrid>
              <a:tr h="1819052">
                <a:tc>
                  <a:txBody>
                    <a:bodyPr/>
                    <a:lstStyle/>
                    <a:p>
                      <a:pPr marL="69850" marR="139700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r>
                        <a:rPr lang="ru-RU" sz="1000" b="1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п/п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66675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Имя Фамилия</a:t>
                      </a:r>
                      <a:r>
                        <a:rPr lang="ru-RU" sz="1000" b="1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ребенка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153670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Возраст</a:t>
                      </a:r>
                      <a:r>
                        <a:rPr lang="ru-RU" sz="1000" b="1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ребенка</a:t>
                      </a:r>
                      <a:r>
                        <a:rPr lang="ru-RU" sz="1000" b="1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(полных</a:t>
                      </a:r>
                      <a:r>
                        <a:rPr lang="ru-RU" sz="10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лет,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spc="-5">
                          <a:effectLst/>
                          <a:latin typeface="Times New Roman"/>
                          <a:ea typeface="Times New Roman"/>
                        </a:rPr>
                        <a:t>месяцев)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1-й</a:t>
                      </a:r>
                      <a:r>
                        <a:rPr lang="ru-RU" sz="1000" b="1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уровень\низкий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7310" marR="195580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 удовольствием участвует в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играх, организованных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взрослым, при появлении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интересного предмета не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ограничивается его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созерцанием,</a:t>
                      </a:r>
                      <a:r>
                        <a:rPr lang="ru-RU" sz="10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000" spc="-5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перемещается</a:t>
                      </a:r>
                      <a:r>
                        <a:rPr lang="ru-RU" sz="10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ближе к нему, стремится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совершить с ним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трансформации</a:t>
                      </a:r>
                      <a:r>
                        <a:rPr lang="ru-RU" sz="10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физического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7310" marR="28067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характера</a:t>
                      </a:r>
                      <a:r>
                        <a:rPr lang="ru-RU" sz="10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(катает,</a:t>
                      </a:r>
                      <a:r>
                        <a:rPr lang="ru-RU" sz="10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бросает</a:t>
                      </a:r>
                      <a:r>
                        <a:rPr lang="ru-RU" sz="10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0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т.д.)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 marR="87630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2-й уровень\средний</a:t>
                      </a:r>
                      <a:r>
                        <a:rPr lang="ru-RU" sz="1000" b="1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Интересуется у взрослого,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почему у него не получаются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те или иные движения, в игре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стремится освоить новые типы</a:t>
                      </a:r>
                      <a:r>
                        <a:rPr lang="ru-RU" sz="10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движений, подражая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взрослому.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139065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3-й уровень\высокий</a:t>
                      </a:r>
                      <a:r>
                        <a:rPr lang="ru-RU" sz="1000" b="1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Интересуется у</a:t>
                      </a:r>
                      <a:r>
                        <a:rPr lang="ru-RU" sz="10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взрослого,</a:t>
                      </a:r>
                      <a:r>
                        <a:rPr lang="ru-RU" sz="10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как</a:t>
                      </a:r>
                      <a:r>
                        <a:rPr lang="ru-RU" sz="10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выполнить те или иные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физические упражнения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наиболее эффективно, охотно</a:t>
                      </a:r>
                      <a:r>
                        <a:rPr lang="ru-RU" sz="10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выполняет различную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деятельность, сопряженную с</a:t>
                      </a:r>
                      <a:r>
                        <a:rPr lang="ru-RU" sz="10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физической нагрузкой,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отмечает свои достижения в</a:t>
                      </a:r>
                      <a:r>
                        <a:rPr lang="ru-RU" sz="10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том</a:t>
                      </a:r>
                      <a:r>
                        <a:rPr lang="ru-RU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или</a:t>
                      </a:r>
                      <a:r>
                        <a:rPr lang="ru-RU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ином</a:t>
                      </a:r>
                      <a:r>
                        <a:rPr lang="ru-RU" sz="10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виде</a:t>
                      </a:r>
                      <a:r>
                        <a:rPr lang="ru-RU" sz="10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спорта.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817"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57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15616" y="169179"/>
            <a:ext cx="790089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41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Унифицированная «Карта развити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я»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детей</a:t>
            </a:r>
            <a:r>
              <a:rPr kumimoji="0" lang="ru-RU" alt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группы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Бланк 5. ДВИГАТЕЛЬНАЯ ИНИЦИАТИВА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наблюдение за различными формами двигательной активности)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0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Дата заполнения</a:t>
            </a:r>
            <a:r>
              <a:rPr kumimoji="0" lang="ru-RU" alt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3000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3082" y="5085184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">
              <a:spcAft>
                <a:spcPts val="0"/>
              </a:spcAft>
            </a:pPr>
            <a:r>
              <a:rPr lang="ru-RU" sz="1000" dirty="0">
                <a:latin typeface="Times New Roman"/>
                <a:ea typeface="Times New Roman"/>
              </a:rPr>
              <a:t>«обычно»</a:t>
            </a:r>
            <a:r>
              <a:rPr lang="ru-RU" sz="1000" spc="-3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–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данный уровень-качество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инициативы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является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типичным,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характерным</a:t>
            </a:r>
            <a:r>
              <a:rPr lang="ru-RU" sz="1000" spc="-2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для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ребенка,</a:t>
            </a:r>
            <a:r>
              <a:rPr lang="ru-RU" sz="1000" spc="-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проявляется</a:t>
            </a:r>
            <a:r>
              <a:rPr lang="ru-RU" sz="1000" spc="-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у</a:t>
            </a:r>
            <a:r>
              <a:rPr lang="ru-RU" sz="1000" spc="-3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него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чаще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всего,</a:t>
            </a:r>
          </a:p>
          <a:p>
            <a:pPr marL="71120">
              <a:spcAft>
                <a:spcPts val="0"/>
              </a:spcAft>
            </a:pPr>
            <a:r>
              <a:rPr lang="ru-RU" sz="1000" dirty="0">
                <a:latin typeface="Times New Roman"/>
                <a:ea typeface="Times New Roman"/>
              </a:rPr>
              <a:t>«изредка»</a:t>
            </a:r>
            <a:r>
              <a:rPr lang="ru-RU" sz="1000" spc="-3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–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данный уровень-качество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инициативы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не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характерен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для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ребенка,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но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проявляется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в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его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деятельности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время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от</a:t>
            </a:r>
            <a:r>
              <a:rPr lang="ru-RU" sz="1000" spc="2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времени,</a:t>
            </a:r>
          </a:p>
          <a:p>
            <a:pPr marL="71120">
              <a:spcAft>
                <a:spcPts val="0"/>
              </a:spcAft>
            </a:pPr>
            <a:r>
              <a:rPr lang="ru-RU" sz="1000" dirty="0">
                <a:latin typeface="Times New Roman"/>
                <a:ea typeface="Times New Roman"/>
              </a:rPr>
              <a:t>«никогда»</a:t>
            </a:r>
            <a:r>
              <a:rPr lang="ru-RU" sz="1000" spc="-3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–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данный</a:t>
            </a:r>
            <a:r>
              <a:rPr lang="ru-RU" sz="1000" spc="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уровень-качество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инициативы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не</a:t>
            </a:r>
            <a:r>
              <a:rPr lang="ru-RU" sz="1000" spc="-1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проявляется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в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деятельности</a:t>
            </a:r>
            <a:r>
              <a:rPr lang="ru-RU" sz="1000" spc="-5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ребенка</a:t>
            </a:r>
            <a:r>
              <a:rPr lang="ru-RU" sz="1000" spc="-10" dirty="0">
                <a:latin typeface="Times New Roman"/>
                <a:ea typeface="Times New Roman"/>
              </a:rPr>
              <a:t> </a:t>
            </a:r>
            <a:r>
              <a:rPr lang="ru-RU" sz="1000" dirty="0">
                <a:latin typeface="Times New Roman"/>
                <a:ea typeface="Times New Roman"/>
              </a:rPr>
              <a:t>совсем.</a:t>
            </a:r>
            <a:endParaRPr lang="ru-RU" sz="1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39708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50322"/>
            <a:ext cx="7498080" cy="5669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4F271C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sz="2800" dirty="0">
                <a:solidFill>
                  <a:srgbClr val="4F271C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семьей </a:t>
            </a:r>
            <a:r>
              <a:rPr lang="ru-RU" sz="2800" dirty="0" smtClean="0">
                <a:solidFill>
                  <a:srgbClr val="4F271C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4F271C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161308"/>
              </p:ext>
            </p:extLst>
          </p:nvPr>
        </p:nvGraphicFramePr>
        <p:xfrm>
          <a:off x="1187624" y="1628800"/>
          <a:ext cx="7560841" cy="3996968"/>
        </p:xfrm>
        <a:graphic>
          <a:graphicData uri="http://schemas.openxmlformats.org/drawingml/2006/table">
            <a:tbl>
              <a:tblPr firstRow="1" firstCol="1" bandRow="1"/>
              <a:tblGrid>
                <a:gridCol w="1437621"/>
                <a:gridCol w="1530805"/>
                <a:gridCol w="1530805"/>
                <a:gridCol w="1530805"/>
                <a:gridCol w="1530805"/>
              </a:tblGrid>
              <a:tr h="163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1. Требуется серьезная работа по повышению качества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 Качество стремится к базовому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 Базовый уровень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4. Хорошее качество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5. Превосходное качество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1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Документирование</a:t>
                      </a:r>
                      <a:r>
                        <a:rPr lang="ru-RU" sz="900" b="1" dirty="0" err="1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</a:rPr>
                        <a:t>ние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089" marR="4089" marT="2044" marB="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7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1.1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☐ Да       ☐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Предусмотрено участие родителей воспитанников ГРУППЫ ДОО (далее -  родителей) в образовательной деятельности ДОО.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6" marR="426" marT="426" marB="426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2.1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☐ Да       ☐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Предусмотрено регулярное участие родителей в образовательных мероприятиях.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26" marR="426" marT="426" marB="426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☐ Да       ☐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Предусмотрено полноправное участие родителей в образовательном процессе ДОО.</a:t>
                      </a:r>
                    </a:p>
                  </a:txBody>
                  <a:tcPr marL="426" marR="426" marT="426" marB="426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  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☐ Да       ☐ Нет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Предусмотрено изучение и учет мнения родителей при организации образовательной деятельности выборе образовательного содержания и методов с целью более полного удовлетворения образовательных потребностей ребенка и его семьи.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 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☐ Да       ☐ Нет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Разработан комплекс мероприятий, направленный на вовлечение родителей в образовательную деятельность ДОО.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☐ Да       ☐ Нет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Установлены показатели качества взаимодействия с родителями.</a:t>
                      </a:r>
                    </a:p>
                    <a:p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9" marR="4089" marT="2044" marB="2044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  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☐ Да       ☐ Нет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Предусмотрено формирование культуры взаимодействия  с родителями с учетом социокультурного контекста (ценности, принципы, традиции, обычаи, правила и пр.)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 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☐ Да       ☐ Нет</a:t>
                      </a:r>
                    </a:p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Предусмотрено участие родителей в планировании образовательной деятельности, выбору образовательного содержания и методов с целью более полного удовлетворения потребностей ребенка.</a:t>
                      </a:r>
                    </a:p>
                  </a:txBody>
                  <a:tcPr marL="4089" marR="4089" marT="2044" marB="2044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43608" y="1007150"/>
            <a:ext cx="82444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05940"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</a:rPr>
              <a:t>Показатель </a:t>
            </a:r>
            <a:r>
              <a:rPr lang="ru-RU" sz="1400" b="1" dirty="0" smtClean="0">
                <a:latin typeface="Times New Roman"/>
                <a:ea typeface="Times New Roman"/>
              </a:rPr>
              <a:t>«Участие </a:t>
            </a:r>
            <a:r>
              <a:rPr lang="ru-RU" sz="1400" b="1" dirty="0">
                <a:latin typeface="Times New Roman"/>
                <a:ea typeface="Times New Roman"/>
              </a:rPr>
              <a:t>семьи в образовательной деятельности»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8704" name="HTMLOption1" r:id="rId2" imgW="257040" imgH="304920"/>
        </mc:Choice>
        <mc:Fallback>
          <p:control name="HTMLOption1" r:id="rId2" imgW="257040" imgH="304920">
            <p:pic>
              <p:nvPicPr>
                <p:cNvPr id="0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8705" name="DefaultOcx" r:id="rId3" imgW="257040" imgH="304920"/>
        </mc:Choice>
        <mc:Fallback>
          <p:control name="DefaultOcx" r:id="rId3" imgW="25704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8706" name="HTMLOption2" r:id="rId4" imgW="257040" imgH="304920"/>
        </mc:Choice>
        <mc:Fallback>
          <p:control name="HTMLOption2" r:id="rId4" imgW="257040" imgH="304920">
            <p:pic>
              <p:nvPicPr>
                <p:cNvPr id="0" name="HTMLOpti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8707" name="HTMLOption3" r:id="rId5" imgW="257040" imgH="304920"/>
        </mc:Choice>
        <mc:Fallback>
          <p:control name="HTMLOption3" r:id="rId5" imgW="257040" imgH="304920">
            <p:pic>
              <p:nvPicPr>
                <p:cNvPr id="0" name="HTMLOpti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8708" name="HTMLOption4" r:id="rId6" imgW="257040" imgH="304920"/>
        </mc:Choice>
        <mc:Fallback>
          <p:control name="HTMLOption4" r:id="rId6" imgW="257040" imgH="304920">
            <p:pic>
              <p:nvPicPr>
                <p:cNvPr id="0" name="HTMLOpti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8709" name="HTMLOption5" r:id="rId7" imgW="257040" imgH="304920"/>
        </mc:Choice>
        <mc:Fallback>
          <p:control name="HTMLOption5" r:id="rId7" imgW="257040" imgH="304920">
            <p:pic>
              <p:nvPicPr>
                <p:cNvPr id="0" name="HTMLOpti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8710" name="HTMLOption6" r:id="rId8" imgW="257040" imgH="304920"/>
        </mc:Choice>
        <mc:Fallback>
          <p:control name="HTMLOption6" r:id="rId8" imgW="257040" imgH="304920">
            <p:pic>
              <p:nvPicPr>
                <p:cNvPr id="0" name="HTMLOpti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8711" name="HTMLOption7" r:id="rId9" imgW="257040" imgH="304920"/>
        </mc:Choice>
        <mc:Fallback>
          <p:control name="HTMLOption7" r:id="rId9" imgW="257040" imgH="304920">
            <p:pic>
              <p:nvPicPr>
                <p:cNvPr id="0" name="HTMLOpti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8712" name="HTMLOption8" r:id="rId10" imgW="257040" imgH="304920"/>
        </mc:Choice>
        <mc:Fallback>
          <p:control name="HTMLOption8" r:id="rId10" imgW="257040" imgH="304920">
            <p:pic>
              <p:nvPicPr>
                <p:cNvPr id="0" name="HTMLOption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8713" name="HTMLOption9" r:id="rId11" imgW="257040" imgH="304920"/>
        </mc:Choice>
        <mc:Fallback>
          <p:control name="HTMLOption9" r:id="rId11" imgW="257040" imgH="304920">
            <p:pic>
              <p:nvPicPr>
                <p:cNvPr id="0" name="HTMLOption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8714" name="HTMLOption10" r:id="rId12" imgW="257040" imgH="304920"/>
        </mc:Choice>
        <mc:Fallback>
          <p:control name="HTMLOption10" r:id="rId12" imgW="257040" imgH="304920">
            <p:pic>
              <p:nvPicPr>
                <p:cNvPr id="0" name="HTMLOption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8715" name="HTMLOption11" r:id="rId13" imgW="257040" imgH="304920"/>
        </mc:Choice>
        <mc:Fallback>
          <p:control name="HTMLOption11" r:id="rId13" imgW="257040" imgH="304920">
            <p:pic>
              <p:nvPicPr>
                <p:cNvPr id="0" name="HTMLOption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8716" name="HTMLOption12" r:id="rId14" imgW="257040" imgH="304920"/>
        </mc:Choice>
        <mc:Fallback>
          <p:control name="HTMLOption12" r:id="rId14" imgW="257040" imgH="304920">
            <p:pic>
              <p:nvPicPr>
                <p:cNvPr id="0" name="HTMLOption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8717" name="HTMLOption13" r:id="rId15" imgW="257040" imgH="304920"/>
        </mc:Choice>
        <mc:Fallback>
          <p:control name="HTMLOption13" r:id="rId15" imgW="257040" imgH="304920">
            <p:pic>
              <p:nvPicPr>
                <p:cNvPr id="0" name="HTMLOption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8718" name="HTMLOption14" r:id="rId16" imgW="257040" imgH="304920"/>
        </mc:Choice>
        <mc:Fallback>
          <p:control name="HTMLOption14" r:id="rId16" imgW="257040" imgH="304920">
            <p:pic>
              <p:nvPicPr>
                <p:cNvPr id="0" name="HTMLOption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21089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43608" y="505428"/>
            <a:ext cx="96490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05940"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</a:rPr>
              <a:t>Показатель </a:t>
            </a:r>
            <a:r>
              <a:rPr lang="ru-RU" sz="1400" b="1" dirty="0" smtClean="0">
                <a:latin typeface="Times New Roman"/>
                <a:ea typeface="Times New Roman"/>
              </a:rPr>
              <a:t>«Удовлетворённость </a:t>
            </a:r>
            <a:r>
              <a:rPr lang="ru-RU" sz="1400" b="1" dirty="0">
                <a:latin typeface="Times New Roman"/>
                <a:ea typeface="Times New Roman"/>
              </a:rPr>
              <a:t>семьи образовательными услугами»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379855"/>
              </p:ext>
            </p:extLst>
          </p:nvPr>
        </p:nvGraphicFramePr>
        <p:xfrm>
          <a:off x="971600" y="1196752"/>
          <a:ext cx="8064896" cy="4779840"/>
        </p:xfrm>
        <a:graphic>
          <a:graphicData uri="http://schemas.openxmlformats.org/drawingml/2006/table">
            <a:tbl>
              <a:tblPr firstRow="1" firstCol="1" bandRow="1"/>
              <a:tblGrid>
                <a:gridCol w="1591532"/>
                <a:gridCol w="1618341"/>
                <a:gridCol w="1618341"/>
                <a:gridCol w="1618341"/>
                <a:gridCol w="1618341"/>
              </a:tblGrid>
              <a:tr h="177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1. Требуется серьезная работа по повышению качества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 Качество стремится к базовому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 Базовый уровень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4. Хорошее качество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5. Превосходное качество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08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Документирование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4103" marR="4103" marT="2052" marB="20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4103" marR="4103" marT="2052" marB="2052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103" marR="4103" marT="2052" marB="2052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103" marR="4103" marT="2052" marB="2052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3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1.1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☐ Да       ☐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 участие родителей воспитанников ГРУППЫ ДОО (далее -  родителей) в независимой оценке качества образования   в ДОО (не реже 1 раз в 3 года).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2.1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☐ Да       ☐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Предусмотрена возможность для родителей регулярно выражать свою удовлетворенность/неудовлетворенность образованием и услугами по присмотру и уходу в ДОО (не реже 1 раза в год) путем заполнения анонимных опросников в бумажном или электронном виде.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3.1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☐ Да       ☐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 регулярный мониторинг и анализ удовлетворенности родителей образовательной деятельность. ДОО, в рамках которого родители в течение года могут зафиксировать уровень своей удовлетворенности и оставить свои комментарии (отзывы, пожелания, критические замечания) различными способами (напр., с помощью «электронного опроса», «корзинки предложений» и пр.)</a:t>
                      </a:r>
                      <a:endParaRPr lang="ru-RU" sz="8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  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☐ Да       ☐ Нет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ДОО предусмотрено измерение удовлетворенности родителей по всем основным направлениям деятельности ДОО (напр., качество управления, качество образования, безопасность, качество питания, сохранение и развитие здоровья детей и др. – области качества).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3" marR="4103" marT="2052" marB="2052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  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☐ Да       ☐ Нет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ДОО предусмотрено измерение удовлетворенности родителей по всем определенным в ДОО показателям качества образовательной деятельности.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3" marR="4103" marT="2052" marB="2052"/>
                </a:tc>
              </a:tr>
              <a:tr h="233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Times New Roman"/>
                          <a:ea typeface="Times New Roman"/>
                        </a:rPr>
                        <a:t>Деятельность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3" marR="4103" marT="2052" marB="2052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3" marR="4103" marT="2052" marB="2052"/>
                </a:tc>
              </a:tr>
              <a:tr h="233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1.2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☐ Да       ☐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Удовлетворенность  родителей изучается педагогами ГРУППЫ ДОО путем их эпизодического опроса.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2.2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☐ Да       ☐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Удовлетворенность родителей регулярно изучается (не реже 1 раза в год). Для регулярного изучения удовлетворенности родителей.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3.2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☐ Да       ☐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Процесс изучения удовлетворенности родителей регламентирован.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  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☐ Да       ☐ Нет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ГРУППЕ ведется предусмотренное измерение удовлетворенности родителей по областям качества.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  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☐ Да       ☐ Нет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ГРУППЕ проводится анализ полученных в ходе изучения мнений родителей данных в разрезе областей качества.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      ☐ Да       ☐ Нет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ГРУППЫ ДОО совершенствуется с учетом проанализированного мнения родителей в разрезе областей качества.</a:t>
                      </a:r>
                    </a:p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3" marR="4103" marT="2052" marB="2052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 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☐ Да       ☐ Нет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ГРУППЕ ведется предусмотренное измерение удовлетворенности родителей по всем показателям качества.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 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☐ Да       ☐ Нет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ГРУППЕ проводится анализ полученных в ходе изучения мнений родителей данных в разрезе показателей качества.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 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☐ Да       ☐ Нет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ГРУППЫ ДОО совершенствуется с учетом проанализированного мнения родителей в разрезе показателей качества.</a:t>
                      </a:r>
                    </a:p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3" marR="4103" marT="2052" marB="2052"/>
                </a:tc>
              </a:tr>
            </a:tbl>
          </a:graphicData>
        </a:graphic>
      </p:graphicFrame>
    </p:spTree>
    <p:controls>
      <mc:AlternateContent xmlns:mc="http://schemas.openxmlformats.org/markup-compatibility/2006">
        <mc:Choice xmlns:v="urn:schemas-microsoft-com:vml" Requires="v">
          <p:control spid="29772" name="HTMLOption1" r:id="rId2" imgW="257040" imgH="304920"/>
        </mc:Choice>
        <mc:Fallback>
          <p:control name="HTMLOption1" r:id="rId2" imgW="257040" imgH="304920">
            <p:pic>
              <p:nvPicPr>
                <p:cNvPr id="0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73" name="DefaultOcx" r:id="rId3" imgW="257040" imgH="304920"/>
        </mc:Choice>
        <mc:Fallback>
          <p:control name="DefaultOcx" r:id="rId3" imgW="25704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74" name="HTMLOption2" r:id="rId4" imgW="257040" imgH="304920"/>
        </mc:Choice>
        <mc:Fallback>
          <p:control name="HTMLOption2" r:id="rId4" imgW="257040" imgH="304920">
            <p:pic>
              <p:nvPicPr>
                <p:cNvPr id="0" name="HTMLOpti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75" name="HTMLOption3" r:id="rId5" imgW="257040" imgH="304920"/>
        </mc:Choice>
        <mc:Fallback>
          <p:control name="HTMLOption3" r:id="rId5" imgW="257040" imgH="304920">
            <p:pic>
              <p:nvPicPr>
                <p:cNvPr id="0" name="HTMLOpti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76" name="HTMLOption4" r:id="rId6" imgW="257040" imgH="304920"/>
        </mc:Choice>
        <mc:Fallback>
          <p:control name="HTMLOption4" r:id="rId6" imgW="257040" imgH="304920">
            <p:pic>
              <p:nvPicPr>
                <p:cNvPr id="0" name="HTMLOpti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77" name="HTMLOption5" r:id="rId7" imgW="257040" imgH="304920"/>
        </mc:Choice>
        <mc:Fallback>
          <p:control name="HTMLOption5" r:id="rId7" imgW="257040" imgH="304920">
            <p:pic>
              <p:nvPicPr>
                <p:cNvPr id="0" name="HTMLOpti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78" name="HTMLOption6" r:id="rId8" imgW="257040" imgH="304920"/>
        </mc:Choice>
        <mc:Fallback>
          <p:control name="HTMLOption6" r:id="rId8" imgW="257040" imgH="304920">
            <p:pic>
              <p:nvPicPr>
                <p:cNvPr id="0" name="HTMLOpti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79" name="HTMLOption7" r:id="rId9" imgW="257040" imgH="304920"/>
        </mc:Choice>
        <mc:Fallback>
          <p:control name="HTMLOption7" r:id="rId9" imgW="257040" imgH="304920">
            <p:pic>
              <p:nvPicPr>
                <p:cNvPr id="0" name="HTMLOpti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80" name="HTMLOption8" r:id="rId10" imgW="257040" imgH="304920"/>
        </mc:Choice>
        <mc:Fallback>
          <p:control name="HTMLOption8" r:id="rId10" imgW="257040" imgH="304920">
            <p:pic>
              <p:nvPicPr>
                <p:cNvPr id="0" name="HTMLOption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81" name="HTMLOption9" r:id="rId11" imgW="257040" imgH="304920"/>
        </mc:Choice>
        <mc:Fallback>
          <p:control name="HTMLOption9" r:id="rId11" imgW="257040" imgH="304920">
            <p:pic>
              <p:nvPicPr>
                <p:cNvPr id="0" name="HTMLOption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82" name="HTMLOption10" r:id="rId12" imgW="257040" imgH="304920"/>
        </mc:Choice>
        <mc:Fallback>
          <p:control name="HTMLOption10" r:id="rId12" imgW="257040" imgH="304920">
            <p:pic>
              <p:nvPicPr>
                <p:cNvPr id="0" name="HTMLOption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83" name="HTMLOption11" r:id="rId13" imgW="257040" imgH="304920"/>
        </mc:Choice>
        <mc:Fallback>
          <p:control name="HTMLOption11" r:id="rId13" imgW="257040" imgH="304920">
            <p:pic>
              <p:nvPicPr>
                <p:cNvPr id="0" name="HTMLOption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84" name="HTMLOption12" r:id="rId14" imgW="257040" imgH="304920"/>
        </mc:Choice>
        <mc:Fallback>
          <p:control name="HTMLOption12" r:id="rId14" imgW="257040" imgH="304920">
            <p:pic>
              <p:nvPicPr>
                <p:cNvPr id="0" name="HTMLOption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85" name="HTMLOption13" r:id="rId15" imgW="257040" imgH="304920"/>
        </mc:Choice>
        <mc:Fallback>
          <p:control name="HTMLOption13" r:id="rId15" imgW="257040" imgH="304920">
            <p:pic>
              <p:nvPicPr>
                <p:cNvPr id="0" name="HTMLOption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86" name="HTMLOption14" r:id="rId16" imgW="257040" imgH="304920"/>
        </mc:Choice>
        <mc:Fallback>
          <p:control name="HTMLOption14" r:id="rId16" imgW="257040" imgH="304920">
            <p:pic>
              <p:nvPicPr>
                <p:cNvPr id="0" name="HTMLOption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87" name="HTMLOption15" r:id="rId17" imgW="257040" imgH="304920"/>
        </mc:Choice>
        <mc:Fallback>
          <p:control name="HTMLOption15" r:id="rId17" imgW="257040" imgH="304920">
            <p:pic>
              <p:nvPicPr>
                <p:cNvPr id="0" name="HTMLOption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88" name="HTMLOption16" r:id="rId18" imgW="257040" imgH="304920"/>
        </mc:Choice>
        <mc:Fallback>
          <p:control name="HTMLOption16" r:id="rId18" imgW="257040" imgH="304920">
            <p:pic>
              <p:nvPicPr>
                <p:cNvPr id="0" name="HTMLOption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89" name="HTMLOption17" r:id="rId19" imgW="257040" imgH="304920"/>
        </mc:Choice>
        <mc:Fallback>
          <p:control name="HTMLOption17" r:id="rId19" imgW="257040" imgH="304920">
            <p:pic>
              <p:nvPicPr>
                <p:cNvPr id="0" name="HTMLOption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90" name="HTMLOption18" r:id="rId20" imgW="257040" imgH="304920"/>
        </mc:Choice>
        <mc:Fallback>
          <p:control name="HTMLOption18" r:id="rId20" imgW="257040" imgH="304920">
            <p:pic>
              <p:nvPicPr>
                <p:cNvPr id="0" name="HTMLOption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91" name="HTMLOption19" r:id="rId21" imgW="257040" imgH="304920"/>
        </mc:Choice>
        <mc:Fallback>
          <p:control name="HTMLOption19" r:id="rId21" imgW="257040" imgH="304920">
            <p:pic>
              <p:nvPicPr>
                <p:cNvPr id="0" name="HTMLOption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92" name="HTMLOption20" r:id="rId22" imgW="257040" imgH="304920"/>
        </mc:Choice>
        <mc:Fallback>
          <p:control name="HTMLOption20" r:id="rId22" imgW="257040" imgH="304920">
            <p:pic>
              <p:nvPicPr>
                <p:cNvPr id="0" name="HTMLOption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93" name="HTMLOption21" r:id="rId23" imgW="257040" imgH="304920"/>
        </mc:Choice>
        <mc:Fallback>
          <p:control name="HTMLOption21" r:id="rId23" imgW="257040" imgH="304920">
            <p:pic>
              <p:nvPicPr>
                <p:cNvPr id="0" name="HTMLOption2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94" name="HTMLOption22" r:id="rId24" imgW="257040" imgH="304920"/>
        </mc:Choice>
        <mc:Fallback>
          <p:control name="HTMLOption22" r:id="rId24" imgW="257040" imgH="304920">
            <p:pic>
              <p:nvPicPr>
                <p:cNvPr id="0" name="HTMLOption2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95" name="HTMLOption23" r:id="rId25" imgW="257040" imgH="304920"/>
        </mc:Choice>
        <mc:Fallback>
          <p:control name="HTMLOption23" r:id="rId25" imgW="257040" imgH="304920">
            <p:pic>
              <p:nvPicPr>
                <p:cNvPr id="0" name="HTMLOption2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96" name="HTMLOption24" r:id="rId26" imgW="257040" imgH="304920"/>
        </mc:Choice>
        <mc:Fallback>
          <p:control name="HTMLOption24" r:id="rId26" imgW="257040" imgH="304920">
            <p:pic>
              <p:nvPicPr>
                <p:cNvPr id="0" name="HTMLOption2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97" name="HTMLOption25" r:id="rId27" imgW="257040" imgH="304920"/>
        </mc:Choice>
        <mc:Fallback>
          <p:control name="HTMLOption25" r:id="rId27" imgW="257040" imgH="304920">
            <p:pic>
              <p:nvPicPr>
                <p:cNvPr id="0" name="HTMLOption2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98" name="HTMLOption26" r:id="rId28" imgW="257040" imgH="304920"/>
        </mc:Choice>
        <mc:Fallback>
          <p:control name="HTMLOption26" r:id="rId28" imgW="257040" imgH="304920">
            <p:pic>
              <p:nvPicPr>
                <p:cNvPr id="0" name="HTMLOption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799" name="HTMLOption27" r:id="rId29" imgW="257040" imgH="304920"/>
        </mc:Choice>
        <mc:Fallback>
          <p:control name="HTMLOption27" r:id="rId29" imgW="257040" imgH="304920">
            <p:pic>
              <p:nvPicPr>
                <p:cNvPr id="0" name="HTMLOption2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800" name="HTMLOption28" r:id="rId30" imgW="257040" imgH="304920"/>
        </mc:Choice>
        <mc:Fallback>
          <p:control name="HTMLOption28" r:id="rId30" imgW="257040" imgH="304920">
            <p:pic>
              <p:nvPicPr>
                <p:cNvPr id="0" name="HTMLOption2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801" name="HTMLOption29" r:id="rId31" imgW="257040" imgH="304920"/>
        </mc:Choice>
        <mc:Fallback>
          <p:control name="HTMLOption29" r:id="rId31" imgW="257040" imgH="304920">
            <p:pic>
              <p:nvPicPr>
                <p:cNvPr id="0" name="HTMLOption2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802" name="HTMLOption30" r:id="rId32" imgW="257040" imgH="304920"/>
        </mc:Choice>
        <mc:Fallback>
          <p:control name="HTMLOption30" r:id="rId32" imgW="257040" imgH="304920">
            <p:pic>
              <p:nvPicPr>
                <p:cNvPr id="0" name="HTMLOption3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803" name="HTMLOption31" r:id="rId33" imgW="257040" imgH="304920"/>
        </mc:Choice>
        <mc:Fallback>
          <p:control name="HTMLOption31" r:id="rId33" imgW="257040" imgH="304920">
            <p:pic>
              <p:nvPicPr>
                <p:cNvPr id="0" name="HTMLOption3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804" name="HTMLOption32" r:id="rId34" imgW="257040" imgH="304920"/>
        </mc:Choice>
        <mc:Fallback>
          <p:control name="HTMLOption32" r:id="rId34" imgW="257040" imgH="304920">
            <p:pic>
              <p:nvPicPr>
                <p:cNvPr id="0" name="HTMLOption3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805" name="HTMLOption33" r:id="rId35" imgW="257040" imgH="304920"/>
        </mc:Choice>
        <mc:Fallback>
          <p:control name="HTMLOption33" r:id="rId35" imgW="257040" imgH="304920">
            <p:pic>
              <p:nvPicPr>
                <p:cNvPr id="0" name="HTMLOption3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806" name="HTMLOption34" r:id="rId36" imgW="257040" imgH="304920"/>
        </mc:Choice>
        <mc:Fallback>
          <p:control name="HTMLOption34" r:id="rId36" imgW="257040" imgH="304920">
            <p:pic>
              <p:nvPicPr>
                <p:cNvPr id="0" name="HTMLOption3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807" name="HTMLOption35" r:id="rId37" imgW="257040" imgH="304920"/>
        </mc:Choice>
        <mc:Fallback>
          <p:control name="HTMLOption35" r:id="rId37" imgW="257040" imgH="304920">
            <p:pic>
              <p:nvPicPr>
                <p:cNvPr id="0" name="HTMLOption3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9808" name="HTMLOption36" r:id="rId38" imgW="257040" imgH="304920"/>
        </mc:Choice>
        <mc:Fallback>
          <p:control name="HTMLOption36" r:id="rId38" imgW="257040" imgH="304920">
            <p:pic>
              <p:nvPicPr>
                <p:cNvPr id="0" name="HTMLOption3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24444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63688" y="134096"/>
            <a:ext cx="96490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05940"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</a:rPr>
              <a:t>Показатель  «Индивидуальная поддержка  </a:t>
            </a:r>
            <a:r>
              <a:rPr lang="ru-RU" sz="1400" b="1" dirty="0" smtClean="0">
                <a:latin typeface="Times New Roman"/>
                <a:ea typeface="Times New Roman"/>
              </a:rPr>
              <a:t>развития </a:t>
            </a:r>
            <a:r>
              <a:rPr lang="ru-RU" sz="1400" b="1" dirty="0">
                <a:latin typeface="Times New Roman"/>
                <a:ea typeface="Times New Roman"/>
              </a:rPr>
              <a:t>детей в семье»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24052"/>
              </p:ext>
            </p:extLst>
          </p:nvPr>
        </p:nvGraphicFramePr>
        <p:xfrm>
          <a:off x="1079104" y="462968"/>
          <a:ext cx="8064896" cy="6120960"/>
        </p:xfrm>
        <a:graphic>
          <a:graphicData uri="http://schemas.openxmlformats.org/drawingml/2006/table">
            <a:tbl>
              <a:tblPr firstRow="1" firstCol="1" bandRow="1"/>
              <a:tblGrid>
                <a:gridCol w="1591532"/>
                <a:gridCol w="1613332"/>
                <a:gridCol w="1623350"/>
                <a:gridCol w="1618341"/>
                <a:gridCol w="1618341"/>
              </a:tblGrid>
              <a:tr h="177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1. Требуется серьезная работа по повышению качества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 Качество стремится к базовому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 Базовый уровень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4. Хорошее качество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5. Превосходное качество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08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Документирование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4103" marR="4103" marT="2052" marB="20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4103" marR="4103" marT="2052" marB="2052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103" marR="4103" marT="2052" marB="2052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103" marR="4103" marT="2052" marB="2052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3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1.1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☐ Да       ☐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Предусмотрена индивидуальная поддержка развития воспитанников в семье.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2.1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☐ Да       ☐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 регулярное изучение потребностей семьи в педагогической поддержке (не реже 1 раза в год).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☐ Да       ☐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 планирование и осуществление регулярной индивидуальной поддержки развития детей в семье. Напр., обсуждение развития ребенка в семье на встречах с родителями (не реже 1 раз в год).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3.1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☐ Да       ☐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 партнерство между родителями и педагогами в сфере образования и развития ребенка (все образовательные области) с учетом его образовательных потребностей, возможностей, интересов и инициативы.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3.2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☐ Да       ☐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Предусмотрена просветительская работа с родителями на тему развития их ребенка с учетом наблюдаемой индивидуальной траектории его развития.</a:t>
                      </a: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  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☐ Да       ☐ Нет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Предусмотрено комплексное сопровождение развития ребенка в семье, регулярное планирование содержания индивидуальной поддержки, постоянное взаимодействие с семьей и постоянное совершенствование индивидуальной поддержки.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3" marR="4103" marT="2052" marB="2052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  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☐ Да       ☐ Нет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Предусмотрена комплексная индивидуальная поддержка семьи. Запланирована система взаимодействия (регулярные встречи, совместные мероприятия, наблюдение за динамикой развития ребенка, дистанционное консультирование, привлечение специалистов и пр.). Разработан индивидуальный план поддержки развития детей в семье.</a:t>
                      </a:r>
                    </a:p>
                  </a:txBody>
                  <a:tcPr marL="4103" marR="4103" marT="2052" marB="2052"/>
                </a:tc>
              </a:tr>
              <a:tr h="233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Times New Roman"/>
                          <a:ea typeface="Times New Roman"/>
                        </a:rPr>
                        <a:t>Деятельность</a:t>
                      </a: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3" marR="4103" marT="2052" marB="2052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3" marR="4103" marT="2052" marB="2052"/>
                </a:tc>
              </a:tr>
              <a:tr h="233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 1.2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☐ Да       ☐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Формы индивидуальной поддержки развития детей в семье определяются педагогом, исходя из представления о развитии ребенка. Родителям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«выдаются задания на дом».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☐ Да       ☐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Осуществляется регулярное изучение потребностей семьи в педагогической поддержке (не реже 1 раза в год).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☐ Да       ☐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Педагог обсуждает с родителями результаты педагогического наблюдения за развитием ребенка, показывает возможные способы родительского участия в образовании ребенка.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☐ Да       ☐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Осуществляется регулярная индивидуальная поддержка развития детей в семье (не реже 2-х раз в год).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3.3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☐ Да       ☐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Реализуется партнёрство между родителями и педагогами в сфере образования и развития ребенка с учетом его образовательных потребностей, возможностей, интересов и инициативы. Итоги педагогической диагностики, наблюдений являются предметом встречи и обсуждения возможных индивидуальных образовательных маршрутов.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3.4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☐ Да       ☐ 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Педагоги в своей работе учитывают условия жизни в семье, состав семьи, ее ценности и традиции, уважают и признают достижения родителей в деле воспитания и развития детей.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21252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7" marR="427" marT="427" marB="427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44.2  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☐ Да       ☐ Нет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Осуществляется комплексное сопровождение развития ребенка в семье (все образовательные области), индивидуальная поддержка развития в соответствии с запланированным содержанием. Напр., имеется лист рекомендаций в портфолио ребенка.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  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☐ Да       ☐ Нет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 поддерживают семью в деле  развития  ребенка и при необходимости привлекают других специалистов и службы (логопеда, педагога-дефектолога, психолога, </a:t>
                      </a:r>
                      <a:r>
                        <a:rPr lang="ru-RU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сурдолога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      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☐ Да       ☐ Нет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находится на  связи с родителями (родителям доступна возможность общения с педагогом лично или с помощью электронной почты, мессенджеров и пр.). Родители могут задать вопрос о развитии ребенка и получить ответ педагога.</a:t>
                      </a:r>
                    </a:p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3" marR="4103" marT="2052" marB="2052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 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☐ Да       ☐ Нет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поддержки развития составлен, в случае необходимости, с привлечением специалистов (напр., логопеда, педагога- дефектолога, психолога, </a:t>
                      </a:r>
                      <a:r>
                        <a:rPr lang="ru-RU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сурдолога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 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☐ Да       ☐ Нет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Ведется мониторинг динамики развивающего взаимодействия ребенка и его семьи.</a:t>
                      </a:r>
                    </a:p>
                    <a:p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 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☐ Да       ☐ Нет</a:t>
                      </a:r>
                    </a:p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Родителям предоставляется регулярный доступ к информации об индивидуальной траектории развития ребенка (видео, дневники развития и пр.).</a:t>
                      </a:r>
                    </a:p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03" marR="4103" marT="2052" marB="2052"/>
                </a:tc>
              </a:tr>
            </a:tbl>
          </a:graphicData>
        </a:graphic>
      </p:graphicFrame>
    </p:spTree>
    <p:controls>
      <mc:AlternateContent xmlns:mc="http://schemas.openxmlformats.org/markup-compatibility/2006">
        <mc:Choice xmlns:v="urn:schemas-microsoft-com:vml" Requires="v">
          <p:control spid="30796" name="HTMLOption1" r:id="rId2" imgW="257040" imgH="304920"/>
        </mc:Choice>
        <mc:Fallback>
          <p:control name="HTMLOption1" r:id="rId2" imgW="257040" imgH="304920">
            <p:pic>
              <p:nvPicPr>
                <p:cNvPr id="0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797" name="DefaultOcx" r:id="rId3" imgW="257040" imgH="304920"/>
        </mc:Choice>
        <mc:Fallback>
          <p:control name="DefaultOcx" r:id="rId3" imgW="25704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798" name="HTMLOption2" r:id="rId4" imgW="257040" imgH="304920"/>
        </mc:Choice>
        <mc:Fallback>
          <p:control name="HTMLOption2" r:id="rId4" imgW="257040" imgH="304920">
            <p:pic>
              <p:nvPicPr>
                <p:cNvPr id="0" name="HTMLOpti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799" name="HTMLOption3" r:id="rId5" imgW="257040" imgH="304920"/>
        </mc:Choice>
        <mc:Fallback>
          <p:control name="HTMLOption3" r:id="rId5" imgW="257040" imgH="304920">
            <p:pic>
              <p:nvPicPr>
                <p:cNvPr id="0" name="HTMLOpti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00" name="HTMLOption4" r:id="rId6" imgW="257040" imgH="304920"/>
        </mc:Choice>
        <mc:Fallback>
          <p:control name="HTMLOption4" r:id="rId6" imgW="257040" imgH="304920">
            <p:pic>
              <p:nvPicPr>
                <p:cNvPr id="0" name="HTMLOpti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01" name="HTMLOption5" r:id="rId7" imgW="257040" imgH="304920"/>
        </mc:Choice>
        <mc:Fallback>
          <p:control name="HTMLOption5" r:id="rId7" imgW="257040" imgH="304920">
            <p:pic>
              <p:nvPicPr>
                <p:cNvPr id="0" name="HTMLOpti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02" name="HTMLOption6" r:id="rId8" imgW="257040" imgH="304920"/>
        </mc:Choice>
        <mc:Fallback>
          <p:control name="HTMLOption6" r:id="rId8" imgW="257040" imgH="304920">
            <p:pic>
              <p:nvPicPr>
                <p:cNvPr id="0" name="HTMLOpti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03" name="HTMLOption7" r:id="rId9" imgW="257040" imgH="304920"/>
        </mc:Choice>
        <mc:Fallback>
          <p:control name="HTMLOption7" r:id="rId9" imgW="257040" imgH="304920">
            <p:pic>
              <p:nvPicPr>
                <p:cNvPr id="0" name="HTMLOpti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04" name="HTMLOption8" r:id="rId10" imgW="257040" imgH="304920"/>
        </mc:Choice>
        <mc:Fallback>
          <p:control name="HTMLOption8" r:id="rId10" imgW="257040" imgH="304920">
            <p:pic>
              <p:nvPicPr>
                <p:cNvPr id="0" name="HTMLOption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05" name="HTMLOption9" r:id="rId11" imgW="257040" imgH="304920"/>
        </mc:Choice>
        <mc:Fallback>
          <p:control name="HTMLOption9" r:id="rId11" imgW="257040" imgH="304920">
            <p:pic>
              <p:nvPicPr>
                <p:cNvPr id="0" name="HTMLOption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06" name="HTMLOption10" r:id="rId12" imgW="257040" imgH="304920"/>
        </mc:Choice>
        <mc:Fallback>
          <p:control name="HTMLOption10" r:id="rId12" imgW="257040" imgH="304920">
            <p:pic>
              <p:nvPicPr>
                <p:cNvPr id="0" name="HTMLOption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07" name="HTMLOption11" r:id="rId13" imgW="257040" imgH="304920"/>
        </mc:Choice>
        <mc:Fallback>
          <p:control name="HTMLOption11" r:id="rId13" imgW="257040" imgH="304920">
            <p:pic>
              <p:nvPicPr>
                <p:cNvPr id="0" name="HTMLOption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08" name="HTMLOption12" r:id="rId14" imgW="257040" imgH="304920"/>
        </mc:Choice>
        <mc:Fallback>
          <p:control name="HTMLOption12" r:id="rId14" imgW="257040" imgH="304920">
            <p:pic>
              <p:nvPicPr>
                <p:cNvPr id="0" name="HTMLOption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09" name="HTMLOption13" r:id="rId15" imgW="257040" imgH="304920"/>
        </mc:Choice>
        <mc:Fallback>
          <p:control name="HTMLOption13" r:id="rId15" imgW="257040" imgH="304920">
            <p:pic>
              <p:nvPicPr>
                <p:cNvPr id="0" name="HTMLOption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10" name="HTMLOption14" r:id="rId16" imgW="257040" imgH="304920"/>
        </mc:Choice>
        <mc:Fallback>
          <p:control name="HTMLOption14" r:id="rId16" imgW="257040" imgH="304920">
            <p:pic>
              <p:nvPicPr>
                <p:cNvPr id="0" name="HTMLOption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11" name="HTMLOption15" r:id="rId17" imgW="257040" imgH="304920"/>
        </mc:Choice>
        <mc:Fallback>
          <p:control name="HTMLOption15" r:id="rId17" imgW="257040" imgH="304920">
            <p:pic>
              <p:nvPicPr>
                <p:cNvPr id="0" name="HTMLOption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12" name="HTMLOption16" r:id="rId18" imgW="257040" imgH="304920"/>
        </mc:Choice>
        <mc:Fallback>
          <p:control name="HTMLOption16" r:id="rId18" imgW="257040" imgH="304920">
            <p:pic>
              <p:nvPicPr>
                <p:cNvPr id="0" name="HTMLOption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13" name="HTMLOption17" r:id="rId19" imgW="257040" imgH="304920"/>
        </mc:Choice>
        <mc:Fallback>
          <p:control name="HTMLOption17" r:id="rId19" imgW="257040" imgH="304920">
            <p:pic>
              <p:nvPicPr>
                <p:cNvPr id="0" name="HTMLOption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14" name="HTMLOption18" r:id="rId20" imgW="257040" imgH="304920"/>
        </mc:Choice>
        <mc:Fallback>
          <p:control name="HTMLOption18" r:id="rId20" imgW="257040" imgH="304920">
            <p:pic>
              <p:nvPicPr>
                <p:cNvPr id="0" name="HTMLOption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15" name="HTMLOption19" r:id="rId21" imgW="257040" imgH="304920"/>
        </mc:Choice>
        <mc:Fallback>
          <p:control name="HTMLOption19" r:id="rId21" imgW="257040" imgH="304920">
            <p:pic>
              <p:nvPicPr>
                <p:cNvPr id="0" name="HTMLOption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16" name="HTMLOption20" r:id="rId22" imgW="257040" imgH="304920"/>
        </mc:Choice>
        <mc:Fallback>
          <p:control name="HTMLOption20" r:id="rId22" imgW="257040" imgH="304920">
            <p:pic>
              <p:nvPicPr>
                <p:cNvPr id="0" name="HTMLOption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17" name="HTMLOption21" r:id="rId23" imgW="257040" imgH="304920"/>
        </mc:Choice>
        <mc:Fallback>
          <p:control name="HTMLOption21" r:id="rId23" imgW="257040" imgH="304920">
            <p:pic>
              <p:nvPicPr>
                <p:cNvPr id="0" name="HTMLOption2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18" name="HTMLOption22" r:id="rId24" imgW="257040" imgH="304920"/>
        </mc:Choice>
        <mc:Fallback>
          <p:control name="HTMLOption22" r:id="rId24" imgW="257040" imgH="304920">
            <p:pic>
              <p:nvPicPr>
                <p:cNvPr id="0" name="HTMLOption2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19" name="HTMLOption23" r:id="rId25" imgW="257040" imgH="304920"/>
        </mc:Choice>
        <mc:Fallback>
          <p:control name="HTMLOption23" r:id="rId25" imgW="257040" imgH="304920">
            <p:pic>
              <p:nvPicPr>
                <p:cNvPr id="0" name="HTMLOption2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20" name="HTMLOption24" r:id="rId26" imgW="257040" imgH="304920"/>
        </mc:Choice>
        <mc:Fallback>
          <p:control name="HTMLOption24" r:id="rId26" imgW="257040" imgH="304920">
            <p:pic>
              <p:nvPicPr>
                <p:cNvPr id="0" name="HTMLOption2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21" name="HTMLOption25" r:id="rId27" imgW="257040" imgH="304920"/>
        </mc:Choice>
        <mc:Fallback>
          <p:control name="HTMLOption25" r:id="rId27" imgW="257040" imgH="304920">
            <p:pic>
              <p:nvPicPr>
                <p:cNvPr id="0" name="HTMLOption2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22" name="HTMLOption26" r:id="rId28" imgW="257040" imgH="304920"/>
        </mc:Choice>
        <mc:Fallback>
          <p:control name="HTMLOption26" r:id="rId28" imgW="257040" imgH="304920">
            <p:pic>
              <p:nvPicPr>
                <p:cNvPr id="0" name="HTMLOption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23" name="HTMLOption27" r:id="rId29" imgW="257040" imgH="304920"/>
        </mc:Choice>
        <mc:Fallback>
          <p:control name="HTMLOption27" r:id="rId29" imgW="257040" imgH="304920">
            <p:pic>
              <p:nvPicPr>
                <p:cNvPr id="0" name="HTMLOption2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24" name="HTMLOption28" r:id="rId30" imgW="257040" imgH="304920"/>
        </mc:Choice>
        <mc:Fallback>
          <p:control name="HTMLOption28" r:id="rId30" imgW="257040" imgH="304920">
            <p:pic>
              <p:nvPicPr>
                <p:cNvPr id="0" name="HTMLOption2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25" name="HTMLOption29" r:id="rId31" imgW="257040" imgH="304920"/>
        </mc:Choice>
        <mc:Fallback>
          <p:control name="HTMLOption29" r:id="rId31" imgW="257040" imgH="304920">
            <p:pic>
              <p:nvPicPr>
                <p:cNvPr id="0" name="HTMLOption2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26" name="HTMLOption30" r:id="rId32" imgW="257040" imgH="304920"/>
        </mc:Choice>
        <mc:Fallback>
          <p:control name="HTMLOption30" r:id="rId32" imgW="257040" imgH="304920">
            <p:pic>
              <p:nvPicPr>
                <p:cNvPr id="0" name="HTMLOption3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27" name="HTMLOption31" r:id="rId33" imgW="257040" imgH="304920"/>
        </mc:Choice>
        <mc:Fallback>
          <p:control name="HTMLOption31" r:id="rId33" imgW="257040" imgH="304920">
            <p:pic>
              <p:nvPicPr>
                <p:cNvPr id="0" name="HTMLOption3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28" name="HTMLOption32" r:id="rId34" imgW="257040" imgH="304920"/>
        </mc:Choice>
        <mc:Fallback>
          <p:control name="HTMLOption32" r:id="rId34" imgW="257040" imgH="304920">
            <p:pic>
              <p:nvPicPr>
                <p:cNvPr id="0" name="HTMLOption3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29" name="HTMLOption33" r:id="rId35" imgW="257040" imgH="304920"/>
        </mc:Choice>
        <mc:Fallback>
          <p:control name="HTMLOption33" r:id="rId35" imgW="257040" imgH="304920">
            <p:pic>
              <p:nvPicPr>
                <p:cNvPr id="0" name="HTMLOption3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30" name="HTMLOption34" r:id="rId36" imgW="257040" imgH="304920"/>
        </mc:Choice>
        <mc:Fallback>
          <p:control name="HTMLOption34" r:id="rId36" imgW="257040" imgH="304920">
            <p:pic>
              <p:nvPicPr>
                <p:cNvPr id="0" name="HTMLOption3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31" name="HTMLOption35" r:id="rId37" imgW="257040" imgH="304920"/>
        </mc:Choice>
        <mc:Fallback>
          <p:control name="HTMLOption35" r:id="rId37" imgW="257040" imgH="304920">
            <p:pic>
              <p:nvPicPr>
                <p:cNvPr id="0" name="HTMLOption3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32" name="HTMLOption36" r:id="rId38" imgW="257040" imgH="304920"/>
        </mc:Choice>
        <mc:Fallback>
          <p:control name="HTMLOption36" r:id="rId38" imgW="257040" imgH="304920">
            <p:pic>
              <p:nvPicPr>
                <p:cNvPr id="0" name="HTMLOption3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20218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22385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/>
                <a:ea typeface="Times New Roman"/>
              </a:rPr>
              <a:t>Анкета</a:t>
            </a:r>
            <a:r>
              <a:rPr lang="ru-RU" b="1" i="1" spc="-65" dirty="0" smtClean="0">
                <a:latin typeface="Times New Roman"/>
                <a:ea typeface="Times New Roman"/>
              </a:rPr>
              <a:t> для </a:t>
            </a:r>
            <a:r>
              <a:rPr lang="ru-RU" b="1" i="1" dirty="0" smtClean="0">
                <a:latin typeface="Times New Roman"/>
                <a:ea typeface="Times New Roman"/>
              </a:rPr>
              <a:t>родителей</a:t>
            </a:r>
            <a:r>
              <a:rPr lang="ru-RU" b="1" i="1" spc="-65" dirty="0" smtClean="0">
                <a:latin typeface="Times New Roman"/>
                <a:ea typeface="Times New Roman"/>
              </a:rPr>
              <a:t> (законных представителей) </a:t>
            </a:r>
          </a:p>
          <a:p>
            <a:pPr algn="ctr"/>
            <a:r>
              <a:rPr lang="ru-RU" b="1" i="1" spc="-65" dirty="0" smtClean="0">
                <a:latin typeface="Times New Roman"/>
                <a:ea typeface="Times New Roman"/>
              </a:rPr>
              <a:t>по удовлетворенности качеством </a:t>
            </a:r>
            <a:r>
              <a:rPr lang="ru-RU" b="1" i="1" spc="-65" dirty="0">
                <a:latin typeface="Times New Roman"/>
                <a:ea typeface="Times New Roman"/>
              </a:rPr>
              <a:t>предоставляемых образовательных услуг в детском </a:t>
            </a:r>
            <a:r>
              <a:rPr lang="ru-RU" b="1" i="1" spc="-65" dirty="0" smtClean="0">
                <a:latin typeface="Times New Roman"/>
                <a:ea typeface="Times New Roman"/>
              </a:rPr>
              <a:t>саду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929529"/>
            <a:ext cx="77048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4070">
              <a:spcAft>
                <a:spcPts val="0"/>
              </a:spcAft>
              <a:tabLst>
                <a:tab pos="2399665" algn="l"/>
                <a:tab pos="3805555" algn="l"/>
                <a:tab pos="5702300" algn="l"/>
                <a:tab pos="7491095" algn="l"/>
              </a:tabLst>
            </a:pPr>
            <a:r>
              <a:rPr lang="ru-RU" sz="1100" dirty="0">
                <a:latin typeface="Times New Roman"/>
                <a:ea typeface="Times New Roman"/>
              </a:rPr>
              <a:t>Дата</a:t>
            </a:r>
            <a:r>
              <a:rPr lang="ru-RU" sz="1100" spc="-30" dirty="0">
                <a:latin typeface="Times New Roman"/>
                <a:ea typeface="Times New Roman"/>
              </a:rPr>
              <a:t> </a:t>
            </a:r>
            <a:r>
              <a:rPr lang="ru-RU" sz="1100" dirty="0">
                <a:latin typeface="Times New Roman"/>
                <a:ea typeface="Times New Roman"/>
              </a:rPr>
              <a:t>проведения:</a:t>
            </a:r>
            <a:r>
              <a:rPr lang="ru-RU" sz="1100" u="sng" dirty="0">
                <a:latin typeface="Times New Roman"/>
                <a:ea typeface="Times New Roman"/>
              </a:rPr>
              <a:t>	</a:t>
            </a:r>
            <a:r>
              <a:rPr lang="ru-RU" sz="1100" dirty="0">
                <a:latin typeface="Times New Roman"/>
                <a:ea typeface="Times New Roman"/>
              </a:rPr>
              <a:t>Группа</a:t>
            </a:r>
            <a:r>
              <a:rPr lang="ru-RU" sz="1100" spc="-35" dirty="0">
                <a:latin typeface="Times New Roman"/>
                <a:ea typeface="Times New Roman"/>
              </a:rPr>
              <a:t> </a:t>
            </a:r>
            <a:r>
              <a:rPr lang="ru-RU" sz="1100" dirty="0">
                <a:latin typeface="Times New Roman"/>
                <a:ea typeface="Times New Roman"/>
              </a:rPr>
              <a:t>№</a:t>
            </a:r>
            <a:r>
              <a:rPr lang="ru-RU" sz="1100" u="sng" dirty="0">
                <a:latin typeface="Times New Roman"/>
                <a:ea typeface="Times New Roman"/>
              </a:rPr>
              <a:t>	</a:t>
            </a:r>
            <a:r>
              <a:rPr lang="ru-RU" sz="1100" dirty="0">
                <a:latin typeface="Times New Roman"/>
                <a:ea typeface="Times New Roman"/>
              </a:rPr>
              <a:t>Всего</a:t>
            </a:r>
            <a:r>
              <a:rPr lang="ru-RU" sz="1100" spc="-15" dirty="0">
                <a:latin typeface="Times New Roman"/>
                <a:ea typeface="Times New Roman"/>
              </a:rPr>
              <a:t> </a:t>
            </a:r>
            <a:r>
              <a:rPr lang="ru-RU" sz="1100" dirty="0">
                <a:latin typeface="Times New Roman"/>
                <a:ea typeface="Times New Roman"/>
              </a:rPr>
              <a:t>детей</a:t>
            </a:r>
            <a:r>
              <a:rPr lang="ru-RU" sz="1100" spc="-15" dirty="0">
                <a:latin typeface="Times New Roman"/>
                <a:ea typeface="Times New Roman"/>
              </a:rPr>
              <a:t> </a:t>
            </a:r>
            <a:r>
              <a:rPr lang="ru-RU" sz="1100" dirty="0">
                <a:latin typeface="Times New Roman"/>
                <a:ea typeface="Times New Roman"/>
              </a:rPr>
              <a:t>в</a:t>
            </a:r>
            <a:r>
              <a:rPr lang="ru-RU" sz="1100" spc="-15" dirty="0">
                <a:latin typeface="Times New Roman"/>
                <a:ea typeface="Times New Roman"/>
              </a:rPr>
              <a:t> </a:t>
            </a:r>
            <a:r>
              <a:rPr lang="ru-RU" sz="1100" dirty="0">
                <a:latin typeface="Times New Roman"/>
                <a:ea typeface="Times New Roman"/>
              </a:rPr>
              <a:t>группе</a:t>
            </a:r>
            <a:r>
              <a:rPr lang="ru-RU" sz="1100" u="sng" dirty="0">
                <a:latin typeface="Times New Roman"/>
                <a:ea typeface="Times New Roman"/>
              </a:rPr>
              <a:t>	</a:t>
            </a:r>
            <a:r>
              <a:rPr lang="ru-RU" sz="1100" dirty="0">
                <a:latin typeface="Times New Roman"/>
                <a:ea typeface="Times New Roman"/>
              </a:rPr>
              <a:t>Роздано</a:t>
            </a:r>
            <a:r>
              <a:rPr lang="ru-RU" sz="1100" spc="-50" dirty="0">
                <a:latin typeface="Times New Roman"/>
                <a:ea typeface="Times New Roman"/>
              </a:rPr>
              <a:t> </a:t>
            </a:r>
            <a:r>
              <a:rPr lang="ru-RU" sz="1100" dirty="0">
                <a:latin typeface="Times New Roman"/>
                <a:ea typeface="Times New Roman"/>
              </a:rPr>
              <a:t>анкет:</a:t>
            </a:r>
            <a:r>
              <a:rPr lang="ru-RU" sz="1100" u="sng" dirty="0">
                <a:latin typeface="Times New Roman"/>
                <a:ea typeface="Times New Roman"/>
              </a:rPr>
              <a:t> 	</a:t>
            </a:r>
            <a:endParaRPr lang="ru-RU" sz="1100" dirty="0">
              <a:latin typeface="Times New Roman"/>
              <a:ea typeface="Times New Roman"/>
            </a:endParaRPr>
          </a:p>
          <a:p>
            <a:pPr marL="814070">
              <a:spcAft>
                <a:spcPts val="0"/>
              </a:spcAft>
              <a:tabLst>
                <a:tab pos="3737610" algn="l"/>
                <a:tab pos="7995285" algn="l"/>
              </a:tabLst>
            </a:pPr>
            <a:r>
              <a:rPr lang="ru-RU" sz="1100" dirty="0">
                <a:latin typeface="Times New Roman"/>
                <a:ea typeface="Times New Roman"/>
              </a:rPr>
              <a:t>В</a:t>
            </a:r>
            <a:r>
              <a:rPr lang="ru-RU" sz="1100" spc="-25" dirty="0">
                <a:latin typeface="Times New Roman"/>
                <a:ea typeface="Times New Roman"/>
              </a:rPr>
              <a:t> </a:t>
            </a:r>
            <a:r>
              <a:rPr lang="ru-RU" sz="1100" dirty="0">
                <a:latin typeface="Times New Roman"/>
                <a:ea typeface="Times New Roman"/>
              </a:rPr>
              <a:t>анкетировании</a:t>
            </a:r>
            <a:r>
              <a:rPr lang="ru-RU" sz="1100" spc="-25" dirty="0">
                <a:latin typeface="Times New Roman"/>
                <a:ea typeface="Times New Roman"/>
              </a:rPr>
              <a:t> </a:t>
            </a:r>
            <a:r>
              <a:rPr lang="ru-RU" sz="1100" dirty="0">
                <a:latin typeface="Times New Roman"/>
                <a:ea typeface="Times New Roman"/>
              </a:rPr>
              <a:t>приняли</a:t>
            </a:r>
            <a:r>
              <a:rPr lang="ru-RU" sz="1100" spc="-20" dirty="0">
                <a:latin typeface="Times New Roman"/>
                <a:ea typeface="Times New Roman"/>
              </a:rPr>
              <a:t> </a:t>
            </a:r>
            <a:r>
              <a:rPr lang="ru-RU" sz="1100" dirty="0">
                <a:latin typeface="Times New Roman"/>
                <a:ea typeface="Times New Roman"/>
              </a:rPr>
              <a:t>участие:</a:t>
            </a:r>
            <a:r>
              <a:rPr lang="ru-RU" sz="1100" u="sng" dirty="0">
                <a:latin typeface="Times New Roman"/>
                <a:ea typeface="Times New Roman"/>
              </a:rPr>
              <a:t>	</a:t>
            </a:r>
            <a:r>
              <a:rPr lang="ru-RU" sz="1100" dirty="0">
                <a:latin typeface="Times New Roman"/>
                <a:ea typeface="Times New Roman"/>
              </a:rPr>
              <a:t>родителей</a:t>
            </a:r>
            <a:r>
              <a:rPr lang="ru-RU" sz="1100" spc="195" dirty="0">
                <a:latin typeface="Times New Roman"/>
                <a:ea typeface="Times New Roman"/>
              </a:rPr>
              <a:t> </a:t>
            </a:r>
            <a:r>
              <a:rPr lang="ru-RU" sz="1100" dirty="0">
                <a:latin typeface="Times New Roman"/>
                <a:ea typeface="Times New Roman"/>
              </a:rPr>
              <a:t>Общее</a:t>
            </a:r>
            <a:r>
              <a:rPr lang="ru-RU" sz="1100" spc="-30" dirty="0">
                <a:latin typeface="Times New Roman"/>
                <a:ea typeface="Times New Roman"/>
              </a:rPr>
              <a:t> </a:t>
            </a:r>
            <a:r>
              <a:rPr lang="ru-RU" sz="1100" dirty="0">
                <a:latin typeface="Times New Roman"/>
                <a:ea typeface="Times New Roman"/>
              </a:rPr>
              <a:t>количество</a:t>
            </a:r>
            <a:r>
              <a:rPr lang="ru-RU" sz="1100" spc="-30" dirty="0">
                <a:latin typeface="Times New Roman"/>
                <a:ea typeface="Times New Roman"/>
              </a:rPr>
              <a:t> </a:t>
            </a:r>
            <a:r>
              <a:rPr lang="ru-RU" sz="1100" dirty="0">
                <a:latin typeface="Times New Roman"/>
                <a:ea typeface="Times New Roman"/>
              </a:rPr>
              <a:t>заполненных</a:t>
            </a:r>
            <a:r>
              <a:rPr lang="ru-RU" sz="1100" spc="-35" dirty="0">
                <a:latin typeface="Times New Roman"/>
                <a:ea typeface="Times New Roman"/>
              </a:rPr>
              <a:t> </a:t>
            </a:r>
            <a:r>
              <a:rPr lang="ru-RU" sz="1100" dirty="0">
                <a:latin typeface="Times New Roman"/>
                <a:ea typeface="Times New Roman"/>
              </a:rPr>
              <a:t>анкет:</a:t>
            </a:r>
            <a:r>
              <a:rPr lang="ru-RU" sz="1100" u="sng" dirty="0">
                <a:latin typeface="Times New Roman"/>
                <a:ea typeface="Times New Roman"/>
              </a:rPr>
              <a:t> 	</a:t>
            </a:r>
            <a:endParaRPr lang="ru-RU" sz="1100" dirty="0">
              <a:latin typeface="Times New Roman"/>
              <a:ea typeface="Times New Roman"/>
            </a:endParaRPr>
          </a:p>
          <a:p>
            <a:pPr marL="814070" marR="538480">
              <a:spcAft>
                <a:spcPts val="0"/>
              </a:spcAft>
            </a:pPr>
            <a:r>
              <a:rPr lang="ru-RU" sz="1100" b="1" i="1" dirty="0">
                <a:latin typeface="Times New Roman"/>
                <a:ea typeface="Times New Roman"/>
              </a:rPr>
              <a:t>Ключ для обработки</a:t>
            </a:r>
            <a:r>
              <a:rPr lang="ru-RU" sz="1100" b="1" i="1" spc="10" dirty="0">
                <a:latin typeface="Times New Roman"/>
                <a:ea typeface="Times New Roman"/>
              </a:rPr>
              <a:t> </a:t>
            </a:r>
            <a:r>
              <a:rPr lang="ru-RU" sz="1100" b="1" i="1" dirty="0">
                <a:latin typeface="Times New Roman"/>
                <a:ea typeface="Times New Roman"/>
              </a:rPr>
              <a:t>анкет:</a:t>
            </a:r>
            <a:r>
              <a:rPr lang="ru-RU" sz="1100" b="1" i="1" spc="15" dirty="0">
                <a:latin typeface="Times New Roman"/>
                <a:ea typeface="Times New Roman"/>
              </a:rPr>
              <a:t> </a:t>
            </a:r>
            <a:r>
              <a:rPr lang="ru-RU" sz="1100" i="1" dirty="0">
                <a:latin typeface="Times New Roman"/>
                <a:ea typeface="Times New Roman"/>
              </a:rPr>
              <a:t>Оценка проводится по следующей схеме:</a:t>
            </a:r>
            <a:r>
              <a:rPr lang="ru-RU" sz="1100" i="1" spc="10" dirty="0">
                <a:latin typeface="Times New Roman"/>
                <a:ea typeface="Times New Roman"/>
              </a:rPr>
              <a:t> </a:t>
            </a:r>
            <a:r>
              <a:rPr lang="ru-RU" sz="1100" i="1" dirty="0">
                <a:latin typeface="Times New Roman"/>
                <a:ea typeface="Times New Roman"/>
              </a:rPr>
              <a:t>ответ</a:t>
            </a:r>
            <a:r>
              <a:rPr lang="ru-RU" sz="1100" i="1" spc="15" dirty="0">
                <a:latin typeface="Times New Roman"/>
                <a:ea typeface="Times New Roman"/>
              </a:rPr>
              <a:t> </a:t>
            </a:r>
            <a:r>
              <a:rPr lang="ru-RU" sz="1100" i="1" dirty="0">
                <a:latin typeface="Times New Roman"/>
                <a:ea typeface="Times New Roman"/>
              </a:rPr>
              <a:t>«да» - 1 балл, «нет»</a:t>
            </a:r>
            <a:r>
              <a:rPr lang="ru-RU" sz="1100" i="1" spc="10" dirty="0">
                <a:latin typeface="Times New Roman"/>
                <a:ea typeface="Times New Roman"/>
              </a:rPr>
              <a:t> </a:t>
            </a:r>
            <a:r>
              <a:rPr lang="ru-RU" sz="1100" i="1" dirty="0">
                <a:latin typeface="Times New Roman"/>
                <a:ea typeface="Times New Roman"/>
              </a:rPr>
              <a:t>- 0</a:t>
            </a:r>
            <a:r>
              <a:rPr lang="ru-RU" sz="1100" i="1" spc="5" dirty="0">
                <a:latin typeface="Times New Roman"/>
                <a:ea typeface="Times New Roman"/>
              </a:rPr>
              <a:t> </a:t>
            </a:r>
            <a:r>
              <a:rPr lang="ru-RU" sz="1100" i="1" dirty="0">
                <a:latin typeface="Times New Roman"/>
                <a:ea typeface="Times New Roman"/>
              </a:rPr>
              <a:t>баллов,</a:t>
            </a:r>
            <a:r>
              <a:rPr lang="ru-RU" sz="1100" i="1" spc="5" dirty="0">
                <a:latin typeface="Times New Roman"/>
                <a:ea typeface="Times New Roman"/>
              </a:rPr>
              <a:t> </a:t>
            </a:r>
            <a:r>
              <a:rPr lang="ru-RU" sz="1100" i="1" dirty="0">
                <a:latin typeface="Times New Roman"/>
                <a:ea typeface="Times New Roman"/>
              </a:rPr>
              <a:t>«не знаю» -0 баллов.</a:t>
            </a:r>
            <a:r>
              <a:rPr lang="ru-RU" sz="1100" i="1" spc="5" dirty="0">
                <a:latin typeface="Times New Roman"/>
                <a:ea typeface="Times New Roman"/>
              </a:rPr>
              <a:t> </a:t>
            </a:r>
            <a:r>
              <a:rPr lang="ru-RU" sz="1100" i="1" dirty="0">
                <a:latin typeface="Times New Roman"/>
                <a:ea typeface="Times New Roman"/>
              </a:rPr>
              <a:t>Все</a:t>
            </a:r>
            <a:r>
              <a:rPr lang="ru-RU" sz="1100" i="1" spc="-285" dirty="0">
                <a:latin typeface="Times New Roman"/>
                <a:ea typeface="Times New Roman"/>
              </a:rPr>
              <a:t> </a:t>
            </a:r>
            <a:r>
              <a:rPr lang="ru-RU" sz="1100" i="1" dirty="0">
                <a:latin typeface="Times New Roman"/>
                <a:ea typeface="Times New Roman"/>
              </a:rPr>
              <a:t>баллы по</a:t>
            </a:r>
            <a:r>
              <a:rPr lang="ru-RU" sz="1100" i="1" spc="-5" dirty="0">
                <a:latin typeface="Times New Roman"/>
                <a:ea typeface="Times New Roman"/>
              </a:rPr>
              <a:t> </a:t>
            </a:r>
            <a:r>
              <a:rPr lang="ru-RU" sz="1100" i="1" dirty="0">
                <a:latin typeface="Times New Roman"/>
                <a:ea typeface="Times New Roman"/>
              </a:rPr>
              <a:t>вопросам</a:t>
            </a:r>
            <a:r>
              <a:rPr lang="ru-RU" sz="1100" i="1" spc="-5" dirty="0">
                <a:latin typeface="Times New Roman"/>
                <a:ea typeface="Times New Roman"/>
              </a:rPr>
              <a:t> </a:t>
            </a:r>
            <a:r>
              <a:rPr lang="ru-RU" sz="1100" i="1" dirty="0">
                <a:latin typeface="Times New Roman"/>
                <a:ea typeface="Times New Roman"/>
              </a:rPr>
              <a:t>суммируются.</a:t>
            </a:r>
            <a:r>
              <a:rPr lang="ru-RU" sz="1100" i="1" spc="-5" dirty="0">
                <a:latin typeface="Times New Roman"/>
                <a:ea typeface="Times New Roman"/>
              </a:rPr>
              <a:t> </a:t>
            </a:r>
            <a:r>
              <a:rPr lang="ru-RU" sz="1100" i="1" dirty="0">
                <a:latin typeface="Times New Roman"/>
                <a:ea typeface="Times New Roman"/>
              </a:rPr>
              <a:t>Максимальное</a:t>
            </a:r>
            <a:r>
              <a:rPr lang="ru-RU" sz="1100" i="1" spc="-5" dirty="0">
                <a:latin typeface="Times New Roman"/>
                <a:ea typeface="Times New Roman"/>
              </a:rPr>
              <a:t> </a:t>
            </a:r>
            <a:r>
              <a:rPr lang="ru-RU" sz="1100" i="1" dirty="0">
                <a:latin typeface="Times New Roman"/>
                <a:ea typeface="Times New Roman"/>
              </a:rPr>
              <a:t>количество</a:t>
            </a:r>
            <a:r>
              <a:rPr lang="ru-RU" sz="1100" i="1" spc="290" dirty="0">
                <a:latin typeface="Times New Roman"/>
                <a:ea typeface="Times New Roman"/>
              </a:rPr>
              <a:t> </a:t>
            </a:r>
            <a:r>
              <a:rPr lang="ru-RU" sz="1100" i="1" dirty="0">
                <a:latin typeface="Times New Roman"/>
                <a:ea typeface="Times New Roman"/>
              </a:rPr>
              <a:t>-</a:t>
            </a:r>
            <a:r>
              <a:rPr lang="ru-RU" sz="1100" i="1" spc="-5" dirty="0">
                <a:latin typeface="Times New Roman"/>
                <a:ea typeface="Times New Roman"/>
              </a:rPr>
              <a:t> </a:t>
            </a:r>
            <a:r>
              <a:rPr lang="ru-RU" sz="1100" i="1" dirty="0">
                <a:latin typeface="Times New Roman"/>
                <a:ea typeface="Times New Roman"/>
              </a:rPr>
              <a:t>11 баллов</a:t>
            </a:r>
            <a:endParaRPr lang="ru-RU" sz="11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509299"/>
              </p:ext>
            </p:extLst>
          </p:nvPr>
        </p:nvGraphicFramePr>
        <p:xfrm>
          <a:off x="1043608" y="1968873"/>
          <a:ext cx="8100392" cy="412063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6024"/>
                <a:gridCol w="6409343"/>
                <a:gridCol w="389040"/>
                <a:gridCol w="369277"/>
                <a:gridCol w="716708"/>
              </a:tblGrid>
              <a:tr h="298309">
                <a:tc>
                  <a:txBody>
                    <a:bodyPr/>
                    <a:lstStyle/>
                    <a:p>
                      <a:pPr marL="7239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95295" marR="298323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Вопросы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«Да»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«Нет»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«Не</a:t>
                      </a:r>
                      <a:r>
                        <a:rPr lang="ru-RU" sz="900" b="1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знаю»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532">
                <a:tc>
                  <a:txBody>
                    <a:bodyPr/>
                    <a:lstStyle/>
                    <a:p>
                      <a:pPr marL="2540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Вы</a:t>
                      </a:r>
                      <a:r>
                        <a:rPr lang="ru-RU" sz="9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9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системе</a:t>
                      </a:r>
                      <a:r>
                        <a:rPr lang="ru-RU" sz="9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получаете</a:t>
                      </a:r>
                      <a:r>
                        <a:rPr lang="ru-RU" sz="9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информацию: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а)</a:t>
                      </a:r>
                      <a:r>
                        <a:rPr lang="ru-RU" sz="900" spc="7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9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целях</a:t>
                      </a:r>
                      <a:r>
                        <a:rPr lang="ru-RU" sz="9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9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задачах</a:t>
                      </a:r>
                      <a:r>
                        <a:rPr lang="ru-RU" sz="9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детского</a:t>
                      </a:r>
                      <a:r>
                        <a:rPr lang="ru-RU" sz="9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сада</a:t>
                      </a:r>
                      <a:r>
                        <a:rPr lang="ru-RU" sz="9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9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области</a:t>
                      </a:r>
                      <a:r>
                        <a:rPr lang="ru-RU" sz="9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развития</a:t>
                      </a:r>
                      <a:r>
                        <a:rPr lang="ru-RU" sz="9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9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воспитания</a:t>
                      </a:r>
                      <a:r>
                        <a:rPr lang="ru-RU" sz="900" spc="-2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Вашего</a:t>
                      </a:r>
                      <a:r>
                        <a:rPr lang="ru-RU" sz="9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ребенка;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marR="1734185">
                        <a:lnSpc>
                          <a:spcPts val="1350"/>
                        </a:lnSpc>
                        <a:spcAft>
                          <a:spcPts val="0"/>
                        </a:spcAft>
                        <a:tabLst>
                          <a:tab pos="295275" algn="l"/>
                        </a:tabLs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б)	о</a:t>
                      </a:r>
                      <a:r>
                        <a:rPr lang="ru-RU" sz="900" spc="-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режиме</a:t>
                      </a:r>
                      <a:r>
                        <a:rPr lang="ru-RU" sz="9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работы</a:t>
                      </a:r>
                      <a:r>
                        <a:rPr lang="ru-RU" sz="900" spc="-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дошкольной</a:t>
                      </a:r>
                      <a:r>
                        <a:rPr lang="ru-RU" sz="900" spc="-4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организации</a:t>
                      </a:r>
                      <a:r>
                        <a:rPr lang="ru-RU" sz="9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(часы</a:t>
                      </a:r>
                      <a:r>
                        <a:rPr lang="ru-RU" sz="900" spc="-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работы,</a:t>
                      </a:r>
                      <a:r>
                        <a:rPr lang="ru-RU" sz="900" spc="-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праздники,</a:t>
                      </a:r>
                      <a:r>
                        <a:rPr lang="ru-RU" sz="900" spc="-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нерабочие</a:t>
                      </a:r>
                      <a:r>
                        <a:rPr lang="ru-RU" sz="9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дни);</a:t>
                      </a:r>
                      <a:r>
                        <a:rPr lang="ru-RU" sz="900" spc="-28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в)</a:t>
                      </a:r>
                      <a:r>
                        <a:rPr lang="ru-RU" sz="900" spc="9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900" spc="-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питании</a:t>
                      </a:r>
                      <a:r>
                        <a:rPr lang="ru-RU" sz="9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(меню).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49">
                <a:tc>
                  <a:txBody>
                    <a:bodyPr/>
                    <a:lstStyle/>
                    <a:p>
                      <a:pPr marL="2540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900" spc="5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дошкольной</a:t>
                      </a:r>
                      <a:r>
                        <a:rPr lang="ru-RU" sz="900" spc="59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организации</a:t>
                      </a:r>
                      <a:r>
                        <a:rPr lang="ru-RU" sz="900" spc="6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проводится</a:t>
                      </a:r>
                      <a:r>
                        <a:rPr lang="ru-RU" sz="900" spc="59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специальная</a:t>
                      </a:r>
                      <a:r>
                        <a:rPr lang="ru-RU" sz="900" spc="59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работа</a:t>
                      </a:r>
                      <a:r>
                        <a:rPr lang="ru-RU" sz="900" spc="59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900" spc="59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адаптации</a:t>
                      </a:r>
                      <a:r>
                        <a:rPr lang="ru-RU" sz="900" spc="59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900" spc="6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(беседы</a:t>
                      </a:r>
                      <a:r>
                        <a:rPr lang="ru-RU" sz="900" spc="30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900" spc="58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родителями,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возможность</a:t>
                      </a:r>
                      <a:r>
                        <a:rPr lang="ru-RU" sz="9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их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нахождения</a:t>
                      </a:r>
                      <a:r>
                        <a:rPr lang="ru-RU" sz="9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9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группе</a:t>
                      </a:r>
                      <a:r>
                        <a:rPr lang="ru-RU" sz="9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впервые</a:t>
                      </a:r>
                      <a:r>
                        <a:rPr lang="ru-RU" sz="9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дни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посещения</a:t>
                      </a:r>
                      <a:r>
                        <a:rPr lang="ru-RU" sz="9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т.д.).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90">
                <a:tc>
                  <a:txBody>
                    <a:bodyPr/>
                    <a:lstStyle/>
                    <a:p>
                      <a:pPr marL="2540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Воспитатели</a:t>
                      </a:r>
                      <a:r>
                        <a:rPr lang="ru-RU" sz="900" spc="59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обсуждают</a:t>
                      </a:r>
                      <a:r>
                        <a:rPr lang="ru-RU" sz="900" spc="59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900" spc="59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родителями</a:t>
                      </a:r>
                      <a:r>
                        <a:rPr lang="ru-RU" sz="900" spc="6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различные</a:t>
                      </a:r>
                      <a:r>
                        <a:rPr lang="ru-RU" sz="900" spc="59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вопросы,</a:t>
                      </a:r>
                      <a:r>
                        <a:rPr lang="ru-RU" sz="900" spc="6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касающиеся</a:t>
                      </a:r>
                      <a:r>
                        <a:rPr lang="ru-RU" sz="900" spc="3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жизни</a:t>
                      </a:r>
                      <a:r>
                        <a:rPr lang="ru-RU" sz="900" spc="6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ребенка</a:t>
                      </a:r>
                      <a:r>
                        <a:rPr lang="ru-RU" sz="900" spc="59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в  </a:t>
                      </a:r>
                      <a:r>
                        <a:rPr lang="ru-RU" sz="9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детском  </a:t>
                      </a:r>
                      <a:r>
                        <a:rPr lang="ru-RU" sz="900" spc="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саду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(дисциплина,</a:t>
                      </a:r>
                      <a:r>
                        <a:rPr lang="ru-RU" sz="9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питание,</a:t>
                      </a:r>
                      <a:r>
                        <a:rPr lang="ru-RU" sz="9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гигиенические</a:t>
                      </a:r>
                      <a:r>
                        <a:rPr lang="ru-RU" sz="900" spc="-3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процедуры</a:t>
                      </a:r>
                      <a:r>
                        <a:rPr lang="ru-RU" sz="900" spc="-3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9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т.п.).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832">
                <a:tc>
                  <a:txBody>
                    <a:bodyPr/>
                    <a:lstStyle/>
                    <a:p>
                      <a:pPr marL="2540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Организуются</a:t>
                      </a:r>
                      <a:r>
                        <a:rPr lang="ru-RU" sz="9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ли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детском</a:t>
                      </a:r>
                      <a:r>
                        <a:rPr lang="ru-RU" sz="9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саду</a:t>
                      </a:r>
                      <a:r>
                        <a:rPr lang="ru-RU" sz="9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совместные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мероприятия</a:t>
                      </a:r>
                      <a:r>
                        <a:rPr lang="ru-RU" sz="9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участием</a:t>
                      </a:r>
                      <a:r>
                        <a:rPr lang="ru-RU" sz="9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родителей,</a:t>
                      </a:r>
                      <a:r>
                        <a:rPr lang="ru-RU" sz="9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9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педагогов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42">
                <a:tc>
                  <a:txBody>
                    <a:bodyPr/>
                    <a:lstStyle/>
                    <a:p>
                      <a:pPr marL="2540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Родители</a:t>
                      </a:r>
                      <a:r>
                        <a:rPr lang="ru-RU" sz="900" spc="3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получают  </a:t>
                      </a:r>
                      <a:r>
                        <a:rPr lang="ru-RU" sz="900" spc="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информацию  </a:t>
                      </a:r>
                      <a:r>
                        <a:rPr lang="ru-RU" sz="900" spc="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о  </a:t>
                      </a:r>
                      <a:r>
                        <a:rPr lang="ru-RU" sz="900" spc="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повседневных  </a:t>
                      </a:r>
                      <a:r>
                        <a:rPr lang="ru-RU" sz="900" spc="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происшествиях  </a:t>
                      </a:r>
                      <a:r>
                        <a:rPr lang="ru-RU" sz="900" spc="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  </a:t>
                      </a:r>
                      <a:r>
                        <a:rPr lang="ru-RU" sz="900" spc="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группе,  </a:t>
                      </a:r>
                      <a:r>
                        <a:rPr lang="ru-RU" sz="900" spc="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об  </a:t>
                      </a:r>
                      <a:r>
                        <a:rPr lang="ru-RU" sz="900" spc="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успехах  </a:t>
                      </a:r>
                      <a:r>
                        <a:rPr lang="ru-RU" sz="900" spc="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ребенка  </a:t>
                      </a:r>
                      <a:r>
                        <a:rPr lang="ru-RU" sz="900" spc="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  </a:t>
                      </a:r>
                      <a:r>
                        <a:rPr lang="ru-RU" sz="900" spc="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т.п.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>
                        <a:lnSpc>
                          <a:spcPts val="118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(информационный</a:t>
                      </a:r>
                      <a:r>
                        <a:rPr lang="ru-RU" sz="9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стенд,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устные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сообщения</a:t>
                      </a:r>
                      <a:r>
                        <a:rPr lang="ru-RU" sz="9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педагогов)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52">
                <a:tc>
                  <a:txBody>
                    <a:bodyPr/>
                    <a:lstStyle/>
                    <a:p>
                      <a:pPr marL="2540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Родителей</a:t>
                      </a:r>
                      <a:r>
                        <a:rPr lang="ru-RU" sz="9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информируют</a:t>
                      </a:r>
                      <a:r>
                        <a:rPr lang="ru-RU" sz="9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травмах,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изменениях</a:t>
                      </a:r>
                      <a:r>
                        <a:rPr lang="ru-RU" sz="9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состоянии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здоровья</a:t>
                      </a:r>
                      <a:r>
                        <a:rPr lang="ru-RU" sz="9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ребенка,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его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привычках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9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еде</a:t>
                      </a:r>
                      <a:r>
                        <a:rPr lang="ru-RU" sz="9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9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т.д.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69">
                <a:tc>
                  <a:txBody>
                    <a:bodyPr/>
                    <a:lstStyle/>
                    <a:p>
                      <a:pPr marL="2540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7.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Родители</a:t>
                      </a:r>
                      <a:r>
                        <a:rPr lang="ru-RU" sz="900" spc="5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имеют</a:t>
                      </a:r>
                      <a:r>
                        <a:rPr lang="ru-RU" sz="900" spc="5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возможность</a:t>
                      </a:r>
                      <a:r>
                        <a:rPr lang="ru-RU" sz="900" spc="6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обсудить</a:t>
                      </a:r>
                      <a:r>
                        <a:rPr lang="ru-RU" sz="900" spc="6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вместе</a:t>
                      </a:r>
                      <a:r>
                        <a:rPr lang="ru-RU" sz="900" spc="5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900" spc="5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сотрудниками</a:t>
                      </a:r>
                      <a:r>
                        <a:rPr lang="ru-RU" sz="900" spc="5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успехи</a:t>
                      </a:r>
                      <a:r>
                        <a:rPr lang="ru-RU" sz="900" spc="6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900" spc="5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900" spc="5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совместных</a:t>
                      </a:r>
                      <a:r>
                        <a:rPr lang="ru-RU" sz="900" spc="5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собраниях</a:t>
                      </a:r>
                      <a:r>
                        <a:rPr lang="ru-RU" sz="900" spc="6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(не</a:t>
                      </a:r>
                      <a:r>
                        <a:rPr lang="ru-RU" sz="900" spc="5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реже</a:t>
                      </a:r>
                      <a:r>
                        <a:rPr lang="ru-RU" sz="900" spc="5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раза</a:t>
                      </a:r>
                      <a:r>
                        <a:rPr lang="ru-RU" sz="9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год)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83">
                <a:tc>
                  <a:txBody>
                    <a:bodyPr/>
                    <a:lstStyle/>
                    <a:p>
                      <a:pPr marL="2540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8.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Сотрудники</a:t>
                      </a:r>
                      <a:r>
                        <a:rPr lang="ru-RU" sz="900" spc="-7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детского</a:t>
                      </a:r>
                      <a:r>
                        <a:rPr lang="ru-RU" sz="900" spc="-6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сада</a:t>
                      </a:r>
                      <a:r>
                        <a:rPr lang="ru-RU" sz="900" spc="-6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интересуются,</a:t>
                      </a:r>
                      <a:r>
                        <a:rPr lang="ru-RU" sz="900" spc="-6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насколько</a:t>
                      </a:r>
                      <a:r>
                        <a:rPr lang="ru-RU" sz="900" spc="-6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их</a:t>
                      </a:r>
                      <a:r>
                        <a:rPr lang="ru-RU" sz="900" spc="-6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работа</a:t>
                      </a:r>
                      <a:r>
                        <a:rPr lang="ru-RU" sz="900" spc="-5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удовлетворяет</a:t>
                      </a:r>
                      <a:r>
                        <a:rPr lang="ru-RU" sz="900" spc="-6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родителей</a:t>
                      </a:r>
                      <a:r>
                        <a:rPr lang="ru-RU" sz="900" spc="-6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(беседы,</a:t>
                      </a:r>
                      <a:r>
                        <a:rPr lang="ru-RU" sz="900" spc="-6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анкетирование).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07">
                <a:tc>
                  <a:txBody>
                    <a:bodyPr/>
                    <a:lstStyle/>
                    <a:p>
                      <a:pPr marL="2540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9.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Вас</a:t>
                      </a:r>
                      <a:r>
                        <a:rPr lang="ru-RU" sz="900" spc="2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лично</a:t>
                      </a:r>
                      <a:r>
                        <a:rPr lang="ru-RU" sz="900" spc="2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удовлетворяет</a:t>
                      </a:r>
                      <a:r>
                        <a:rPr lang="ru-RU" sz="900" spc="2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уход,</a:t>
                      </a:r>
                      <a:r>
                        <a:rPr lang="ru-RU" sz="900" spc="25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воспитание</a:t>
                      </a:r>
                      <a:r>
                        <a:rPr lang="ru-RU" sz="900" spc="2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900" spc="2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обучение</a:t>
                      </a:r>
                      <a:r>
                        <a:rPr lang="ru-RU" sz="900" spc="2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(оздоровление,</a:t>
                      </a:r>
                      <a:r>
                        <a:rPr lang="ru-RU" sz="900" spc="2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развитие</a:t>
                      </a:r>
                      <a:r>
                        <a:rPr lang="ru-RU" sz="900" spc="2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способностей</a:t>
                      </a:r>
                      <a:r>
                        <a:rPr lang="ru-RU" sz="900" spc="2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900" spc="2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т.д.),</a:t>
                      </a:r>
                      <a:r>
                        <a:rPr lang="ru-RU" sz="900" spc="25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которые</a:t>
                      </a:r>
                      <a:r>
                        <a:rPr lang="ru-RU" sz="900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получает</a:t>
                      </a:r>
                      <a:r>
                        <a:rPr lang="ru-RU" sz="9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Ваш</a:t>
                      </a:r>
                      <a:r>
                        <a:rPr lang="ru-RU" sz="9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ребенок в дошкольной</a:t>
                      </a:r>
                      <a:r>
                        <a:rPr lang="ru-RU" sz="9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организации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72">
                <a:tc>
                  <a:txBody>
                    <a:bodyPr/>
                    <a:lstStyle/>
                    <a:p>
                      <a:pPr marL="2540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10.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Вы</a:t>
                      </a:r>
                      <a:r>
                        <a:rPr lang="ru-RU" sz="900" spc="-5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лично</a:t>
                      </a:r>
                      <a:r>
                        <a:rPr lang="ru-RU" sz="9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чувствуете,</a:t>
                      </a:r>
                      <a:r>
                        <a:rPr lang="ru-RU" sz="9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что</a:t>
                      </a:r>
                      <a:r>
                        <a:rPr lang="ru-RU" sz="900" spc="-5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сотрудники</a:t>
                      </a:r>
                      <a:r>
                        <a:rPr lang="ru-RU" sz="9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детского</a:t>
                      </a:r>
                      <a:r>
                        <a:rPr lang="ru-RU" sz="900" spc="-5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сада</a:t>
                      </a:r>
                      <a:r>
                        <a:rPr lang="ru-RU" sz="900" spc="-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доброжелательно</a:t>
                      </a:r>
                      <a:r>
                        <a:rPr lang="ru-RU" sz="900" spc="-5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относятся</a:t>
                      </a:r>
                      <a:r>
                        <a:rPr lang="ru-RU" sz="900" spc="-4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900" spc="-5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Вам</a:t>
                      </a:r>
                      <a:r>
                        <a:rPr lang="ru-RU" sz="900" spc="-5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900" spc="-5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Вашему</a:t>
                      </a:r>
                      <a:r>
                        <a:rPr lang="ru-RU" sz="900" spc="-5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ребенку.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72">
                <a:tc>
                  <a:txBody>
                    <a:bodyPr/>
                    <a:lstStyle/>
                    <a:p>
                      <a:pPr marL="2540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11.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Рекомендуют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ли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Вам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дополнительные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услуги</a:t>
                      </a:r>
                      <a:r>
                        <a:rPr lang="ru-RU" sz="9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9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развитию</a:t>
                      </a:r>
                      <a:r>
                        <a:rPr lang="ru-RU" sz="9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индивидуальных</a:t>
                      </a:r>
                      <a:r>
                        <a:rPr lang="ru-RU" sz="9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способностей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Вашего</a:t>
                      </a:r>
                      <a:r>
                        <a:rPr lang="ru-RU" sz="9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ребенка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выбрано</a:t>
                      </a:r>
                      <a:r>
                        <a:rPr lang="ru-RU" sz="900" spc="-3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ответов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107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5400" marR="27940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Общий</a:t>
                      </a:r>
                      <a:r>
                        <a:rPr lang="ru-RU" sz="900" spc="24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средний</a:t>
                      </a:r>
                      <a:r>
                        <a:rPr lang="ru-RU" sz="900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балл</a:t>
                      </a:r>
                      <a:r>
                        <a:rPr lang="ru-RU" sz="9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900" b="1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группе</a:t>
                      </a:r>
                      <a:r>
                        <a:rPr lang="ru-RU" sz="900" b="1" spc="25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</a:rPr>
                        <a:t>(сумма</a:t>
                      </a:r>
                      <a:r>
                        <a:rPr lang="ru-RU" sz="900" i="1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</a:rPr>
                        <a:t>набранных</a:t>
                      </a:r>
                      <a:r>
                        <a:rPr lang="ru-RU" sz="900" i="1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</a:rPr>
                        <a:t>баллов</a:t>
                      </a:r>
                      <a:r>
                        <a:rPr lang="ru-RU" sz="900" i="1" spc="-3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</a:rPr>
                        <a:t>«Да»</a:t>
                      </a:r>
                      <a:r>
                        <a:rPr lang="ru-RU" sz="900" i="1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</a:rPr>
                        <a:t>делится</a:t>
                      </a:r>
                      <a:r>
                        <a:rPr lang="ru-RU" sz="900" i="1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900" i="1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  <a:r>
                        <a:rPr lang="ru-RU" sz="900" i="1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</a:rPr>
                        <a:t>отвечавших)</a:t>
                      </a:r>
                      <a:r>
                        <a:rPr lang="ru-RU" sz="900" i="1" spc="-28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</a:rPr>
                        <a:t>Максимальное</a:t>
                      </a:r>
                      <a:r>
                        <a:rPr lang="ru-RU" sz="900" i="1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  <a:r>
                        <a:rPr lang="ru-RU" sz="900" i="1" spc="29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</a:rPr>
                        <a:t>- 11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2197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498080" cy="7648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4F271C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800" dirty="0">
                <a:solidFill>
                  <a:srgbClr val="4F271C">
                    <a:satMod val="13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здоровья, безопасности и качество услуг по присмотру и уходу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638227"/>
              </p:ext>
            </p:extLst>
          </p:nvPr>
        </p:nvGraphicFramePr>
        <p:xfrm>
          <a:off x="1072651" y="1412776"/>
          <a:ext cx="7560841" cy="5117148"/>
        </p:xfrm>
        <a:graphic>
          <a:graphicData uri="http://schemas.openxmlformats.org/drawingml/2006/table">
            <a:tbl>
              <a:tblPr firstRow="1" firstCol="1" bandRow="1"/>
              <a:tblGrid>
                <a:gridCol w="1437621"/>
                <a:gridCol w="1530805"/>
                <a:gridCol w="1530805"/>
                <a:gridCol w="1530805"/>
                <a:gridCol w="1530805"/>
              </a:tblGrid>
              <a:tr h="163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1. Требуется серьезная работа по повышению качества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 Качество стремится к базовому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 Базовый уровень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4. Хорошее качество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5. Превосходное качество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1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Документирование</a:t>
                      </a:r>
                      <a:r>
                        <a:rPr lang="ru-RU" sz="900" b="1" dirty="0" err="1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</a:rPr>
                        <a:t>ние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089" marR="4089" marT="2044" marB="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7574"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1.1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9220" marR="200025" indent="58420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984250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800" spc="8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-3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наблюдение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состоянием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2.1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67640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800" spc="8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обязательный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медосмотр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перед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поступлением в</a:t>
                      </a:r>
                      <a:r>
                        <a:rPr lang="ru-RU" sz="800" spc="-27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также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ежегодный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течение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периода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обучения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2.2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67640">
                        <a:spcAft>
                          <a:spcPts val="0"/>
                        </a:spcAft>
                      </a:pPr>
                      <a:r>
                        <a:rPr lang="ru-RU" sz="800" spc="8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9220" marR="10287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регулярный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контроль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состояния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обучающихся.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Напр.,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порядок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ведения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наблюдения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состоянием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обучающихся,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-2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который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вносятся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записи</a:t>
                      </a:r>
                      <a:r>
                        <a:rPr lang="ru-RU" sz="800" spc="-2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при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фиксации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отклонений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состояния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ребенка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обычного.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3.1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9220" marR="143510" indent="58420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984250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800" spc="8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систематическое</a:t>
                      </a:r>
                      <a:r>
                        <a:rPr lang="ru-RU" sz="800" spc="-2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наблюдение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(мониторинг) за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состоянием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воспитанников,</a:t>
                      </a:r>
                      <a:r>
                        <a:rPr lang="ru-RU" sz="800" spc="-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spc="-2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учетом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потребностей,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возможностей</a:t>
                      </a:r>
                      <a:r>
                        <a:rPr lang="ru-RU" sz="800" spc="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состояния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9220" marR="16954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Проводится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разностороннее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изучение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состояния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</a:t>
                      </a:r>
                      <a:r>
                        <a:rPr lang="ru-RU" sz="800" spc="-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800" spc="-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spc="-2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участием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родителей.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3.2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9220" marR="144780" indent="58420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984250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8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процедуры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реагирования</a:t>
                      </a:r>
                      <a:r>
                        <a:rPr lang="ru-RU" sz="800" spc="2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800" spc="-2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изменение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состояния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(напр.,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порядок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информирования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администрации,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педагогов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родителей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изменениях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состояния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-2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т.п.).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4.1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9220" marR="102870" indent="214630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74485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  </a:t>
                      </a:r>
                      <a:r>
                        <a:rPr lang="ru-RU" sz="800" spc="8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-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комплексное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непрерывное</a:t>
                      </a:r>
                      <a:r>
                        <a:rPr lang="ru-RU" sz="800" spc="-2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изучение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состояния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 воспитанников,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создание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условий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для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управления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рисками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возможностями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сфере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 воспитанников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(напр.,</a:t>
                      </a:r>
                      <a:r>
                        <a:rPr lang="ru-RU" sz="800" spc="7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Положение</a:t>
                      </a:r>
                      <a:r>
                        <a:rPr lang="ru-RU" sz="800" spc="7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контроле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состоянием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 воспитанников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предусматривает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разносторонние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возможности,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определяет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контрольные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процедуры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-2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показатели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т.д.).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4.2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9220" marR="149860" indent="214630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74485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   </a:t>
                      </a:r>
                      <a:r>
                        <a:rPr lang="ru-RU" sz="800" spc="8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необходимые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кадровые,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информационные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материально-технические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условия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реализации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комплексных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задач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изучения</a:t>
                      </a:r>
                      <a:r>
                        <a:rPr lang="ru-RU" sz="800" spc="1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</a:t>
                      </a:r>
                      <a:r>
                        <a:rPr lang="ru-RU" sz="800" spc="1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800" dirty="0" err="1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напр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заключены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договора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сетевыми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партнерами,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обучение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сотрудников,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описаны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требования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информационному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сопровождению,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разработаны инструкции,</a:t>
                      </a:r>
                      <a:r>
                        <a:rPr lang="ru-RU" sz="800" spc="-2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требования</a:t>
                      </a:r>
                      <a:r>
                        <a:rPr lang="ru-RU" sz="800" spc="1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800" spc="1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средствам</a:t>
                      </a:r>
                      <a:r>
                        <a:rPr lang="ru-RU" sz="800" spc="1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-2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пр.).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5.1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9220" marR="117475" indent="214630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74485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   </a:t>
                      </a:r>
                      <a:r>
                        <a:rPr lang="ru-RU" sz="800" spc="8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</a:t>
                      </a:r>
                      <a:r>
                        <a:rPr lang="ru-RU" sz="800" spc="8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учет</a:t>
                      </a:r>
                      <a:r>
                        <a:rPr lang="ru-RU" sz="800" spc="-2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контроль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факторов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окружающей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среды,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оказывающих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влияние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состояние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</a:t>
                      </a:r>
                      <a:r>
                        <a:rPr lang="ru-RU" sz="800" spc="-2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(напр.,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путем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проведения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обследований,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лабораторных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испытаний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социальных,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экономических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экологических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условий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окружающей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действительности);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5.2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9220" marR="137795" indent="214630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74485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     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работа   по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изучению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современных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подходов,</a:t>
                      </a:r>
                      <a:r>
                        <a:rPr lang="ru-RU" sz="800" spc="32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трендов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тенденций</a:t>
                      </a:r>
                      <a:r>
                        <a:rPr lang="ru-RU" sz="800" spc="2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сфере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изучения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состояния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динамики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</a:t>
                      </a:r>
                      <a:r>
                        <a:rPr lang="ru-RU" sz="800" spc="-2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дошкольников,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научных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материалов.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5.3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9220" marR="110490" indent="214630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74485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8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работа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качества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здоровой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жизни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</a:t>
                      </a:r>
                      <a:r>
                        <a:rPr lang="ru-RU" sz="800" spc="9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spc="1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вовлечением</a:t>
                      </a:r>
                      <a:r>
                        <a:rPr lang="ru-RU" sz="800" spc="-2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заинтересованных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сторон.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43608" y="1007150"/>
            <a:ext cx="82444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05940"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</a:rPr>
              <a:t>Показатель </a:t>
            </a:r>
            <a:r>
              <a:rPr lang="ru-RU" sz="1400" b="1" dirty="0" smtClean="0">
                <a:latin typeface="Times New Roman"/>
                <a:ea typeface="Times New Roman"/>
              </a:rPr>
              <a:t>«Состояние </a:t>
            </a:r>
            <a:r>
              <a:rPr lang="ru-RU" sz="1400" b="1" dirty="0">
                <a:latin typeface="Times New Roman"/>
                <a:ea typeface="Times New Roman"/>
              </a:rPr>
              <a:t>здоровья воспитанников»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2800" name="HTMLOption1" r:id="rId2" imgW="257040" imgH="304920"/>
        </mc:Choice>
        <mc:Fallback>
          <p:control name="HTMLOption1" r:id="rId2" imgW="257040" imgH="304920">
            <p:pic>
              <p:nvPicPr>
                <p:cNvPr id="0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2801" name="DefaultOcx" r:id="rId3" imgW="257040" imgH="304920"/>
        </mc:Choice>
        <mc:Fallback>
          <p:control name="DefaultOcx" r:id="rId3" imgW="25704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2802" name="HTMLOption2" r:id="rId4" imgW="257040" imgH="304920"/>
        </mc:Choice>
        <mc:Fallback>
          <p:control name="HTMLOption2" r:id="rId4" imgW="257040" imgH="304920">
            <p:pic>
              <p:nvPicPr>
                <p:cNvPr id="0" name="HTMLOpti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2803" name="HTMLOption3" r:id="rId5" imgW="257040" imgH="304920"/>
        </mc:Choice>
        <mc:Fallback>
          <p:control name="HTMLOption3" r:id="rId5" imgW="257040" imgH="304920">
            <p:pic>
              <p:nvPicPr>
                <p:cNvPr id="0" name="HTMLOpti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2804" name="HTMLOption4" r:id="rId6" imgW="257040" imgH="304920"/>
        </mc:Choice>
        <mc:Fallback>
          <p:control name="HTMLOption4" r:id="rId6" imgW="257040" imgH="304920">
            <p:pic>
              <p:nvPicPr>
                <p:cNvPr id="0" name="HTMLOpti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2805" name="HTMLOption5" r:id="rId7" imgW="257040" imgH="304920"/>
        </mc:Choice>
        <mc:Fallback>
          <p:control name="HTMLOption5" r:id="rId7" imgW="257040" imgH="304920">
            <p:pic>
              <p:nvPicPr>
                <p:cNvPr id="0" name="HTMLOpti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2806" name="HTMLOption6" r:id="rId8" imgW="257040" imgH="304920"/>
        </mc:Choice>
        <mc:Fallback>
          <p:control name="HTMLOption6" r:id="rId8" imgW="257040" imgH="304920">
            <p:pic>
              <p:nvPicPr>
                <p:cNvPr id="0" name="HTMLOpti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2807" name="HTMLOption7" r:id="rId9" imgW="257040" imgH="304920"/>
        </mc:Choice>
        <mc:Fallback>
          <p:control name="HTMLOption7" r:id="rId9" imgW="257040" imgH="304920">
            <p:pic>
              <p:nvPicPr>
                <p:cNvPr id="0" name="HTMLOpti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2808" name="HTMLOption8" r:id="rId10" imgW="257040" imgH="304920"/>
        </mc:Choice>
        <mc:Fallback>
          <p:control name="HTMLOption8" r:id="rId10" imgW="257040" imgH="304920">
            <p:pic>
              <p:nvPicPr>
                <p:cNvPr id="0" name="HTMLOption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2809" name="HTMLOption9" r:id="rId11" imgW="257040" imgH="304920"/>
        </mc:Choice>
        <mc:Fallback>
          <p:control name="HTMLOption9" r:id="rId11" imgW="257040" imgH="304920">
            <p:pic>
              <p:nvPicPr>
                <p:cNvPr id="0" name="HTMLOption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2810" name="HTMLOption10" r:id="rId12" imgW="257040" imgH="304920"/>
        </mc:Choice>
        <mc:Fallback>
          <p:control name="HTMLOption10" r:id="rId12" imgW="257040" imgH="304920">
            <p:pic>
              <p:nvPicPr>
                <p:cNvPr id="0" name="HTMLOption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2811" name="HTMLOption11" r:id="rId13" imgW="257040" imgH="304920"/>
        </mc:Choice>
        <mc:Fallback>
          <p:control name="HTMLOption11" r:id="rId13" imgW="257040" imgH="304920">
            <p:pic>
              <p:nvPicPr>
                <p:cNvPr id="0" name="HTMLOption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2812" name="HTMLOption12" r:id="rId14" imgW="257040" imgH="304920"/>
        </mc:Choice>
        <mc:Fallback>
          <p:control name="HTMLOption12" r:id="rId14" imgW="257040" imgH="304920">
            <p:pic>
              <p:nvPicPr>
                <p:cNvPr id="0" name="HTMLOption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2813" name="HTMLOption13" r:id="rId15" imgW="257040" imgH="304920"/>
        </mc:Choice>
        <mc:Fallback>
          <p:control name="HTMLOption13" r:id="rId15" imgW="257040" imgH="304920">
            <p:pic>
              <p:nvPicPr>
                <p:cNvPr id="0" name="HTMLOption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2814" name="HTMLOption14" r:id="rId16" imgW="257040" imgH="304920"/>
        </mc:Choice>
        <mc:Fallback>
          <p:control name="HTMLOption14" r:id="rId16" imgW="257040" imgH="304920">
            <p:pic>
              <p:nvPicPr>
                <p:cNvPr id="0" name="HTMLOption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8834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595496"/>
              </p:ext>
            </p:extLst>
          </p:nvPr>
        </p:nvGraphicFramePr>
        <p:xfrm>
          <a:off x="1043608" y="836712"/>
          <a:ext cx="7560841" cy="4470146"/>
        </p:xfrm>
        <a:graphic>
          <a:graphicData uri="http://schemas.openxmlformats.org/drawingml/2006/table">
            <a:tbl>
              <a:tblPr firstRow="1" firstCol="1" bandRow="1"/>
              <a:tblGrid>
                <a:gridCol w="1437621"/>
                <a:gridCol w="1530805"/>
                <a:gridCol w="1530805"/>
                <a:gridCol w="1530805"/>
                <a:gridCol w="1530805"/>
              </a:tblGrid>
              <a:tr h="163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1. Требуется серьезная работа по повышению качества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 Качество стремится к базовому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 Базовый уровень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4. Хорошее качество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5. Превосходное качество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1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Документирование</a:t>
                      </a:r>
                      <a:r>
                        <a:rPr lang="ru-RU" sz="900" b="1" dirty="0" err="1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</a:rPr>
                        <a:t>ние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089" marR="4089" marT="2044" marB="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7574">
                <a:tc>
                  <a:txBody>
                    <a:bodyPr/>
                    <a:lstStyle/>
                    <a:p>
                      <a:pPr marL="84455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4455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1.1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30175">
                        <a:spcAft>
                          <a:spcPts val="0"/>
                        </a:spcAft>
                        <a:tabLst>
                          <a:tab pos="770890" algn="l"/>
                        </a:tabLst>
                      </a:pPr>
                      <a:r>
                        <a:rPr lang="ru-RU" sz="800" spc="4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4455" marR="838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утверждены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локальные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нормативные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акты,</a:t>
                      </a:r>
                      <a:r>
                        <a:rPr lang="ru-RU" sz="800" spc="2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регулирующие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-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выполнение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требований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санитарно-гигиенических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нормативно-правовых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документов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(СанПиН</a:t>
                      </a:r>
                      <a:r>
                        <a:rPr lang="ru-RU" sz="800" spc="2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пр.).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2.1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4455" marR="110490" indent="4572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8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</a:t>
                      </a:r>
                      <a:r>
                        <a:rPr lang="ru-RU" sz="800" spc="3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порядок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внутреннего контроля за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соблюдением санитарно-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гигиенических</a:t>
                      </a:r>
                      <a:r>
                        <a:rPr lang="ru-RU" sz="800" spc="6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требований</a:t>
                      </a:r>
                      <a:r>
                        <a:rPr lang="ru-RU" sz="800" spc="-19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(напр.,</a:t>
                      </a:r>
                      <a:r>
                        <a:rPr lang="ru-RU" sz="800" spc="4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правила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обеспечения</a:t>
                      </a:r>
                      <a:r>
                        <a:rPr lang="ru-RU" sz="800" spc="2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санитарно-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гигиенических</a:t>
                      </a:r>
                      <a:r>
                        <a:rPr lang="ru-RU" sz="800" spc="1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условий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или</a:t>
                      </a:r>
                      <a:r>
                        <a:rPr lang="ru-RU" sz="800" spc="3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др.</a:t>
                      </a:r>
                      <a:r>
                        <a:rPr lang="ru-RU" sz="800" spc="4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формы).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84455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2.2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4455" marR="77470" indent="4572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8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-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 регулярное</a:t>
                      </a:r>
                      <a:r>
                        <a:rPr lang="ru-RU" sz="800" spc="-20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информирование</a:t>
                      </a:r>
                      <a:r>
                        <a:rPr lang="ru-RU" sz="800" spc="3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обучения  сотрудников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</a:t>
                      </a:r>
                      <a:r>
                        <a:rPr lang="ru-RU" sz="800" spc="3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выполнению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санитарно-гигиенических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правил.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3.1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3820" marR="79375" indent="4572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8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Предусмотрена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систематическая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деятельность</a:t>
                      </a:r>
                      <a:r>
                        <a:rPr lang="ru-RU" sz="800" spc="3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организации и контролю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санитарно-гигиенических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требований.</a:t>
                      </a:r>
                      <a:r>
                        <a:rPr lang="ru-RU" sz="800" spc="5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Напр.,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Положение</a:t>
                      </a:r>
                      <a:r>
                        <a:rPr lang="ru-RU" sz="800" spc="5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организации и контролю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санитарно-технических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требований,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описывающее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разностороннюю</a:t>
                      </a:r>
                      <a:r>
                        <a:rPr lang="ru-RU" sz="800" spc="11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работу</a:t>
                      </a:r>
                      <a:r>
                        <a:rPr lang="ru-RU" sz="800" spc="12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-19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данном</a:t>
                      </a:r>
                      <a:r>
                        <a:rPr lang="ru-RU" sz="800" spc="3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направлении,</a:t>
                      </a:r>
                      <a:r>
                        <a:rPr lang="ru-RU" sz="800" spc="3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учетом</a:t>
                      </a:r>
                      <a:r>
                        <a:rPr lang="ru-RU" sz="800" spc="2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потребностей,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возможностей</a:t>
                      </a:r>
                      <a:r>
                        <a:rPr lang="ru-RU" sz="800" spc="3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интересов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</a:t>
                      </a:r>
                      <a:r>
                        <a:rPr lang="ru-RU" sz="800" spc="-19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их</a:t>
                      </a:r>
                      <a:r>
                        <a:rPr lang="ru-RU" sz="800" spc="5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семей.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4.1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3820" marR="77470" indent="168275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2295" algn="l"/>
                        </a:tabLs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7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комплексное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-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непрерывное обеспечение</a:t>
                      </a:r>
                      <a:r>
                        <a:rPr lang="ru-RU" sz="800" spc="-20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2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совершенствование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санитарно-гигиенических</a:t>
                      </a:r>
                      <a:r>
                        <a:rPr lang="ru-RU" sz="800" spc="-20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условий</a:t>
                      </a:r>
                      <a:r>
                        <a:rPr lang="ru-RU" sz="800" spc="1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spc="1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вовлечением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заинтересованных</a:t>
                      </a:r>
                      <a:r>
                        <a:rPr lang="ru-RU" sz="800" spc="6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сторон,</a:t>
                      </a:r>
                      <a:r>
                        <a:rPr lang="ru-RU" sz="800" spc="-19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управление</a:t>
                      </a:r>
                      <a:r>
                        <a:rPr lang="ru-RU" sz="800" spc="2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рисками</a:t>
                      </a:r>
                      <a:r>
                        <a:rPr lang="ru-RU" sz="800" spc="3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возможностями,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установлены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контрольные</a:t>
                      </a:r>
                      <a:r>
                        <a:rPr lang="ru-RU" sz="800" spc="-19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показатели</a:t>
                      </a:r>
                      <a:r>
                        <a:rPr lang="ru-RU" sz="800" spc="4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(напр.,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Положение</a:t>
                      </a:r>
                      <a:r>
                        <a:rPr lang="ru-RU" sz="800" spc="5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организации и контролю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санитарно-технических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требований определяет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ключевые</a:t>
                      </a:r>
                      <a:r>
                        <a:rPr lang="ru-RU" sz="800" spc="4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риски,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контрольные</a:t>
                      </a:r>
                      <a:r>
                        <a:rPr lang="ru-RU" sz="800" spc="9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процедуры</a:t>
                      </a:r>
                      <a:r>
                        <a:rPr lang="ru-RU" sz="800" spc="9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-19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показатели</a:t>
                      </a:r>
                      <a:r>
                        <a:rPr lang="ru-RU" sz="800" spc="4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т.д.,</a:t>
                      </a:r>
                      <a:r>
                        <a:rPr lang="ru-RU" sz="800" spc="4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программе</a:t>
                      </a:r>
                      <a:r>
                        <a:rPr lang="ru-RU" sz="800" spc="3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развития</a:t>
                      </a:r>
                      <a:r>
                        <a:rPr lang="ru-RU" sz="800" spc="3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предусмотрены</a:t>
                      </a:r>
                      <a:r>
                        <a:rPr lang="ru-RU" sz="800" spc="15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пункты</a:t>
                      </a:r>
                      <a:r>
                        <a:rPr lang="ru-RU" sz="800" spc="15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-19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развитию</a:t>
                      </a:r>
                      <a:r>
                        <a:rPr lang="ru-RU" sz="800" spc="2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условий).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3820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4.2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3820" marR="290830" indent="168275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582295" algn="l"/>
                        </a:tabLs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3820" marR="290830" indent="22860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582295" algn="l"/>
                        </a:tabLs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Описаны</a:t>
                      </a:r>
                      <a:r>
                        <a:rPr lang="ru-RU" sz="800" spc="14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требования</a:t>
                      </a:r>
                      <a:r>
                        <a:rPr lang="ru-RU" sz="800" spc="14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800" spc="-19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кадровым,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информационным</a:t>
                      </a:r>
                      <a:r>
                        <a:rPr lang="ru-RU" sz="800" spc="7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материально-техническим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условия</a:t>
                      </a:r>
                      <a:r>
                        <a:rPr lang="ru-RU" sz="800" spc="3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4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сфере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обеспечения</a:t>
                      </a:r>
                      <a:r>
                        <a:rPr lang="ru-RU" sz="800" spc="2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санитарно-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гигиенических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условий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п.4.1.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83820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5.1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3820" marR="100330" indent="168275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229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7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учет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контроль</a:t>
                      </a:r>
                      <a:r>
                        <a:rPr lang="ru-RU" sz="800" spc="1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факторов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окружающей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среды,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оказывающих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влияние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800" spc="-19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санитарно-гигиенические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условия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(напр.,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действия,</a:t>
                      </a:r>
                      <a:r>
                        <a:rPr lang="ru-RU" sz="800" spc="-19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обеспечивающие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стабильность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изменяющихся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погодных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условиях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пр.).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83820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5.2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3820" marR="103505" indent="168275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229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7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Предусмотрена работа по</a:t>
                      </a:r>
                      <a:r>
                        <a:rPr lang="ru-RU" sz="800" spc="-20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изучению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современных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подходов,</a:t>
                      </a:r>
                      <a:r>
                        <a:rPr lang="ru-RU" sz="800" spc="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трендов</a:t>
                      </a:r>
                      <a:r>
                        <a:rPr lang="ru-RU" sz="800" spc="2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тенденций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сфере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санитарно-гигиенических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условий,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научных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материалов.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3820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5.3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3820" marR="99695" indent="168275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229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7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Предусмотрена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санитарно-гигиенической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культуры с вовлечением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заинтересованных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сторон.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43608" y="404664"/>
            <a:ext cx="82444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05940"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</a:rPr>
              <a:t>Показатель  «Санитарно-гигиенические условия»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3824" name="HTMLOption1" r:id="rId2" imgW="257040" imgH="304920"/>
        </mc:Choice>
        <mc:Fallback>
          <p:control name="HTMLOption1" r:id="rId2" imgW="257040" imgH="304920">
            <p:pic>
              <p:nvPicPr>
                <p:cNvPr id="0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3825" name="DefaultOcx" r:id="rId3" imgW="257040" imgH="304920"/>
        </mc:Choice>
        <mc:Fallback>
          <p:control name="DefaultOcx" r:id="rId3" imgW="25704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3826" name="HTMLOption2" r:id="rId4" imgW="257040" imgH="304920"/>
        </mc:Choice>
        <mc:Fallback>
          <p:control name="HTMLOption2" r:id="rId4" imgW="257040" imgH="304920">
            <p:pic>
              <p:nvPicPr>
                <p:cNvPr id="0" name="HTMLOpti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3827" name="HTMLOption3" r:id="rId5" imgW="257040" imgH="304920"/>
        </mc:Choice>
        <mc:Fallback>
          <p:control name="HTMLOption3" r:id="rId5" imgW="257040" imgH="304920">
            <p:pic>
              <p:nvPicPr>
                <p:cNvPr id="0" name="HTMLOpti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3828" name="HTMLOption4" r:id="rId6" imgW="257040" imgH="304920"/>
        </mc:Choice>
        <mc:Fallback>
          <p:control name="HTMLOption4" r:id="rId6" imgW="257040" imgH="304920">
            <p:pic>
              <p:nvPicPr>
                <p:cNvPr id="0" name="HTMLOpti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3829" name="HTMLOption5" r:id="rId7" imgW="257040" imgH="304920"/>
        </mc:Choice>
        <mc:Fallback>
          <p:control name="HTMLOption5" r:id="rId7" imgW="257040" imgH="304920">
            <p:pic>
              <p:nvPicPr>
                <p:cNvPr id="0" name="HTMLOpti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3830" name="HTMLOption6" r:id="rId8" imgW="257040" imgH="304920"/>
        </mc:Choice>
        <mc:Fallback>
          <p:control name="HTMLOption6" r:id="rId8" imgW="257040" imgH="304920">
            <p:pic>
              <p:nvPicPr>
                <p:cNvPr id="0" name="HTMLOpti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3831" name="HTMLOption7" r:id="rId9" imgW="257040" imgH="304920"/>
        </mc:Choice>
        <mc:Fallback>
          <p:control name="HTMLOption7" r:id="rId9" imgW="257040" imgH="304920">
            <p:pic>
              <p:nvPicPr>
                <p:cNvPr id="0" name="HTMLOpti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3832" name="HTMLOption8" r:id="rId10" imgW="257040" imgH="304920"/>
        </mc:Choice>
        <mc:Fallback>
          <p:control name="HTMLOption8" r:id="rId10" imgW="257040" imgH="304920">
            <p:pic>
              <p:nvPicPr>
                <p:cNvPr id="0" name="HTMLOption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3833" name="HTMLOption9" r:id="rId11" imgW="257040" imgH="304920"/>
        </mc:Choice>
        <mc:Fallback>
          <p:control name="HTMLOption9" r:id="rId11" imgW="257040" imgH="304920">
            <p:pic>
              <p:nvPicPr>
                <p:cNvPr id="0" name="HTMLOption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3834" name="HTMLOption10" r:id="rId12" imgW="257040" imgH="304920"/>
        </mc:Choice>
        <mc:Fallback>
          <p:control name="HTMLOption10" r:id="rId12" imgW="257040" imgH="304920">
            <p:pic>
              <p:nvPicPr>
                <p:cNvPr id="0" name="HTMLOption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3835" name="HTMLOption11" r:id="rId13" imgW="257040" imgH="304920"/>
        </mc:Choice>
        <mc:Fallback>
          <p:control name="HTMLOption11" r:id="rId13" imgW="257040" imgH="304920">
            <p:pic>
              <p:nvPicPr>
                <p:cNvPr id="0" name="HTMLOption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3836" name="HTMLOption12" r:id="rId14" imgW="257040" imgH="304920"/>
        </mc:Choice>
        <mc:Fallback>
          <p:control name="HTMLOption12" r:id="rId14" imgW="257040" imgH="304920">
            <p:pic>
              <p:nvPicPr>
                <p:cNvPr id="0" name="HTMLOption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3837" name="HTMLOption13" r:id="rId15" imgW="257040" imgH="304920"/>
        </mc:Choice>
        <mc:Fallback>
          <p:control name="HTMLOption13" r:id="rId15" imgW="257040" imgH="304920">
            <p:pic>
              <p:nvPicPr>
                <p:cNvPr id="0" name="HTMLOption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3838" name="HTMLOption14" r:id="rId16" imgW="257040" imgH="304920"/>
        </mc:Choice>
        <mc:Fallback>
          <p:control name="HTMLOption14" r:id="rId16" imgW="257040" imgH="304920">
            <p:pic>
              <p:nvPicPr>
                <p:cNvPr id="0" name="HTMLOption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17196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Требования к ВСОКО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83568" y="1792947"/>
            <a:ext cx="2948947" cy="2680255"/>
            <a:chOff x="992" y="451"/>
            <a:chExt cx="2892" cy="266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1002" y="461"/>
              <a:ext cx="2872" cy="2645"/>
            </a:xfrm>
            <a:custGeom>
              <a:avLst/>
              <a:gdLst>
                <a:gd name="T0" fmla="+- 0 1242 1002"/>
                <a:gd name="T1" fmla="*/ T0 w 2872"/>
                <a:gd name="T2" fmla="+- 0 461 461"/>
                <a:gd name="T3" fmla="*/ 461 h 2645"/>
                <a:gd name="T4" fmla="+- 0 1103 1002"/>
                <a:gd name="T5" fmla="*/ T4 w 2872"/>
                <a:gd name="T6" fmla="+- 0 465 461"/>
                <a:gd name="T7" fmla="*/ 465 h 2645"/>
                <a:gd name="T8" fmla="+- 0 1032 1002"/>
                <a:gd name="T9" fmla="*/ T8 w 2872"/>
                <a:gd name="T10" fmla="+- 0 491 461"/>
                <a:gd name="T11" fmla="*/ 491 h 2645"/>
                <a:gd name="T12" fmla="+- 0 1006 1002"/>
                <a:gd name="T13" fmla="*/ T12 w 2872"/>
                <a:gd name="T14" fmla="+- 0 563 461"/>
                <a:gd name="T15" fmla="*/ 563 h 2645"/>
                <a:gd name="T16" fmla="+- 0 1002 1002"/>
                <a:gd name="T17" fmla="*/ T16 w 2872"/>
                <a:gd name="T18" fmla="+- 0 701 461"/>
                <a:gd name="T19" fmla="*/ 701 h 2645"/>
                <a:gd name="T20" fmla="+- 0 1002 1002"/>
                <a:gd name="T21" fmla="*/ T20 w 2872"/>
                <a:gd name="T22" fmla="+- 0 2866 461"/>
                <a:gd name="T23" fmla="*/ 2866 h 2645"/>
                <a:gd name="T24" fmla="+- 0 1006 1002"/>
                <a:gd name="T25" fmla="*/ T24 w 2872"/>
                <a:gd name="T26" fmla="+- 0 3005 461"/>
                <a:gd name="T27" fmla="*/ 3005 h 2645"/>
                <a:gd name="T28" fmla="+- 0 1032 1002"/>
                <a:gd name="T29" fmla="*/ T28 w 2872"/>
                <a:gd name="T30" fmla="+- 0 3076 461"/>
                <a:gd name="T31" fmla="*/ 3076 h 2645"/>
                <a:gd name="T32" fmla="+- 0 1103 1002"/>
                <a:gd name="T33" fmla="*/ T32 w 2872"/>
                <a:gd name="T34" fmla="+- 0 3102 461"/>
                <a:gd name="T35" fmla="*/ 3102 h 2645"/>
                <a:gd name="T36" fmla="+- 0 1242 1002"/>
                <a:gd name="T37" fmla="*/ T36 w 2872"/>
                <a:gd name="T38" fmla="+- 0 3106 461"/>
                <a:gd name="T39" fmla="*/ 3106 h 2645"/>
                <a:gd name="T40" fmla="+- 0 3633 1002"/>
                <a:gd name="T41" fmla="*/ T40 w 2872"/>
                <a:gd name="T42" fmla="+- 0 3106 461"/>
                <a:gd name="T43" fmla="*/ 3106 h 2645"/>
                <a:gd name="T44" fmla="+- 0 3772 1002"/>
                <a:gd name="T45" fmla="*/ T44 w 2872"/>
                <a:gd name="T46" fmla="+- 0 3102 461"/>
                <a:gd name="T47" fmla="*/ 3102 h 2645"/>
                <a:gd name="T48" fmla="+- 0 3843 1002"/>
                <a:gd name="T49" fmla="*/ T48 w 2872"/>
                <a:gd name="T50" fmla="+- 0 3076 461"/>
                <a:gd name="T51" fmla="*/ 3076 h 2645"/>
                <a:gd name="T52" fmla="+- 0 3870 1002"/>
                <a:gd name="T53" fmla="*/ T52 w 2872"/>
                <a:gd name="T54" fmla="+- 0 3005 461"/>
                <a:gd name="T55" fmla="*/ 3005 h 2645"/>
                <a:gd name="T56" fmla="+- 0 3873 1002"/>
                <a:gd name="T57" fmla="*/ T56 w 2872"/>
                <a:gd name="T58" fmla="+- 0 2866 461"/>
                <a:gd name="T59" fmla="*/ 2866 h 2645"/>
                <a:gd name="T60" fmla="+- 0 3873 1002"/>
                <a:gd name="T61" fmla="*/ T60 w 2872"/>
                <a:gd name="T62" fmla="+- 0 701 461"/>
                <a:gd name="T63" fmla="*/ 701 h 2645"/>
                <a:gd name="T64" fmla="+- 0 3870 1002"/>
                <a:gd name="T65" fmla="*/ T64 w 2872"/>
                <a:gd name="T66" fmla="+- 0 563 461"/>
                <a:gd name="T67" fmla="*/ 563 h 2645"/>
                <a:gd name="T68" fmla="+- 0 3843 1002"/>
                <a:gd name="T69" fmla="*/ T68 w 2872"/>
                <a:gd name="T70" fmla="+- 0 491 461"/>
                <a:gd name="T71" fmla="*/ 491 h 2645"/>
                <a:gd name="T72" fmla="+- 0 3772 1002"/>
                <a:gd name="T73" fmla="*/ T72 w 2872"/>
                <a:gd name="T74" fmla="+- 0 465 461"/>
                <a:gd name="T75" fmla="*/ 465 h 2645"/>
                <a:gd name="T76" fmla="+- 0 3633 1002"/>
                <a:gd name="T77" fmla="*/ T76 w 2872"/>
                <a:gd name="T78" fmla="+- 0 461 461"/>
                <a:gd name="T79" fmla="*/ 461 h 2645"/>
                <a:gd name="T80" fmla="+- 0 1242 1002"/>
                <a:gd name="T81" fmla="*/ T80 w 2872"/>
                <a:gd name="T82" fmla="+- 0 461 461"/>
                <a:gd name="T83" fmla="*/ 461 h 264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2872" h="2645">
                  <a:moveTo>
                    <a:pt x="240" y="0"/>
                  </a:moveTo>
                  <a:lnTo>
                    <a:pt x="101" y="4"/>
                  </a:lnTo>
                  <a:lnTo>
                    <a:pt x="30" y="30"/>
                  </a:lnTo>
                  <a:lnTo>
                    <a:pt x="4" y="102"/>
                  </a:lnTo>
                  <a:lnTo>
                    <a:pt x="0" y="240"/>
                  </a:lnTo>
                  <a:lnTo>
                    <a:pt x="0" y="2405"/>
                  </a:lnTo>
                  <a:lnTo>
                    <a:pt x="4" y="2544"/>
                  </a:lnTo>
                  <a:lnTo>
                    <a:pt x="30" y="2615"/>
                  </a:lnTo>
                  <a:lnTo>
                    <a:pt x="101" y="2641"/>
                  </a:lnTo>
                  <a:lnTo>
                    <a:pt x="240" y="2645"/>
                  </a:lnTo>
                  <a:lnTo>
                    <a:pt x="2631" y="2645"/>
                  </a:lnTo>
                  <a:lnTo>
                    <a:pt x="2770" y="2641"/>
                  </a:lnTo>
                  <a:lnTo>
                    <a:pt x="2841" y="2615"/>
                  </a:lnTo>
                  <a:lnTo>
                    <a:pt x="2868" y="2544"/>
                  </a:lnTo>
                  <a:lnTo>
                    <a:pt x="2871" y="2405"/>
                  </a:lnTo>
                  <a:lnTo>
                    <a:pt x="2871" y="240"/>
                  </a:lnTo>
                  <a:lnTo>
                    <a:pt x="2868" y="102"/>
                  </a:lnTo>
                  <a:lnTo>
                    <a:pt x="2841" y="30"/>
                  </a:lnTo>
                  <a:lnTo>
                    <a:pt x="2770" y="4"/>
                  </a:lnTo>
                  <a:lnTo>
                    <a:pt x="2631" y="0"/>
                  </a:lnTo>
                  <a:lnTo>
                    <a:pt x="240" y="0"/>
                  </a:lnTo>
                  <a:close/>
                </a:path>
              </a:pathLst>
            </a:custGeom>
            <a:noFill/>
            <a:ln w="12700">
              <a:solidFill>
                <a:srgbClr val="E06AA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992" y="451"/>
              <a:ext cx="2892" cy="2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25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457200" marR="0" lvl="1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ДЕЙСТВЕННОСТЬ</a:t>
              </a:r>
            </a:p>
            <a:p>
              <a:pPr marL="457200" marR="455613" lvl="1" indent="0" algn="ctr" defTabSz="914400" rtl="0" eaLnBrk="1" fontAlgn="base" latinLnBrk="0" hangingPunct="1">
                <a:lnSpc>
                  <a:spcPct val="100000"/>
                </a:lnSpc>
                <a:spcBef>
                  <a:spcPts val="175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Важно не только  выявить недостатки в  работе ДОО,  но  и  выяснить их причины, спланировать  систему  конкретных действий по исправлению (коррекции) этих недостатков</a:t>
              </a:r>
              <a:endPara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635896" y="1772816"/>
            <a:ext cx="2742654" cy="2700387"/>
            <a:chOff x="4062" y="451"/>
            <a:chExt cx="3232" cy="266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072" y="461"/>
              <a:ext cx="3212" cy="2645"/>
            </a:xfrm>
            <a:custGeom>
              <a:avLst/>
              <a:gdLst>
                <a:gd name="T0" fmla="+- 0 4312 4072"/>
                <a:gd name="T1" fmla="*/ T0 w 3212"/>
                <a:gd name="T2" fmla="+- 0 461 461"/>
                <a:gd name="T3" fmla="*/ 461 h 2645"/>
                <a:gd name="T4" fmla="+- 0 4173 4072"/>
                <a:gd name="T5" fmla="*/ T4 w 3212"/>
                <a:gd name="T6" fmla="+- 0 465 461"/>
                <a:gd name="T7" fmla="*/ 465 h 2645"/>
                <a:gd name="T8" fmla="+- 0 4102 4072"/>
                <a:gd name="T9" fmla="*/ T8 w 3212"/>
                <a:gd name="T10" fmla="+- 0 491 461"/>
                <a:gd name="T11" fmla="*/ 491 h 2645"/>
                <a:gd name="T12" fmla="+- 0 4076 4072"/>
                <a:gd name="T13" fmla="*/ T12 w 3212"/>
                <a:gd name="T14" fmla="+- 0 563 461"/>
                <a:gd name="T15" fmla="*/ 563 h 2645"/>
                <a:gd name="T16" fmla="+- 0 4072 4072"/>
                <a:gd name="T17" fmla="*/ T16 w 3212"/>
                <a:gd name="T18" fmla="+- 0 701 461"/>
                <a:gd name="T19" fmla="*/ 701 h 2645"/>
                <a:gd name="T20" fmla="+- 0 4072 4072"/>
                <a:gd name="T21" fmla="*/ T20 w 3212"/>
                <a:gd name="T22" fmla="+- 0 2866 461"/>
                <a:gd name="T23" fmla="*/ 2866 h 2645"/>
                <a:gd name="T24" fmla="+- 0 4076 4072"/>
                <a:gd name="T25" fmla="*/ T24 w 3212"/>
                <a:gd name="T26" fmla="+- 0 3005 461"/>
                <a:gd name="T27" fmla="*/ 3005 h 2645"/>
                <a:gd name="T28" fmla="+- 0 4102 4072"/>
                <a:gd name="T29" fmla="*/ T28 w 3212"/>
                <a:gd name="T30" fmla="+- 0 3076 461"/>
                <a:gd name="T31" fmla="*/ 3076 h 2645"/>
                <a:gd name="T32" fmla="+- 0 4173 4072"/>
                <a:gd name="T33" fmla="*/ T32 w 3212"/>
                <a:gd name="T34" fmla="+- 0 3102 461"/>
                <a:gd name="T35" fmla="*/ 3102 h 2645"/>
                <a:gd name="T36" fmla="+- 0 4312 4072"/>
                <a:gd name="T37" fmla="*/ T36 w 3212"/>
                <a:gd name="T38" fmla="+- 0 3106 461"/>
                <a:gd name="T39" fmla="*/ 3106 h 2645"/>
                <a:gd name="T40" fmla="+- 0 7044 4072"/>
                <a:gd name="T41" fmla="*/ T40 w 3212"/>
                <a:gd name="T42" fmla="+- 0 3106 461"/>
                <a:gd name="T43" fmla="*/ 3106 h 2645"/>
                <a:gd name="T44" fmla="+- 0 7182 4072"/>
                <a:gd name="T45" fmla="*/ T44 w 3212"/>
                <a:gd name="T46" fmla="+- 0 3102 461"/>
                <a:gd name="T47" fmla="*/ 3102 h 2645"/>
                <a:gd name="T48" fmla="+- 0 7254 4072"/>
                <a:gd name="T49" fmla="*/ T48 w 3212"/>
                <a:gd name="T50" fmla="+- 0 3076 461"/>
                <a:gd name="T51" fmla="*/ 3076 h 2645"/>
                <a:gd name="T52" fmla="+- 0 7280 4072"/>
                <a:gd name="T53" fmla="*/ T52 w 3212"/>
                <a:gd name="T54" fmla="+- 0 3005 461"/>
                <a:gd name="T55" fmla="*/ 3005 h 2645"/>
                <a:gd name="T56" fmla="+- 0 7284 4072"/>
                <a:gd name="T57" fmla="*/ T56 w 3212"/>
                <a:gd name="T58" fmla="+- 0 2866 461"/>
                <a:gd name="T59" fmla="*/ 2866 h 2645"/>
                <a:gd name="T60" fmla="+- 0 7284 4072"/>
                <a:gd name="T61" fmla="*/ T60 w 3212"/>
                <a:gd name="T62" fmla="+- 0 701 461"/>
                <a:gd name="T63" fmla="*/ 701 h 2645"/>
                <a:gd name="T64" fmla="+- 0 7280 4072"/>
                <a:gd name="T65" fmla="*/ T64 w 3212"/>
                <a:gd name="T66" fmla="+- 0 563 461"/>
                <a:gd name="T67" fmla="*/ 563 h 2645"/>
                <a:gd name="T68" fmla="+- 0 7254 4072"/>
                <a:gd name="T69" fmla="*/ T68 w 3212"/>
                <a:gd name="T70" fmla="+- 0 491 461"/>
                <a:gd name="T71" fmla="*/ 491 h 2645"/>
                <a:gd name="T72" fmla="+- 0 7182 4072"/>
                <a:gd name="T73" fmla="*/ T72 w 3212"/>
                <a:gd name="T74" fmla="+- 0 465 461"/>
                <a:gd name="T75" fmla="*/ 465 h 2645"/>
                <a:gd name="T76" fmla="+- 0 7044 4072"/>
                <a:gd name="T77" fmla="*/ T76 w 3212"/>
                <a:gd name="T78" fmla="+- 0 461 461"/>
                <a:gd name="T79" fmla="*/ 461 h 2645"/>
                <a:gd name="T80" fmla="+- 0 4312 4072"/>
                <a:gd name="T81" fmla="*/ T80 w 3212"/>
                <a:gd name="T82" fmla="+- 0 461 461"/>
                <a:gd name="T83" fmla="*/ 461 h 264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3212" h="2645">
                  <a:moveTo>
                    <a:pt x="240" y="0"/>
                  </a:moveTo>
                  <a:lnTo>
                    <a:pt x="101" y="4"/>
                  </a:lnTo>
                  <a:lnTo>
                    <a:pt x="30" y="30"/>
                  </a:lnTo>
                  <a:lnTo>
                    <a:pt x="4" y="102"/>
                  </a:lnTo>
                  <a:lnTo>
                    <a:pt x="0" y="240"/>
                  </a:lnTo>
                  <a:lnTo>
                    <a:pt x="0" y="2405"/>
                  </a:lnTo>
                  <a:lnTo>
                    <a:pt x="4" y="2544"/>
                  </a:lnTo>
                  <a:lnTo>
                    <a:pt x="30" y="2615"/>
                  </a:lnTo>
                  <a:lnTo>
                    <a:pt x="101" y="2641"/>
                  </a:lnTo>
                  <a:lnTo>
                    <a:pt x="240" y="2645"/>
                  </a:lnTo>
                  <a:lnTo>
                    <a:pt x="2972" y="2645"/>
                  </a:lnTo>
                  <a:lnTo>
                    <a:pt x="3110" y="2641"/>
                  </a:lnTo>
                  <a:lnTo>
                    <a:pt x="3182" y="2615"/>
                  </a:lnTo>
                  <a:lnTo>
                    <a:pt x="3208" y="2544"/>
                  </a:lnTo>
                  <a:lnTo>
                    <a:pt x="3212" y="2405"/>
                  </a:lnTo>
                  <a:lnTo>
                    <a:pt x="3212" y="240"/>
                  </a:lnTo>
                  <a:lnTo>
                    <a:pt x="3208" y="102"/>
                  </a:lnTo>
                  <a:lnTo>
                    <a:pt x="3182" y="30"/>
                  </a:lnTo>
                  <a:lnTo>
                    <a:pt x="3110" y="4"/>
                  </a:lnTo>
                  <a:lnTo>
                    <a:pt x="2972" y="0"/>
                  </a:lnTo>
                  <a:lnTo>
                    <a:pt x="240" y="0"/>
                  </a:lnTo>
                  <a:close/>
                </a:path>
              </a:pathLst>
            </a:custGeom>
            <a:noFill/>
            <a:ln w="12700">
              <a:solidFill>
                <a:srgbClr val="E06AA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4062" y="451"/>
              <a:ext cx="3232" cy="2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25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457200" marR="0" lvl="1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ГЛАСНОСТЬ</a:t>
              </a:r>
            </a:p>
            <a:p>
              <a:pPr marL="457200" marR="925513" lvl="1" indent="0" algn="ctr" defTabSz="914400" rtl="0" eaLnBrk="1" fontAlgn="base" latinLnBrk="0" hangingPunct="1">
                <a:lnSpc>
                  <a:spcPct val="100000"/>
                </a:lnSpc>
                <a:spcBef>
                  <a:spcPts val="175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Прежде чем</a:t>
              </a:r>
              <a:r>
                <a:rPr kumimoji="0" lang="ru-RU" altLang="ru-RU" sz="1100" b="0" i="0" u="none" strike="noStrike" cap="none" normalizeH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altLang="ru-RU" sz="11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контролировать,</a:t>
              </a:r>
              <a:r>
                <a:rPr kumimoji="0" lang="ru-RU" altLang="ru-RU" sz="1100" b="0" i="0" u="none" strike="noStrike" cap="none" normalizeH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altLang="ru-RU" sz="11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нужно объяснить,</a:t>
              </a:r>
              <a:r>
                <a:rPr lang="ru-RU" altLang="ru-RU" sz="1100" dirty="0">
                  <a:latin typeface="Times New Roman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altLang="ru-RU" sz="11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как и когда будет проходить контроль, какие аспекты работы педагога будут</a:t>
              </a:r>
              <a:r>
                <a:rPr kumimoji="0" lang="ru-RU" altLang="ru-RU" sz="1100" b="0" i="0" u="none" strike="noStrike" cap="none" normalizeH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altLang="ru-RU" sz="11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оцениваться, а затем проинформировать о результатах оценки всех ее участников</a:t>
              </a:r>
              <a:endPara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372200" y="1782949"/>
            <a:ext cx="2592288" cy="2664830"/>
            <a:chOff x="7472" y="451"/>
            <a:chExt cx="2875" cy="2665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482" y="461"/>
              <a:ext cx="2855" cy="2645"/>
            </a:xfrm>
            <a:custGeom>
              <a:avLst/>
              <a:gdLst>
                <a:gd name="T0" fmla="+- 0 7722 7482"/>
                <a:gd name="T1" fmla="*/ T0 w 2855"/>
                <a:gd name="T2" fmla="+- 0 461 461"/>
                <a:gd name="T3" fmla="*/ 461 h 2645"/>
                <a:gd name="T4" fmla="+- 0 7583 7482"/>
                <a:gd name="T5" fmla="*/ T4 w 2855"/>
                <a:gd name="T6" fmla="+- 0 465 461"/>
                <a:gd name="T7" fmla="*/ 465 h 2645"/>
                <a:gd name="T8" fmla="+- 0 7512 7482"/>
                <a:gd name="T9" fmla="*/ T8 w 2855"/>
                <a:gd name="T10" fmla="+- 0 491 461"/>
                <a:gd name="T11" fmla="*/ 491 h 2645"/>
                <a:gd name="T12" fmla="+- 0 7486 7482"/>
                <a:gd name="T13" fmla="*/ T12 w 2855"/>
                <a:gd name="T14" fmla="+- 0 563 461"/>
                <a:gd name="T15" fmla="*/ 563 h 2645"/>
                <a:gd name="T16" fmla="+- 0 7482 7482"/>
                <a:gd name="T17" fmla="*/ T16 w 2855"/>
                <a:gd name="T18" fmla="+- 0 701 461"/>
                <a:gd name="T19" fmla="*/ 701 h 2645"/>
                <a:gd name="T20" fmla="+- 0 7482 7482"/>
                <a:gd name="T21" fmla="*/ T20 w 2855"/>
                <a:gd name="T22" fmla="+- 0 2866 461"/>
                <a:gd name="T23" fmla="*/ 2866 h 2645"/>
                <a:gd name="T24" fmla="+- 0 7486 7482"/>
                <a:gd name="T25" fmla="*/ T24 w 2855"/>
                <a:gd name="T26" fmla="+- 0 3005 461"/>
                <a:gd name="T27" fmla="*/ 3005 h 2645"/>
                <a:gd name="T28" fmla="+- 0 7512 7482"/>
                <a:gd name="T29" fmla="*/ T28 w 2855"/>
                <a:gd name="T30" fmla="+- 0 3076 461"/>
                <a:gd name="T31" fmla="*/ 3076 h 2645"/>
                <a:gd name="T32" fmla="+- 0 7583 7482"/>
                <a:gd name="T33" fmla="*/ T32 w 2855"/>
                <a:gd name="T34" fmla="+- 0 3102 461"/>
                <a:gd name="T35" fmla="*/ 3102 h 2645"/>
                <a:gd name="T36" fmla="+- 0 7722 7482"/>
                <a:gd name="T37" fmla="*/ T36 w 2855"/>
                <a:gd name="T38" fmla="+- 0 3106 461"/>
                <a:gd name="T39" fmla="*/ 3106 h 2645"/>
                <a:gd name="T40" fmla="+- 0 10096 7482"/>
                <a:gd name="T41" fmla="*/ T40 w 2855"/>
                <a:gd name="T42" fmla="+- 0 3106 461"/>
                <a:gd name="T43" fmla="*/ 3106 h 2645"/>
                <a:gd name="T44" fmla="+- 0 10235 7482"/>
                <a:gd name="T45" fmla="*/ T44 w 2855"/>
                <a:gd name="T46" fmla="+- 0 3102 461"/>
                <a:gd name="T47" fmla="*/ 3102 h 2645"/>
                <a:gd name="T48" fmla="+- 0 10306 7482"/>
                <a:gd name="T49" fmla="*/ T48 w 2855"/>
                <a:gd name="T50" fmla="+- 0 3076 461"/>
                <a:gd name="T51" fmla="*/ 3076 h 2645"/>
                <a:gd name="T52" fmla="+- 0 10333 7482"/>
                <a:gd name="T53" fmla="*/ T52 w 2855"/>
                <a:gd name="T54" fmla="+- 0 3005 461"/>
                <a:gd name="T55" fmla="*/ 3005 h 2645"/>
                <a:gd name="T56" fmla="+- 0 10336 7482"/>
                <a:gd name="T57" fmla="*/ T56 w 2855"/>
                <a:gd name="T58" fmla="+- 0 2866 461"/>
                <a:gd name="T59" fmla="*/ 2866 h 2645"/>
                <a:gd name="T60" fmla="+- 0 10336 7482"/>
                <a:gd name="T61" fmla="*/ T60 w 2855"/>
                <a:gd name="T62" fmla="+- 0 701 461"/>
                <a:gd name="T63" fmla="*/ 701 h 2645"/>
                <a:gd name="T64" fmla="+- 0 10333 7482"/>
                <a:gd name="T65" fmla="*/ T64 w 2855"/>
                <a:gd name="T66" fmla="+- 0 563 461"/>
                <a:gd name="T67" fmla="*/ 563 h 2645"/>
                <a:gd name="T68" fmla="+- 0 10306 7482"/>
                <a:gd name="T69" fmla="*/ T68 w 2855"/>
                <a:gd name="T70" fmla="+- 0 491 461"/>
                <a:gd name="T71" fmla="*/ 491 h 2645"/>
                <a:gd name="T72" fmla="+- 0 10235 7482"/>
                <a:gd name="T73" fmla="*/ T72 w 2855"/>
                <a:gd name="T74" fmla="+- 0 465 461"/>
                <a:gd name="T75" fmla="*/ 465 h 2645"/>
                <a:gd name="T76" fmla="+- 0 10096 7482"/>
                <a:gd name="T77" fmla="*/ T76 w 2855"/>
                <a:gd name="T78" fmla="+- 0 461 461"/>
                <a:gd name="T79" fmla="*/ 461 h 2645"/>
                <a:gd name="T80" fmla="+- 0 7722 7482"/>
                <a:gd name="T81" fmla="*/ T80 w 2855"/>
                <a:gd name="T82" fmla="+- 0 461 461"/>
                <a:gd name="T83" fmla="*/ 461 h 264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2855" h="2645">
                  <a:moveTo>
                    <a:pt x="240" y="0"/>
                  </a:moveTo>
                  <a:lnTo>
                    <a:pt x="101" y="4"/>
                  </a:lnTo>
                  <a:lnTo>
                    <a:pt x="30" y="30"/>
                  </a:lnTo>
                  <a:lnTo>
                    <a:pt x="4" y="102"/>
                  </a:lnTo>
                  <a:lnTo>
                    <a:pt x="0" y="240"/>
                  </a:lnTo>
                  <a:lnTo>
                    <a:pt x="0" y="2405"/>
                  </a:lnTo>
                  <a:lnTo>
                    <a:pt x="4" y="2544"/>
                  </a:lnTo>
                  <a:lnTo>
                    <a:pt x="30" y="2615"/>
                  </a:lnTo>
                  <a:lnTo>
                    <a:pt x="101" y="2641"/>
                  </a:lnTo>
                  <a:lnTo>
                    <a:pt x="240" y="2645"/>
                  </a:lnTo>
                  <a:lnTo>
                    <a:pt x="2614" y="2645"/>
                  </a:lnTo>
                  <a:lnTo>
                    <a:pt x="2753" y="2641"/>
                  </a:lnTo>
                  <a:lnTo>
                    <a:pt x="2824" y="2615"/>
                  </a:lnTo>
                  <a:lnTo>
                    <a:pt x="2851" y="2544"/>
                  </a:lnTo>
                  <a:lnTo>
                    <a:pt x="2854" y="2405"/>
                  </a:lnTo>
                  <a:lnTo>
                    <a:pt x="2854" y="240"/>
                  </a:lnTo>
                  <a:lnTo>
                    <a:pt x="2851" y="102"/>
                  </a:lnTo>
                  <a:lnTo>
                    <a:pt x="2824" y="30"/>
                  </a:lnTo>
                  <a:lnTo>
                    <a:pt x="2753" y="4"/>
                  </a:lnTo>
                  <a:lnTo>
                    <a:pt x="2614" y="0"/>
                  </a:lnTo>
                  <a:lnTo>
                    <a:pt x="240" y="0"/>
                  </a:lnTo>
                  <a:close/>
                </a:path>
              </a:pathLst>
            </a:custGeom>
            <a:noFill/>
            <a:ln w="12700">
              <a:solidFill>
                <a:srgbClr val="E06AA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7472" y="451"/>
              <a:ext cx="2875" cy="2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25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СИСТЕМАТИЧНОСТЬ</a:t>
              </a:r>
            </a:p>
            <a:p>
              <a:pPr marL="457200" marR="487363" lvl="1" indent="0" algn="ctr" defTabSz="914400" rtl="0" eaLnBrk="1" fontAlgn="base" latinLnBrk="0" hangingPunct="1">
                <a:lnSpc>
                  <a:spcPct val="100000"/>
                </a:lnSpc>
                <a:spcBef>
                  <a:spcPts val="175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Оценку качества нужно проводить в определенном порядке и в четкой</a:t>
              </a:r>
              <a:r>
                <a:rPr kumimoji="0" lang="ru-RU" altLang="ru-RU" sz="1100" b="0" i="0" u="none" strike="noStrike" cap="none" normalizeH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altLang="ru-RU" sz="11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системе: исследовать все составляющие оцениваемого объекта – образовательного процесса в детском саду</a:t>
              </a:r>
              <a:endPara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21948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084482"/>
              </p:ext>
            </p:extLst>
          </p:nvPr>
        </p:nvGraphicFramePr>
        <p:xfrm>
          <a:off x="1043608" y="836712"/>
          <a:ext cx="7560841" cy="3942043"/>
        </p:xfrm>
        <a:graphic>
          <a:graphicData uri="http://schemas.openxmlformats.org/drawingml/2006/table">
            <a:tbl>
              <a:tblPr firstRow="1" firstCol="1" bandRow="1"/>
              <a:tblGrid>
                <a:gridCol w="1437621"/>
                <a:gridCol w="1530805"/>
                <a:gridCol w="1530805"/>
                <a:gridCol w="1530805"/>
                <a:gridCol w="1530805"/>
              </a:tblGrid>
              <a:tr h="163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1. Требуется серьезная работа по повышению качества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 Качество стремится к базовому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 Базовый уровень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4. Хорошее качество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5. Превосходное качество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1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Документирование</a:t>
                      </a:r>
                      <a:r>
                        <a:rPr lang="ru-RU" sz="900" b="1" dirty="0" err="1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</a:rPr>
                        <a:t>ние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089" marR="4089" marT="2044" marB="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00416">
                <a:tc>
                  <a:txBody>
                    <a:bodyPr/>
                    <a:lstStyle/>
                    <a:p>
                      <a:pPr marL="86360">
                        <a:spcBef>
                          <a:spcPts val="680"/>
                        </a:spcBef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636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1.1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6360" marR="117475" indent="46355">
                        <a:lnSpc>
                          <a:spcPct val="103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tabLst>
                          <a:tab pos="787400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1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Режимом/распорядком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дня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гигиенические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процедуры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</a:t>
                      </a:r>
                      <a:r>
                        <a:rPr lang="ru-RU" sz="800" spc="19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ГРУППЫ.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spcBef>
                          <a:spcPts val="70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2.1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6360" marR="86360" indent="46355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tabLst>
                          <a:tab pos="787400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1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регулярные мероприятия</a:t>
                      </a:r>
                      <a:r>
                        <a:rPr lang="ru-RU" sz="800" spc="-20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сфере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гигиены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6360" marR="8636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культурно-гигиенических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правил.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Напр.,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разработаны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применяются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гигиенические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правила,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приучают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определенным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правилам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6360" marR="161925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учат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чисть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зубы,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ухаживать</a:t>
                      </a:r>
                      <a:r>
                        <a:rPr lang="ru-RU" sz="800" spc="7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800" spc="7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одеждой</a:t>
                      </a:r>
                      <a:r>
                        <a:rPr lang="ru-RU" sz="800" spc="7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-20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spcBef>
                          <a:spcPts val="70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3.1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5725" marR="79375" indent="46355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tabLst>
                          <a:tab pos="786765" algn="l"/>
                        </a:tabLs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12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Предусмотрена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систематическая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деятельность</a:t>
                      </a:r>
                      <a:r>
                        <a:rPr lang="ru-RU" sz="800" spc="5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сфере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гигиены и формирования</a:t>
                      </a:r>
                      <a:r>
                        <a:rPr lang="ru-RU" sz="800" spc="-20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культурно-гигиенических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навыков,</a:t>
                      </a:r>
                      <a:r>
                        <a:rPr lang="ru-RU" sz="800" spc="3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выстроенная</a:t>
                      </a:r>
                      <a:r>
                        <a:rPr lang="ru-RU" sz="800" spc="3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учетом</a:t>
                      </a:r>
                      <a:r>
                        <a:rPr lang="ru-RU" sz="800" spc="5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потребностей</a:t>
                      </a:r>
                      <a:r>
                        <a:rPr lang="ru-RU" sz="800" spc="5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возможностей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воспитанников,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интегрированная</a:t>
                      </a:r>
                      <a:r>
                        <a:rPr lang="ru-RU" sz="800" spc="4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</a:t>
                      </a:r>
                      <a:r>
                        <a:rPr lang="ru-RU" sz="800" spc="4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все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формы образовательного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процесса</a:t>
                      </a:r>
                      <a:r>
                        <a:rPr lang="ru-RU" sz="800" spc="6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группы.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spcBef>
                          <a:spcPts val="70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4.1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5725" marR="217170" indent="172085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tabLst>
                          <a:tab pos="59499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постоянное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совершенствование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воспитательной</a:t>
                      </a:r>
                      <a:r>
                        <a:rPr lang="ru-RU" sz="800" spc="1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гигиенических</a:t>
                      </a:r>
                      <a:r>
                        <a:rPr lang="ru-RU" sz="800" spc="-1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навыков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85725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4.2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5725" marR="81280" indent="172085">
                        <a:lnSpc>
                          <a:spcPct val="103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tabLst>
                          <a:tab pos="59499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Предусмотрены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критерии</a:t>
                      </a:r>
                      <a:r>
                        <a:rPr lang="ru-RU" sz="800" spc="-20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качества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сфере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культурно-</a:t>
                      </a:r>
                      <a:r>
                        <a:rPr lang="ru-RU" sz="800" spc="-19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гигиенических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навыков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85090">
                        <a:spcBef>
                          <a:spcPts val="70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5.1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5090" marR="389890" indent="172085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tabLst>
                          <a:tab pos="594360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формирование базы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знаний</a:t>
                      </a:r>
                      <a:r>
                        <a:rPr lang="ru-RU" sz="800" spc="9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</a:t>
                      </a:r>
                      <a:r>
                        <a:rPr lang="ru-RU" sz="800" spc="9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9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сфере</a:t>
                      </a:r>
                      <a:r>
                        <a:rPr lang="ru-RU" sz="800" spc="-20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5090" marR="10033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культурно-гигиенических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навыков воспитанников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ДОО.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Знания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опыт,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накопленные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данной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сфере,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собираются,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анализируются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используются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дальнейшей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работе.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7574">
                <a:tc>
                  <a:txBody>
                    <a:bodyPr/>
                    <a:lstStyle/>
                    <a:p>
                      <a:pPr marL="86360">
                        <a:spcBef>
                          <a:spcPts val="680"/>
                        </a:spcBef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Деятельность</a:t>
                      </a:r>
                      <a:r>
                        <a:rPr lang="ru-RU" sz="800" b="1" spc="2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636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1.2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6360" marR="119380" indent="46355">
                        <a:lnSpc>
                          <a:spcPct val="103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tabLst>
                          <a:tab pos="787400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1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Сотрудники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следят</a:t>
                      </a:r>
                      <a:r>
                        <a:rPr lang="ru-RU" sz="800" spc="-20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соблюдением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гигиены</a:t>
                      </a:r>
                      <a:r>
                        <a:rPr lang="ru-RU" sz="800" spc="-20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поощряют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формирование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6360" marR="74930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культурно-гигиенических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навыков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детей,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реагируя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800" spc="1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серьезные</a:t>
                      </a:r>
                      <a:r>
                        <a:rPr lang="ru-RU" sz="800" spc="12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нарушения.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spcBef>
                          <a:spcPts val="70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2.2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6360" marR="101600" indent="46355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tabLst>
                          <a:tab pos="787400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1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6360" marR="101600" indent="46355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tabLst>
                          <a:tab pos="787400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Педагоги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последовательно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приучают воспитанников</a:t>
                      </a:r>
                      <a:r>
                        <a:rPr lang="ru-RU" sz="800" spc="-20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выполнению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гигиенических</a:t>
                      </a:r>
                      <a:r>
                        <a:rPr lang="ru-RU" sz="800" spc="7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правил.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spcBef>
                          <a:spcPts val="70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3.2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5725" marR="79375" indent="46355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tabLst>
                          <a:tab pos="78676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1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5725" marR="79375" indent="46355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tabLst>
                          <a:tab pos="78676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Педагоги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системно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развивают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культурно-гигиенических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-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навыков воспитанников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800" spc="-20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различных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формах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деятельности,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учитывая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потребности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возможности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детей.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spcBef>
                          <a:spcPts val="70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4.3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5725" marR="99695" indent="172085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tabLst>
                          <a:tab pos="59499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   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5725" marR="99695" indent="172085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tabLst>
                          <a:tab pos="59499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Педагоги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анализируют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эффективность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развития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культурно-гигиенических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навыков</a:t>
                      </a:r>
                      <a:r>
                        <a:rPr lang="ru-RU" sz="800" spc="-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85090">
                        <a:spcBef>
                          <a:spcPts val="70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5.3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5090" marR="80010" indent="172085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tabLst>
                          <a:tab pos="594360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   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5090" marR="80010" indent="172085">
                        <a:lnSpc>
                          <a:spcPct val="103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tabLst>
                          <a:tab pos="594360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Педагоги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постоянно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пополняют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базу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знаний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-20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сфере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культурно-гигиенических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навыков воспитанников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43608" y="404664"/>
            <a:ext cx="82444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05940"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</a:rPr>
              <a:t>Показатель «Гигиена и формирование культурно-гигиенических навыков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4848" name="HTMLOption1" r:id="rId2" imgW="257040" imgH="304920"/>
        </mc:Choice>
        <mc:Fallback>
          <p:control name="HTMLOption1" r:id="rId2" imgW="257040" imgH="304920">
            <p:pic>
              <p:nvPicPr>
                <p:cNvPr id="0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4849" name="DefaultOcx" r:id="rId3" imgW="257040" imgH="304920"/>
        </mc:Choice>
        <mc:Fallback>
          <p:control name="DefaultOcx" r:id="rId3" imgW="25704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4850" name="HTMLOption2" r:id="rId4" imgW="257040" imgH="304920"/>
        </mc:Choice>
        <mc:Fallback>
          <p:control name="HTMLOption2" r:id="rId4" imgW="257040" imgH="304920">
            <p:pic>
              <p:nvPicPr>
                <p:cNvPr id="0" name="HTMLOpti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4851" name="HTMLOption3" r:id="rId5" imgW="257040" imgH="304920"/>
        </mc:Choice>
        <mc:Fallback>
          <p:control name="HTMLOption3" r:id="rId5" imgW="257040" imgH="304920">
            <p:pic>
              <p:nvPicPr>
                <p:cNvPr id="0" name="HTMLOpti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4852" name="HTMLOption4" r:id="rId6" imgW="257040" imgH="304920"/>
        </mc:Choice>
        <mc:Fallback>
          <p:control name="HTMLOption4" r:id="rId6" imgW="257040" imgH="304920">
            <p:pic>
              <p:nvPicPr>
                <p:cNvPr id="0" name="HTMLOpti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4853" name="HTMLOption5" r:id="rId7" imgW="257040" imgH="304920"/>
        </mc:Choice>
        <mc:Fallback>
          <p:control name="HTMLOption5" r:id="rId7" imgW="257040" imgH="304920">
            <p:pic>
              <p:nvPicPr>
                <p:cNvPr id="0" name="HTMLOpti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4854" name="HTMLOption6" r:id="rId8" imgW="257040" imgH="304920"/>
        </mc:Choice>
        <mc:Fallback>
          <p:control name="HTMLOption6" r:id="rId8" imgW="257040" imgH="304920">
            <p:pic>
              <p:nvPicPr>
                <p:cNvPr id="0" name="HTMLOpti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4855" name="HTMLOption7" r:id="rId9" imgW="257040" imgH="304920"/>
        </mc:Choice>
        <mc:Fallback>
          <p:control name="HTMLOption7" r:id="rId9" imgW="257040" imgH="304920">
            <p:pic>
              <p:nvPicPr>
                <p:cNvPr id="0" name="HTMLOpti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4856" name="HTMLOption8" r:id="rId10" imgW="257040" imgH="304920"/>
        </mc:Choice>
        <mc:Fallback>
          <p:control name="HTMLOption8" r:id="rId10" imgW="257040" imgH="304920">
            <p:pic>
              <p:nvPicPr>
                <p:cNvPr id="0" name="HTMLOption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4857" name="HTMLOption9" r:id="rId11" imgW="257040" imgH="304920"/>
        </mc:Choice>
        <mc:Fallback>
          <p:control name="HTMLOption9" r:id="rId11" imgW="257040" imgH="304920">
            <p:pic>
              <p:nvPicPr>
                <p:cNvPr id="0" name="HTMLOption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4858" name="HTMLOption10" r:id="rId12" imgW="257040" imgH="304920"/>
        </mc:Choice>
        <mc:Fallback>
          <p:control name="HTMLOption10" r:id="rId12" imgW="257040" imgH="304920">
            <p:pic>
              <p:nvPicPr>
                <p:cNvPr id="0" name="HTMLOption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4859" name="HTMLOption11" r:id="rId13" imgW="257040" imgH="304920"/>
        </mc:Choice>
        <mc:Fallback>
          <p:control name="HTMLOption11" r:id="rId13" imgW="257040" imgH="304920">
            <p:pic>
              <p:nvPicPr>
                <p:cNvPr id="0" name="HTMLOption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4860" name="HTMLOption12" r:id="rId14" imgW="257040" imgH="304920"/>
        </mc:Choice>
        <mc:Fallback>
          <p:control name="HTMLOption12" r:id="rId14" imgW="257040" imgH="304920">
            <p:pic>
              <p:nvPicPr>
                <p:cNvPr id="0" name="HTMLOption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4861" name="HTMLOption13" r:id="rId15" imgW="257040" imgH="304920"/>
        </mc:Choice>
        <mc:Fallback>
          <p:control name="HTMLOption13" r:id="rId15" imgW="257040" imgH="304920">
            <p:pic>
              <p:nvPicPr>
                <p:cNvPr id="0" name="HTMLOption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4862" name="HTMLOption14" r:id="rId16" imgW="257040" imgH="304920"/>
        </mc:Choice>
        <mc:Fallback>
          <p:control name="HTMLOption14" r:id="rId16" imgW="257040" imgH="304920">
            <p:pic>
              <p:nvPicPr>
                <p:cNvPr id="0" name="HTMLOption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02913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006607"/>
              </p:ext>
            </p:extLst>
          </p:nvPr>
        </p:nvGraphicFramePr>
        <p:xfrm>
          <a:off x="1043608" y="836712"/>
          <a:ext cx="7560841" cy="4867275"/>
        </p:xfrm>
        <a:graphic>
          <a:graphicData uri="http://schemas.openxmlformats.org/drawingml/2006/table">
            <a:tbl>
              <a:tblPr firstRow="1" firstCol="1" bandRow="1"/>
              <a:tblGrid>
                <a:gridCol w="1437621"/>
                <a:gridCol w="1530805"/>
                <a:gridCol w="1530805"/>
                <a:gridCol w="1530805"/>
                <a:gridCol w="1530805"/>
              </a:tblGrid>
              <a:tr h="163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1. Требуется серьезная работа по повышению качества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 Качество стремится к базовому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 Базовый уровень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4. Хорошее качество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5. Превосходное качество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1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Документирование</a:t>
                      </a:r>
                      <a:r>
                        <a:rPr lang="ru-RU" sz="900" b="1" dirty="0" err="1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089" marR="4089" marT="2044" marB="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00416"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1.1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9220" marR="199390" indent="58420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984250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8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-3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работа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сохранению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укреплению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2.1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9220" marR="129540" indent="58420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98488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8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регулярная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работа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сохранению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укреплению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воспитанников.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Напр.,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разработан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план</a:t>
                      </a:r>
                      <a:r>
                        <a:rPr lang="ru-RU" sz="800" spc="-2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мероприятий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сохранению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укреплению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-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план проведения</a:t>
                      </a:r>
                      <a:r>
                        <a:rPr lang="ru-RU" sz="800" spc="-2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закаливающих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процедур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7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т.п.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9220" marR="9842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Данные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планы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объединяют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различные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усилия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сохранению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укреплению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</a:t>
                      </a:r>
                      <a:r>
                        <a:rPr lang="ru-RU" sz="800" spc="11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800" spc="11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-2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единый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план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мероприятий.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3.1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9855" marR="154305" indent="58420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984885" algn="l"/>
                        </a:tabLs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8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Предусмотрена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системная</a:t>
                      </a:r>
                      <a:r>
                        <a:rPr lang="ru-RU" sz="800" spc="6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работа</a:t>
                      </a:r>
                      <a:r>
                        <a:rPr lang="ru-RU" sz="800" spc="6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сохранению</a:t>
                      </a:r>
                      <a:r>
                        <a:rPr lang="ru-RU" sz="800" spc="5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укреплению</a:t>
                      </a:r>
                      <a:r>
                        <a:rPr lang="ru-RU" sz="800" spc="1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воспитанников,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компоненты которой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взаимосвязаны</a:t>
                      </a:r>
                      <a:r>
                        <a:rPr lang="ru-RU" sz="800" spc="4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формируют единый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управляемый процесс</a:t>
                      </a:r>
                      <a:r>
                        <a:rPr lang="ru-RU" sz="800" spc="-26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spc="2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установленными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целями,</a:t>
                      </a:r>
                      <a:r>
                        <a:rPr lang="ru-RU" sz="800" spc="7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задачами</a:t>
                      </a:r>
                      <a:r>
                        <a:rPr lang="ru-RU" sz="800" spc="8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точками</a:t>
                      </a:r>
                      <a:r>
                        <a:rPr lang="ru-RU" sz="800" spc="5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контроля.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9855" marR="12827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Разработаны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регулирующие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деятельность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локальные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нормативные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акты</a:t>
                      </a:r>
                      <a:r>
                        <a:rPr lang="ru-RU" sz="800" spc="-25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(ЛНА).</a:t>
                      </a:r>
                      <a:r>
                        <a:rPr lang="ru-RU" sz="800" spc="9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Напр.,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9855" marR="12827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разработано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Положение</a:t>
                      </a:r>
                      <a:r>
                        <a:rPr lang="ru-RU" sz="800" spc="6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сохранении</a:t>
                      </a:r>
                      <a:r>
                        <a:rPr lang="ru-RU" sz="800" spc="5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укреплении</a:t>
                      </a:r>
                      <a:r>
                        <a:rPr lang="ru-RU" sz="800" spc="8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</a:t>
                      </a:r>
                      <a:r>
                        <a:rPr lang="ru-RU" sz="800" spc="-25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</a:t>
                      </a:r>
                      <a:r>
                        <a:rPr lang="ru-RU" sz="800" spc="5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ДОО,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позволяющее</a:t>
                      </a:r>
                      <a:r>
                        <a:rPr lang="ru-RU" sz="800" spc="2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учесть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потребности,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возможности,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интересы</a:t>
                      </a:r>
                      <a:r>
                        <a:rPr lang="ru-RU" sz="800" spc="5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инициативу</a:t>
                      </a:r>
                      <a:r>
                        <a:rPr lang="ru-RU" sz="800" spc="2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детей.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0490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4.1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0490" marR="182880" indent="214630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746125" algn="l"/>
                        </a:tabLs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8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Предусмотрена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амплификация</a:t>
                      </a:r>
                      <a:r>
                        <a:rPr lang="ru-RU" sz="800" spc="4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постоянное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совершенствование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среды,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стимулирующей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сохранение</a:t>
                      </a:r>
                      <a:r>
                        <a:rPr lang="ru-RU" sz="800" spc="6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укрепление</a:t>
                      </a:r>
                      <a:r>
                        <a:rPr lang="ru-RU" sz="800" spc="11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</a:t>
                      </a:r>
                      <a:r>
                        <a:rPr lang="ru-RU" sz="800" spc="-25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800" spc="5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spc="6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учетом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потребностей</a:t>
                      </a:r>
                      <a:r>
                        <a:rPr lang="ru-RU" sz="800" spc="4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возможностей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воспитанников,</a:t>
                      </a:r>
                      <a:r>
                        <a:rPr lang="ru-RU" sz="800" spc="2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их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семей</a:t>
                      </a:r>
                      <a:r>
                        <a:rPr lang="ru-RU" sz="800" spc="6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заинтересованных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сторон.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110490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4.2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0490" marR="102870" indent="214630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746125" algn="l"/>
                        </a:tabLs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8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привлечение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специалистов</a:t>
                      </a:r>
                      <a:r>
                        <a:rPr lang="ru-RU" sz="800" spc="5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мероприятий</a:t>
                      </a:r>
                      <a:r>
                        <a:rPr lang="ru-RU" sz="800" spc="4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сохранению</a:t>
                      </a:r>
                      <a:r>
                        <a:rPr lang="ru-RU" sz="800" spc="5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-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укреплению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</a:t>
                      </a:r>
                      <a:r>
                        <a:rPr lang="ru-RU" sz="800" spc="-26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детей.</a:t>
                      </a:r>
                      <a:r>
                        <a:rPr lang="ru-RU" sz="800" spc="7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Напр.,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диетолога,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тренера</a:t>
                      </a:r>
                      <a:r>
                        <a:rPr lang="ru-RU" sz="800" spc="1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-26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йоге,</a:t>
                      </a:r>
                      <a:r>
                        <a:rPr lang="ru-RU" sz="800" spc="6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тренера</a:t>
                      </a:r>
                      <a:r>
                        <a:rPr lang="ru-RU" sz="800" spc="7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плаванию</a:t>
                      </a:r>
                      <a:r>
                        <a:rPr lang="ru-RU" sz="800" spc="6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0490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4.3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0490" marR="346075" indent="214630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746125" algn="l"/>
                        </a:tabLs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Предусмотрены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критерии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качества</a:t>
                      </a:r>
                      <a:r>
                        <a:rPr lang="ru-RU" sz="800" spc="-25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работы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формированию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здорового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образа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жизни</a:t>
                      </a:r>
                      <a:r>
                        <a:rPr lang="ru-RU" sz="800" spc="11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детей.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10490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5.1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0490" marR="282575" indent="214630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74612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-41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культуры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ГРУППЕ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0490" marR="9842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(ценности,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традиции,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привычки)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учетом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социокультурного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окружения.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110490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5.2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0490" marR="128905" indent="214630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74612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7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базы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знаний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сфере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сохранения</a:t>
                      </a:r>
                      <a:r>
                        <a:rPr lang="ru-RU" sz="800" spc="-2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укрепления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здоровья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детей.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43608" y="404664"/>
            <a:ext cx="82444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05940"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</a:rPr>
              <a:t>Показатель «Усилия по сохранению и укреплению здоровья»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5872" name="HTMLOption1" r:id="rId2" imgW="257040" imgH="304920"/>
        </mc:Choice>
        <mc:Fallback>
          <p:control name="HTMLOption1" r:id="rId2" imgW="257040" imgH="304920">
            <p:pic>
              <p:nvPicPr>
                <p:cNvPr id="0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5873" name="DefaultOcx" r:id="rId3" imgW="257040" imgH="304920"/>
        </mc:Choice>
        <mc:Fallback>
          <p:control name="DefaultOcx" r:id="rId3" imgW="25704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5874" name="HTMLOption2" r:id="rId4" imgW="257040" imgH="304920"/>
        </mc:Choice>
        <mc:Fallback>
          <p:control name="HTMLOption2" r:id="rId4" imgW="257040" imgH="304920">
            <p:pic>
              <p:nvPicPr>
                <p:cNvPr id="0" name="HTMLOpti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5875" name="HTMLOption3" r:id="rId5" imgW="257040" imgH="304920"/>
        </mc:Choice>
        <mc:Fallback>
          <p:control name="HTMLOption3" r:id="rId5" imgW="257040" imgH="304920">
            <p:pic>
              <p:nvPicPr>
                <p:cNvPr id="0" name="HTMLOpti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5876" name="HTMLOption4" r:id="rId6" imgW="257040" imgH="304920"/>
        </mc:Choice>
        <mc:Fallback>
          <p:control name="HTMLOption4" r:id="rId6" imgW="257040" imgH="304920">
            <p:pic>
              <p:nvPicPr>
                <p:cNvPr id="0" name="HTMLOpti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5877" name="HTMLOption5" r:id="rId7" imgW="257040" imgH="304920"/>
        </mc:Choice>
        <mc:Fallback>
          <p:control name="HTMLOption5" r:id="rId7" imgW="257040" imgH="304920">
            <p:pic>
              <p:nvPicPr>
                <p:cNvPr id="0" name="HTMLOpti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5878" name="HTMLOption6" r:id="rId8" imgW="257040" imgH="304920"/>
        </mc:Choice>
        <mc:Fallback>
          <p:control name="HTMLOption6" r:id="rId8" imgW="257040" imgH="304920">
            <p:pic>
              <p:nvPicPr>
                <p:cNvPr id="0" name="HTMLOpti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5879" name="HTMLOption7" r:id="rId9" imgW="257040" imgH="304920"/>
        </mc:Choice>
        <mc:Fallback>
          <p:control name="HTMLOption7" r:id="rId9" imgW="257040" imgH="304920">
            <p:pic>
              <p:nvPicPr>
                <p:cNvPr id="0" name="HTMLOpti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5880" name="HTMLOption8" r:id="rId10" imgW="257040" imgH="304920"/>
        </mc:Choice>
        <mc:Fallback>
          <p:control name="HTMLOption8" r:id="rId10" imgW="257040" imgH="304920">
            <p:pic>
              <p:nvPicPr>
                <p:cNvPr id="0" name="HTMLOption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5881" name="HTMLOption9" r:id="rId11" imgW="257040" imgH="304920"/>
        </mc:Choice>
        <mc:Fallback>
          <p:control name="HTMLOption9" r:id="rId11" imgW="257040" imgH="304920">
            <p:pic>
              <p:nvPicPr>
                <p:cNvPr id="0" name="HTMLOption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5882" name="HTMLOption10" r:id="rId12" imgW="257040" imgH="304920"/>
        </mc:Choice>
        <mc:Fallback>
          <p:control name="HTMLOption10" r:id="rId12" imgW="257040" imgH="304920">
            <p:pic>
              <p:nvPicPr>
                <p:cNvPr id="0" name="HTMLOption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5883" name="HTMLOption11" r:id="rId13" imgW="257040" imgH="304920"/>
        </mc:Choice>
        <mc:Fallback>
          <p:control name="HTMLOption11" r:id="rId13" imgW="257040" imgH="304920">
            <p:pic>
              <p:nvPicPr>
                <p:cNvPr id="0" name="HTMLOption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5884" name="HTMLOption12" r:id="rId14" imgW="257040" imgH="304920"/>
        </mc:Choice>
        <mc:Fallback>
          <p:control name="HTMLOption12" r:id="rId14" imgW="257040" imgH="304920">
            <p:pic>
              <p:nvPicPr>
                <p:cNvPr id="0" name="HTMLOption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5885" name="HTMLOption13" r:id="rId15" imgW="257040" imgH="304920"/>
        </mc:Choice>
        <mc:Fallback>
          <p:control name="HTMLOption13" r:id="rId15" imgW="257040" imgH="304920">
            <p:pic>
              <p:nvPicPr>
                <p:cNvPr id="0" name="HTMLOption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5886" name="HTMLOption14" r:id="rId16" imgW="257040" imgH="304920"/>
        </mc:Choice>
        <mc:Fallback>
          <p:control name="HTMLOption14" r:id="rId16" imgW="257040" imgH="304920">
            <p:pic>
              <p:nvPicPr>
                <p:cNvPr id="0" name="HTMLOption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6677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683448"/>
              </p:ext>
            </p:extLst>
          </p:nvPr>
        </p:nvGraphicFramePr>
        <p:xfrm>
          <a:off x="1043608" y="836712"/>
          <a:ext cx="7560841" cy="5300345"/>
        </p:xfrm>
        <a:graphic>
          <a:graphicData uri="http://schemas.openxmlformats.org/drawingml/2006/table">
            <a:tbl>
              <a:tblPr firstRow="1" firstCol="1" bandRow="1"/>
              <a:tblGrid>
                <a:gridCol w="1437621"/>
                <a:gridCol w="1530805"/>
                <a:gridCol w="1530805"/>
                <a:gridCol w="1530805"/>
                <a:gridCol w="1530805"/>
              </a:tblGrid>
              <a:tr h="163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1. Требуется серьезная работа по повышению качества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 Качество стремится к базовому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 Базовый уровень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4. Хорошее качество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5. Превосходное качество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1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Документирование</a:t>
                      </a:r>
                      <a:r>
                        <a:rPr lang="ru-RU" sz="900" b="1" dirty="0" err="1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089" marR="4089" marT="2044" marB="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00416">
                <a:tc>
                  <a:txBody>
                    <a:bodyPr/>
                    <a:lstStyle/>
                    <a:p>
                      <a:pPr marL="109220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1.1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109220" marR="462280" indent="58420">
                        <a:lnSpc>
                          <a:spcPct val="101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984250" algn="l"/>
                        </a:tabLst>
                      </a:pPr>
                      <a:r>
                        <a:rPr lang="ru-RU" sz="900" b="1" dirty="0" smtClean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Да          </a:t>
                      </a:r>
                      <a:r>
                        <a:rPr lang="ru-RU" sz="90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Нет</a:t>
                      </a:r>
                      <a:r>
                        <a:rPr lang="ru-RU" sz="900" spc="-34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Предусмотрено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регулярное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качественным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питанием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воспитанников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ГРУППЫ.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0922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1.2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167640">
                        <a:spcBef>
                          <a:spcPts val="65"/>
                        </a:spcBef>
                        <a:spcAft>
                          <a:spcPts val="0"/>
                        </a:spcAft>
                        <a:tabLst>
                          <a:tab pos="984250" algn="l"/>
                        </a:tabLst>
                      </a:pPr>
                      <a:r>
                        <a:rPr lang="ru-RU" sz="900" b="1" dirty="0" smtClean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Да</a:t>
                      </a:r>
                      <a:r>
                        <a:rPr lang="ru-RU" sz="900" b="1" dirty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109220" marR="245110">
                        <a:lnSpc>
                          <a:spcPct val="101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900" spc="1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ДОО</a:t>
                      </a:r>
                      <a:r>
                        <a:rPr lang="ru-RU" sz="900" spc="10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утверждено</a:t>
                      </a:r>
                      <a:r>
                        <a:rPr lang="ru-RU" sz="900" spc="-26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примерное</a:t>
                      </a:r>
                      <a:r>
                        <a:rPr lang="ru-RU" sz="900" spc="6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меню,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согласно которому</a:t>
                      </a:r>
                      <a:r>
                        <a:rPr lang="ru-RU" sz="900" spc="-26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организуется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питание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обучающихся.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spcBef>
                          <a:spcPts val="820"/>
                        </a:spcBef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2.1 </a:t>
                      </a:r>
                      <a:r>
                        <a:rPr lang="ru-RU" sz="900" spc="8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Да	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Нет</a:t>
                      </a:r>
                      <a:r>
                        <a:rPr lang="ru-RU" sz="900" spc="-36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Предусмотрено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разнообразным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качественным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питанием,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гарантирующим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достаточное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содержание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необходимых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минеральных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веществ</a:t>
                      </a:r>
                      <a:r>
                        <a:rPr lang="ru-RU" sz="900" spc="5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витаминов.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109220" marR="139700">
                        <a:lnSpc>
                          <a:spcPct val="101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Примерное</a:t>
                      </a:r>
                      <a:r>
                        <a:rPr lang="ru-RU" sz="900" spc="1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меню</a:t>
                      </a:r>
                      <a:r>
                        <a:rPr lang="ru-RU" sz="900" spc="-26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питания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составлено</a:t>
                      </a:r>
                      <a:r>
                        <a:rPr lang="ru-RU" sz="900" spc="5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900" spc="5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недели,</a:t>
                      </a:r>
                      <a:r>
                        <a:rPr lang="ru-RU" sz="900" spc="6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повторяются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одни</a:t>
                      </a:r>
                      <a:r>
                        <a:rPr lang="ru-RU" sz="900" spc="6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900" spc="6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те</a:t>
                      </a:r>
                      <a:r>
                        <a:rPr lang="ru-RU" sz="900" spc="6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же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блюда</a:t>
                      </a:r>
                      <a:r>
                        <a:rPr lang="ru-RU" sz="900" spc="3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900" spc="3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один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день</a:t>
                      </a:r>
                      <a:r>
                        <a:rPr lang="ru-RU" sz="900" spc="5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смежные</a:t>
                      </a:r>
                      <a:r>
                        <a:rPr lang="ru-RU" sz="900" spc="7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дни.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09220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2.2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167640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984250" algn="l"/>
                        </a:tabLst>
                      </a:pPr>
                      <a:r>
                        <a:rPr lang="ru-RU" sz="900" spc="545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Да	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109220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900" spc="6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ДОО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109220">
                        <a:lnSpc>
                          <a:spcPct val="101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утверждены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локальные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акты,</a:t>
                      </a:r>
                      <a:r>
                        <a:rPr lang="ru-RU" sz="900" spc="-25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регулирующие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организацию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питания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обучающихся.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spcBef>
                          <a:spcPts val="820"/>
                        </a:spcBef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3.1</a:t>
                      </a:r>
                      <a:r>
                        <a:rPr lang="ru-RU" sz="900" spc="8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Да	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Нет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Предусмотрено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900" spc="7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разнообразным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качественным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питанием,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подобранным</a:t>
                      </a:r>
                      <a:r>
                        <a:rPr lang="ru-RU" sz="900" spc="4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учетом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потребностей,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возможностей,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вкусов</a:t>
                      </a:r>
                      <a:r>
                        <a:rPr lang="ru-RU" sz="900" spc="11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900" spc="11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инициативы</a:t>
                      </a:r>
                      <a:r>
                        <a:rPr lang="ru-RU" sz="900" spc="-25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детей.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Напр.,  с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учетом</a:t>
                      </a:r>
                      <a:r>
                        <a:rPr lang="ru-RU" sz="900" spc="4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данных</a:t>
                      </a:r>
                      <a:r>
                        <a:rPr lang="ru-RU" sz="900" spc="4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пищевой</a:t>
                      </a:r>
                      <a:r>
                        <a:rPr lang="ru-RU" sz="900" spc="4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аллергии.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0858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3.2</a:t>
                      </a:r>
                      <a:r>
                        <a:rPr lang="ru-RU" sz="900" b="1" dirty="0" smtClean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Да</a:t>
                      </a:r>
                      <a:r>
                        <a:rPr lang="ru-RU" sz="900" b="1" dirty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108585" marR="225425">
                        <a:lnSpc>
                          <a:spcPct val="101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900" spc="6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ДОО</a:t>
                      </a:r>
                      <a:r>
                        <a:rPr lang="ru-RU" sz="900" spc="6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разработаны</a:t>
                      </a:r>
                      <a:r>
                        <a:rPr lang="ru-RU" sz="900" spc="-26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900" spc="4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утверждены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локальные</a:t>
                      </a:r>
                      <a:r>
                        <a:rPr lang="ru-RU" sz="900" spc="2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акты,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регулирующие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контроль</a:t>
                      </a:r>
                      <a:r>
                        <a:rPr lang="ru-RU" sz="900" spc="2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качества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питания</a:t>
                      </a:r>
                      <a:r>
                        <a:rPr lang="ru-RU" sz="900" spc="6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(напр.,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Положение</a:t>
                      </a:r>
                      <a:r>
                        <a:rPr lang="ru-RU" sz="900" spc="7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бракеражной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комиссии).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spcBef>
                          <a:spcPts val="82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4.1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107950" marR="128270" indent="214630">
                        <a:lnSpc>
                          <a:spcPct val="101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743585" algn="l"/>
                        </a:tabLst>
                      </a:pPr>
                      <a:r>
                        <a:rPr lang="ru-RU" sz="90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Да</a:t>
                      </a:r>
                      <a:r>
                        <a:rPr lang="ru-RU" sz="900" baseline="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900" spc="75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Нет</a:t>
                      </a:r>
                      <a:r>
                        <a:rPr lang="ru-RU" sz="900" b="1" spc="5" dirty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Предусмотрено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участников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образовательного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процесса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полноценным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рациональным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сбалансированным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питанием</a:t>
                      </a:r>
                      <a:r>
                        <a:rPr lang="ru-RU" sz="900" spc="3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900" spc="4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учетом</a:t>
                      </a:r>
                      <a:r>
                        <a:rPr lang="ru-RU" sz="900" spc="-26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потребностей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воспитанников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рекомендаций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родителей,  а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также</a:t>
                      </a:r>
                      <a:r>
                        <a:rPr lang="ru-RU" sz="900" spc="7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питание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сотрудников</a:t>
                      </a:r>
                      <a:r>
                        <a:rPr lang="ru-RU" sz="900" spc="4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учетом</a:t>
                      </a:r>
                      <a:r>
                        <a:rPr lang="ru-RU" sz="900" spc="5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их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потребностей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(ограничений</a:t>
                      </a:r>
                      <a:r>
                        <a:rPr lang="ru-RU" sz="900" spc="3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питании).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0795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4.2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323215">
                        <a:spcBef>
                          <a:spcPts val="65"/>
                        </a:spcBef>
                        <a:spcAft>
                          <a:spcPts val="0"/>
                        </a:spcAft>
                        <a:tabLst>
                          <a:tab pos="743585" algn="l"/>
                        </a:tabLs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Да	</a:t>
                      </a:r>
                      <a:r>
                        <a:rPr lang="ru-RU" sz="900" spc="20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107950" marR="104140">
                        <a:lnSpc>
                          <a:spcPct val="101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900" spc="7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ДОО</a:t>
                      </a:r>
                      <a:r>
                        <a:rPr lang="ru-RU" sz="900" spc="7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утверждены</a:t>
                      </a:r>
                      <a:r>
                        <a:rPr lang="ru-RU" sz="900" spc="-26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локальные</a:t>
                      </a:r>
                      <a:r>
                        <a:rPr lang="ru-RU" sz="900" spc="1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акты,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регулирующие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качество</a:t>
                      </a:r>
                      <a:r>
                        <a:rPr lang="ru-RU" sz="900" spc="5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питания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сотрудников</a:t>
                      </a:r>
                      <a:r>
                        <a:rPr lang="ru-RU" sz="900" spc="8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ДОО.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4.3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323215"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743585" algn="l"/>
                        </a:tabLs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Да	</a:t>
                      </a:r>
                      <a:r>
                        <a:rPr lang="ru-RU" sz="900" spc="20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107950" marR="132080">
                        <a:lnSpc>
                          <a:spcPct val="101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900" spc="1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ДОО</a:t>
                      </a:r>
                      <a:r>
                        <a:rPr lang="ru-RU" sz="900" spc="10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утверждено</a:t>
                      </a:r>
                      <a:r>
                        <a:rPr lang="ru-RU" sz="900" spc="-26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примерное</a:t>
                      </a:r>
                      <a:r>
                        <a:rPr lang="ru-RU" sz="900" spc="6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меню,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согласно которому</a:t>
                      </a:r>
                      <a:r>
                        <a:rPr lang="ru-RU" sz="900" spc="-26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организуется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питание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сотрудников.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06680">
                        <a:spcBef>
                          <a:spcPts val="82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5.1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106680" marR="132080" indent="214630">
                        <a:lnSpc>
                          <a:spcPct val="101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Да	</a:t>
                      </a:r>
                      <a:r>
                        <a:rPr lang="ru-RU" sz="900" spc="7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Нет</a:t>
                      </a:r>
                      <a:r>
                        <a:rPr lang="ru-RU" sz="900" b="1" spc="5" dirty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Предусмотрено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полноценным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адаптированным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питанием</a:t>
                      </a:r>
                      <a:r>
                        <a:rPr lang="ru-RU" sz="900" spc="6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учетом</a:t>
                      </a:r>
                      <a:r>
                        <a:rPr lang="ru-RU" sz="900" spc="1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контекста</a:t>
                      </a:r>
                      <a:r>
                        <a:rPr lang="ru-RU" sz="900" spc="-26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социокультурного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окружения,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культуры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адаптированного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питания</a:t>
                      </a:r>
                      <a:r>
                        <a:rPr lang="ru-RU" sz="900" spc="5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(с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установленными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ценностями,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принципами,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правилами</a:t>
                      </a:r>
                      <a:r>
                        <a:rPr lang="ru-RU" sz="900" spc="6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900" spc="6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пр.).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0668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5.2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106680" marR="160020" indent="214630">
                        <a:lnSpc>
                          <a:spcPct val="101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Да	</a:t>
                      </a:r>
                      <a:r>
                        <a:rPr lang="ru-RU" sz="900" spc="7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Нет</a:t>
                      </a:r>
                      <a:r>
                        <a:rPr lang="ru-RU" sz="900" b="1" spc="5" dirty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Предусмотрено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базы</a:t>
                      </a:r>
                      <a:r>
                        <a:rPr lang="ru-RU" sz="900" spc="5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знаний</a:t>
                      </a:r>
                      <a:r>
                        <a:rPr lang="ru-RU" sz="900" spc="5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ДОО</a:t>
                      </a:r>
                      <a:r>
                        <a:rPr lang="ru-RU" sz="900" spc="-26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сфере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качества</a:t>
                      </a:r>
                      <a:r>
                        <a:rPr lang="ru-RU" sz="900" spc="-26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питания</a:t>
                      </a:r>
                      <a:r>
                        <a:rPr lang="ru-RU" sz="900" spc="5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детей.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43608" y="404664"/>
            <a:ext cx="82444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05940"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</a:rPr>
              <a:t>Показатель </a:t>
            </a:r>
            <a:r>
              <a:rPr lang="ru-RU" sz="1400" b="1" dirty="0" smtClean="0">
                <a:latin typeface="Times New Roman"/>
                <a:ea typeface="Times New Roman"/>
              </a:rPr>
              <a:t>«Качество питания»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2001" name="HTMLOption1" r:id="rId2" imgW="257040" imgH="304920"/>
        </mc:Choice>
        <mc:Fallback>
          <p:control name="HTMLOption1" r:id="rId2" imgW="257040" imgH="304920">
            <p:pic>
              <p:nvPicPr>
                <p:cNvPr id="0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002" name="DefaultOcx" r:id="rId3" imgW="257040" imgH="304920"/>
        </mc:Choice>
        <mc:Fallback>
          <p:control name="DefaultOcx" r:id="rId3" imgW="25704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003" name="HTMLOption2" r:id="rId4" imgW="257040" imgH="304920"/>
        </mc:Choice>
        <mc:Fallback>
          <p:control name="HTMLOption2" r:id="rId4" imgW="257040" imgH="304920">
            <p:pic>
              <p:nvPicPr>
                <p:cNvPr id="0" name="HTMLOpti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004" name="HTMLOption3" r:id="rId5" imgW="257040" imgH="304920"/>
        </mc:Choice>
        <mc:Fallback>
          <p:control name="HTMLOption3" r:id="rId5" imgW="257040" imgH="304920">
            <p:pic>
              <p:nvPicPr>
                <p:cNvPr id="0" name="HTMLOpti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005" name="HTMLOption4" r:id="rId6" imgW="257040" imgH="304920"/>
        </mc:Choice>
        <mc:Fallback>
          <p:control name="HTMLOption4" r:id="rId6" imgW="257040" imgH="304920">
            <p:pic>
              <p:nvPicPr>
                <p:cNvPr id="0" name="HTMLOpti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006" name="HTMLOption5" r:id="rId7" imgW="257040" imgH="304920"/>
        </mc:Choice>
        <mc:Fallback>
          <p:control name="HTMLOption5" r:id="rId7" imgW="257040" imgH="304920">
            <p:pic>
              <p:nvPicPr>
                <p:cNvPr id="0" name="HTMLOpti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007" name="HTMLOption6" r:id="rId8" imgW="257040" imgH="304920"/>
        </mc:Choice>
        <mc:Fallback>
          <p:control name="HTMLOption6" r:id="rId8" imgW="257040" imgH="304920">
            <p:pic>
              <p:nvPicPr>
                <p:cNvPr id="0" name="HTMLOpti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008" name="HTMLOption7" r:id="rId9" imgW="257040" imgH="304920"/>
        </mc:Choice>
        <mc:Fallback>
          <p:control name="HTMLOption7" r:id="rId9" imgW="257040" imgH="304920">
            <p:pic>
              <p:nvPicPr>
                <p:cNvPr id="0" name="HTMLOpti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009" name="HTMLOption8" r:id="rId10" imgW="257040" imgH="304920"/>
        </mc:Choice>
        <mc:Fallback>
          <p:control name="HTMLOption8" r:id="rId10" imgW="257040" imgH="304920">
            <p:pic>
              <p:nvPicPr>
                <p:cNvPr id="0" name="HTMLOption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010" name="HTMLOption9" r:id="rId11" imgW="257040" imgH="304920"/>
        </mc:Choice>
        <mc:Fallback>
          <p:control name="HTMLOption9" r:id="rId11" imgW="257040" imgH="304920">
            <p:pic>
              <p:nvPicPr>
                <p:cNvPr id="0" name="HTMLOption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011" name="HTMLOption10" r:id="rId12" imgW="257040" imgH="304920"/>
        </mc:Choice>
        <mc:Fallback>
          <p:control name="HTMLOption10" r:id="rId12" imgW="257040" imgH="304920">
            <p:pic>
              <p:nvPicPr>
                <p:cNvPr id="0" name="HTMLOption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012" name="HTMLOption11" r:id="rId13" imgW="257040" imgH="304920"/>
        </mc:Choice>
        <mc:Fallback>
          <p:control name="HTMLOption11" r:id="rId13" imgW="257040" imgH="304920">
            <p:pic>
              <p:nvPicPr>
                <p:cNvPr id="0" name="HTMLOption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013" name="HTMLOption12" r:id="rId14" imgW="257040" imgH="304920"/>
        </mc:Choice>
        <mc:Fallback>
          <p:control name="HTMLOption12" r:id="rId14" imgW="257040" imgH="304920">
            <p:pic>
              <p:nvPicPr>
                <p:cNvPr id="0" name="HTMLOption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014" name="HTMLOption13" r:id="rId15" imgW="257040" imgH="304920"/>
        </mc:Choice>
        <mc:Fallback>
          <p:control name="HTMLOption13" r:id="rId15" imgW="257040" imgH="304920">
            <p:pic>
              <p:nvPicPr>
                <p:cNvPr id="0" name="HTMLOption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015" name="HTMLOption14" r:id="rId16" imgW="257040" imgH="304920"/>
        </mc:Choice>
        <mc:Fallback>
          <p:control name="HTMLOption14" r:id="rId16" imgW="257040" imgH="304920">
            <p:pic>
              <p:nvPicPr>
                <p:cNvPr id="0" name="HTMLOption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9275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911725"/>
              </p:ext>
            </p:extLst>
          </p:nvPr>
        </p:nvGraphicFramePr>
        <p:xfrm>
          <a:off x="1043608" y="836712"/>
          <a:ext cx="7560841" cy="5087620"/>
        </p:xfrm>
        <a:graphic>
          <a:graphicData uri="http://schemas.openxmlformats.org/drawingml/2006/table">
            <a:tbl>
              <a:tblPr firstRow="1" firstCol="1" bandRow="1"/>
              <a:tblGrid>
                <a:gridCol w="1437621"/>
                <a:gridCol w="1530805"/>
                <a:gridCol w="1530805"/>
                <a:gridCol w="1530805"/>
                <a:gridCol w="1530805"/>
              </a:tblGrid>
              <a:tr h="163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1. Требуется серьезная работа по повышению качества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 Качество стремится к базовому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 Базовый уровень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4. Хорошее качество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5. Превосходное качество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1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Документирование</a:t>
                      </a:r>
                      <a:r>
                        <a:rPr lang="ru-RU" sz="900" b="1" dirty="0" err="1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089" marR="4089" marT="2044" marB="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00416">
                <a:tc>
                  <a:txBody>
                    <a:bodyPr/>
                    <a:lstStyle/>
                    <a:p>
                      <a:pPr marL="109220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1.1</a:t>
                      </a:r>
                    </a:p>
                    <a:p>
                      <a:pPr marL="109220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Да	Нет Предусмотрено регулярное питание воспитанников  ГРУППЫ в соответствии с режимом дня.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275"/>
                        </a:lnSpc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2.1</a:t>
                      </a:r>
                      <a:r>
                        <a:rPr lang="ru-RU" sz="900" b="1" dirty="0" smtClean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Да</a:t>
                      </a:r>
                      <a:r>
                        <a:rPr lang="ru-RU" sz="900" b="1" dirty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7155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Регламентированы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715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процессы</a:t>
                      </a:r>
                      <a:r>
                        <a:rPr lang="ru-RU" sz="900" spc="14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организации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715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питания.</a:t>
                      </a:r>
                      <a:r>
                        <a:rPr lang="ru-RU" sz="900" spc="7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Напр.,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715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разработан</a:t>
                      </a:r>
                      <a:r>
                        <a:rPr lang="ru-RU" sz="900" spc="15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Порядок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715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900" spc="10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питания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715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spc="-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воспитанников</a:t>
                      </a:r>
                      <a:r>
                        <a:rPr lang="ru-RU" sz="900" spc="-5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spc="-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ДОО,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715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предусматривающий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715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описание</a:t>
                      </a:r>
                      <a:r>
                        <a:rPr lang="ru-RU" sz="900" spc="-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режима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715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питания,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715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технологических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715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требований</a:t>
                      </a:r>
                      <a:r>
                        <a:rPr lang="ru-RU" sz="900" spc="5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715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приготовлении</a:t>
                      </a:r>
                      <a:r>
                        <a:rPr lang="ru-RU" sz="900" spc="5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пищи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7155" marR="88265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(если</a:t>
                      </a:r>
                      <a:r>
                        <a:rPr lang="ru-RU" sz="900" spc="13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осуществляется</a:t>
                      </a:r>
                      <a:r>
                        <a:rPr lang="ru-RU" sz="900" spc="13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900" spc="-22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ДОО),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правильной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кулинарной</a:t>
                      </a:r>
                      <a:r>
                        <a:rPr lang="ru-RU" sz="900" spc="6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обработки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пищевых</a:t>
                      </a:r>
                      <a:r>
                        <a:rPr lang="ru-RU" sz="900" spc="5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продуктов;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spc="-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повседневный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контроль</a:t>
                      </a:r>
                      <a:r>
                        <a:rPr lang="ru-RU" sz="900" spc="-23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за  работой  пищеблока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900" spc="6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7155">
                        <a:spcBef>
                          <a:spcPts val="960"/>
                        </a:spcBef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2.2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Да</a:t>
                      </a:r>
                      <a:r>
                        <a:rPr lang="ru-RU" sz="900" b="1" dirty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715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Предусмотрено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715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соблюдение</a:t>
                      </a:r>
                      <a:r>
                        <a:rPr lang="ru-RU" sz="900" spc="17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режима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715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питания,</a:t>
                      </a:r>
                      <a:r>
                        <a:rPr lang="ru-RU" sz="900" spc="13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включая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715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питьевой</a:t>
                      </a:r>
                      <a:r>
                        <a:rPr lang="ru-RU" sz="900" spc="13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режим,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715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отвечающего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715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возрастным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715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физиологическим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7155" marR="66548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особенностям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spc="-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воспитанников</a:t>
                      </a:r>
                      <a:r>
                        <a:rPr lang="ru-RU" sz="900" spc="-23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ГРУППЫ.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spcBef>
                          <a:spcPts val="820"/>
                        </a:spcBef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3.1</a:t>
                      </a:r>
                      <a:r>
                        <a:rPr lang="ru-RU" sz="900" baseline="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Да	Нет Предусмотрена системная работа по организации питания воспитанников ГРУППЫ с учетом потребностей, возможностей, вкусов и инициативы детей, интеграция образовательной деятельности и режимных моментов, связанных   с питанием воспитанников.</a:t>
                      </a:r>
                    </a:p>
                    <a:p>
                      <a:pPr marL="108585">
                        <a:spcBef>
                          <a:spcPts val="820"/>
                        </a:spcBef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Напр., разработано</a:t>
                      </a:r>
                    </a:p>
                    <a:p>
                      <a:pPr marL="108585">
                        <a:spcBef>
                          <a:spcPts val="820"/>
                        </a:spcBef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Положение об организации питания воспитанников ДОО.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275"/>
                        </a:lnSpc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4.1Да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ru-RU" sz="900" spc="195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Предусмотрено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постоянное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совершенствование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среды</a:t>
                      </a:r>
                      <a:r>
                        <a:rPr lang="ru-RU" sz="900" spc="11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ДОО</a:t>
                      </a:r>
                      <a:r>
                        <a:rPr lang="ru-RU" sz="900" spc="11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режимных</a:t>
                      </a:r>
                      <a:r>
                        <a:rPr lang="ru-RU" sz="900" spc="16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моментах,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связанных</a:t>
                      </a:r>
                      <a:r>
                        <a:rPr lang="ru-RU" sz="900" spc="-3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организацией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питания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воспитанников</a:t>
                      </a:r>
                      <a:r>
                        <a:rPr lang="ru-RU" sz="900" spc="1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сотрудников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ГРУППЫ.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95885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4.2Да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ru-RU" sz="900" spc="75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Нет</a:t>
                      </a:r>
                      <a:r>
                        <a:rPr lang="ru-RU" sz="900" b="1" spc="5" dirty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Предусмотрено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индивидуального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подхода</a:t>
                      </a:r>
                      <a:r>
                        <a:rPr lang="ru-RU" sz="900" spc="1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900" spc="10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каждому</a:t>
                      </a:r>
                      <a:r>
                        <a:rPr lang="ru-RU" sz="900" spc="-23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ребенку</a:t>
                      </a:r>
                      <a:r>
                        <a:rPr lang="ru-RU" sz="900" spc="7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900" spc="10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его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питания,</a:t>
                      </a:r>
                      <a:r>
                        <a:rPr lang="ru-RU" sz="900" spc="-3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учет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 marR="26162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состояния</a:t>
                      </a:r>
                      <a:r>
                        <a:rPr lang="ru-RU" sz="900" spc="11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его</a:t>
                      </a:r>
                      <a:r>
                        <a:rPr lang="ru-RU" sz="900" spc="-23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здоровья,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особенности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развития,</a:t>
                      </a:r>
                      <a:r>
                        <a:rPr lang="ru-RU" sz="900" spc="13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периода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адаптации,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хронических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заболеваний.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275"/>
                        </a:lnSpc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5.1Да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ru-RU" sz="900" spc="195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Предусмотрено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формирование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культуры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организации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питания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воспитанников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(ценности,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принципы,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традиции,</a:t>
                      </a:r>
                      <a:r>
                        <a:rPr lang="ru-RU" sz="900" spc="6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обычаи)</a:t>
                      </a:r>
                      <a:r>
                        <a:rPr lang="ru-RU" sz="900" spc="6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сотрудников</a:t>
                      </a:r>
                      <a:r>
                        <a:rPr lang="ru-RU" sz="900" spc="-4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ДОО.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5.2Да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ru-RU" sz="900" spc="80" dirty="0" smtClean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Нет</a:t>
                      </a:r>
                      <a:r>
                        <a:rPr lang="ru-RU" sz="900" b="1" spc="5" dirty="0">
                          <a:solidFill>
                            <a:srgbClr val="28A745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Предусмотрен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учет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климатических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особенностей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региона,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времени</a:t>
                      </a:r>
                      <a:r>
                        <a:rPr lang="ru-RU" sz="900" spc="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года,</a:t>
                      </a:r>
                      <a:r>
                        <a:rPr lang="ru-RU" sz="900" spc="10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изменений</a:t>
                      </a:r>
                      <a:r>
                        <a:rPr lang="ru-RU" sz="900" spc="11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при</a:t>
                      </a:r>
                      <a:r>
                        <a:rPr lang="ru-RU" sz="900" spc="-23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разработке</a:t>
                      </a:r>
                      <a:r>
                        <a:rPr lang="ru-RU" sz="900" spc="15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режима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питания,</a:t>
                      </a:r>
                      <a:r>
                        <a:rPr lang="ru-RU" sz="900" spc="12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включение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соответствующих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 marR="25654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продуктов</a:t>
                      </a:r>
                      <a:r>
                        <a:rPr lang="ru-RU" sz="900" spc="2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900" spc="2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блюд,</a:t>
                      </a:r>
                      <a:r>
                        <a:rPr lang="ru-RU" sz="900" spc="-22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повышение</a:t>
                      </a:r>
                      <a:r>
                        <a:rPr lang="ru-RU" sz="900" spc="55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или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понижение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калорийности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  <a:p>
                      <a:pPr marL="95885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202429"/>
                          </a:solidFill>
                          <a:effectLst/>
                          <a:latin typeface="Times New Roman" panose="02020603050405020304" pitchFamily="18" charset="0"/>
                          <a:ea typeface="Cambria"/>
                          <a:cs typeface="Times New Roman" panose="02020603050405020304" pitchFamily="18" charset="0"/>
                        </a:rPr>
                        <a:t>рациона.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mbri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43608" y="404664"/>
            <a:ext cx="82444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05940"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</a:rPr>
              <a:t>Показатель </a:t>
            </a:r>
            <a:r>
              <a:rPr lang="ru-RU" sz="1400" b="1" dirty="0" smtClean="0">
                <a:latin typeface="Times New Roman"/>
                <a:ea typeface="Times New Roman"/>
              </a:rPr>
              <a:t>«Организация процесса питания»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3025" name="HTMLOption1" r:id="rId2" imgW="257040" imgH="304920"/>
        </mc:Choice>
        <mc:Fallback>
          <p:control name="HTMLOption1" r:id="rId2" imgW="257040" imgH="304920">
            <p:pic>
              <p:nvPicPr>
                <p:cNvPr id="0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3026" name="DefaultOcx" r:id="rId3" imgW="257040" imgH="304920"/>
        </mc:Choice>
        <mc:Fallback>
          <p:control name="DefaultOcx" r:id="rId3" imgW="25704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3027" name="HTMLOption2" r:id="rId4" imgW="257040" imgH="304920"/>
        </mc:Choice>
        <mc:Fallback>
          <p:control name="HTMLOption2" r:id="rId4" imgW="257040" imgH="304920">
            <p:pic>
              <p:nvPicPr>
                <p:cNvPr id="0" name="HTMLOpti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3028" name="HTMLOption3" r:id="rId5" imgW="257040" imgH="304920"/>
        </mc:Choice>
        <mc:Fallback>
          <p:control name="HTMLOption3" r:id="rId5" imgW="257040" imgH="304920">
            <p:pic>
              <p:nvPicPr>
                <p:cNvPr id="0" name="HTMLOpti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3029" name="HTMLOption4" r:id="rId6" imgW="257040" imgH="304920"/>
        </mc:Choice>
        <mc:Fallback>
          <p:control name="HTMLOption4" r:id="rId6" imgW="257040" imgH="304920">
            <p:pic>
              <p:nvPicPr>
                <p:cNvPr id="0" name="HTMLOpti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3030" name="HTMLOption5" r:id="rId7" imgW="257040" imgH="304920"/>
        </mc:Choice>
        <mc:Fallback>
          <p:control name="HTMLOption5" r:id="rId7" imgW="257040" imgH="304920">
            <p:pic>
              <p:nvPicPr>
                <p:cNvPr id="0" name="HTMLOpti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3031" name="HTMLOption6" r:id="rId8" imgW="257040" imgH="304920"/>
        </mc:Choice>
        <mc:Fallback>
          <p:control name="HTMLOption6" r:id="rId8" imgW="257040" imgH="304920">
            <p:pic>
              <p:nvPicPr>
                <p:cNvPr id="0" name="HTMLOpti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3032" name="HTMLOption7" r:id="rId9" imgW="257040" imgH="304920"/>
        </mc:Choice>
        <mc:Fallback>
          <p:control name="HTMLOption7" r:id="rId9" imgW="257040" imgH="304920">
            <p:pic>
              <p:nvPicPr>
                <p:cNvPr id="0" name="HTMLOpti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3033" name="HTMLOption8" r:id="rId10" imgW="257040" imgH="304920"/>
        </mc:Choice>
        <mc:Fallback>
          <p:control name="HTMLOption8" r:id="rId10" imgW="257040" imgH="304920">
            <p:pic>
              <p:nvPicPr>
                <p:cNvPr id="0" name="HTMLOption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3034" name="HTMLOption9" r:id="rId11" imgW="257040" imgH="304920"/>
        </mc:Choice>
        <mc:Fallback>
          <p:control name="HTMLOption9" r:id="rId11" imgW="257040" imgH="304920">
            <p:pic>
              <p:nvPicPr>
                <p:cNvPr id="0" name="HTMLOption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3035" name="HTMLOption10" r:id="rId12" imgW="257040" imgH="304920"/>
        </mc:Choice>
        <mc:Fallback>
          <p:control name="HTMLOption10" r:id="rId12" imgW="257040" imgH="304920">
            <p:pic>
              <p:nvPicPr>
                <p:cNvPr id="0" name="HTMLOption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3036" name="HTMLOption11" r:id="rId13" imgW="257040" imgH="304920"/>
        </mc:Choice>
        <mc:Fallback>
          <p:control name="HTMLOption11" r:id="rId13" imgW="257040" imgH="304920">
            <p:pic>
              <p:nvPicPr>
                <p:cNvPr id="0" name="HTMLOption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3037" name="HTMLOption12" r:id="rId14" imgW="257040" imgH="304920"/>
        </mc:Choice>
        <mc:Fallback>
          <p:control name="HTMLOption12" r:id="rId14" imgW="257040" imgH="304920">
            <p:pic>
              <p:nvPicPr>
                <p:cNvPr id="0" name="HTMLOption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3038" name="HTMLOption13" r:id="rId15" imgW="257040" imgH="304920"/>
        </mc:Choice>
        <mc:Fallback>
          <p:control name="HTMLOption13" r:id="rId15" imgW="257040" imgH="304920">
            <p:pic>
              <p:nvPicPr>
                <p:cNvPr id="0" name="HTMLOption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3039" name="HTMLOption14" r:id="rId16" imgW="257040" imgH="304920"/>
        </mc:Choice>
        <mc:Fallback>
          <p:control name="HTMLOption14" r:id="rId16" imgW="257040" imgH="304920">
            <p:pic>
              <p:nvPicPr>
                <p:cNvPr id="0" name="HTMLOption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853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54276"/>
              </p:ext>
            </p:extLst>
          </p:nvPr>
        </p:nvGraphicFramePr>
        <p:xfrm>
          <a:off x="1043608" y="836712"/>
          <a:ext cx="7560841" cy="5041292"/>
        </p:xfrm>
        <a:graphic>
          <a:graphicData uri="http://schemas.openxmlformats.org/drawingml/2006/table">
            <a:tbl>
              <a:tblPr firstRow="1" firstCol="1" bandRow="1"/>
              <a:tblGrid>
                <a:gridCol w="1437621"/>
                <a:gridCol w="1530805"/>
                <a:gridCol w="1530805"/>
                <a:gridCol w="1530805"/>
                <a:gridCol w="1530805"/>
              </a:tblGrid>
              <a:tr h="163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1. Требуется серьезная работа по повышению качества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 Качество стремится к базовому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 Базовый уровень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4. Хорошее качество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5. Превосходное качество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1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Документирование</a:t>
                      </a:r>
                      <a:r>
                        <a:rPr lang="ru-RU" sz="900" b="1" dirty="0" err="1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</a:rPr>
                        <a:t>ние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089" marR="4089" marT="2044" marB="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00416">
                <a:tc>
                  <a:txBody>
                    <a:bodyPr/>
                    <a:lstStyle/>
                    <a:p>
                      <a:pPr marL="99695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</a:rPr>
                        <a:t> Документирование</a:t>
                      </a:r>
                      <a:r>
                        <a:rPr lang="ru-RU" sz="800" spc="25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9695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1.1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9695" marR="184150" indent="53340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800" spc="54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режимом</a:t>
                      </a:r>
                      <a:r>
                        <a:rPr lang="ru-RU" sz="800" spc="-23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дня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сон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ГРУППЫ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(далее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800" spc="24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детей)</a:t>
                      </a:r>
                      <a:r>
                        <a:rPr lang="ru-RU" sz="800" spc="-23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соответствии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возрастными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требованиями.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2.1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9695" marR="135255" indent="53340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13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</a:t>
                      </a:r>
                      <a:r>
                        <a:rPr lang="ru-RU" sz="800" spc="4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время</a:t>
                      </a:r>
                      <a:r>
                        <a:rPr lang="ru-RU" sz="800" spc="4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место</a:t>
                      </a:r>
                      <a:r>
                        <a:rPr lang="ru-RU" sz="800" spc="3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для</a:t>
                      </a:r>
                      <a:r>
                        <a:rPr lang="ru-RU" sz="800" spc="3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отдыха,</a:t>
                      </a:r>
                      <a:r>
                        <a:rPr lang="ru-RU" sz="800" spc="2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релаксации</a:t>
                      </a:r>
                      <a:r>
                        <a:rPr lang="ru-RU" sz="800" spc="2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2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сна</a:t>
                      </a:r>
                      <a:r>
                        <a:rPr lang="ru-RU" sz="800" spc="-24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детей.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3.1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9695" marR="127000" indent="53340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13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9695" marR="127000" indent="53340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Имеется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описание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процесса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организации</a:t>
                      </a:r>
                      <a:r>
                        <a:rPr lang="ru-RU" sz="800" spc="5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отдыха,</a:t>
                      </a:r>
                      <a:r>
                        <a:rPr lang="ru-RU" sz="800" spc="-23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релаксации</a:t>
                      </a:r>
                      <a:r>
                        <a:rPr lang="ru-RU" sz="800" spc="6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6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сна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800" spc="3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(регламент,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или</a:t>
                      </a:r>
                      <a:r>
                        <a:rPr lang="ru-RU" sz="800" spc="4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порядок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организации),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которое</a:t>
                      </a:r>
                      <a:r>
                        <a:rPr lang="ru-RU" sz="800" spc="1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позволяет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учесть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индивидуальные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потребности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4.1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9695" marR="118110" indent="196850">
                        <a:lnSpc>
                          <a:spcPct val="101000"/>
                        </a:lnSpc>
                        <a:spcAft>
                          <a:spcPts val="0"/>
                        </a:spcAft>
                        <a:tabLst>
                          <a:tab pos="681355" algn="l"/>
                        </a:tabLs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Предусмотрены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критерии качества</a:t>
                      </a:r>
                      <a:r>
                        <a:rPr lang="ru-RU" sz="800" spc="-24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800" spc="2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отдыха,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релаксации</a:t>
                      </a:r>
                      <a:r>
                        <a:rPr lang="ru-RU" sz="800" spc="6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6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сна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детей.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99695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5.1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96545">
                        <a:spcAft>
                          <a:spcPts val="0"/>
                        </a:spcAft>
                        <a:tabLst>
                          <a:tab pos="68135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9695" marR="17526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Предусмотрена</a:t>
                      </a:r>
                      <a:r>
                        <a:rPr lang="ru-RU" sz="800" spc="-2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адаптация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оптимизация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процесса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условий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для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отдыха,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релаксации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сна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учетом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потребностей,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интересов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инициативы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их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семей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сотрудников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7574">
                <a:tc>
                  <a:txBody>
                    <a:bodyPr/>
                    <a:lstStyle/>
                    <a:p>
                      <a:pPr marL="99695">
                        <a:spcBef>
                          <a:spcPts val="795"/>
                        </a:spcBef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Деятельность</a:t>
                      </a:r>
                      <a:r>
                        <a:rPr lang="ru-RU" sz="800" b="1" spc="25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9695"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1.2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53035">
                        <a:spcBef>
                          <a:spcPts val="105"/>
                        </a:spcBef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1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9695" marR="95250">
                        <a:lnSpc>
                          <a:spcPct val="101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Педагог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находится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время отдыха и сна детей</a:t>
                      </a:r>
                      <a:r>
                        <a:rPr lang="ru-RU" sz="800" spc="-2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пределе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слышимости.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spcBef>
                          <a:spcPts val="81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2.2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9695" marR="417830" indent="53340">
                        <a:lnSpc>
                          <a:spcPct val="101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13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Уставшие дети могут</a:t>
                      </a:r>
                      <a:r>
                        <a:rPr lang="ru-RU" sz="800" spc="-24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уединиться</a:t>
                      </a:r>
                      <a:r>
                        <a:rPr lang="ru-RU" sz="800" spc="16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от</a:t>
                      </a:r>
                      <a:r>
                        <a:rPr lang="ru-RU" sz="800" spc="16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других</a:t>
                      </a:r>
                      <a:r>
                        <a:rPr lang="ru-RU" sz="800" spc="-22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детей.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969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2.3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53035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13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9695" marR="135890">
                        <a:lnSpc>
                          <a:spcPct val="101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Тихий час/организация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сна</a:t>
                      </a:r>
                      <a:r>
                        <a:rPr lang="ru-RU" sz="800" spc="5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сопровождается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определенными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ритуалами</a:t>
                      </a:r>
                      <a:r>
                        <a:rPr lang="ru-RU" sz="800" spc="5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расслабленной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обстановке.</a:t>
                      </a:r>
                      <a:r>
                        <a:rPr lang="ru-RU" sz="800" spc="11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Напр.,</a:t>
                      </a:r>
                      <a:r>
                        <a:rPr lang="ru-RU" sz="800" spc="11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тихая</a:t>
                      </a:r>
                      <a:r>
                        <a:rPr lang="ru-RU" sz="800" spc="-24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музыка,</a:t>
                      </a:r>
                      <a:r>
                        <a:rPr lang="ru-RU" sz="800" spc="6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чтение</a:t>
                      </a:r>
                      <a:r>
                        <a:rPr lang="ru-RU" sz="800" spc="6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вслух,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поглаживание</a:t>
                      </a:r>
                      <a:r>
                        <a:rPr lang="ru-RU" sz="800" spc="6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детей,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расслабляющие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упражнения.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spcBef>
                          <a:spcPts val="81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3.2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9695" marR="182245" indent="53340">
                        <a:lnSpc>
                          <a:spcPct val="101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13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Если</a:t>
                      </a:r>
                      <a:r>
                        <a:rPr lang="ru-RU" sz="800" spc="5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ребенок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проснулся</a:t>
                      </a:r>
                      <a:r>
                        <a:rPr lang="ru-RU" sz="800" spc="5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раньше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других,</a:t>
                      </a:r>
                      <a:r>
                        <a:rPr lang="ru-RU" sz="800" spc="1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то</a:t>
                      </a:r>
                      <a:r>
                        <a:rPr lang="ru-RU" sz="800" spc="2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он</a:t>
                      </a:r>
                      <a:r>
                        <a:rPr lang="ru-RU" sz="800" spc="1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может</a:t>
                      </a:r>
                      <a:r>
                        <a:rPr lang="ru-RU" sz="800" spc="-24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встать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найти</a:t>
                      </a:r>
                      <a:r>
                        <a:rPr lang="ru-RU" sz="800" spc="1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себе</a:t>
                      </a:r>
                      <a:r>
                        <a:rPr lang="ru-RU" sz="800" spc="5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занятие.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spcBef>
                          <a:spcPts val="81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4.2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9695" marR="132080" indent="196850">
                        <a:lnSpc>
                          <a:spcPct val="101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  <a:tabLst>
                          <a:tab pos="68135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9695" marR="132080" indent="6985">
                        <a:lnSpc>
                          <a:spcPct val="101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  <a:tabLst>
                          <a:tab pos="68135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Процессы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условия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отдыха,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релаксации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сна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анализируются</a:t>
                      </a:r>
                      <a:r>
                        <a:rPr lang="ru-RU" sz="800" spc="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оцениваются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разрезе критериев</a:t>
                      </a:r>
                      <a:r>
                        <a:rPr lang="ru-RU" sz="800" spc="-2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качества.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99695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4.3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9695" marR="90805" indent="196850">
                        <a:lnSpc>
                          <a:spcPct val="101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  <a:tabLst>
                          <a:tab pos="68135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9695" marR="90805" indent="6985">
                        <a:lnSpc>
                          <a:spcPct val="101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  <a:tabLst>
                          <a:tab pos="68135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Процессы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отдыха,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релаксации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сна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постоянно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совершенствуются.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99695">
                        <a:spcBef>
                          <a:spcPts val="81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5.2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9695" marR="436880" indent="196850">
                        <a:lnSpc>
                          <a:spcPct val="10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tabLst>
                          <a:tab pos="68135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Процессы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9695" marR="83185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условия отдыха,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релаксации  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сна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оптимизированы</a:t>
                      </a:r>
                      <a:r>
                        <a:rPr lang="ru-RU" sz="800" spc="-2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учетом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потребностей,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интересов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инициативы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99695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5.3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9695" marR="276860" indent="196850">
                        <a:lnSpc>
                          <a:spcPct val="102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tabLst>
                          <a:tab pos="68135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Формируется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база</a:t>
                      </a:r>
                      <a:r>
                        <a:rPr lang="ru-RU" sz="800" spc="2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знаний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-2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сфере отдыха,</a:t>
                      </a:r>
                      <a:r>
                        <a:rPr lang="ru-RU" sz="800" spc="-2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релаксации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сна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детей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используется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для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поиска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лучших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9695" marR="171450">
                        <a:lnSpc>
                          <a:spcPct val="101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решений</a:t>
                      </a:r>
                      <a:r>
                        <a:rPr lang="ru-RU" sz="800" spc="-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-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этой</a:t>
                      </a:r>
                      <a:r>
                        <a:rPr lang="ru-RU" sz="800" spc="-2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сфере.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43608" y="404664"/>
            <a:ext cx="82444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05940"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</a:rPr>
              <a:t>Показатель  «Отдых. Релаксация. Сон»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6896" name="HTMLOption1" r:id="rId2" imgW="257040" imgH="304920"/>
        </mc:Choice>
        <mc:Fallback>
          <p:control name="HTMLOption1" r:id="rId2" imgW="257040" imgH="304920">
            <p:pic>
              <p:nvPicPr>
                <p:cNvPr id="0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897" name="DefaultOcx" r:id="rId3" imgW="257040" imgH="304920"/>
        </mc:Choice>
        <mc:Fallback>
          <p:control name="DefaultOcx" r:id="rId3" imgW="25704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898" name="HTMLOption2" r:id="rId4" imgW="257040" imgH="304920"/>
        </mc:Choice>
        <mc:Fallback>
          <p:control name="HTMLOption2" r:id="rId4" imgW="257040" imgH="304920">
            <p:pic>
              <p:nvPicPr>
                <p:cNvPr id="0" name="HTMLOpti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899" name="HTMLOption3" r:id="rId5" imgW="257040" imgH="304920"/>
        </mc:Choice>
        <mc:Fallback>
          <p:control name="HTMLOption3" r:id="rId5" imgW="257040" imgH="304920">
            <p:pic>
              <p:nvPicPr>
                <p:cNvPr id="0" name="HTMLOpti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900" name="HTMLOption4" r:id="rId6" imgW="257040" imgH="304920"/>
        </mc:Choice>
        <mc:Fallback>
          <p:control name="HTMLOption4" r:id="rId6" imgW="257040" imgH="304920">
            <p:pic>
              <p:nvPicPr>
                <p:cNvPr id="0" name="HTMLOpti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901" name="HTMLOption5" r:id="rId7" imgW="257040" imgH="304920"/>
        </mc:Choice>
        <mc:Fallback>
          <p:control name="HTMLOption5" r:id="rId7" imgW="257040" imgH="304920">
            <p:pic>
              <p:nvPicPr>
                <p:cNvPr id="0" name="HTMLOpti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902" name="HTMLOption6" r:id="rId8" imgW="257040" imgH="304920"/>
        </mc:Choice>
        <mc:Fallback>
          <p:control name="HTMLOption6" r:id="rId8" imgW="257040" imgH="304920">
            <p:pic>
              <p:nvPicPr>
                <p:cNvPr id="0" name="HTMLOpti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903" name="HTMLOption7" r:id="rId9" imgW="257040" imgH="304920"/>
        </mc:Choice>
        <mc:Fallback>
          <p:control name="HTMLOption7" r:id="rId9" imgW="257040" imgH="304920">
            <p:pic>
              <p:nvPicPr>
                <p:cNvPr id="0" name="HTMLOpti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904" name="HTMLOption8" r:id="rId10" imgW="257040" imgH="304920"/>
        </mc:Choice>
        <mc:Fallback>
          <p:control name="HTMLOption8" r:id="rId10" imgW="257040" imgH="304920">
            <p:pic>
              <p:nvPicPr>
                <p:cNvPr id="0" name="HTMLOption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905" name="HTMLOption9" r:id="rId11" imgW="257040" imgH="304920"/>
        </mc:Choice>
        <mc:Fallback>
          <p:control name="HTMLOption9" r:id="rId11" imgW="257040" imgH="304920">
            <p:pic>
              <p:nvPicPr>
                <p:cNvPr id="0" name="HTMLOption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906" name="HTMLOption10" r:id="rId12" imgW="257040" imgH="304920"/>
        </mc:Choice>
        <mc:Fallback>
          <p:control name="HTMLOption10" r:id="rId12" imgW="257040" imgH="304920">
            <p:pic>
              <p:nvPicPr>
                <p:cNvPr id="0" name="HTMLOption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907" name="HTMLOption11" r:id="rId13" imgW="257040" imgH="304920"/>
        </mc:Choice>
        <mc:Fallback>
          <p:control name="HTMLOption11" r:id="rId13" imgW="257040" imgH="304920">
            <p:pic>
              <p:nvPicPr>
                <p:cNvPr id="0" name="HTMLOption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908" name="HTMLOption12" r:id="rId14" imgW="257040" imgH="304920"/>
        </mc:Choice>
        <mc:Fallback>
          <p:control name="HTMLOption12" r:id="rId14" imgW="257040" imgH="304920">
            <p:pic>
              <p:nvPicPr>
                <p:cNvPr id="0" name="HTMLOption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909" name="HTMLOption13" r:id="rId15" imgW="257040" imgH="304920"/>
        </mc:Choice>
        <mc:Fallback>
          <p:control name="HTMLOption13" r:id="rId15" imgW="257040" imgH="304920">
            <p:pic>
              <p:nvPicPr>
                <p:cNvPr id="0" name="HTMLOption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910" name="HTMLOption14" r:id="rId16" imgW="257040" imgH="304920"/>
        </mc:Choice>
        <mc:Fallback>
          <p:control name="HTMLOption14" r:id="rId16" imgW="257040" imgH="304920">
            <p:pic>
              <p:nvPicPr>
                <p:cNvPr id="0" name="HTMLOption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3130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838706"/>
              </p:ext>
            </p:extLst>
          </p:nvPr>
        </p:nvGraphicFramePr>
        <p:xfrm>
          <a:off x="1043608" y="836712"/>
          <a:ext cx="7560841" cy="5806440"/>
        </p:xfrm>
        <a:graphic>
          <a:graphicData uri="http://schemas.openxmlformats.org/drawingml/2006/table">
            <a:tbl>
              <a:tblPr firstRow="1" firstCol="1" bandRow="1"/>
              <a:tblGrid>
                <a:gridCol w="1437621"/>
                <a:gridCol w="1530805"/>
                <a:gridCol w="1530805"/>
                <a:gridCol w="1530805"/>
                <a:gridCol w="1530805"/>
              </a:tblGrid>
              <a:tr h="163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1. Требуется серьезная работа по повышению качества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 Качество стремится к базовому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 Базовый уровень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4. Хорошее качество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5. Превосходное качество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1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Документирование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089" marR="4089" marT="2044" marB="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00416">
                <a:tc>
                  <a:txBody>
                    <a:bodyPr/>
                    <a:lstStyle/>
                    <a:p>
                      <a:pPr marL="91440">
                        <a:spcBef>
                          <a:spcPts val="71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</a:rPr>
                        <a:t> Документирование</a:t>
                      </a:r>
                      <a:r>
                        <a:rPr lang="ru-RU" sz="800" spc="15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144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1.1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1440" marR="236855" indent="48895">
                        <a:lnSpc>
                          <a:spcPct val="102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826770" algn="l"/>
                        </a:tabLst>
                      </a:pPr>
                      <a:r>
                        <a:rPr lang="ru-RU" sz="800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125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Имеются</a:t>
                      </a:r>
                      <a:r>
                        <a:rPr lang="ru-RU" sz="800" spc="1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локальные</a:t>
                      </a:r>
                      <a:r>
                        <a:rPr lang="ru-RU" sz="800" spc="-21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нормативные акты,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устанавливающие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требования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группового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помещения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(ЛНА).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Они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1440" marR="128270">
                        <a:lnSpc>
                          <a:spcPct val="102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разработаны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учетом</a:t>
                      </a:r>
                      <a:r>
                        <a:rPr lang="ru-RU" sz="800" spc="-21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положений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нормативно-правовых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актов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РФ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(в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т.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ч.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144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СанПиН,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ФЗ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«О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1440" marR="128270">
                        <a:lnSpc>
                          <a:spcPct val="102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пожарной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безопасности»,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Правила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противопожарного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режима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РФ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пр.).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2.1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0805" marR="118745" indent="48895">
                        <a:lnSpc>
                          <a:spcPct val="102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826770" algn="l"/>
                        </a:tabLst>
                      </a:pPr>
                      <a:r>
                        <a:rPr lang="ru-RU" sz="800" spc="125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регулярная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работа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группового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помещения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(по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соответствующей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пространства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его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обустройства).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0805" marR="266700">
                        <a:lnSpc>
                          <a:spcPct val="102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Имеются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инструкции по</a:t>
                      </a:r>
                      <a:r>
                        <a:rPr lang="ru-RU" sz="800" spc="-2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группового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помещения.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0805" marR="43180">
                        <a:lnSpc>
                          <a:spcPct val="102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Напр.,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разработаны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Правила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при</a:t>
                      </a:r>
                      <a:r>
                        <a:rPr lang="ru-RU" sz="800" spc="-21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реализации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ДОО,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0805">
                        <a:lnSpc>
                          <a:spcPct val="102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включающие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соответствующую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информацию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закреплены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ответственные за</a:t>
                      </a:r>
                      <a:r>
                        <a:rPr lang="ru-RU" sz="800" spc="-2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их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соблюдение.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90805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2.2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0805" marR="194945" indent="48895">
                        <a:lnSpc>
                          <a:spcPct val="102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826770" algn="l"/>
                        </a:tabLst>
                      </a:pPr>
                      <a:r>
                        <a:rPr lang="ru-RU" sz="800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125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-1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-29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0805" marR="194945" indent="48895">
                        <a:lnSpc>
                          <a:spcPct val="102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826770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Имеется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регламент/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описан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порядок</a:t>
                      </a:r>
                      <a:r>
                        <a:rPr lang="ru-RU" sz="800" spc="-2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действий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случае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экстренных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ситуаций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ГРУППЕ.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3.1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0805" marR="104775" indent="48895">
                        <a:lnSpc>
                          <a:spcPct val="102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826770" algn="l"/>
                        </a:tabLst>
                      </a:pPr>
                      <a:r>
                        <a:rPr lang="ru-RU" sz="800" spc="125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систематическая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группового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помещения,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предназначенного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для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реализации образовательной</a:t>
                      </a:r>
                      <a:r>
                        <a:rPr lang="ru-RU" sz="800" spc="-2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всех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образовательных</a:t>
                      </a:r>
                      <a:r>
                        <a:rPr lang="ru-RU" sz="800" spc="-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областях</a:t>
                      </a:r>
                      <a:r>
                        <a:rPr lang="ru-RU" sz="800" spc="-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</a:t>
                      </a:r>
                      <a:r>
                        <a:rPr lang="ru-RU" sz="800" spc="-21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всех  формах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деятельности,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также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реализации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услуг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присмотру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уходу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воспитанниками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ГРУППЫ.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Напр.,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разработано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Положение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безопасности,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котором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отражены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соответствующие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требования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безопасности,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7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 err="1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требования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при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проведении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экспериментов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0805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3.2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0805" marR="151765" indent="48895">
                        <a:lnSpc>
                          <a:spcPct val="102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826770" algn="l"/>
                        </a:tabLst>
                      </a:pPr>
                      <a:r>
                        <a:rPr lang="ru-RU" sz="800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ru-RU" sz="800" spc="125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Безопасность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помещения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выстроена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учетом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потребностей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возможностей,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интересов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инициативы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ГРУППЫ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(позволяет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-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реализовать</a:t>
                      </a:r>
                      <a:r>
                        <a:rPr lang="ru-RU" sz="800" spc="-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инициативы,</a:t>
                      </a:r>
                      <a:r>
                        <a:rPr lang="ru-RU" sz="800" spc="-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но</a:t>
                      </a:r>
                      <a:r>
                        <a:rPr lang="ru-RU" sz="800" spc="-21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предохраняет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потенциальной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опасности).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4.1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71145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130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0170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9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ГРУППЕ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0170" marR="83820">
                        <a:lnSpc>
                          <a:spcPct val="102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расширенные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постоянно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совершенствующиеся</a:t>
                      </a:r>
                      <a:r>
                        <a:rPr lang="ru-RU" sz="800" spc="-2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условия</a:t>
                      </a:r>
                      <a:r>
                        <a:rPr lang="ru-RU" sz="800" spc="2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групповом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помещении,</a:t>
                      </a:r>
                      <a:r>
                        <a:rPr lang="ru-RU" sz="800" spc="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комплекс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взаимосвязанных мер</a:t>
                      </a:r>
                      <a:r>
                        <a:rPr lang="ru-RU" sz="800" spc="-2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обеспечению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контролю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помещения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0170" marR="125095">
                        <a:lnSpc>
                          <a:spcPct val="102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Напр.,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фиксаторы</a:t>
                      </a:r>
                      <a:r>
                        <a:rPr lang="ru-RU" sz="800" spc="1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створок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окон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замки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окнах,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предотвращающие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случайное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открытие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окон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детьми;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установлена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защита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от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защемления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пальцев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дверях;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установлены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барьеры,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предотвращающие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падение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ребенка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кровати,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защита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мебели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опрокидывания</a:t>
                      </a:r>
                      <a:r>
                        <a:rPr lang="ru-RU" sz="800" spc="-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-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4.2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0170" marR="260350" indent="180340">
                        <a:lnSpc>
                          <a:spcPct val="102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5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критерии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качества</a:t>
                      </a:r>
                      <a:r>
                        <a:rPr lang="ru-RU" sz="800" spc="-21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работы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группового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помещения</a:t>
                      </a:r>
                      <a:r>
                        <a:rPr lang="ru-RU" sz="800" spc="11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90170">
                        <a:spcBef>
                          <a:spcPts val="74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5.1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0170" marR="97155" indent="180340">
                        <a:lnSpc>
                          <a:spcPct val="102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5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культуры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-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деятельности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 деятельности</a:t>
                      </a:r>
                      <a:r>
                        <a:rPr lang="ru-RU" sz="800" spc="-2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присмотру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уходу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групповом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помещении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учетом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потребностей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возможностей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других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заинтересованных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сторон.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0170" marR="83820">
                        <a:lnSpc>
                          <a:spcPct val="102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Напр.,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описаны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принципы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работы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созданию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комфортной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предметно-пространственной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помещениях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учетом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контекста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социокультурного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окружения  (принципы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отбора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материалов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для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отделки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группового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помещения,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выбора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мебели,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подбора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материалов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для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пр.).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5.2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0170" marR="105410" indent="180340">
                        <a:lnSpc>
                          <a:spcPct val="102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5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формирование базы знаний в</a:t>
                      </a:r>
                      <a:r>
                        <a:rPr lang="ru-RU" sz="800" spc="-2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сфере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группового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помещения.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43608" y="404664"/>
            <a:ext cx="82444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05940"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</a:rPr>
              <a:t> Показатель «Безопасность группового помещения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7920" name="HTMLOption1" r:id="rId2" imgW="257040" imgH="304920"/>
        </mc:Choice>
        <mc:Fallback>
          <p:control name="HTMLOption1" r:id="rId2" imgW="257040" imgH="304920">
            <p:pic>
              <p:nvPicPr>
                <p:cNvPr id="0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7921" name="DefaultOcx" r:id="rId3" imgW="257040" imgH="304920"/>
        </mc:Choice>
        <mc:Fallback>
          <p:control name="DefaultOcx" r:id="rId3" imgW="25704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7922" name="HTMLOption2" r:id="rId4" imgW="257040" imgH="304920"/>
        </mc:Choice>
        <mc:Fallback>
          <p:control name="HTMLOption2" r:id="rId4" imgW="257040" imgH="304920">
            <p:pic>
              <p:nvPicPr>
                <p:cNvPr id="0" name="HTMLOpti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7923" name="HTMLOption3" r:id="rId5" imgW="257040" imgH="304920"/>
        </mc:Choice>
        <mc:Fallback>
          <p:control name="HTMLOption3" r:id="rId5" imgW="257040" imgH="304920">
            <p:pic>
              <p:nvPicPr>
                <p:cNvPr id="0" name="HTMLOpti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7924" name="HTMLOption4" r:id="rId6" imgW="257040" imgH="304920"/>
        </mc:Choice>
        <mc:Fallback>
          <p:control name="HTMLOption4" r:id="rId6" imgW="257040" imgH="304920">
            <p:pic>
              <p:nvPicPr>
                <p:cNvPr id="0" name="HTMLOpti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7925" name="HTMLOption5" r:id="rId7" imgW="257040" imgH="304920"/>
        </mc:Choice>
        <mc:Fallback>
          <p:control name="HTMLOption5" r:id="rId7" imgW="257040" imgH="304920">
            <p:pic>
              <p:nvPicPr>
                <p:cNvPr id="0" name="HTMLOpti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7926" name="HTMLOption6" r:id="rId8" imgW="257040" imgH="304920"/>
        </mc:Choice>
        <mc:Fallback>
          <p:control name="HTMLOption6" r:id="rId8" imgW="257040" imgH="304920">
            <p:pic>
              <p:nvPicPr>
                <p:cNvPr id="0" name="HTMLOpti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7927" name="HTMLOption7" r:id="rId9" imgW="257040" imgH="304920"/>
        </mc:Choice>
        <mc:Fallback>
          <p:control name="HTMLOption7" r:id="rId9" imgW="257040" imgH="304920">
            <p:pic>
              <p:nvPicPr>
                <p:cNvPr id="0" name="HTMLOpti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7928" name="HTMLOption8" r:id="rId10" imgW="257040" imgH="304920"/>
        </mc:Choice>
        <mc:Fallback>
          <p:control name="HTMLOption8" r:id="rId10" imgW="257040" imgH="304920">
            <p:pic>
              <p:nvPicPr>
                <p:cNvPr id="0" name="HTMLOption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7929" name="HTMLOption9" r:id="rId11" imgW="257040" imgH="304920"/>
        </mc:Choice>
        <mc:Fallback>
          <p:control name="HTMLOption9" r:id="rId11" imgW="257040" imgH="304920">
            <p:pic>
              <p:nvPicPr>
                <p:cNvPr id="0" name="HTMLOption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7930" name="HTMLOption10" r:id="rId12" imgW="257040" imgH="304920"/>
        </mc:Choice>
        <mc:Fallback>
          <p:control name="HTMLOption10" r:id="rId12" imgW="257040" imgH="304920">
            <p:pic>
              <p:nvPicPr>
                <p:cNvPr id="0" name="HTMLOption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7931" name="HTMLOption11" r:id="rId13" imgW="257040" imgH="304920"/>
        </mc:Choice>
        <mc:Fallback>
          <p:control name="HTMLOption11" r:id="rId13" imgW="257040" imgH="304920">
            <p:pic>
              <p:nvPicPr>
                <p:cNvPr id="0" name="HTMLOption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7932" name="HTMLOption12" r:id="rId14" imgW="257040" imgH="304920"/>
        </mc:Choice>
        <mc:Fallback>
          <p:control name="HTMLOption12" r:id="rId14" imgW="257040" imgH="304920">
            <p:pic>
              <p:nvPicPr>
                <p:cNvPr id="0" name="HTMLOption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7933" name="HTMLOption13" r:id="rId15" imgW="257040" imgH="304920"/>
        </mc:Choice>
        <mc:Fallback>
          <p:control name="HTMLOption13" r:id="rId15" imgW="257040" imgH="304920">
            <p:pic>
              <p:nvPicPr>
                <p:cNvPr id="0" name="HTMLOption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7934" name="HTMLOption14" r:id="rId16" imgW="257040" imgH="304920"/>
        </mc:Choice>
        <mc:Fallback>
          <p:control name="HTMLOption14" r:id="rId16" imgW="257040" imgH="304920">
            <p:pic>
              <p:nvPicPr>
                <p:cNvPr id="0" name="HTMLOption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39579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688226"/>
              </p:ext>
            </p:extLst>
          </p:nvPr>
        </p:nvGraphicFramePr>
        <p:xfrm>
          <a:off x="1043608" y="836712"/>
          <a:ext cx="7560841" cy="5801614"/>
        </p:xfrm>
        <a:graphic>
          <a:graphicData uri="http://schemas.openxmlformats.org/drawingml/2006/table">
            <a:tbl>
              <a:tblPr firstRow="1" firstCol="1" bandRow="1"/>
              <a:tblGrid>
                <a:gridCol w="1437621"/>
                <a:gridCol w="1530805"/>
                <a:gridCol w="1530805"/>
                <a:gridCol w="1530805"/>
                <a:gridCol w="1530805"/>
              </a:tblGrid>
              <a:tr h="163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1. Требуется серьезная работа по повышению качества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2. Качество стремится к базовому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3. Базовый уровень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4. Хорошее качество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</a:rPr>
                        <a:t>5. Превосходное качество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1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Документирование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7" marR="3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089" marR="4089" marT="2044" marB="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089" marR="4089" marT="2044" marB="204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00416">
                <a:tc>
                  <a:txBody>
                    <a:bodyPr/>
                    <a:lstStyle/>
                    <a:p>
                      <a:pPr marL="95250">
                        <a:spcBef>
                          <a:spcPts val="77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</a:rPr>
                        <a:t> Документирование</a:t>
                      </a:r>
                      <a:r>
                        <a:rPr lang="ru-RU" sz="800" spc="25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25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1.1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250" marR="102870" indent="50800">
                        <a:lnSpc>
                          <a:spcPct val="102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862330" algn="l"/>
                        </a:tabLst>
                      </a:pPr>
                      <a:r>
                        <a:rPr lang="ru-RU" sz="800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130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Имеются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локальные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нормативные</a:t>
                      </a:r>
                      <a:r>
                        <a:rPr lang="ru-RU" sz="800" spc="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акты,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устанавливающие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требования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территории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предназначенной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для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прогулок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свежем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воздухе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(далее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250" marR="140335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участка).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Они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разработаны</a:t>
                      </a:r>
                      <a:r>
                        <a:rPr lang="ru-RU" sz="800" spc="1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spc="1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учетом</a:t>
                      </a:r>
                      <a:r>
                        <a:rPr lang="ru-RU" sz="800" spc="-22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положений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нормативно-правовых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актов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РФ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(в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т.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ч.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25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СанПиН,</a:t>
                      </a:r>
                      <a:r>
                        <a:rPr lang="ru-RU" sz="800" spc="2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ФЗ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«О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250" marR="79375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пожарной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безопасности»,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Правила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противопожарного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режима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РФ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пр.).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spcBef>
                          <a:spcPts val="77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2.1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250" marR="92075" indent="50800">
                        <a:lnSpc>
                          <a:spcPct val="102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862330" algn="l"/>
                        </a:tabLst>
                      </a:pPr>
                      <a:r>
                        <a:rPr lang="ru-RU" sz="800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130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регулярная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работа</a:t>
                      </a:r>
                      <a:r>
                        <a:rPr lang="ru-RU" sz="800" spc="-22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участка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(по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соответствующей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организации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его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пространства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1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его</a:t>
                      </a:r>
                      <a:r>
                        <a:rPr lang="ru-RU" sz="800" spc="-2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обустройства).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250" marR="92075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Имеются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инструкции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участка.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Напр.,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разработаны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Правила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реализации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включающие</a:t>
                      </a:r>
                      <a:r>
                        <a:rPr lang="ru-RU" sz="800" spc="-2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соответствующую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информацию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закреплены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ответственные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их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соблюдение.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95250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2.2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250" marR="119380" indent="50800">
                        <a:lnSpc>
                          <a:spcPct val="102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862330" algn="l"/>
                        </a:tabLst>
                      </a:pPr>
                      <a:r>
                        <a:rPr lang="ru-RU" sz="800" spc="130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Имеется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регламент/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описан</a:t>
                      </a:r>
                      <a:r>
                        <a:rPr lang="ru-RU" sz="800" spc="-2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порядок действий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случае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экстренных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ситуаций.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spcBef>
                          <a:spcPts val="775"/>
                        </a:spcBef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3.1 </a:t>
                      </a:r>
                      <a:r>
                        <a:rPr lang="ru-RU" sz="800" spc="130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систематическая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работа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территории,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доступной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воспитанникам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реализации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участке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всех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образовательных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областях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всех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формах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учетом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потребностей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возможностей,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интересов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инициативы.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Напр.,</a:t>
                      </a:r>
                      <a:r>
                        <a:rPr lang="ru-RU" sz="800" spc="-22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разработано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Положение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безопасности,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котором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отражены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соответствующие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требования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9588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3.2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885" marR="88265" indent="50800">
                        <a:lnSpc>
                          <a:spcPct val="102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tabLst>
                          <a:tab pos="86296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V </a:t>
                      </a:r>
                      <a:r>
                        <a:rPr lang="ru-RU" sz="800" spc="1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Безопасность</a:t>
                      </a:r>
                      <a:r>
                        <a:rPr lang="ru-RU" sz="800" spc="8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участка</a:t>
                      </a:r>
                      <a:r>
                        <a:rPr lang="ru-RU" sz="800" spc="-22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выстроена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учетом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потребностей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возможностей,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интересов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инициативы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(позволяет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реализовать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инициативы,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предохраняет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от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потенциальной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опасности).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spcBef>
                          <a:spcPts val="77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4.1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4480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653415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130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88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8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ГРУППЕ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885" marR="92075">
                        <a:lnSpc>
                          <a:spcPct val="102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расширенные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постоянно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совершенствующиеся</a:t>
                      </a:r>
                      <a:r>
                        <a:rPr lang="ru-RU" sz="800" spc="-2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условия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деятельности детей и</a:t>
                      </a:r>
                      <a:r>
                        <a:rPr lang="ru-RU" sz="800" spc="-2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педагогов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присмотру</a:t>
                      </a:r>
                      <a:r>
                        <a:rPr lang="ru-RU" sz="800" spc="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2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уходу</a:t>
                      </a:r>
                      <a:r>
                        <a:rPr lang="ru-RU" sz="800" spc="1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800" spc="-22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участке,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комплекс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-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взаимосвязанных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мер</a:t>
                      </a:r>
                      <a:r>
                        <a:rPr lang="ru-RU" sz="800" spc="-2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обеспечению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контролю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7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885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Напр.,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885" marR="164465">
                        <a:lnSpc>
                          <a:spcPct val="102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зонирование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-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пространства,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чтобы</a:t>
                      </a:r>
                      <a:r>
                        <a:rPr lang="ru-RU" sz="800" spc="-2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младшие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дети</a:t>
                      </a:r>
                      <a:r>
                        <a:rPr lang="ru-RU" sz="800" spc="1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(3–4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лет)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не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могли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самопроизвольно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использовать более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сложное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опасное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спортивно-игровое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оборудование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старших</a:t>
                      </a:r>
                      <a:r>
                        <a:rPr lang="ru-RU" sz="800" spc="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(6–7</a:t>
                      </a:r>
                      <a:r>
                        <a:rPr lang="ru-RU" sz="800" spc="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лет).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9588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4.2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	</a:t>
                      </a:r>
                      <a:r>
                        <a:rPr lang="ru-RU" sz="800" b="1" dirty="0" smtClean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 smtClean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правила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проведении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экскурсий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1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других</a:t>
                      </a:r>
                      <a:r>
                        <a:rPr lang="ru-RU" sz="800" spc="-22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мероприятий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пределами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территории</a:t>
                      </a:r>
                      <a:r>
                        <a:rPr lang="ru-RU" sz="800" spc="7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95885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4.3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800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	</a:t>
                      </a:r>
                      <a:r>
                        <a:rPr lang="ru-RU" sz="800" spc="5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критерии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качества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работы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800" spc="11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участка</a:t>
                      </a:r>
                      <a:r>
                        <a:rPr lang="ru-RU" sz="800" spc="-22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95885">
                        <a:spcBef>
                          <a:spcPts val="775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5.1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885" marR="108585" indent="188595">
                        <a:lnSpc>
                          <a:spcPct val="102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652780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5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формирование культуры по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обеспечению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-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800" spc="-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-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-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spc="-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800" spc="-22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присмотру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уходу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участке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учетом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потребностей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возможностей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воспитанников</a:t>
                      </a:r>
                      <a:r>
                        <a:rPr lang="ru-RU" sz="800" spc="2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других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заинтересованных</a:t>
                      </a:r>
                      <a:r>
                        <a:rPr lang="ru-RU" sz="800" spc="2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сторон</a:t>
                      </a:r>
                      <a:r>
                        <a:rPr lang="ru-RU" sz="800" spc="1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контексте социокультурного</a:t>
                      </a:r>
                      <a:r>
                        <a:rPr lang="ru-RU" sz="800" spc="-2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окружения.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Напр.,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описаны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принципы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работы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созданию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комфортной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безопасной</a:t>
                      </a:r>
                      <a:r>
                        <a:rPr lang="ru-RU" sz="800" spc="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предметно-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пространственной</a:t>
                      </a:r>
                      <a:r>
                        <a:rPr lang="ru-RU" sz="800" spc="2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среды</a:t>
                      </a:r>
                      <a:r>
                        <a:rPr lang="ru-RU" sz="800" spc="2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участке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</a:t>
                      </a:r>
                      <a:r>
                        <a:rPr lang="ru-RU" sz="800" spc="7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800" spc="6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учетом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контекста социокультурного</a:t>
                      </a:r>
                      <a:r>
                        <a:rPr lang="ru-RU" sz="800" spc="-2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окружения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(принципы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организации</a:t>
                      </a:r>
                      <a:r>
                        <a:rPr lang="ru-RU" sz="800" spc="5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безопасного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пространства,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отбора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оборудования для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развития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крупной</a:t>
                      </a:r>
                      <a:r>
                        <a:rPr lang="ru-RU" sz="800" spc="1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моторики,</a:t>
                      </a:r>
                      <a:r>
                        <a:rPr lang="ru-RU" sz="800" spc="1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выбора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мебели,</a:t>
                      </a:r>
                      <a:r>
                        <a:rPr lang="ru-RU" sz="800" spc="2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подбора</a:t>
                      </a:r>
                      <a:r>
                        <a:rPr lang="ru-RU" sz="800" spc="3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материалов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для</a:t>
                      </a:r>
                      <a:r>
                        <a:rPr lang="ru-RU" sz="800" spc="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образовательной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деятельности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800" spc="5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пр.).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95885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5.2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885" marR="117475" indent="188595">
                        <a:lnSpc>
                          <a:spcPct val="102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652780" algn="l"/>
                        </a:tabLst>
                      </a:pP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Да	</a:t>
                      </a:r>
                      <a:r>
                        <a:rPr lang="ru-RU" sz="800" spc="5" dirty="0" smtClean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Нет</a:t>
                      </a:r>
                      <a:r>
                        <a:rPr lang="ru-RU" sz="800" b="1" spc="5" dirty="0">
                          <a:solidFill>
                            <a:srgbClr val="28A74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формирование</a:t>
                      </a:r>
                      <a:r>
                        <a:rPr lang="ru-RU" sz="800" spc="-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базы</a:t>
                      </a:r>
                      <a:r>
                        <a:rPr lang="ru-RU" sz="800" spc="-4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знаний</a:t>
                      </a:r>
                      <a:r>
                        <a:rPr lang="ru-RU" sz="800" spc="-4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800" spc="-22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сфере</a:t>
                      </a:r>
                      <a:r>
                        <a:rPr lang="ru-RU" sz="800" spc="6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обеспечения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безопасности</a:t>
                      </a:r>
                      <a:r>
                        <a:rPr lang="ru-RU" sz="800" spc="3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территории</a:t>
                      </a:r>
                      <a:r>
                        <a:rPr lang="ru-RU" sz="800" spc="5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202429"/>
                          </a:solidFill>
                          <a:effectLst/>
                          <a:latin typeface="Times New Roman"/>
                          <a:ea typeface="Times New Roman"/>
                        </a:rPr>
                        <a:t>ДОО.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43608" y="404664"/>
            <a:ext cx="82444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05940"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</a:rPr>
              <a:t> Показатель «Безопасность территории для прогулок на свежем воздухе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8944" name="HTMLOption1" r:id="rId2" imgW="257040" imgH="304920"/>
        </mc:Choice>
        <mc:Fallback>
          <p:control name="HTMLOption1" r:id="rId2" imgW="257040" imgH="304920">
            <p:pic>
              <p:nvPicPr>
                <p:cNvPr id="0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8945" name="DefaultOcx" r:id="rId3" imgW="257040" imgH="304920"/>
        </mc:Choice>
        <mc:Fallback>
          <p:control name="DefaultOcx" r:id="rId3" imgW="25704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8946" name="HTMLOption2" r:id="rId4" imgW="257040" imgH="304920"/>
        </mc:Choice>
        <mc:Fallback>
          <p:control name="HTMLOption2" r:id="rId4" imgW="257040" imgH="304920">
            <p:pic>
              <p:nvPicPr>
                <p:cNvPr id="0" name="HTMLOpti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8947" name="HTMLOption3" r:id="rId5" imgW="257040" imgH="304920"/>
        </mc:Choice>
        <mc:Fallback>
          <p:control name="HTMLOption3" r:id="rId5" imgW="257040" imgH="304920">
            <p:pic>
              <p:nvPicPr>
                <p:cNvPr id="0" name="HTMLOpti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8948" name="HTMLOption4" r:id="rId6" imgW="257040" imgH="304920"/>
        </mc:Choice>
        <mc:Fallback>
          <p:control name="HTMLOption4" r:id="rId6" imgW="257040" imgH="304920">
            <p:pic>
              <p:nvPicPr>
                <p:cNvPr id="0" name="HTMLOpti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8949" name="HTMLOption5" r:id="rId7" imgW="257040" imgH="304920"/>
        </mc:Choice>
        <mc:Fallback>
          <p:control name="HTMLOption5" r:id="rId7" imgW="257040" imgH="304920">
            <p:pic>
              <p:nvPicPr>
                <p:cNvPr id="0" name="HTMLOpti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8950" name="HTMLOption6" r:id="rId8" imgW="257040" imgH="304920"/>
        </mc:Choice>
        <mc:Fallback>
          <p:control name="HTMLOption6" r:id="rId8" imgW="257040" imgH="304920">
            <p:pic>
              <p:nvPicPr>
                <p:cNvPr id="0" name="HTMLOpti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8951" name="HTMLOption7" r:id="rId9" imgW="257040" imgH="304920"/>
        </mc:Choice>
        <mc:Fallback>
          <p:control name="HTMLOption7" r:id="rId9" imgW="257040" imgH="304920">
            <p:pic>
              <p:nvPicPr>
                <p:cNvPr id="0" name="HTMLOpti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8952" name="HTMLOption8" r:id="rId10" imgW="257040" imgH="304920"/>
        </mc:Choice>
        <mc:Fallback>
          <p:control name="HTMLOption8" r:id="rId10" imgW="257040" imgH="304920">
            <p:pic>
              <p:nvPicPr>
                <p:cNvPr id="0" name="HTMLOption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8953" name="HTMLOption9" r:id="rId11" imgW="257040" imgH="304920"/>
        </mc:Choice>
        <mc:Fallback>
          <p:control name="HTMLOption9" r:id="rId11" imgW="257040" imgH="304920">
            <p:pic>
              <p:nvPicPr>
                <p:cNvPr id="0" name="HTMLOption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8954" name="HTMLOption10" r:id="rId12" imgW="257040" imgH="304920"/>
        </mc:Choice>
        <mc:Fallback>
          <p:control name="HTMLOption10" r:id="rId12" imgW="257040" imgH="304920">
            <p:pic>
              <p:nvPicPr>
                <p:cNvPr id="0" name="HTMLOption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8955" name="HTMLOption11" r:id="rId13" imgW="257040" imgH="304920"/>
        </mc:Choice>
        <mc:Fallback>
          <p:control name="HTMLOption11" r:id="rId13" imgW="257040" imgH="304920">
            <p:pic>
              <p:nvPicPr>
                <p:cNvPr id="0" name="HTMLOption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8956" name="HTMLOption12" r:id="rId14" imgW="257040" imgH="304920"/>
        </mc:Choice>
        <mc:Fallback>
          <p:control name="HTMLOption12" r:id="rId14" imgW="257040" imgH="304920">
            <p:pic>
              <p:nvPicPr>
                <p:cNvPr id="0" name="HTMLOption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8957" name="HTMLOption13" r:id="rId15" imgW="257040" imgH="304920"/>
        </mc:Choice>
        <mc:Fallback>
          <p:control name="HTMLOption13" r:id="rId15" imgW="257040" imgH="304920">
            <p:pic>
              <p:nvPicPr>
                <p:cNvPr id="0" name="HTMLOption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8958" name="HTMLOption14" r:id="rId16" imgW="257040" imgH="304920"/>
        </mc:Choice>
        <mc:Fallback>
          <p:control name="HTMLOption14" r:id="rId16" imgW="257040" imgH="304920">
            <p:pic>
              <p:nvPicPr>
                <p:cNvPr id="0" name="HTMLOption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5809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Аналитическая справка в </a:t>
            </a:r>
            <a:r>
              <a:rPr lang="ru-RU" sz="2800" dirty="0"/>
              <a:t>ДОО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131450"/>
              </p:ext>
            </p:extLst>
          </p:nvPr>
        </p:nvGraphicFramePr>
        <p:xfrm>
          <a:off x="899592" y="1052736"/>
          <a:ext cx="8136904" cy="5448305"/>
        </p:xfrm>
        <a:graphic>
          <a:graphicData uri="http://schemas.openxmlformats.org/drawingml/2006/table">
            <a:tbl>
              <a:tblPr firstRow="1" firstCol="1" bandRow="1"/>
              <a:tblGrid>
                <a:gridCol w="2160240"/>
                <a:gridCol w="5976664"/>
              </a:tblGrid>
              <a:tr h="2899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основании Положения о ВСОКО  д/с «Ягодка» ГБОУ СОШ № был проведен внутренний мониторинг оценки качества образования 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детского</a:t>
                      </a:r>
                      <a:r>
                        <a:rPr lang="ru-RU" sz="9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сада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Формирование единой системы диагностики и контроля состояния качества дошкольного образования, обеспечивающей определение факторов и своевременное выявление изменений , влияющих на качество образования в ДО в соответствии с ФГОС ДО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 рабочей группы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Исследования 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проводились по нескольким направлениям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открытость ДО для родителей и общественных организаций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комфортность условий для осуществления образовательной деятельности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условия качества реализации образовательной деятельности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-удовлетворенность родителей качеством предоставляемых услуг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 проведении мониторинга были использованы несколько процедур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ходе проверки были рассмотрены следующие вопросы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Анализ работы официального сайта  д/с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Выводы и предложения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Анализ кадрового обеспечения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Выводы и 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предложения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Анализ РППС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Выводы и предложения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Анализ образовательной деятельности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Выводы и предложения: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Анализ психолого-педагогического обеспечения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Выводы и предложения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Анализ удовлетворенности родителей как заказчиков образования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ЗАКЛЮЧЕНИЕ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none" strike="noStrike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none" strike="noStrike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Рекомендации (управленческие решения)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Перспектива развития (управленческие решения)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" marR="47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4677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93640" y="2780705"/>
            <a:ext cx="516632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Спасибо за внимание !</a:t>
            </a:r>
            <a:r>
              <a:rPr lang="ru-RU" sz="44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44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40451" y="4136359"/>
            <a:ext cx="447269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Фактический адрес: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446 430 </a:t>
            </a:r>
            <a:r>
              <a:rPr lang="ru-RU" altLang="ru-RU" sz="20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Самарская </a:t>
            </a:r>
            <a:r>
              <a:rPr lang="ru-RU" altLang="ru-RU" sz="20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область,</a:t>
            </a:r>
            <a:endParaRPr lang="ru-RU" alt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 Кинель, ул. Маяковского, д. 65-а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Телефон: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8(846 63) 6-38-30 заведующий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8(846 63) 6-10-83 общий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E-mail: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ds7yagodka@mail.ru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Сайт: </a:t>
            </a:r>
            <a:r>
              <a:rPr lang="en-US" altLang="ru-RU" sz="2000" u="sng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</a:t>
            </a:r>
            <a:r>
              <a:rPr lang="en-US" altLang="ru-RU" sz="2000" u="sng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://</a:t>
            </a:r>
            <a:r>
              <a:rPr lang="en-US" altLang="ru-RU" sz="2000" u="sng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detsad-yagodka.minobr63.ru</a:t>
            </a:r>
            <a:r>
              <a:rPr lang="ru-RU" altLang="ru-RU" sz="2000" u="sng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85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9996" y="188640"/>
            <a:ext cx="8748464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2800" spc="5" dirty="0">
                <a:latin typeface="Times New Roman"/>
                <a:cs typeface="Times New Roman"/>
              </a:rPr>
              <a:t>Внутренняя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система </a:t>
            </a:r>
            <a:r>
              <a:rPr sz="2800" spc="-7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оценки </a:t>
            </a:r>
            <a:r>
              <a:rPr sz="2800" spc="-15" dirty="0">
                <a:latin typeface="Times New Roman"/>
                <a:cs typeface="Times New Roman"/>
              </a:rPr>
              <a:t>качества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образования </a:t>
            </a:r>
            <a:r>
              <a:rPr sz="2800" dirty="0">
                <a:latin typeface="Times New Roman"/>
                <a:cs typeface="Times New Roman"/>
              </a:rPr>
              <a:t>в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lang="ru-RU" sz="2800" spc="-65" dirty="0" smtClean="0">
                <a:latin typeface="Times New Roman"/>
                <a:cs typeface="Times New Roman"/>
              </a:rPr>
              <a:t>детском саду «Ягодка» ГБОУ СОШ № 11 г. Кинеля</a:t>
            </a:r>
            <a:endParaRPr sz="2800" dirty="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080415" y="5556948"/>
            <a:ext cx="7908409" cy="968396"/>
            <a:chOff x="3758184" y="6277355"/>
            <a:chExt cx="8342630" cy="577850"/>
          </a:xfrm>
        </p:grpSpPr>
        <p:sp>
          <p:nvSpPr>
            <p:cNvPr id="5" name="object 5"/>
            <p:cNvSpPr/>
            <p:nvPr/>
          </p:nvSpPr>
          <p:spPr>
            <a:xfrm>
              <a:off x="3758184" y="6277355"/>
              <a:ext cx="8342630" cy="577850"/>
            </a:xfrm>
            <a:custGeom>
              <a:avLst/>
              <a:gdLst/>
              <a:ahLst/>
              <a:cxnLst/>
              <a:rect l="l" t="t" r="r" b="b"/>
              <a:pathLst>
                <a:path w="8342630" h="577850">
                  <a:moveTo>
                    <a:pt x="8342375" y="0"/>
                  </a:moveTo>
                  <a:lnTo>
                    <a:pt x="0" y="0"/>
                  </a:lnTo>
                  <a:lnTo>
                    <a:pt x="0" y="577596"/>
                  </a:lnTo>
                  <a:lnTo>
                    <a:pt x="8342375" y="577596"/>
                  </a:lnTo>
                  <a:lnTo>
                    <a:pt x="8342375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758184" y="6277355"/>
              <a:ext cx="8342630" cy="577850"/>
            </a:xfrm>
            <a:custGeom>
              <a:avLst/>
              <a:gdLst/>
              <a:ahLst/>
              <a:cxnLst/>
              <a:rect l="l" t="t" r="r" b="b"/>
              <a:pathLst>
                <a:path w="8342630" h="577850">
                  <a:moveTo>
                    <a:pt x="0" y="577596"/>
                  </a:moveTo>
                  <a:lnTo>
                    <a:pt x="8342375" y="577596"/>
                  </a:lnTo>
                  <a:lnTo>
                    <a:pt x="8342375" y="0"/>
                  </a:lnTo>
                  <a:lnTo>
                    <a:pt x="0" y="0"/>
                  </a:lnTo>
                  <a:lnTo>
                    <a:pt x="0" y="577596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1074415" y="3435903"/>
            <a:ext cx="7895711" cy="1128706"/>
            <a:chOff x="3751834" y="981202"/>
            <a:chExt cx="8355330" cy="902969"/>
          </a:xfrm>
        </p:grpSpPr>
        <p:sp>
          <p:nvSpPr>
            <p:cNvPr id="25" name="object 25"/>
            <p:cNvSpPr/>
            <p:nvPr/>
          </p:nvSpPr>
          <p:spPr>
            <a:xfrm>
              <a:off x="3758184" y="987552"/>
              <a:ext cx="8342630" cy="890269"/>
            </a:xfrm>
            <a:custGeom>
              <a:avLst/>
              <a:gdLst/>
              <a:ahLst/>
              <a:cxnLst/>
              <a:rect l="l" t="t" r="r" b="b"/>
              <a:pathLst>
                <a:path w="8342630" h="890269">
                  <a:moveTo>
                    <a:pt x="8342375" y="0"/>
                  </a:moveTo>
                  <a:lnTo>
                    <a:pt x="0" y="0"/>
                  </a:lnTo>
                  <a:lnTo>
                    <a:pt x="0" y="578358"/>
                  </a:lnTo>
                  <a:lnTo>
                    <a:pt x="4059936" y="578358"/>
                  </a:lnTo>
                  <a:lnTo>
                    <a:pt x="4059936" y="667512"/>
                  </a:lnTo>
                  <a:lnTo>
                    <a:pt x="3948684" y="667512"/>
                  </a:lnTo>
                  <a:lnTo>
                    <a:pt x="4171188" y="890015"/>
                  </a:lnTo>
                  <a:lnTo>
                    <a:pt x="4393692" y="667512"/>
                  </a:lnTo>
                  <a:lnTo>
                    <a:pt x="4282440" y="667512"/>
                  </a:lnTo>
                  <a:lnTo>
                    <a:pt x="4282440" y="578358"/>
                  </a:lnTo>
                  <a:lnTo>
                    <a:pt x="8342375" y="578358"/>
                  </a:lnTo>
                  <a:lnTo>
                    <a:pt x="8342375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758184" y="987552"/>
              <a:ext cx="8342630" cy="890269"/>
            </a:xfrm>
            <a:custGeom>
              <a:avLst/>
              <a:gdLst/>
              <a:ahLst/>
              <a:cxnLst/>
              <a:rect l="l" t="t" r="r" b="b"/>
              <a:pathLst>
                <a:path w="8342630" h="890269">
                  <a:moveTo>
                    <a:pt x="8342375" y="578358"/>
                  </a:moveTo>
                  <a:lnTo>
                    <a:pt x="4282440" y="578358"/>
                  </a:lnTo>
                  <a:lnTo>
                    <a:pt x="4282440" y="667512"/>
                  </a:lnTo>
                  <a:lnTo>
                    <a:pt x="4393692" y="667512"/>
                  </a:lnTo>
                  <a:lnTo>
                    <a:pt x="4171188" y="890015"/>
                  </a:lnTo>
                  <a:lnTo>
                    <a:pt x="3948684" y="667512"/>
                  </a:lnTo>
                  <a:lnTo>
                    <a:pt x="4059936" y="667512"/>
                  </a:lnTo>
                  <a:lnTo>
                    <a:pt x="4059936" y="578358"/>
                  </a:lnTo>
                  <a:lnTo>
                    <a:pt x="0" y="578358"/>
                  </a:lnTo>
                  <a:lnTo>
                    <a:pt x="0" y="0"/>
                  </a:lnTo>
                  <a:lnTo>
                    <a:pt x="8342375" y="0"/>
                  </a:lnTo>
                  <a:lnTo>
                    <a:pt x="8342375" y="578358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049679" y="3470094"/>
            <a:ext cx="7883858" cy="660437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861694" marR="5080" indent="-849630">
              <a:spcBef>
                <a:spcPts val="350"/>
              </a:spcBef>
            </a:pPr>
            <a:r>
              <a:rPr lang="ru-RU" sz="2000" spc="-5" dirty="0" smtClean="0">
                <a:latin typeface="Times New Roman"/>
                <a:cs typeface="Times New Roman"/>
              </a:rPr>
              <a:t>Приказ о </a:t>
            </a:r>
            <a:r>
              <a:rPr lang="ru-RU" sz="2000" dirty="0" smtClean="0">
                <a:latin typeface="Times New Roman"/>
                <a:cs typeface="Times New Roman"/>
              </a:rPr>
              <a:t>проведении ВСОКО </a:t>
            </a:r>
            <a:r>
              <a:rPr sz="2000" dirty="0" smtClean="0">
                <a:latin typeface="Times New Roman"/>
                <a:cs typeface="Times New Roman"/>
              </a:rPr>
              <a:t>в </a:t>
            </a:r>
            <a:r>
              <a:rPr lang="ru-RU" sz="2000" spc="-30" dirty="0">
                <a:latin typeface="Times New Roman"/>
                <a:cs typeface="Times New Roman"/>
              </a:rPr>
              <a:t>детском саду «Ягодка» ГБОУ СОШ № 11 г. Кинеля </a:t>
            </a:r>
            <a:r>
              <a:rPr lang="ru-RU" sz="2000" spc="-15" dirty="0">
                <a:latin typeface="Times New Roman"/>
                <a:cs typeface="Times New Roman"/>
              </a:rPr>
              <a:t> </a:t>
            </a:r>
            <a:r>
              <a:rPr lang="ru-RU" sz="2000" spc="-15" dirty="0" smtClean="0">
                <a:latin typeface="Times New Roman"/>
                <a:cs typeface="Times New Roman"/>
              </a:rPr>
              <a:t>на учебный год </a:t>
            </a:r>
            <a:r>
              <a:rPr sz="2000" spc="-40" dirty="0" smtClean="0">
                <a:latin typeface="Times New Roman"/>
                <a:cs typeface="Times New Roman"/>
              </a:rPr>
              <a:t> </a:t>
            </a:r>
            <a:endParaRPr sz="2000" dirty="0">
              <a:latin typeface="Times New Roman"/>
              <a:cs typeface="Times New Roman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187625" y="1196752"/>
            <a:ext cx="7696154" cy="1135347"/>
            <a:chOff x="3752088" y="100584"/>
            <a:chExt cx="8354695" cy="902335"/>
          </a:xfrm>
        </p:grpSpPr>
        <p:sp>
          <p:nvSpPr>
            <p:cNvPr id="29" name="object 29"/>
            <p:cNvSpPr/>
            <p:nvPr/>
          </p:nvSpPr>
          <p:spPr>
            <a:xfrm>
              <a:off x="3758184" y="106680"/>
              <a:ext cx="8342630" cy="890269"/>
            </a:xfrm>
            <a:custGeom>
              <a:avLst/>
              <a:gdLst/>
              <a:ahLst/>
              <a:cxnLst/>
              <a:rect l="l" t="t" r="r" b="b"/>
              <a:pathLst>
                <a:path w="8342630" h="890269">
                  <a:moveTo>
                    <a:pt x="8342375" y="0"/>
                  </a:moveTo>
                  <a:lnTo>
                    <a:pt x="0" y="0"/>
                  </a:lnTo>
                  <a:lnTo>
                    <a:pt x="0" y="578358"/>
                  </a:lnTo>
                  <a:lnTo>
                    <a:pt x="4059936" y="578358"/>
                  </a:lnTo>
                  <a:lnTo>
                    <a:pt x="4059936" y="667512"/>
                  </a:lnTo>
                  <a:lnTo>
                    <a:pt x="3948684" y="667512"/>
                  </a:lnTo>
                  <a:lnTo>
                    <a:pt x="4171188" y="890016"/>
                  </a:lnTo>
                  <a:lnTo>
                    <a:pt x="4393692" y="667512"/>
                  </a:lnTo>
                  <a:lnTo>
                    <a:pt x="4282440" y="667512"/>
                  </a:lnTo>
                  <a:lnTo>
                    <a:pt x="4282440" y="578358"/>
                  </a:lnTo>
                  <a:lnTo>
                    <a:pt x="8342375" y="578358"/>
                  </a:lnTo>
                  <a:lnTo>
                    <a:pt x="8342375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758184" y="106680"/>
              <a:ext cx="8342630" cy="890269"/>
            </a:xfrm>
            <a:custGeom>
              <a:avLst/>
              <a:gdLst/>
              <a:ahLst/>
              <a:cxnLst/>
              <a:rect l="l" t="t" r="r" b="b"/>
              <a:pathLst>
                <a:path w="8342630" h="890269">
                  <a:moveTo>
                    <a:pt x="8342375" y="578358"/>
                  </a:moveTo>
                  <a:lnTo>
                    <a:pt x="4282440" y="578358"/>
                  </a:lnTo>
                  <a:lnTo>
                    <a:pt x="4282440" y="667512"/>
                  </a:lnTo>
                  <a:lnTo>
                    <a:pt x="4393692" y="667512"/>
                  </a:lnTo>
                  <a:lnTo>
                    <a:pt x="4171188" y="890016"/>
                  </a:lnTo>
                  <a:lnTo>
                    <a:pt x="3948684" y="667512"/>
                  </a:lnTo>
                  <a:lnTo>
                    <a:pt x="4059936" y="667512"/>
                  </a:lnTo>
                  <a:lnTo>
                    <a:pt x="4059936" y="578358"/>
                  </a:lnTo>
                  <a:lnTo>
                    <a:pt x="0" y="578358"/>
                  </a:lnTo>
                  <a:lnTo>
                    <a:pt x="0" y="0"/>
                  </a:lnTo>
                  <a:lnTo>
                    <a:pt x="8342375" y="0"/>
                  </a:lnTo>
                  <a:lnTo>
                    <a:pt x="8342375" y="578358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1243773" y="1206132"/>
            <a:ext cx="7529511" cy="1010532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230504" marR="222250" algn="ctr">
              <a:lnSpc>
                <a:spcPts val="2080"/>
              </a:lnSpc>
              <a:spcBef>
                <a:spcPts val="439"/>
              </a:spcBef>
            </a:pPr>
            <a:r>
              <a:rPr sz="2000" spc="-15" dirty="0">
                <a:latin typeface="Times New Roman"/>
                <a:cs typeface="Times New Roman"/>
              </a:rPr>
              <a:t>Положение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внутренней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системе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оценки </a:t>
            </a:r>
            <a:r>
              <a:rPr sz="2000" spc="-15" dirty="0" err="1">
                <a:latin typeface="Times New Roman"/>
                <a:cs typeface="Times New Roman"/>
              </a:rPr>
              <a:t>качества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 err="1" smtClean="0">
                <a:latin typeface="Times New Roman"/>
                <a:cs typeface="Times New Roman"/>
              </a:rPr>
              <a:t>образования</a:t>
            </a:r>
            <a:r>
              <a:rPr sz="2000" spc="-30" dirty="0" smtClean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lang="ru-RU" sz="2000" spc="-10" dirty="0" smtClean="0">
                <a:latin typeface="Times New Roman"/>
                <a:cs typeface="Times New Roman"/>
              </a:rPr>
              <a:t>детском саду «Ягодка» ГБОУ СОШ № 11 г. Кинеля</a:t>
            </a:r>
            <a:endParaRPr sz="20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15"/>
              </a:spcBef>
            </a:pPr>
            <a:r>
              <a:rPr sz="1100" spc="-5" dirty="0">
                <a:latin typeface="Times New Roman"/>
                <a:cs typeface="Times New Roman"/>
              </a:rPr>
              <a:t>(принято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на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педагогическом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 err="1">
                <a:latin typeface="Times New Roman"/>
                <a:cs typeface="Times New Roman"/>
              </a:rPr>
              <a:t>совете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lang="ru-RU" sz="1100" spc="-5" dirty="0" smtClean="0">
                <a:latin typeface="Times New Roman"/>
                <a:cs typeface="Times New Roman"/>
              </a:rPr>
              <a:t>Учреждения </a:t>
            </a:r>
            <a:r>
              <a:rPr lang="ru-RU" sz="1100" spc="-5" dirty="0">
                <a:latin typeface="Times New Roman"/>
                <a:cs typeface="Times New Roman"/>
              </a:rPr>
              <a:t>П</a:t>
            </a:r>
            <a:r>
              <a:rPr sz="1100" spc="-5" dirty="0" err="1" smtClean="0">
                <a:latin typeface="Times New Roman"/>
                <a:cs typeface="Times New Roman"/>
              </a:rPr>
              <a:t>ротокол</a:t>
            </a:r>
            <a:r>
              <a:rPr sz="1100" dirty="0" smtClean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№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lang="ru-RU" sz="1100" dirty="0">
                <a:latin typeface="Times New Roman"/>
                <a:cs typeface="Times New Roman"/>
              </a:rPr>
              <a:t>6</a:t>
            </a:r>
            <a:r>
              <a:rPr sz="1100" spc="10" dirty="0" smtClean="0">
                <a:latin typeface="Times New Roman"/>
                <a:cs typeface="Times New Roman"/>
              </a:rPr>
              <a:t> </a:t>
            </a:r>
            <a:r>
              <a:rPr sz="1100" dirty="0" err="1">
                <a:latin typeface="Times New Roman"/>
                <a:cs typeface="Times New Roman"/>
              </a:rPr>
              <a:t>от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lang="ru-RU" sz="1100" dirty="0" smtClean="0">
                <a:latin typeface="Times New Roman"/>
                <a:cs typeface="Times New Roman"/>
              </a:rPr>
              <a:t>30</a:t>
            </a:r>
            <a:r>
              <a:rPr sz="1100" dirty="0" smtClean="0">
                <a:latin typeface="Times New Roman"/>
                <a:cs typeface="Times New Roman"/>
              </a:rPr>
              <a:t>.03.20</a:t>
            </a:r>
            <a:r>
              <a:rPr lang="ru-RU" sz="1100" dirty="0" smtClean="0">
                <a:latin typeface="Times New Roman"/>
                <a:cs typeface="Times New Roman"/>
              </a:rPr>
              <a:t>22</a:t>
            </a:r>
            <a:r>
              <a:rPr sz="1100" dirty="0" smtClean="0">
                <a:latin typeface="Times New Roman"/>
                <a:cs typeface="Times New Roman"/>
              </a:rPr>
              <a:t>г</a:t>
            </a:r>
            <a:r>
              <a:rPr sz="1100" dirty="0">
                <a:latin typeface="Times New Roman"/>
                <a:cs typeface="Times New Roman"/>
              </a:rPr>
              <a:t>.,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lang="ru-RU" sz="1100" spc="-15" dirty="0">
                <a:latin typeface="Times New Roman"/>
                <a:cs typeface="Times New Roman"/>
              </a:rPr>
              <a:t>согласовано Управляющим советом </a:t>
            </a:r>
            <a:r>
              <a:rPr lang="ru-RU" sz="1100" spc="-15" dirty="0" smtClean="0">
                <a:latin typeface="Times New Roman"/>
                <a:cs typeface="Times New Roman"/>
              </a:rPr>
              <a:t>Учреждения Протокол </a:t>
            </a:r>
            <a:r>
              <a:rPr lang="ru-RU" sz="1100" spc="-15" dirty="0">
                <a:latin typeface="Times New Roman"/>
                <a:cs typeface="Times New Roman"/>
              </a:rPr>
              <a:t>№ 7от 30.03.2022г. </a:t>
            </a:r>
            <a:r>
              <a:rPr lang="ru-RU" sz="1100" spc="-15" dirty="0" smtClean="0">
                <a:latin typeface="Times New Roman"/>
                <a:cs typeface="Times New Roman"/>
              </a:rPr>
              <a:t>, </a:t>
            </a:r>
            <a:r>
              <a:rPr sz="1100" spc="-5" dirty="0" err="1" smtClean="0">
                <a:latin typeface="Times New Roman"/>
                <a:cs typeface="Times New Roman"/>
              </a:rPr>
              <a:t>утверждено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-5" dirty="0" err="1">
                <a:latin typeface="Times New Roman"/>
                <a:cs typeface="Times New Roman"/>
              </a:rPr>
              <a:t>приказом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lang="ru-RU" sz="1100" dirty="0" smtClean="0">
                <a:latin typeface="Times New Roman"/>
                <a:cs typeface="Times New Roman"/>
              </a:rPr>
              <a:t>директора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№ </a:t>
            </a:r>
            <a:r>
              <a:rPr lang="ru-RU" sz="1100" dirty="0" smtClean="0">
                <a:latin typeface="Times New Roman"/>
                <a:cs typeface="Times New Roman"/>
              </a:rPr>
              <a:t>214-од</a:t>
            </a:r>
            <a:r>
              <a:rPr sz="1100" spc="5" dirty="0" smtClean="0">
                <a:latin typeface="Times New Roman"/>
                <a:cs typeface="Times New Roman"/>
              </a:rPr>
              <a:t> </a:t>
            </a:r>
            <a:r>
              <a:rPr sz="1100" dirty="0" err="1">
                <a:latin typeface="Times New Roman"/>
                <a:cs typeface="Times New Roman"/>
              </a:rPr>
              <a:t>от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lang="ru-RU" sz="1100" dirty="0" smtClean="0">
                <a:latin typeface="Times New Roman"/>
                <a:cs typeface="Times New Roman"/>
              </a:rPr>
              <a:t>31</a:t>
            </a:r>
            <a:r>
              <a:rPr sz="1100" dirty="0" smtClean="0">
                <a:latin typeface="Times New Roman"/>
                <a:cs typeface="Times New Roman"/>
              </a:rPr>
              <a:t>.03.20</a:t>
            </a:r>
            <a:r>
              <a:rPr lang="ru-RU" sz="1100" dirty="0" smtClean="0">
                <a:latin typeface="Times New Roman"/>
                <a:cs typeface="Times New Roman"/>
              </a:rPr>
              <a:t>22</a:t>
            </a:r>
            <a:r>
              <a:rPr sz="1100" dirty="0" smtClean="0">
                <a:latin typeface="Times New Roman"/>
                <a:cs typeface="Times New Roman"/>
              </a:rPr>
              <a:t>г</a:t>
            </a:r>
            <a:r>
              <a:rPr sz="1100" dirty="0">
                <a:latin typeface="Times New Roman"/>
                <a:cs typeface="Times New Roman"/>
              </a:rPr>
              <a:t>.)</a:t>
            </a:r>
          </a:p>
        </p:txBody>
      </p:sp>
      <p:grpSp>
        <p:nvGrpSpPr>
          <p:cNvPr id="35" name="object 28"/>
          <p:cNvGrpSpPr/>
          <p:nvPr/>
        </p:nvGrpSpPr>
        <p:grpSpPr>
          <a:xfrm>
            <a:off x="1049679" y="2324587"/>
            <a:ext cx="7917913" cy="1135347"/>
            <a:chOff x="3752088" y="100584"/>
            <a:chExt cx="8354695" cy="902335"/>
          </a:xfrm>
        </p:grpSpPr>
        <p:sp>
          <p:nvSpPr>
            <p:cNvPr id="36" name="object 29"/>
            <p:cNvSpPr/>
            <p:nvPr/>
          </p:nvSpPr>
          <p:spPr>
            <a:xfrm>
              <a:off x="3758184" y="106680"/>
              <a:ext cx="8342630" cy="890269"/>
            </a:xfrm>
            <a:custGeom>
              <a:avLst/>
              <a:gdLst/>
              <a:ahLst/>
              <a:cxnLst/>
              <a:rect l="l" t="t" r="r" b="b"/>
              <a:pathLst>
                <a:path w="8342630" h="890269">
                  <a:moveTo>
                    <a:pt x="8342375" y="0"/>
                  </a:moveTo>
                  <a:lnTo>
                    <a:pt x="0" y="0"/>
                  </a:lnTo>
                  <a:lnTo>
                    <a:pt x="0" y="578358"/>
                  </a:lnTo>
                  <a:lnTo>
                    <a:pt x="4059936" y="578358"/>
                  </a:lnTo>
                  <a:lnTo>
                    <a:pt x="4059936" y="667512"/>
                  </a:lnTo>
                  <a:lnTo>
                    <a:pt x="3948684" y="667512"/>
                  </a:lnTo>
                  <a:lnTo>
                    <a:pt x="4171188" y="890016"/>
                  </a:lnTo>
                  <a:lnTo>
                    <a:pt x="4393692" y="667512"/>
                  </a:lnTo>
                  <a:lnTo>
                    <a:pt x="4282440" y="667512"/>
                  </a:lnTo>
                  <a:lnTo>
                    <a:pt x="4282440" y="578358"/>
                  </a:lnTo>
                  <a:lnTo>
                    <a:pt x="8342375" y="578358"/>
                  </a:lnTo>
                  <a:lnTo>
                    <a:pt x="8342375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0"/>
            <p:cNvSpPr/>
            <p:nvPr/>
          </p:nvSpPr>
          <p:spPr>
            <a:xfrm>
              <a:off x="3758184" y="106680"/>
              <a:ext cx="8342630" cy="890269"/>
            </a:xfrm>
            <a:custGeom>
              <a:avLst/>
              <a:gdLst/>
              <a:ahLst/>
              <a:cxnLst/>
              <a:rect l="l" t="t" r="r" b="b"/>
              <a:pathLst>
                <a:path w="8342630" h="890269">
                  <a:moveTo>
                    <a:pt x="8342375" y="578358"/>
                  </a:moveTo>
                  <a:lnTo>
                    <a:pt x="4282440" y="578358"/>
                  </a:lnTo>
                  <a:lnTo>
                    <a:pt x="4282440" y="667512"/>
                  </a:lnTo>
                  <a:lnTo>
                    <a:pt x="4393692" y="667512"/>
                  </a:lnTo>
                  <a:lnTo>
                    <a:pt x="4171188" y="890016"/>
                  </a:lnTo>
                  <a:lnTo>
                    <a:pt x="3948684" y="667512"/>
                  </a:lnTo>
                  <a:lnTo>
                    <a:pt x="4059936" y="667512"/>
                  </a:lnTo>
                  <a:lnTo>
                    <a:pt x="4059936" y="578358"/>
                  </a:lnTo>
                  <a:lnTo>
                    <a:pt x="0" y="578358"/>
                  </a:lnTo>
                  <a:lnTo>
                    <a:pt x="0" y="0"/>
                  </a:lnTo>
                  <a:lnTo>
                    <a:pt x="8342375" y="0"/>
                  </a:lnTo>
                  <a:lnTo>
                    <a:pt x="8342375" y="578358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1"/>
          <p:cNvSpPr txBox="1"/>
          <p:nvPr/>
        </p:nvSpPr>
        <p:spPr>
          <a:xfrm>
            <a:off x="1055717" y="2324587"/>
            <a:ext cx="7817023" cy="1010532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230504" marR="222250" algn="ctr">
              <a:lnSpc>
                <a:spcPts val="2080"/>
              </a:lnSpc>
              <a:spcBef>
                <a:spcPts val="439"/>
              </a:spcBef>
            </a:pPr>
            <a:r>
              <a:rPr sz="2000" spc="-15" dirty="0" smtClean="0">
                <a:latin typeface="Times New Roman"/>
                <a:cs typeface="Times New Roman"/>
              </a:rPr>
              <a:t>П</a:t>
            </a:r>
            <a:r>
              <a:rPr lang="ru-RU" sz="2000" spc="-15" dirty="0" err="1" smtClean="0">
                <a:latin typeface="Times New Roman"/>
                <a:cs typeface="Times New Roman"/>
              </a:rPr>
              <a:t>рограмма</a:t>
            </a:r>
            <a:r>
              <a:rPr lang="ru-RU" sz="2000" spc="-15" dirty="0" smtClean="0">
                <a:latin typeface="Times New Roman"/>
                <a:cs typeface="Times New Roman"/>
              </a:rPr>
              <a:t> </a:t>
            </a:r>
            <a:r>
              <a:rPr sz="2000" spc="10" dirty="0" smtClean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внутренней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системе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оценки </a:t>
            </a:r>
            <a:r>
              <a:rPr sz="2000" spc="-15" dirty="0" err="1">
                <a:latin typeface="Times New Roman"/>
                <a:cs typeface="Times New Roman"/>
              </a:rPr>
              <a:t>качества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 err="1" smtClean="0">
                <a:latin typeface="Times New Roman"/>
                <a:cs typeface="Times New Roman"/>
              </a:rPr>
              <a:t>образования</a:t>
            </a:r>
            <a:r>
              <a:rPr sz="2000" spc="-30" dirty="0" smtClean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lang="ru-RU" sz="2000" spc="-10" dirty="0" smtClean="0">
                <a:latin typeface="Times New Roman"/>
                <a:cs typeface="Times New Roman"/>
              </a:rPr>
              <a:t>детском саду «Ягодка» ГБОУ СОШ № 11 г. Кинеля</a:t>
            </a:r>
            <a:endParaRPr sz="20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15"/>
              </a:spcBef>
            </a:pPr>
            <a:r>
              <a:rPr sz="1100" spc="-5" dirty="0">
                <a:latin typeface="Times New Roman"/>
                <a:cs typeface="Times New Roman"/>
              </a:rPr>
              <a:t>(принято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на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педагогическом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 err="1">
                <a:latin typeface="Times New Roman"/>
                <a:cs typeface="Times New Roman"/>
              </a:rPr>
              <a:t>совете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lang="ru-RU" sz="1100" spc="-5" dirty="0" smtClean="0">
                <a:latin typeface="Times New Roman"/>
                <a:cs typeface="Times New Roman"/>
              </a:rPr>
              <a:t>Учреждения </a:t>
            </a:r>
            <a:r>
              <a:rPr lang="ru-RU" sz="1100" spc="-5" dirty="0">
                <a:latin typeface="Times New Roman"/>
                <a:cs typeface="Times New Roman"/>
              </a:rPr>
              <a:t>П</a:t>
            </a:r>
            <a:r>
              <a:rPr sz="1100" spc="-5" dirty="0" err="1" smtClean="0">
                <a:latin typeface="Times New Roman"/>
                <a:cs typeface="Times New Roman"/>
              </a:rPr>
              <a:t>ротокол</a:t>
            </a:r>
            <a:r>
              <a:rPr sz="1100" dirty="0" smtClean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№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lang="ru-RU" sz="1100" dirty="0">
                <a:latin typeface="Times New Roman"/>
                <a:cs typeface="Times New Roman"/>
              </a:rPr>
              <a:t>6</a:t>
            </a:r>
            <a:r>
              <a:rPr sz="1100" spc="10" dirty="0" smtClean="0">
                <a:latin typeface="Times New Roman"/>
                <a:cs typeface="Times New Roman"/>
              </a:rPr>
              <a:t> </a:t>
            </a:r>
            <a:r>
              <a:rPr sz="1100" dirty="0" err="1">
                <a:latin typeface="Times New Roman"/>
                <a:cs typeface="Times New Roman"/>
              </a:rPr>
              <a:t>от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lang="ru-RU" sz="1100" dirty="0" smtClean="0">
                <a:latin typeface="Times New Roman"/>
                <a:cs typeface="Times New Roman"/>
              </a:rPr>
              <a:t>30</a:t>
            </a:r>
            <a:r>
              <a:rPr sz="1100" dirty="0" smtClean="0">
                <a:latin typeface="Times New Roman"/>
                <a:cs typeface="Times New Roman"/>
              </a:rPr>
              <a:t>.03.20</a:t>
            </a:r>
            <a:r>
              <a:rPr lang="ru-RU" sz="1100" dirty="0" smtClean="0">
                <a:latin typeface="Times New Roman"/>
                <a:cs typeface="Times New Roman"/>
              </a:rPr>
              <a:t>22</a:t>
            </a:r>
            <a:r>
              <a:rPr sz="1100" dirty="0" smtClean="0">
                <a:latin typeface="Times New Roman"/>
                <a:cs typeface="Times New Roman"/>
              </a:rPr>
              <a:t>г</a:t>
            </a:r>
            <a:r>
              <a:rPr sz="1100" dirty="0">
                <a:latin typeface="Times New Roman"/>
                <a:cs typeface="Times New Roman"/>
              </a:rPr>
              <a:t>.,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 err="1" smtClean="0">
                <a:latin typeface="Times New Roman"/>
                <a:cs typeface="Times New Roman"/>
              </a:rPr>
              <a:t>утверждено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spc="-5" dirty="0" err="1">
                <a:latin typeface="Times New Roman"/>
                <a:cs typeface="Times New Roman"/>
              </a:rPr>
              <a:t>приказом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lang="ru-RU" sz="1100" dirty="0" smtClean="0">
                <a:latin typeface="Times New Roman"/>
                <a:cs typeface="Times New Roman"/>
              </a:rPr>
              <a:t>директора</a:t>
            </a:r>
            <a:r>
              <a:rPr sz="1100" spc="-10" dirty="0" smtClean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№ </a:t>
            </a:r>
            <a:r>
              <a:rPr lang="ru-RU" sz="1100" dirty="0" smtClean="0">
                <a:latin typeface="Times New Roman"/>
                <a:cs typeface="Times New Roman"/>
              </a:rPr>
              <a:t>214-од</a:t>
            </a:r>
            <a:r>
              <a:rPr sz="1100" spc="5" dirty="0" smtClean="0">
                <a:latin typeface="Times New Roman"/>
                <a:cs typeface="Times New Roman"/>
              </a:rPr>
              <a:t> </a:t>
            </a:r>
            <a:r>
              <a:rPr sz="1100" dirty="0" err="1">
                <a:latin typeface="Times New Roman"/>
                <a:cs typeface="Times New Roman"/>
              </a:rPr>
              <a:t>от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lang="ru-RU" sz="1100" dirty="0" smtClean="0">
                <a:latin typeface="Times New Roman"/>
                <a:cs typeface="Times New Roman"/>
              </a:rPr>
              <a:t>31</a:t>
            </a:r>
            <a:r>
              <a:rPr sz="1100" dirty="0" smtClean="0">
                <a:latin typeface="Times New Roman"/>
                <a:cs typeface="Times New Roman"/>
              </a:rPr>
              <a:t>.03.20</a:t>
            </a:r>
            <a:r>
              <a:rPr lang="ru-RU" sz="1100" dirty="0" smtClean="0">
                <a:latin typeface="Times New Roman"/>
                <a:cs typeface="Times New Roman"/>
              </a:rPr>
              <a:t>22</a:t>
            </a:r>
            <a:r>
              <a:rPr sz="1100" dirty="0" smtClean="0">
                <a:latin typeface="Times New Roman"/>
                <a:cs typeface="Times New Roman"/>
              </a:rPr>
              <a:t>г</a:t>
            </a:r>
            <a:r>
              <a:rPr sz="1100" dirty="0">
                <a:latin typeface="Times New Roman"/>
                <a:cs typeface="Times New Roman"/>
              </a:rPr>
              <a:t>.)</a:t>
            </a:r>
          </a:p>
        </p:txBody>
      </p:sp>
      <p:grpSp>
        <p:nvGrpSpPr>
          <p:cNvPr id="39" name="object 24"/>
          <p:cNvGrpSpPr/>
          <p:nvPr/>
        </p:nvGrpSpPr>
        <p:grpSpPr>
          <a:xfrm>
            <a:off x="1049679" y="4456360"/>
            <a:ext cx="7945185" cy="1132880"/>
            <a:chOff x="3751834" y="981202"/>
            <a:chExt cx="8355330" cy="902969"/>
          </a:xfrm>
        </p:grpSpPr>
        <p:sp>
          <p:nvSpPr>
            <p:cNvPr id="40" name="object 25"/>
            <p:cNvSpPr/>
            <p:nvPr/>
          </p:nvSpPr>
          <p:spPr>
            <a:xfrm>
              <a:off x="3758184" y="987552"/>
              <a:ext cx="8342630" cy="890269"/>
            </a:xfrm>
            <a:custGeom>
              <a:avLst/>
              <a:gdLst/>
              <a:ahLst/>
              <a:cxnLst/>
              <a:rect l="l" t="t" r="r" b="b"/>
              <a:pathLst>
                <a:path w="8342630" h="890269">
                  <a:moveTo>
                    <a:pt x="8342375" y="0"/>
                  </a:moveTo>
                  <a:lnTo>
                    <a:pt x="0" y="0"/>
                  </a:lnTo>
                  <a:lnTo>
                    <a:pt x="0" y="578358"/>
                  </a:lnTo>
                  <a:lnTo>
                    <a:pt x="4059936" y="578358"/>
                  </a:lnTo>
                  <a:lnTo>
                    <a:pt x="4059936" y="667512"/>
                  </a:lnTo>
                  <a:lnTo>
                    <a:pt x="3948684" y="667512"/>
                  </a:lnTo>
                  <a:lnTo>
                    <a:pt x="4171188" y="890015"/>
                  </a:lnTo>
                  <a:lnTo>
                    <a:pt x="4393692" y="667512"/>
                  </a:lnTo>
                  <a:lnTo>
                    <a:pt x="4282440" y="667512"/>
                  </a:lnTo>
                  <a:lnTo>
                    <a:pt x="4282440" y="578358"/>
                  </a:lnTo>
                  <a:lnTo>
                    <a:pt x="8342375" y="578358"/>
                  </a:lnTo>
                  <a:lnTo>
                    <a:pt x="8342375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26"/>
            <p:cNvSpPr/>
            <p:nvPr/>
          </p:nvSpPr>
          <p:spPr>
            <a:xfrm>
              <a:off x="3758184" y="987552"/>
              <a:ext cx="8342630" cy="890269"/>
            </a:xfrm>
            <a:custGeom>
              <a:avLst/>
              <a:gdLst/>
              <a:ahLst/>
              <a:cxnLst/>
              <a:rect l="l" t="t" r="r" b="b"/>
              <a:pathLst>
                <a:path w="8342630" h="890269">
                  <a:moveTo>
                    <a:pt x="8342375" y="578358"/>
                  </a:moveTo>
                  <a:lnTo>
                    <a:pt x="4282440" y="578358"/>
                  </a:lnTo>
                  <a:lnTo>
                    <a:pt x="4282440" y="667512"/>
                  </a:lnTo>
                  <a:lnTo>
                    <a:pt x="4393692" y="667512"/>
                  </a:lnTo>
                  <a:lnTo>
                    <a:pt x="4171188" y="890015"/>
                  </a:lnTo>
                  <a:lnTo>
                    <a:pt x="3948684" y="667512"/>
                  </a:lnTo>
                  <a:lnTo>
                    <a:pt x="4059936" y="667512"/>
                  </a:lnTo>
                  <a:lnTo>
                    <a:pt x="4059936" y="578358"/>
                  </a:lnTo>
                  <a:lnTo>
                    <a:pt x="0" y="578358"/>
                  </a:lnTo>
                  <a:lnTo>
                    <a:pt x="0" y="0"/>
                  </a:lnTo>
                  <a:lnTo>
                    <a:pt x="8342375" y="0"/>
                  </a:lnTo>
                  <a:lnTo>
                    <a:pt x="8342375" y="578358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27"/>
          <p:cNvSpPr txBox="1"/>
          <p:nvPr/>
        </p:nvSpPr>
        <p:spPr>
          <a:xfrm>
            <a:off x="1193241" y="4448040"/>
            <a:ext cx="7811180" cy="660437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861694" marR="5080" indent="-849630" algn="ctr">
              <a:spcBef>
                <a:spcPts val="350"/>
              </a:spcBef>
            </a:pPr>
            <a:r>
              <a:rPr lang="ru-RU" sz="2000" spc="-5" dirty="0" smtClean="0">
                <a:latin typeface="Times New Roman"/>
                <a:cs typeface="Times New Roman"/>
              </a:rPr>
              <a:t>План проведения  </a:t>
            </a:r>
            <a:r>
              <a:rPr lang="ru-RU" sz="2000" dirty="0" smtClean="0">
                <a:latin typeface="Times New Roman"/>
                <a:cs typeface="Times New Roman"/>
              </a:rPr>
              <a:t>ВСОКО </a:t>
            </a:r>
            <a:r>
              <a:rPr sz="2000" dirty="0" smtClean="0">
                <a:latin typeface="Times New Roman"/>
                <a:cs typeface="Times New Roman"/>
              </a:rPr>
              <a:t>в </a:t>
            </a:r>
            <a:r>
              <a:rPr lang="ru-RU" sz="2000" spc="-30" dirty="0">
                <a:latin typeface="Times New Roman"/>
                <a:cs typeface="Times New Roman"/>
              </a:rPr>
              <a:t>детском саду «Ягодка» ГБОУ СОШ № 11 г. Кинеля </a:t>
            </a:r>
            <a:r>
              <a:rPr lang="ru-RU" sz="2000" spc="-15" dirty="0">
                <a:latin typeface="Times New Roman"/>
                <a:cs typeface="Times New Roman"/>
              </a:rPr>
              <a:t> </a:t>
            </a:r>
            <a:r>
              <a:rPr lang="ru-RU" sz="2000" spc="-15" dirty="0" smtClean="0">
                <a:latin typeface="Times New Roman"/>
                <a:cs typeface="Times New Roman"/>
              </a:rPr>
              <a:t>на учебный год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6" name="object 27"/>
          <p:cNvSpPr txBox="1"/>
          <p:nvPr/>
        </p:nvSpPr>
        <p:spPr>
          <a:xfrm>
            <a:off x="1130170" y="5515655"/>
            <a:ext cx="7811180" cy="660437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861694" marR="5080" indent="-849630" algn="ctr">
              <a:spcBef>
                <a:spcPts val="350"/>
              </a:spcBef>
            </a:pPr>
            <a:r>
              <a:rPr lang="ru-RU" sz="2000" spc="-5" dirty="0" smtClean="0">
                <a:latin typeface="Times New Roman"/>
                <a:cs typeface="Times New Roman"/>
              </a:rPr>
              <a:t>Аналитическая справка по результатам  </a:t>
            </a:r>
            <a:r>
              <a:rPr lang="ru-RU" sz="2000" dirty="0" smtClean="0">
                <a:latin typeface="Times New Roman"/>
                <a:cs typeface="Times New Roman"/>
              </a:rPr>
              <a:t>ВСОКО </a:t>
            </a:r>
            <a:r>
              <a:rPr sz="2000" dirty="0" smtClean="0">
                <a:latin typeface="Times New Roman"/>
                <a:cs typeface="Times New Roman"/>
              </a:rPr>
              <a:t>в </a:t>
            </a:r>
            <a:r>
              <a:rPr lang="ru-RU" sz="2000" spc="-30" dirty="0">
                <a:latin typeface="Times New Roman"/>
                <a:cs typeface="Times New Roman"/>
              </a:rPr>
              <a:t>детском саду «Ягодка» ГБОУ СОШ № 11 г. Кинеля </a:t>
            </a:r>
            <a:r>
              <a:rPr lang="ru-RU" sz="2000" spc="-15" dirty="0">
                <a:latin typeface="Times New Roman"/>
                <a:cs typeface="Times New Roman"/>
              </a:rPr>
              <a:t> з</a:t>
            </a:r>
            <a:r>
              <a:rPr lang="ru-RU" sz="2000" spc="-15" dirty="0" smtClean="0">
                <a:latin typeface="Times New Roman"/>
                <a:cs typeface="Times New Roman"/>
              </a:rPr>
              <a:t>а учебный год</a:t>
            </a:r>
            <a:endParaRPr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44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16632"/>
            <a:ext cx="7704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Структура и содержание положения о ВСОКО в детском саду</a:t>
            </a:r>
            <a:endParaRPr lang="ru-RU" sz="2000" dirty="0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448957"/>
              </p:ext>
            </p:extLst>
          </p:nvPr>
        </p:nvGraphicFramePr>
        <p:xfrm>
          <a:off x="1115617" y="764701"/>
          <a:ext cx="7818834" cy="5551152"/>
        </p:xfrm>
        <a:graphic>
          <a:graphicData uri="http://schemas.openxmlformats.org/drawingml/2006/table">
            <a:tbl>
              <a:tblPr firstRow="1" firstCol="1" bandRow="1"/>
              <a:tblGrid>
                <a:gridCol w="3384375"/>
                <a:gridCol w="4434459"/>
              </a:tblGrid>
              <a:tr h="380794"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Раздел положения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Что указать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794">
                <a:tc gridSpan="2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Вводная часть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9478"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Общие положения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Для чего разработали локальный акт; нормативная правовая база, на основе которой разработали акт; источники данных для оценки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752">
                <a:tc>
                  <a:txBody>
                    <a:bodyPr/>
                    <a:lstStyle/>
                    <a:p>
                      <a:pPr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Основные цели, задачи, принципы ВСОКО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Цели организации ВСОКО; задачи, которые необходимо решить, чтобы достичь целей; принципы работы системы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794">
                <a:tc gridSpan="2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Основная часть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0775">
                <a:tc>
                  <a:txBody>
                    <a:bodyPr/>
                    <a:lstStyle/>
                    <a:p>
                      <a:pPr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Организация ВСОКО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Кто и как проводит процедуры оценки — субъекты ВСОКО и их функционал; что оцениваете — объекты ВСОКО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752">
                <a:tc>
                  <a:txBody>
                    <a:bodyPr/>
                    <a:lstStyle/>
                    <a:p>
                      <a:pPr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Реализация ВСОКО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 каким критериям, показателям и с помощью каких инструментов оцениваете качество, какие оценочные процедуры проводите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794">
                <a:tc gridSpan="2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Заключительная часть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369">
                <a:tc>
                  <a:txBody>
                    <a:bodyPr/>
                    <a:lstStyle/>
                    <a:p>
                      <a:pPr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Подведение итогов и оформление результатов ВСОКО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Как подводите и оформляете результаты ВСОКО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369">
                <a:tc>
                  <a:txBody>
                    <a:bodyPr/>
                    <a:lstStyle/>
                    <a:p>
                      <a:pPr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Ответственность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Ответственность субъектов ВСОКО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710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188640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Приказ о проведении </a:t>
            </a:r>
            <a:r>
              <a:rPr lang="ru-RU" sz="20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внутренней системы оценки качества образования в детском саду </a:t>
            </a:r>
            <a:r>
              <a:rPr lang="ru-RU" sz="2000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на </a:t>
            </a:r>
            <a:r>
              <a:rPr lang="ru-RU" sz="20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учебный год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02229" y="896526"/>
            <a:ext cx="7848872" cy="5729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государственное бюджетное общеобразовательное учреждение Самарской области средней общеобразовательной школы № 11 города Кинеля городского округа Кинель Самарской области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algn="ctr">
              <a:spcBef>
                <a:spcPts val="1125"/>
              </a:spcBef>
              <a:spcAft>
                <a:spcPts val="1125"/>
              </a:spcAft>
            </a:pPr>
            <a:r>
              <a:rPr lang="ru-RU" sz="1100" dirty="0">
                <a:latin typeface="Times New Roman"/>
                <a:ea typeface="Times New Roman"/>
              </a:rPr>
              <a:t> </a:t>
            </a:r>
            <a:r>
              <a:rPr lang="ru-RU" sz="1100" dirty="0" smtClean="0">
                <a:latin typeface="Times New Roman"/>
                <a:ea typeface="Times New Roman"/>
              </a:rPr>
              <a:t>ПРИКАЗ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1100" dirty="0">
                <a:latin typeface="Times New Roman"/>
                <a:ea typeface="Times New Roman"/>
              </a:rPr>
              <a:t>от «____» ___________ 2022г.                                                                              №______  - ОД</a:t>
            </a:r>
          </a:p>
          <a:p>
            <a:pPr marR="841375">
              <a:spcBef>
                <a:spcPts val="1150"/>
              </a:spcBef>
              <a:spcAft>
                <a:spcPts val="0"/>
              </a:spcAft>
            </a:pPr>
            <a:r>
              <a:rPr lang="ru-RU" sz="1100" b="1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100" b="1" dirty="0" smtClean="0"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1100" b="1" dirty="0">
                <a:latin typeface="Times New Roman"/>
                <a:ea typeface="Times New Roman"/>
                <a:cs typeface="Times New Roman"/>
              </a:rPr>
              <a:t>О проведении внутренней системы оценки качества образования в СП детском саду «Ягодка» ГБОУ СОШ № 11 г. Кинеля в 2021-2022 </a:t>
            </a:r>
            <a:r>
              <a:rPr lang="ru-RU" sz="1100" b="1" dirty="0" err="1">
                <a:latin typeface="Times New Roman"/>
                <a:ea typeface="Times New Roman"/>
                <a:cs typeface="Times New Roman"/>
              </a:rPr>
              <a:t>уч.г</a:t>
            </a:r>
            <a:r>
              <a:rPr lang="ru-RU" sz="1100" b="1" dirty="0" smtClean="0">
                <a:latin typeface="Times New Roman"/>
                <a:ea typeface="Times New Roman"/>
                <a:cs typeface="Times New Roman"/>
              </a:rPr>
              <a:t>.»</a:t>
            </a:r>
            <a:endParaRPr lang="ru-RU" sz="1100" dirty="0" smtClean="0">
              <a:latin typeface="Calibri"/>
              <a:ea typeface="Times New Roman"/>
              <a:cs typeface="Times New Roman"/>
            </a:endParaRPr>
          </a:p>
          <a:p>
            <a:pPr marR="841375">
              <a:spcBef>
                <a:spcPts val="1150"/>
              </a:spcBef>
              <a:spcAft>
                <a:spcPts val="0"/>
              </a:spcAft>
            </a:pPr>
            <a:r>
              <a:rPr lang="ru-RU" sz="1100" spc="-10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1100" spc="-10" dirty="0">
                <a:latin typeface="Times New Roman"/>
                <a:ea typeface="Times New Roman"/>
                <a:cs typeface="Times New Roman"/>
              </a:rPr>
              <a:t>соответствии с Федеральным законом от 29.12.2012 № 273-ФЗ «Об </a:t>
            </a:r>
            <a:r>
              <a:rPr lang="ru-RU" sz="1100" dirty="0">
                <a:latin typeface="Times New Roman"/>
                <a:ea typeface="Times New Roman"/>
                <a:cs typeface="Times New Roman"/>
              </a:rPr>
              <a:t>образовании в Российской Федерации», в целях повышения качества образования в детском саду «Ягодка»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1535"/>
              </a:spcBef>
              <a:spcAft>
                <a:spcPts val="0"/>
              </a:spcAft>
            </a:pPr>
            <a:r>
              <a:rPr lang="ru-RU" sz="1100" b="1" spc="-15" dirty="0">
                <a:latin typeface="Times New Roman"/>
                <a:ea typeface="Times New Roman"/>
                <a:cs typeface="Times New Roman"/>
              </a:rPr>
              <a:t>ПРИКАЗЫВАЮ: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L="342900" marR="3175" lvl="0" indent="-342900" algn="just">
              <a:lnSpc>
                <a:spcPts val="2065"/>
              </a:lnSpc>
              <a:spcBef>
                <a:spcPts val="1105"/>
              </a:spcBef>
              <a:spcAft>
                <a:spcPts val="0"/>
              </a:spcAft>
              <a:buFont typeface="Times New Roman"/>
              <a:buAutoNum type="arabicPeriod"/>
              <a:tabLst>
                <a:tab pos="3618230" algn="l"/>
              </a:tabLst>
            </a:pPr>
            <a:r>
              <a:rPr lang="ru-RU" sz="1100" spc="-5" dirty="0">
                <a:latin typeface="Times New Roman"/>
                <a:ea typeface="Times New Roman"/>
                <a:cs typeface="Times New Roman"/>
              </a:rPr>
              <a:t>Создать рабочую группу по проведению внутренней системы оценки качества образования  в составе: 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R="3175" algn="just">
              <a:lnSpc>
                <a:spcPts val="2065"/>
              </a:lnSpc>
              <a:spcAft>
                <a:spcPts val="0"/>
              </a:spcAft>
              <a:tabLst>
                <a:tab pos="3618230" algn="l"/>
              </a:tabLst>
            </a:pPr>
            <a:r>
              <a:rPr lang="ru-RU" sz="1100" spc="-5" dirty="0" smtClean="0">
                <a:latin typeface="Times New Roman"/>
                <a:ea typeface="Calibri"/>
                <a:cs typeface="Times New Roman"/>
              </a:rPr>
              <a:t>Руководитель группы:</a:t>
            </a:r>
          </a:p>
          <a:p>
            <a:pPr marR="3175" algn="just">
              <a:lnSpc>
                <a:spcPts val="2065"/>
              </a:lnSpc>
              <a:spcAft>
                <a:spcPts val="0"/>
              </a:spcAft>
              <a:tabLst>
                <a:tab pos="3618230" algn="l"/>
              </a:tabLst>
            </a:pPr>
            <a:r>
              <a:rPr lang="ru-RU" sz="1100" spc="-5" dirty="0" smtClean="0">
                <a:latin typeface="Times New Roman"/>
                <a:ea typeface="Calibri"/>
                <a:cs typeface="Times New Roman"/>
              </a:rPr>
              <a:t>Члены группы: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R="3175" algn="just">
              <a:lnSpc>
                <a:spcPts val="2065"/>
              </a:lnSpc>
              <a:spcAft>
                <a:spcPts val="0"/>
              </a:spcAft>
              <a:tabLst>
                <a:tab pos="3618230" algn="l"/>
              </a:tabLst>
            </a:pPr>
            <a:r>
              <a:rPr lang="ru-RU" sz="1100" spc="-5" dirty="0" smtClean="0">
                <a:latin typeface="Times New Roman"/>
                <a:ea typeface="Times New Roman"/>
                <a:cs typeface="Times New Roman"/>
              </a:rPr>
              <a:t>2. Рабочей </a:t>
            </a:r>
            <a:r>
              <a:rPr lang="ru-RU" sz="1100" spc="-5" dirty="0">
                <a:latin typeface="Times New Roman"/>
                <a:ea typeface="Times New Roman"/>
                <a:cs typeface="Times New Roman"/>
              </a:rPr>
              <a:t>группе создать план проведения  ВСОКО на 2021-2022 учебный год</a:t>
            </a:r>
            <a:r>
              <a:rPr lang="ru-RU" sz="11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1100" spc="-5" dirty="0">
                <a:latin typeface="Times New Roman"/>
                <a:ea typeface="Times New Roman"/>
                <a:cs typeface="Times New Roman"/>
              </a:rPr>
              <a:t>в срок до 20.08.2021 года</a:t>
            </a:r>
            <a:r>
              <a:rPr lang="ru-RU" sz="1100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R="6350" lvl="0" algn="just">
              <a:lnSpc>
                <a:spcPts val="2065"/>
              </a:lnSpc>
              <a:spcAft>
                <a:spcPts val="0"/>
              </a:spcAft>
            </a:pPr>
            <a:r>
              <a:rPr lang="ru-RU" sz="1100" spc="-5" dirty="0" smtClean="0">
                <a:latin typeface="Times New Roman"/>
                <a:ea typeface="Times New Roman"/>
                <a:cs typeface="Times New Roman"/>
              </a:rPr>
              <a:t>3. Рабочей </a:t>
            </a:r>
            <a:r>
              <a:rPr lang="ru-RU" sz="1100" spc="-5" dirty="0">
                <a:latin typeface="Times New Roman"/>
                <a:ea typeface="Times New Roman"/>
                <a:cs typeface="Times New Roman"/>
              </a:rPr>
              <a:t>группе представить разработанный план на заседание Малого педагогического совета.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marR="6350" lvl="0" algn="just">
              <a:lnSpc>
                <a:spcPts val="2065"/>
              </a:lnSpc>
              <a:spcAft>
                <a:spcPts val="0"/>
              </a:spcAft>
            </a:pPr>
            <a:r>
              <a:rPr lang="ru-RU" sz="1100" spc="-5" dirty="0" smtClean="0">
                <a:latin typeface="Times New Roman"/>
                <a:ea typeface="Times New Roman"/>
                <a:cs typeface="Times New Roman"/>
              </a:rPr>
              <a:t>4. Старшему </a:t>
            </a:r>
            <a:r>
              <a:rPr lang="ru-RU" sz="1100" spc="-5" dirty="0">
                <a:latin typeface="Times New Roman"/>
                <a:ea typeface="Times New Roman"/>
                <a:cs typeface="Times New Roman"/>
              </a:rPr>
              <a:t>воспитателю </a:t>
            </a:r>
            <a:r>
              <a:rPr lang="ru-RU" sz="1100" spc="-5" dirty="0" smtClean="0">
                <a:latin typeface="Times New Roman"/>
                <a:ea typeface="Times New Roman"/>
                <a:cs typeface="Times New Roman"/>
              </a:rPr>
              <a:t>_______________________по </a:t>
            </a:r>
            <a:r>
              <a:rPr lang="ru-RU" sz="1100" spc="-5" dirty="0">
                <a:latin typeface="Times New Roman"/>
                <a:ea typeface="Times New Roman"/>
                <a:cs typeface="Times New Roman"/>
              </a:rPr>
              <a:t>результатам работы рабочей группы подготовить аналитическую справку по проведению ВСОКО и ознакомить педагогов на Малом педагогическом совете в срок до 31.05.2022 года.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ts val="2065"/>
              </a:lnSpc>
              <a:spcAft>
                <a:spcPts val="0"/>
              </a:spcAft>
              <a:tabLst>
                <a:tab pos="267970" algn="l"/>
              </a:tabLst>
            </a:pPr>
            <a:r>
              <a:rPr lang="ru-RU" sz="1100" dirty="0" smtClean="0">
                <a:latin typeface="Times New Roman"/>
                <a:ea typeface="Times New Roman"/>
                <a:cs typeface="Times New Roman"/>
              </a:rPr>
              <a:t>5. Контроль </a:t>
            </a:r>
            <a:r>
              <a:rPr lang="ru-RU" sz="1100" dirty="0">
                <a:latin typeface="Times New Roman"/>
                <a:ea typeface="Times New Roman"/>
                <a:cs typeface="Times New Roman"/>
              </a:rPr>
              <a:t>за исполнением настоящего приказа оставляю за собой.</a:t>
            </a:r>
            <a:endParaRPr lang="ru-RU" sz="11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ts val="2065"/>
              </a:lnSpc>
              <a:spcAft>
                <a:spcPts val="0"/>
              </a:spcAft>
              <a:tabLst>
                <a:tab pos="267970" algn="l"/>
              </a:tabLst>
            </a:pPr>
            <a:r>
              <a:rPr lang="ru-RU" sz="1200" dirty="0">
                <a:latin typeface="Times New Roman"/>
                <a:ea typeface="Times New Roman"/>
                <a:cs typeface="Times New Roman"/>
              </a:rPr>
              <a:t>  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ts val="2065"/>
              </a:lnSpc>
              <a:spcAft>
                <a:spcPts val="0"/>
              </a:spcAft>
              <a:tabLst>
                <a:tab pos="267970" algn="l"/>
              </a:tabLst>
            </a:pPr>
            <a:r>
              <a:rPr lang="ru-RU" sz="1200" dirty="0">
                <a:latin typeface="Times New Roman"/>
                <a:ea typeface="Times New Roman"/>
                <a:cs typeface="Times New Roman"/>
              </a:rPr>
              <a:t>Директор </a:t>
            </a:r>
            <a:r>
              <a:rPr lang="ru-RU" sz="1600" dirty="0">
                <a:latin typeface="Calibri"/>
                <a:ea typeface="Calibri"/>
                <a:cs typeface="Times New Roman"/>
              </a:rPr>
              <a:t> 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10722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92243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План </a:t>
            </a:r>
            <a:r>
              <a:rPr lang="ru-RU" sz="2800" dirty="0"/>
              <a:t>внутренней системы оценки качества образования в детском саду «Ягодка</a:t>
            </a:r>
            <a:r>
              <a:rPr lang="ru-RU" sz="2800" dirty="0" smtClean="0"/>
              <a:t>»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на </a:t>
            </a:r>
            <a:r>
              <a:rPr lang="ru-RU" sz="2800" dirty="0" smtClean="0"/>
              <a:t>учебный </a:t>
            </a:r>
            <a:r>
              <a:rPr lang="ru-RU" sz="2800" dirty="0"/>
              <a:t>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08156"/>
              </p:ext>
            </p:extLst>
          </p:nvPr>
        </p:nvGraphicFramePr>
        <p:xfrm>
          <a:off x="1115616" y="2204864"/>
          <a:ext cx="7776864" cy="3648579"/>
        </p:xfrm>
        <a:graphic>
          <a:graphicData uri="http://schemas.openxmlformats.org/drawingml/2006/table">
            <a:tbl>
              <a:tblPr firstRow="1" firstCol="1" bandRow="1"/>
              <a:tblGrid>
                <a:gridCol w="969933"/>
                <a:gridCol w="950060"/>
                <a:gridCol w="852612"/>
                <a:gridCol w="1141661"/>
                <a:gridCol w="1100720"/>
                <a:gridCol w="1380939"/>
                <a:gridCol w="1380939"/>
              </a:tblGrid>
              <a:tr h="603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Объект ВСОКО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Показатель, характеризующий объект ВСОКО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Методы и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формы оценки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Периодичность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сбора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данных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Представление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данных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периодичность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сроки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Лица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которые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проводят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оценку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качества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92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Качество образовательных программ дошкольного образования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92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Качество образовательных условий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92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Качество взаимодействия с семьей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92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Обеспечение здоровья, безопасности и качество услуг по присмотру и уходу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267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100392" cy="165618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внутренней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оценки качества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2060848"/>
            <a:ext cx="7560840" cy="360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- качество образовательных программ дошкольного образования;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- качество образовательных условий  в ДОО (кадровые условия, развивающая предметно-пространственная среда, психолого-педагогические условия);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- качество взаимодействия с семьей (участие семьи в образовательной деятельности,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удовлетворённость семьи образовательными услугами, индивидуальная поддержка развития детей в семье),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- обеспечение здоровья, безопасности и качество услуг по присмотру и уходу.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271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9411</TotalTime>
  <Words>6419</Words>
  <Application>Microsoft Office PowerPoint</Application>
  <PresentationFormat>Экран (4:3)</PresentationFormat>
  <Paragraphs>3108</Paragraphs>
  <Slides>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Солнцестояние</vt:lpstr>
      <vt:lpstr>Презентация PowerPoint</vt:lpstr>
      <vt:lpstr>Актуальность вопроса</vt:lpstr>
      <vt:lpstr>Основные понятия </vt:lpstr>
      <vt:lpstr>Требования к ВСОКО</vt:lpstr>
      <vt:lpstr>Внутренняя система  оценки качества  образования в  детском саду «Ягодка» ГБОУ СОШ № 11 г. Кинеля</vt:lpstr>
      <vt:lpstr>Презентация PowerPoint</vt:lpstr>
      <vt:lpstr>Презентация PowerPoint</vt:lpstr>
      <vt:lpstr>  План внутренней системы оценки качества образования в детском саду «Ягодка» на учебный год</vt:lpstr>
      <vt:lpstr>Параметры внутренней системы оценки качества дошкольного образования</vt:lpstr>
      <vt:lpstr>Качество образовательных программ дошкольного образования </vt:lpstr>
      <vt:lpstr>Качество образовательных условий  в ДОО (кадровые условия)</vt:lpstr>
      <vt:lpstr>Презентация PowerPoint</vt:lpstr>
      <vt:lpstr>Качество образовательных условий  в ДОО (развивающая предметно-пространственная среда)</vt:lpstr>
      <vt:lpstr>Презентация PowerPoint</vt:lpstr>
      <vt:lpstr>Презентация PowerPoint</vt:lpstr>
      <vt:lpstr>Качество образовательных условий  в ДОО (психолого-педагогические условия 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Качество взаимодействия с семьей  </vt:lpstr>
      <vt:lpstr>Презентация PowerPoint</vt:lpstr>
      <vt:lpstr>Презентация PowerPoint</vt:lpstr>
      <vt:lpstr>Презентация PowerPoint</vt:lpstr>
      <vt:lpstr>Обеспечение здоровья, безопасности и качество услуг по присмотру и уходу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Аналитическая справка в ДОО 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«Планирование как функция управления качеством дошкольного образования". </dc:title>
  <dc:creator>K.Y.</dc:creator>
  <cp:lastModifiedBy>фронтайм</cp:lastModifiedBy>
  <cp:revision>403</cp:revision>
  <cp:lastPrinted>2018-05-28T06:37:52Z</cp:lastPrinted>
  <dcterms:created xsi:type="dcterms:W3CDTF">2012-03-04T09:00:22Z</dcterms:created>
  <dcterms:modified xsi:type="dcterms:W3CDTF">2022-05-31T12:42:07Z</dcterms:modified>
</cp:coreProperties>
</file>