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1" r:id="rId2"/>
  </p:sldMasterIdLst>
  <p:notesMasterIdLst>
    <p:notesMasterId r:id="rId28"/>
  </p:notesMasterIdLst>
  <p:sldIdLst>
    <p:sldId id="313" r:id="rId3"/>
    <p:sldId id="329" r:id="rId4"/>
    <p:sldId id="348" r:id="rId5"/>
    <p:sldId id="349" r:id="rId6"/>
    <p:sldId id="350" r:id="rId7"/>
    <p:sldId id="351" r:id="rId8"/>
    <p:sldId id="307" r:id="rId9"/>
    <p:sldId id="335" r:id="rId10"/>
    <p:sldId id="336" r:id="rId11"/>
    <p:sldId id="337" r:id="rId12"/>
    <p:sldId id="338" r:id="rId13"/>
    <p:sldId id="340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52" r:id="rId23"/>
    <p:sldId id="355" r:id="rId24"/>
    <p:sldId id="356" r:id="rId25"/>
    <p:sldId id="353" r:id="rId26"/>
    <p:sldId id="35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  <a:srgbClr val="205E2F"/>
    <a:srgbClr val="F8FEBA"/>
    <a:srgbClr val="D7E6A8"/>
    <a:srgbClr val="F1FD83"/>
    <a:srgbClr val="E8F995"/>
    <a:srgbClr val="CEDC44"/>
    <a:srgbClr val="DFEC3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6" autoAdjust="0"/>
    <p:restoredTop sz="93737" autoAdjust="0"/>
  </p:normalViewPr>
  <p:slideViewPr>
    <p:cSldViewPr>
      <p:cViewPr>
        <p:scale>
          <a:sx n="81" d="100"/>
          <a:sy n="81" d="100"/>
        </p:scale>
        <p:origin x="-114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A292-B1D2-4B7E-ACBA-49895C147EF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8C9F-DBA7-444B-B58F-3FAFF0834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2F3F-3E74-44D5-B817-11271DB40F5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5C87-8EBD-47E2-B791-D78FB7870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F287-07EB-4C9E-85EC-E5EEB8168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2099-9536-4E54-9334-3E75A070E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B959-8DB0-4403-8FED-22E636FB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5C87-8EBD-47E2-B791-D78FB78700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AA0E-FDC0-4E74-8B41-301379F34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CD8C3-AD97-4941-8D48-FD354E66F2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7DA7-0B4B-42E5-BED1-3583D54D32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5F9E-0C2D-45A4-8028-F113D3EE26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0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B80B-4C50-4C0C-AA8D-A268190B72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2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4555-406D-4789-99FA-C78CC8A4F1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AA0E-FDC0-4E74-8B41-301379F3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386E-30B1-46C4-A0DA-F59782FED5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8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1B07-E96A-4C39-B49E-4177D45C8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F287-07EB-4C9E-85EC-E5EEB8168E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2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2099-9536-4E54-9334-3E75A070EF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1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B959-8DB0-4403-8FED-22E636FBD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CD8C3-AD97-4941-8D48-FD354E66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7DA7-0B4B-42E5-BED1-3583D54D3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5F9E-0C2D-45A4-8028-F113D3EE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B80B-4C50-4C0C-AA8D-A268190B7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4555-406D-4789-99FA-C78CC8A4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386E-30B1-46C4-A0DA-F59782FED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1B07-E96A-4C39-B49E-4177D45C8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FD3C1FE-F18E-4978-8DE7-114EA515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FD3C1FE-F18E-4978-8DE7-114EA5154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62" t="2159" r="1609" b="4116"/>
          <a:stretch/>
        </p:blipFill>
        <p:spPr>
          <a:xfrm>
            <a:off x="1403648" y="0"/>
            <a:ext cx="7740352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7111" y="692696"/>
            <a:ext cx="4424709" cy="3744416"/>
          </a:xfr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задания для учащихся основной школы (по математике) под планируемые результаты по формированию и оценке математической грамотности</a:t>
            </a:r>
            <a:endParaRPr lang="ru-RU" sz="2800" b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Содержательная область: изменение и зависимость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область: интерпретировать.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Контекст: личный.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сложности: средний.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 ответа: задание с кратким ответом.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оценки: вычисление площади прямоугольника.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60349"/>
              </p:ext>
            </p:extLst>
          </p:nvPr>
        </p:nvGraphicFramePr>
        <p:xfrm>
          <a:off x="899592" y="2780928"/>
          <a:ext cx="6459175" cy="1909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40"/>
                <a:gridCol w="59188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11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неверный ответ.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отсутствует.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Для покупки необходимых товаров при ремонте комнаты, Мария Ивановна решила посетить  сайт магазина строительных материалов,  где  ознакомилась с прайс-листом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027" t="14600" r="10330" b="43251"/>
          <a:stretch/>
        </p:blipFill>
        <p:spPr bwMode="auto">
          <a:xfrm>
            <a:off x="1043608" y="1628801"/>
            <a:ext cx="7200799" cy="2528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581127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«корзину» отправила обои винил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флизелиновой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основе, клей для обоев.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сумму нужно оплатить Марии Ивановне за данную покупку?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Запишите ответ и приведите соответствующее 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Ответ:__________________________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Решение:___________________________________________________________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_________________________________________________________________________________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Содержательная область: количество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область: применить.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Контекст: личный.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сложности: средний.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 ответа: задание с развёрнутым ответом (в виде текста).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оценки: Реальные денежные расчёты с извлечением данных из рисунка, вычисления с рациональными числами.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22659"/>
              </p:ext>
            </p:extLst>
          </p:nvPr>
        </p:nvGraphicFramePr>
        <p:xfrm>
          <a:off x="827584" y="2996952"/>
          <a:ext cx="7344816" cy="297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903"/>
                <a:gridCol w="67529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5872 руб.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Возможное решение: 1390*4 + 208+104=5872 руб.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4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 обоснованное решение, но допущена арифметическая ошибка.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варианты.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отсутствует.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39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3. «Рябина»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Рябина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широко распространённое в России дерево, да и в других странах она тоже встречается. Ягоды наиболее часто встречающегося в наших краях вида этого дерева не ценятся из-за своей горечи, но само дерево растёт повсеместно, к тому же рябиновая древесина тоже находит своё применение. Горькие ягоды обыкновенной рябины теряют свою горечь после первых заморозков. Ягоды крупноплодной рябины, произрастающей в том числе и в Крыму, весят до 20 грамм и отличаются приятным сладким вкусом.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Чем теплее климат, тем больше высота, которой может достигать рябина. В тёплых условиях рябина вырастает до 15 метров, а в холодных и суровых редко достигает хотя бы одного метра. Рябина способна расти даже в вечной мерзлоте. Это одно из немногих деревьев, которые умеют так хорошо приспосабливаться к окружающей среде.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Древесина рябины используется во множестве различных изделий. Из неё даже делают мебель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Сумма высоты каких деревьев будет больше: 12 рябин, выращенных в суровых северных условиях или 7 деревьев рябины, выращенных в Крыму, и на сколько метров?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 _____________________________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ряб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038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09469"/>
              </p:ext>
            </p:extLst>
          </p:nvPr>
        </p:nvGraphicFramePr>
        <p:xfrm>
          <a:off x="971600" y="620688"/>
          <a:ext cx="6167755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/>
                <a:gridCol w="3218815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Компетентностная область  оценки: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применять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развернутый ответ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оценки: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информацию, представленную в тексте, для решения задач, включающих натуральные числа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260648"/>
            <a:ext cx="286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Характеристика задания.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247" y="3573016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53897"/>
              </p:ext>
            </p:extLst>
          </p:nvPr>
        </p:nvGraphicFramePr>
        <p:xfrm>
          <a:off x="1011960" y="4221088"/>
          <a:ext cx="643763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010"/>
                <a:gridCol w="5468620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ответ, приведено решение, подтверждающее полученный ответ.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7 деревьев, выращенных в Крыму, на 93 м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Дан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верный ответ, а объяснение не полное или отсутствует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дан не верно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1кг рябины, выращенной в Крыму, получается 1,5 кг варенья. Сколько ориентировочно килограмм ягод понадобится, чтобы приготовить 300 г варенья?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dirty="0" smtClean="0"/>
              <a:t>____________________________________________________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48908"/>
              </p:ext>
            </p:extLst>
          </p:nvPr>
        </p:nvGraphicFramePr>
        <p:xfrm>
          <a:off x="899592" y="2204864"/>
          <a:ext cx="7272808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/>
                <a:gridCol w="4323868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Компетентностная область  оценки: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применять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развернутый ответ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оценки: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справляться с десятичными дробями, работать с пропорциональными зависимостями    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29706"/>
              </p:ext>
            </p:extLst>
          </p:nvPr>
        </p:nvGraphicFramePr>
        <p:xfrm>
          <a:off x="833210" y="5020562"/>
          <a:ext cx="7272808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010"/>
                <a:gridCol w="6303798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ответ, приведено решение, подтверждающее полученный ответ.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200г. или 0,2кг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ответ, а объяснение не полное или отсутствует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дан не верно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7517" y="1737977"/>
            <a:ext cx="27816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задания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1198" y="4674622"/>
            <a:ext cx="2355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15900" eaLnBrk="0" hangingPunct="0"/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Определите по диаграмме какого вещества (в %) меньше всего в ягодах рябины. Определите, во сколько раз калия содержится в ягоде рябины больше, чем кальция?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852304"/>
              </p:ext>
            </p:extLst>
          </p:nvPr>
        </p:nvGraphicFramePr>
        <p:xfrm>
          <a:off x="1866900" y="1094856"/>
          <a:ext cx="54102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Диаграмма" r:id="rId3" imgW="5407621" imgH="3151905" progId="Excel.Chart.8">
                  <p:embed/>
                </p:oleObj>
              </mc:Choice>
              <mc:Fallback>
                <p:oleObj name="Диаграмма" r:id="rId3" imgW="5407621" imgH="3151905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094856"/>
                        <a:ext cx="5410200" cy="315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43651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/>
              <a:t>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8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Характеристика задания</a:t>
            </a:r>
            <a:r>
              <a:rPr lang="ru-RU" b="1" dirty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02763"/>
              </p:ext>
            </p:extLst>
          </p:nvPr>
        </p:nvGraphicFramePr>
        <p:xfrm>
          <a:off x="899592" y="908720"/>
          <a:ext cx="763284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/>
                <a:gridCol w="4683908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неопределенность и данные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Компетентностная область  оценки: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интерпритировать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оценки: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читать и извлекать информацию, представленную в виде диаграммы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059668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6723"/>
              </p:ext>
            </p:extLst>
          </p:nvPr>
        </p:nvGraphicFramePr>
        <p:xfrm>
          <a:off x="899592" y="3573016"/>
          <a:ext cx="643763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010"/>
                <a:gridCol w="5468620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Натрий. В 6 раз.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правильный ответ только на один вопрос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дан не верно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413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Задание </a:t>
            </a:r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Строительство гаража.</a:t>
            </a:r>
            <a:endParaRPr lang="ru-RU" dirty="0"/>
          </a:p>
        </p:txBody>
      </p:sp>
      <p:pic>
        <p:nvPicPr>
          <p:cNvPr id="3" name="Рисунок 2" descr="https://iz-gazobetona.ru/components/com_jshopping/files/img_products/full_4_0_6_5_is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51" y="980728"/>
            <a:ext cx="307149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306896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Иван Иванович  решил построить  новый гараж на своём участке . Для укладки фундамента он купил 264 кирпича , 5 мешков цемента  и 24 куска арматуры.</a:t>
            </a:r>
          </a:p>
        </p:txBody>
      </p:sp>
      <p:pic>
        <p:nvPicPr>
          <p:cNvPr id="19459" name="Рисунок 5" descr="Описание: https://trast-snab.ru/assets/images/products/gzel/1710/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5942" flipV="1">
            <a:off x="961282" y="4266458"/>
            <a:ext cx="1554163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Рисунок 6" descr="Описание: https://stroybox-nn.ru/images/products/file9999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45" y="399229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Рисунок 7" descr="Описание: https://cdn.sdvor.com/images/sdvor-catalog/800x800/0/112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221087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842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511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9592" y="5240233"/>
            <a:ext cx="732514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руб.  за 1 кирпич            480 руб. за 1 мешок.                        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руб.за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арматуру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1.</a:t>
            </a:r>
            <a:endParaRPr lang="ru-RU" dirty="0"/>
          </a:p>
          <a:p>
            <a:r>
              <a:rPr lang="ru-RU" dirty="0"/>
              <a:t>Во сколько обошелся Ивану Ивановичу фундамент гаража?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2.</a:t>
            </a:r>
            <a:endParaRPr lang="ru-RU" dirty="0"/>
          </a:p>
          <a:p>
            <a:r>
              <a:rPr lang="ru-RU" dirty="0"/>
              <a:t>Чтобы определить число рядов кирпичей в стене гаража высотой 3 метра, Иван Иванович измерил высоту 20 рядов кирпичей, которая оказалась 1,5 м.</a:t>
            </a:r>
          </a:p>
        </p:txBody>
      </p:sp>
      <p:pic>
        <p:nvPicPr>
          <p:cNvPr id="4" name="Рисунок 3" descr="https://clipart-db.ru/file_content/rastr/brick_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2740025"/>
            <a:ext cx="2066925" cy="13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1194" y="4117976"/>
            <a:ext cx="7763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Определите  высоту кирпича? Чему равно число рядов кирпичей?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8730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3.</a:t>
            </a:r>
            <a:endParaRPr lang="ru-RU" dirty="0"/>
          </a:p>
          <a:p>
            <a:r>
              <a:rPr lang="ru-RU" dirty="0"/>
              <a:t>Длина, ширина и высота кирпича относятся, как 4:2:1.</a:t>
            </a:r>
          </a:p>
          <a:p>
            <a:r>
              <a:rPr lang="ru-RU" dirty="0"/>
              <a:t>Каковы размеры кирпича?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7744" y="1556792"/>
            <a:ext cx="675944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0000"/>
                </a:solidFill>
              </a:rPr>
              <a:t>  </a:t>
            </a:r>
            <a:r>
              <a:rPr lang="ru-RU" sz="2800" dirty="0"/>
              <a:t>Математическая грамотность – это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Две подруги Вера и Марина отправились в магазин за покупками. В этот день в отделе «Сумки» проводилась акция: покупка второй сумки на 50 % от ее цены. Подруги решили воспользоваться акцией и приобрести себе сумки, заплатив за более дорогую вещь половину цены.</a:t>
            </a:r>
          </a:p>
        </p:txBody>
      </p:sp>
      <p:pic>
        <p:nvPicPr>
          <p:cNvPr id="3" name="Рисунок 2" descr="C:\Users\Компьютер-1\Desktop\Курсы по МГ 26.10-30.10.20\action_341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916832"/>
            <a:ext cx="24193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омпьютер-1\AppData\Local\Microsoft\Windows\Temporary Internet Files\Content.Word\ad6bd585f4a80451cf3ba84fe70546f7628c7ab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09" y="1797769"/>
            <a:ext cx="20764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9" y="336939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Вера выбрала сумку за 1900 рублей, а Марина – за 1600 рублей. Какую сумму должны заплатить подруги за две сумки?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29272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Какая из двух акций выгодна подругам: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покупка второй сумки за 50% цены;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скидка 25% на все товары?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296093"/>
            <a:ext cx="8064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Вопрос 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Какую сумму должна заплатить каждая из девочек, если у Веры есть карта магазина и на ней накоплено 300 баллов, которые можно внести в счет оплаты за сумку?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Рисунок 7" descr="Описание: C:\Users\Компьютер-1\Pictures\1894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01" y="1627060"/>
            <a:ext cx="523076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42725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оплатить бонусами до 30% от стоимости продукта, на которого не распространяются скидки.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3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24936" cy="42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78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57606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1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208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Задание для 5-го класса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Прочитай и выполни задания в конце текста: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 площадью круга связаны многие математические факты.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Отметим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некоторые из них. Еще древние греки знали одно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замечательное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свойство круга: из всех фигур, имеющих одинаковую длину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периметра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наибольшую площадь имеет круг. Иначе говоря, если 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замкнутую нить и хотим расположить ее на плоскости так, чтобы она охватила внутри себя наибольшую площадь, то нужно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расположить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нить по окружности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этим свойством круга связана еще одна интересная история. На плоскости начерчена прямая; кроме того, имеется нерастяжимая нить (незамкнутая) определенной длины. Как надо расположить эту нить на плоскости, приложив ее концами к двум каким-либо точкам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чтобы вместе с прямой она ограничила фигуру наибольшей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 задача дошла до нас вместе с интересным преданием.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Финикийская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царевна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Дидона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разрешила людям построить город «в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воловьей шкуры».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Дидона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приказала разрезать шкуру на очень тонкие ремни и сшить их, получив, таким образом, тонкий, но очень длинный ремень. Теперь нужно было расположить эту нить так,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морским берегом (прямолинейным) охватить наибольшую площадь для постройки города. В результате этих действий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получилась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некоторая фигура. Допиши, текст, указав, какая фигура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получилась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Вопросы к тексту: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Придумай заголовок к данному тексту.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можно сказать о площадях фигур, имеющих одинаковый периметр?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впервые описал это свойство?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мы хотим очертить нитью на плоскости фигуру наибольшей площади, что нужно сделать?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 надо брать нерастяжимую нить?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Напиши, как ты понял, что значит построить город «в пределах воловьей шкуры»?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же является ответом, который надо дописать в конце текста?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ты думаешь, какие могут быть единицы измерения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круга?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Предположи, какая фигура (тело) в пространстве будет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охватывать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наибольший объем, если площади поверхностей этих фигур (тел) будут одинаковыми?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Сформулируй это в виде утверждения.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Задание для 7-го класса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Прочтите текст: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«Байкал – самое глубокое озеро на планете. Наибольшая глубина Байкала – 1642 метра. Байкал находится в Сибири между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Иркутской областью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Республикой Бурятией. Живописные берега озера тянутся на 2000 километров, а площадь водной поверхности составляет 31 722 кв. км. Прибрежные территории отличаются уникальным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флоры и фауны. Вода в Байкале удивительно прозрачна: видно дно на глубине 40 метров. Запасы пресной воды в Байкале огромны: объем озера – 23 615 куб. км. Байкал является частью огромной эко- логической системы, охватывающей сотни тысяч квадратных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километров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Специалисты считают, что снижение уровня воды в Байкале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10 см приведет к необратимым катастрофическим последствиям для всей Восточной Сибири. Есть план построить на берегу озера за- вод, который будет выпускать байкальскую воду в бутылках. Экологи сильно обеспокоены сложившейся ситуацией».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Предположим, что завод будет выпускать 20 миллионов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пятилитровых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бутылок в год. Будет ли заметно понижение уровня воды в Байкале, вызванное деятельностью завода в течение трех лет? Ответ обоснуйте.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Наводящие вопросы для выполнения задания: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определить понижение уровня воды, вызванное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завода? Что для этого нужно знать?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найти объем воды, потребляемой заводом?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найти понижение уровня воды в Байкале, зная объем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потребляемой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воды?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Подчеркните важную информацию для решения данного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Выполните расчеты.</a:t>
            </a:r>
          </a:p>
        </p:txBody>
      </p:sp>
    </p:spTree>
    <p:extLst>
      <p:ext uri="{BB962C8B-B14F-4D97-AF65-F5344CB8AC3E}">
        <p14:creationId xmlns:p14="http://schemas.microsoft.com/office/powerpoint/2010/main" val="115163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3326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1. Размер обуви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Ваши ноги растут, обувь становится маленькой. Говорят, что стопа ноги может увеличиваться до 20 лет, поэтому нужно знать какого размера купить обувь или заказать в интернет - магазине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Компьютер-1\AppData\Local\Microsoft\Windows\Temporary Internet Files\Content.Word\logoti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2954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Компьютер-1\AppData\Local\Microsoft\Windows\Temporary Internet Files\Content.Word\ViMMJQYYkd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5178"/>
            <a:ext cx="1581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Компьютер-1\AppData\Local\Microsoft\Windows\Temporary Internet Files\Content.Word\logoti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9002"/>
            <a:ext cx="172021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357301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 обуви равен длине ступни, выраженной  в сантиметрах, умноженной на число 1,5.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Запишите формулу для определения размера обуви, если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-это размер обуви,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длина ступни.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 S=____________________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Характеристики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Содержательная область: изменение и зависимости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область: формулировать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Контекст: личный.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сложности: низкий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 ответа: запись формулы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оценки: математическое описание зависимости в буквенном виде (составление формулы)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2772" y="2661468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57265"/>
              </p:ext>
            </p:extLst>
          </p:nvPr>
        </p:nvGraphicFramePr>
        <p:xfrm>
          <a:off x="1043608" y="3136025"/>
          <a:ext cx="6747207" cy="1459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743"/>
                <a:gridCol w="6203464"/>
              </a:tblGrid>
              <a:tr h="315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*1,5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неверный ответ.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отсутствует.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1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05885"/>
              </p:ext>
            </p:extLst>
          </p:nvPr>
        </p:nvGraphicFramePr>
        <p:xfrm>
          <a:off x="1043608" y="3573016"/>
          <a:ext cx="6437630" cy="1459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59188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36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варианты.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отсутствует.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271100"/>
            <a:ext cx="7555915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Вопрос 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Какой размер обуви у Тамары, если длина ее ступни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= 24см?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ответ.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Ответ:__________________________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задания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Содержательная область оценки: количество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Контекст: личный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сложности: низкий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 ответа: задание с кратким ответом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оценки: выполнять вычисления, используя формулу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область оценки: применить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049" y="3059668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15900" eaLnBrk="0" hangingPunct="0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Какова длина ступни Виктора, если он носит обувь 42 размера?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Характеристики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Содержательная область оценки: количество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оценки: применить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Контекст: личный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сложности: средний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 ответа: задание с развёрнутым ответом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оценки: выполнять вычисления с рациональными числами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01056"/>
              </p:ext>
            </p:extLst>
          </p:nvPr>
        </p:nvGraphicFramePr>
        <p:xfrm>
          <a:off x="971600" y="3717032"/>
          <a:ext cx="734481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68260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28 см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Возможное решение: 42=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*1,5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42:1,5= 28 см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 обоснованное решение, но допущена арифметическая ошибка.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варианты.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отсутствует.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5857884" y="4214818"/>
            <a:ext cx="2562244" cy="941965"/>
            <a:chOff x="5715008" y="4143380"/>
            <a:chExt cx="2562244" cy="941965"/>
          </a:xfrm>
        </p:grpSpPr>
        <p:sp>
          <p:nvSpPr>
            <p:cNvPr id="37" name="TextBox 36"/>
            <p:cNvSpPr txBox="1"/>
            <p:nvPr/>
          </p:nvSpPr>
          <p:spPr>
            <a:xfrm>
              <a:off x="5715008" y="4143380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72264" y="4500570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3834" y="4143380"/>
              <a:ext cx="633418" cy="59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19" y="56763"/>
            <a:ext cx="1032068" cy="103860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7918" y="-216650"/>
            <a:ext cx="7128792" cy="576064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kern="0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800" b="1" kern="0" spc="50" dirty="0">
              <a:ln w="11430"/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0937" y="1077817"/>
            <a:ext cx="735297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423" y="359414"/>
            <a:ext cx="80010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№2.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«Ремонт комнаты».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Мария Ивановна недавно приобрела квартиру в доме хрущёвской постройки. 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Хрущёвки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это советские типовые панельные или кирпичные жилые дома, обычно пятиэтажные, с малогабаритными квартирами. Названы по фамилии Н.С. Хрущёва, в период правления которого началось их массовое строительство в СССР.  При входе в квартиру располагается небольшая прихожая – коридор. Справа от входа в квартиру находится санузел, далее по коридору расположена комната. Кухня имеет смежную стену с одной стороны с комнатой, а с другой стороны – с санузлом.</a:t>
            </a:r>
          </a:p>
        </p:txBody>
      </p:sp>
      <p:pic>
        <p:nvPicPr>
          <p:cNvPr id="12" name="Рисунок 11" descr="https://i.simpalsmedia.com/999.md/BoardImages/900x900/f7e7675f9d8da7aefc0c8d91dfd531c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3" y="2492897"/>
            <a:ext cx="561022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2689" y="5589240"/>
            <a:ext cx="7554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Какое помещение имеет наибольшую площадь?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Запишите ответ.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Ответ._____________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3265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Содержательная область: пространство и форма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область: применять.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Контекст: личный.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сложности: низкий.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 ответа: задание с кратким ответом в виде текста.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оценки: работа с рисунком.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92620"/>
              </p:ext>
            </p:extLst>
          </p:nvPr>
        </p:nvGraphicFramePr>
        <p:xfrm>
          <a:off x="827584" y="3212976"/>
          <a:ext cx="6437630" cy="1909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59188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комната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верный ответ.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 неверный ответ.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ответ отсутствует.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9592" y="2636912"/>
            <a:ext cx="2380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оценивания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В «новой» квартире Мария Ивановна решила  сделать ремонт. Чтобы определить количество рулонов обоев для оклейки  комнаты, она изучила следующую таблицу</a:t>
            </a:r>
          </a:p>
        </p:txBody>
      </p:sp>
      <p:pic>
        <p:nvPicPr>
          <p:cNvPr id="3" name="Рисунок 2" descr="https://im0-tub-ru.yandex.net/i?id=0250d0fe97f4b29dc0b5844eeea5a891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700847"/>
            <a:ext cx="5800725" cy="34563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30120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количество  рулонов обоев  необходимых для оклейки комнаты.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Запишите ответ.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Ответ:__________________________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атистические данные в таблица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татистические данные в таблица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1975</Words>
  <Application>Microsoft Office PowerPoint</Application>
  <PresentationFormat>Экран (4:3)</PresentationFormat>
  <Paragraphs>280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Статистические данные в таблицах</vt:lpstr>
      <vt:lpstr>1_Статистические данные в таблицах</vt:lpstr>
      <vt:lpstr>Диаграмма Microsoft Excel</vt:lpstr>
      <vt:lpstr> Практико-ориентированные задания для учащихся основной школы (по математике) под планируемые результаты по формированию и оценке математической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Статистические данные в таблицах</dc:title>
  <dc:creator>Михайлик Инесса Ивановна</dc:creator>
  <cp:lastModifiedBy>user</cp:lastModifiedBy>
  <cp:revision>26</cp:revision>
  <dcterms:created xsi:type="dcterms:W3CDTF">2015-03-24T11:03:57Z</dcterms:created>
  <dcterms:modified xsi:type="dcterms:W3CDTF">2022-03-30T14:26:27Z</dcterms:modified>
</cp:coreProperties>
</file>