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0" r:id="rId15"/>
    <p:sldId id="281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9" r:id="rId26"/>
    <p:sldId id="282" r:id="rId27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98" autoAdjust="0"/>
  </p:normalViewPr>
  <p:slideViewPr>
    <p:cSldViewPr snapToGrid="0">
      <p:cViewPr varScale="1">
        <p:scale>
          <a:sx n="81" d="100"/>
          <a:sy n="81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03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7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57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52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13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154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4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6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9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6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5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53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0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16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3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1962FA-CD9B-471E-97CA-1C34D811851C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0B5DABB-EF39-4557-B9EE-D1247976E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65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Проблемы, формы и методы подготовки обучающихся к сдаче ЕГЭ по биологии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726379"/>
            <a:ext cx="6400800" cy="1555668"/>
          </a:xfrm>
        </p:spPr>
        <p:txBody>
          <a:bodyPr>
            <a:normAutofit/>
          </a:bodyPr>
          <a:lstStyle/>
          <a:p>
            <a:r>
              <a:rPr lang="ru-RU" dirty="0" smtClean="0"/>
              <a:t>Куприянова С.Г.,</a:t>
            </a:r>
          </a:p>
          <a:p>
            <a:r>
              <a:rPr lang="ru-RU" dirty="0" smtClean="0"/>
              <a:t> руководитель окружного МО учителей биологии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5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55" y="685799"/>
            <a:ext cx="11554690" cy="549332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 уроках следует ввести в практику задания, оценивающие умения работать со схемами, моделями, статистическими таблицами, графиками, текстовой биологической информацией, типовые задания на анализ визуальной информации. Данный формат работы будет развивать у обучающихся умение объяснять явления и процессы, применять знания в нестандартной ситуации, анализировать актуальную биологическую информацию, устанавливать соответствия между существенными чертами и признаками изученных явлений и биологическими терминами и понятиями.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359236"/>
            <a:ext cx="8535988" cy="180109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4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799"/>
            <a:ext cx="11050587" cy="47867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Анализ выполнения второй части экзамена показывает, что у большей части выпускников недостаточно сформированы умения объяснять и анализировать биологические процессы, устанавливать их взаимосвязи; решать биологические задачи; распознавать, определять и описывать биологические объекты, выявлять их особенности, сравнивать эти объекты и делать выводы на основе сравнения.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262255"/>
            <a:ext cx="8535988" cy="221671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0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11596255" cy="53686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Обучающимися в недостаточном объеме изучены темы, связанные с микро- и макроэволюцией, явлениями параллелизма и конвергенции. В преподавании биологии следует повысить внимание к изучению обучающимися базовых категорий и понятий, выработку у них умений связывать теоретические знания с явлениями окружающей действительности, интерпретировать информацию, синтезировать биологические знания, извлечённые из разных источников. Необходимо усилить интеграцию курса биологии с другими школьными курсами, например, химии, географии, физики и других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317673"/>
            <a:ext cx="8535988" cy="31865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2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Изменения в КИМ ЕГЭ 2022 года по биологии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2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13509"/>
          </a:xfrm>
        </p:spPr>
        <p:txBody>
          <a:bodyPr/>
          <a:lstStyle/>
          <a:p>
            <a:pPr algn="ctr"/>
            <a:r>
              <a:rPr lang="ru-RU" b="1" dirty="0" smtClean="0"/>
              <a:t>Общая информация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1856509"/>
            <a:ext cx="10607243" cy="4137891"/>
          </a:xfrm>
        </p:spPr>
        <p:txBody>
          <a:bodyPr/>
          <a:lstStyle/>
          <a:p>
            <a:r>
              <a:rPr lang="ru-RU" sz="2800" b="1" dirty="0" smtClean="0"/>
              <a:t>Часть 1 содержит 21 задание:</a:t>
            </a:r>
          </a:p>
          <a:p>
            <a:r>
              <a:rPr lang="ru-RU" sz="2400" b="1" dirty="0" smtClean="0"/>
              <a:t>6 – с множественным выбором ответов</a:t>
            </a:r>
          </a:p>
          <a:p>
            <a:r>
              <a:rPr lang="ru-RU" sz="2400" b="1" dirty="0" smtClean="0"/>
              <a:t>7 – на установление соответствия</a:t>
            </a:r>
          </a:p>
          <a:p>
            <a:r>
              <a:rPr lang="ru-RU" sz="2400" b="1" dirty="0" smtClean="0"/>
              <a:t>4 – на установление последовательности таксонов, биологических объектов, процессов, явлений</a:t>
            </a:r>
          </a:p>
          <a:p>
            <a:r>
              <a:rPr lang="ru-RU" sz="2400" b="1" dirty="0" smtClean="0"/>
              <a:t>4 – с ответом в виде числа или слова</a:t>
            </a:r>
          </a:p>
          <a:p>
            <a:endParaRPr lang="ru-RU" sz="2400" b="1" dirty="0" smtClean="0"/>
          </a:p>
          <a:p>
            <a:r>
              <a:rPr lang="ru-RU" sz="2800" b="1" dirty="0" smtClean="0"/>
              <a:t>Часть 2 содержит 7 заданий с развернутым ответом</a:t>
            </a:r>
          </a:p>
        </p:txBody>
      </p:sp>
    </p:spTree>
    <p:extLst>
      <p:ext uri="{BB962C8B-B14F-4D97-AF65-F5344CB8AC3E}">
        <p14:creationId xmlns:p14="http://schemas.microsoft.com/office/powerpoint/2010/main" val="24482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799"/>
            <a:ext cx="10634951" cy="553489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последние годы наблюдается увеличение доли заданий, посвященных планированию и проведению научного эксперимента и анализу его результатов.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Все изменения направлены на усиление </a:t>
            </a:r>
            <a:r>
              <a:rPr lang="ru-RU" b="1" dirty="0" err="1" smtClean="0"/>
              <a:t>деятельностной</a:t>
            </a:r>
            <a:r>
              <a:rPr lang="ru-RU" b="1" dirty="0" smtClean="0"/>
              <a:t> составляющей КИМ: применение умений и навыков анализа  различной информации, решения задач, в том числе и практических, развернутого объяснения, аргументации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5791200"/>
            <a:ext cx="8535988" cy="203200"/>
          </a:xfrm>
        </p:spPr>
        <p:txBody>
          <a:bodyPr>
            <a:normAutofit fontScale="4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2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Изменения в части 1</a:t>
            </a:r>
            <a:endParaRPr lang="ru-RU" sz="5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8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93963"/>
            <a:ext cx="10058400" cy="4959928"/>
          </a:xfrm>
        </p:spPr>
        <p:txBody>
          <a:bodyPr>
            <a:normAutofit/>
          </a:bodyPr>
          <a:lstStyle/>
          <a:p>
            <a:r>
              <a:rPr lang="ru-RU" b="1" dirty="0" smtClean="0"/>
              <a:t>1. Исключено задание на дополнение схемы (линия 1)</a:t>
            </a:r>
            <a:br>
              <a:rPr lang="ru-RU" b="1" dirty="0" smtClean="0"/>
            </a:br>
            <a:r>
              <a:rPr lang="ru-RU" b="1" dirty="0" smtClean="0"/>
              <a:t>Вместо него включено задание, проверяющее умение прогнозировать результаты эксперимента, построенное на знаниях из области физиологии клеток и организмов разных царств живой природы (соответствующее заданию </a:t>
            </a:r>
            <a:r>
              <a:rPr lang="ru-RU" b="1" smtClean="0"/>
              <a:t>2 </a:t>
            </a:r>
            <a:r>
              <a:rPr lang="ru-RU" b="1" smtClean="0"/>
              <a:t>Ким)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5347855"/>
            <a:ext cx="9817533" cy="64654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7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10801205" cy="1766455"/>
          </a:xfrm>
        </p:spPr>
        <p:txBody>
          <a:bodyPr>
            <a:normAutofit fontScale="90000"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ru-RU" b="1" cap="none" dirty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  <a:t>Задание 1 </a:t>
            </a:r>
            <a:r>
              <a:rPr lang="ru-RU" sz="4400" cap="none" dirty="0">
                <a:ln>
                  <a:noFill/>
                </a:ln>
              </a:rPr>
              <a:t/>
            </a:r>
            <a:br>
              <a:rPr lang="ru-RU" sz="4400" cap="none" dirty="0">
                <a:ln>
                  <a:noFill/>
                </a:ln>
              </a:rPr>
            </a:br>
            <a:r>
              <a:rPr lang="ru-RU" cap="none" dirty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  <a:t>Рассмотрите таблицу «Методы селекции» и заполните пустую ячейку, вписав соответствующий термин</a:t>
            </a:r>
            <a:r>
              <a:rPr lang="ru-RU" cap="none" dirty="0" smtClean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  <a:br>
              <a:rPr lang="ru-RU" cap="none" dirty="0" smtClean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i="1" cap="none" dirty="0" smtClean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  <a:t>(ответ: мутагенез)</a:t>
            </a:r>
            <a:r>
              <a:rPr lang="ru-RU" cap="none" dirty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cap="none" dirty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cap="none" dirty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br>
              <a:rPr lang="ru-RU" cap="none" dirty="0">
                <a:ln>
                  <a:noFill/>
                </a:ln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816946"/>
              </p:ext>
            </p:extLst>
          </p:nvPr>
        </p:nvGraphicFramePr>
        <p:xfrm>
          <a:off x="512617" y="2452255"/>
          <a:ext cx="10460182" cy="3155557"/>
        </p:xfrm>
        <a:graphic>
          <a:graphicData uri="http://schemas.openxmlformats.org/drawingml/2006/table">
            <a:tbl>
              <a:tblPr/>
              <a:tblGrid>
                <a:gridCol w="523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89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</a:rPr>
                        <a:t>Метод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</a:rPr>
                        <a:t>Применение метода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74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</a:rPr>
                        <a:t>близкородственное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</a:rPr>
                        <a:t>скрещивание (инбридинг)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rgbClr val="000000"/>
                          </a:solidFill>
                          <a:effectLst/>
                        </a:rPr>
                        <a:t>закрепление наследственных свойств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7924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</a:rPr>
                        <a:t>воздействие на семена пшеницы рентгеновскими лучами в условиях эксперимента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3748868"/>
            <a:ext cx="65" cy="366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4436" rIns="0" bIns="4443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5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347056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Задание 2 </a:t>
            </a:r>
            <a:b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Экспериментатор сравнивал количество эритроцитов и гемоглобина в крови альпиниста и обычного человека. Какое количество эритроцитов и гемоглобина в крови альпиниста по сравнению с обычным человеком.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Для каждой величины определите соответствующее ей значение: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меньше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больше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одинаковое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Запишите в таблицу выбранные цифры для каждой величины. Цифры в ответе могут повторяться.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4752109"/>
            <a:ext cx="8535988" cy="19396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946444"/>
              </p:ext>
            </p:extLst>
          </p:nvPr>
        </p:nvGraphicFramePr>
        <p:xfrm>
          <a:off x="684213" y="4959927"/>
          <a:ext cx="8534400" cy="1731818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6050"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</a:rPr>
                        <a:t>Количество эритроцитов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</a:rPr>
                        <a:t>Количество гемоглобина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768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2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86604"/>
            <a:ext cx="10058400" cy="1364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анализ результатов ЕГЭ</a:t>
            </a:r>
            <a:br>
              <a:rPr lang="ru-RU" b="1" dirty="0"/>
            </a:br>
            <a:r>
              <a:rPr lang="ru-RU" b="1" dirty="0"/>
              <a:t>по БИОЛОГИИ в Самарской </a:t>
            </a:r>
            <a:r>
              <a:rPr lang="ru-RU" b="1" dirty="0" smtClean="0"/>
              <a:t>области в 2021 г.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67"/>
              </p:ext>
            </p:extLst>
          </p:nvPr>
        </p:nvGraphicFramePr>
        <p:xfrm>
          <a:off x="493144" y="3125110"/>
          <a:ext cx="10042927" cy="240157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51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2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99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09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r>
                        <a:rPr lang="en-US" sz="1600" dirty="0">
                          <a:effectLst/>
                        </a:rPr>
                        <a:t>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r>
                        <a:rPr lang="en-US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dirty="0">
                          <a:effectLst/>
                        </a:rPr>
                        <a:t>202</a:t>
                      </a: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>
                          <a:effectLst/>
                        </a:rPr>
                        <a:t>% от общего числа участников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>
                          <a:effectLst/>
                        </a:rPr>
                        <a:t>чел.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>
                          <a:effectLst/>
                        </a:rPr>
                        <a:t>% от общего числа участников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 dirty="0">
                          <a:effectLst/>
                        </a:rPr>
                        <a:t>чел.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600">
                          <a:effectLst/>
                        </a:rPr>
                        <a:t>% от общего числа участников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2178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2148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2204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2260" y="2227467"/>
            <a:ext cx="8650856" cy="897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553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6553200" algn="l"/>
              </a:tabLst>
            </a:pPr>
            <a:r>
              <a:rPr kumimoji="0" lang="ru-RU" sz="2000" b="1" i="0" u="none" strike="noStrike" cap="none" normalizeH="0" baseline="0" dirty="0" smtClean="0" bmk="_Toc424490574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Количество участников ЕГЭ по учебному предмету (за 3 года)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SimSun" panose="02010600030101010101" pitchFamily="2" charset="-122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553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553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>Задание </a:t>
            </a:r>
            <a:r>
              <a:rPr lang="ru-RU" sz="20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Экспериментатор в течение долгого времени прокаливал кость. Как изменились количество минеральных и органических веществ в кости?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Для каждой величины определите соответствующий характер её изменения: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1) увеличилось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2) не изменилось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3) уменьшилось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>Запишите в таблицу выбранные цифры для каждой величины. Цифры в ответе могут повторяться.</a:t>
            </a:r>
            <a: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39180"/>
              </p:ext>
            </p:extLst>
          </p:nvPr>
        </p:nvGraphicFramePr>
        <p:xfrm>
          <a:off x="684213" y="4350327"/>
          <a:ext cx="8534400" cy="1644072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6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</a:rPr>
                        <a:t>Количество минеральных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</a:rPr>
                        <a:t>веществ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</a:rPr>
                        <a:t>Количество органических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</a:rPr>
                        <a:t>веществ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0382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</a:rPr>
                        <a:t> 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4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468696" cy="322118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2. Традиционные задачи по генетике части 1 (линия 6 2021 г) в КИМ </a:t>
            </a:r>
            <a:r>
              <a:rPr lang="ru-RU" sz="3600" b="1" dirty="0" err="1" smtClean="0"/>
              <a:t>Егэ</a:t>
            </a:r>
            <a:r>
              <a:rPr lang="ru-RU" sz="3600" b="1" dirty="0" smtClean="0"/>
              <a:t> 2022г. Стали располагаться на позиции линии 4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3906983"/>
            <a:ext cx="10468698" cy="256309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При самоопылении гетерозиготного высокорослого растения гороха (высокий стебель — А) доля карликовых форм равна (%)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Verdana" panose="020B0604030504040204" pitchFamily="34" charset="0"/>
              </a:rPr>
              <a:t>Пояснение. 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Р: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</a:rPr>
              <a:t>Аа</a:t>
            </a:r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 х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</a:rPr>
              <a:t>Аа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G: А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</a:rPr>
              <a:t>А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а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</a:rPr>
              <a:t>а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F2: АА 2Аа 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</a:rPr>
              <a:t>аа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По второму закону Менделя, при скрещивании гетерозиготных организмов в потомстве идет расщепление по генотипу 1:2:1, по фенотипу 1:3, т. е. в потомстве появляется 25% рецессивных особей.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7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911436"/>
          </a:xfrm>
        </p:spPr>
        <p:txBody>
          <a:bodyPr/>
          <a:lstStyle/>
          <a:p>
            <a:r>
              <a:rPr lang="ru-RU" b="1" dirty="0" smtClean="0"/>
              <a:t>3. Задания, проверяющие знания и умения по темам «Клетка как биологическая система» и «Организм как биологическая система» объединены в единый модуль (линии 5-8).   В рамках данного блока всегда 2 задания проверяют знания и умения по </a:t>
            </a:r>
            <a:r>
              <a:rPr lang="ru-RU" b="1" dirty="0"/>
              <a:t>теме «Клетка как биологическая система</a:t>
            </a:r>
            <a:r>
              <a:rPr lang="ru-RU" b="1" dirty="0" smtClean="0"/>
              <a:t>», а 2 других – по теме  </a:t>
            </a:r>
            <a:r>
              <a:rPr lang="ru-RU" b="1" dirty="0"/>
              <a:t>«Организм как биологическая система»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068291"/>
            <a:ext cx="8535988" cy="47105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6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Изменения в части 2</a:t>
            </a:r>
            <a:endParaRPr lang="ru-RU" sz="6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799"/>
            <a:ext cx="10058400" cy="432954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Практико-ориентированные задания (линия 22) видоизменены таким образом, что они проверяют знания и умения в рамках планирования и анализа результатов эксперимента. </a:t>
            </a:r>
            <a:br>
              <a:rPr lang="ru-RU" b="1" dirty="0" smtClean="0"/>
            </a:br>
            <a:r>
              <a:rPr lang="ru-RU" b="1" dirty="0" smtClean="0"/>
              <a:t>Задание 22 оценивается </a:t>
            </a:r>
            <a:r>
              <a:rPr lang="ru-RU" b="1" u="sng" dirty="0" smtClean="0"/>
              <a:t>3 баллами</a:t>
            </a: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5209308"/>
            <a:ext cx="8535988" cy="78509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4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358" y="284018"/>
            <a:ext cx="10058400" cy="30826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задание 22</a:t>
            </a:r>
            <a:r>
              <a:rPr lang="ru-RU" dirty="0"/>
              <a:t/>
            </a:r>
            <a:br>
              <a:rPr lang="ru-RU" dirty="0"/>
            </a:br>
            <a:r>
              <a:rPr lang="ru-RU" sz="2000" b="1" dirty="0">
                <a:solidFill>
                  <a:schemeClr val="bg1"/>
                </a:solidFill>
              </a:rPr>
              <a:t>Экспериментатор провел следующий опыт: 10 клубней картофеля и 10 клубней георгина оставил в освещенном помещении. Через три дня клубни георгина сохранили прежний цвет, а клубни картофеля позеленели. Объясните результаты эксперимента. С превращением каких веществ и органоидов в клетках клубней картофеля связано изменение цвета? Какой параметр в эксперименте задавался самим экспериментатором (независимая переменная), а какой параметр менялся в зависимости от этого (зависимая переменная)?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7122" y="3366654"/>
            <a:ext cx="11161424" cy="3352801"/>
          </a:xfrm>
        </p:spPr>
        <p:txBody>
          <a:bodyPr>
            <a:normAutofit fontScale="70000" lnSpcReduction="20000"/>
          </a:bodyPr>
          <a:lstStyle/>
          <a:p>
            <a:r>
              <a:rPr lang="ru-RU" sz="2200" b="1" dirty="0">
                <a:solidFill>
                  <a:schemeClr val="bg1"/>
                </a:solidFill>
              </a:rPr>
              <a:t>Пояснение. Элементы ответа: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1. Клубни георгина — видоизмененные корни (</a:t>
            </a:r>
            <a:r>
              <a:rPr lang="ru-RU" sz="2200" b="1" dirty="0" err="1">
                <a:solidFill>
                  <a:schemeClr val="bg1"/>
                </a:solidFill>
              </a:rPr>
              <a:t>корнеклубни</a:t>
            </a:r>
            <a:r>
              <a:rPr lang="ru-RU" sz="2200" b="1" dirty="0">
                <a:solidFill>
                  <a:schemeClr val="bg1"/>
                </a:solidFill>
              </a:rPr>
              <a:t>).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2. Корни не имеют фотосинтезирующих тканей (не могут быть зелеными).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3. Клубни картофеля — видоизменённые побеги.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4. Побеги могут содержать фотосинтезирующую ткань (быть зелеными).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5. В клубнях картофеля на свету происходит превращение лейкопластов в хлоропласты.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6. В хлоропластах на свету синтезируется хлорофилл, поэтому клубни зеленеют.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7. Независимая переменная (задаваемая экспериментатором) — освещенность (наличие/отсутствие света).</a:t>
            </a:r>
          </a:p>
          <a:p>
            <a:r>
              <a:rPr lang="ru-RU" sz="2200" b="1" dirty="0">
                <a:solidFill>
                  <a:schemeClr val="bg1"/>
                </a:solidFill>
              </a:rPr>
              <a:t>8. Зависимая переменная (изменяющаяся в ходе эксперимента) — цвет клубней (наличие в них хлорофилла)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6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2022 году на ЕГЭ по биологии можно набрать 59 первичных баллов – они равны 100 тестовым.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1020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497540"/>
            <a:ext cx="8535988" cy="180150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04331"/>
              </p:ext>
            </p:extLst>
          </p:nvPr>
        </p:nvGraphicFramePr>
        <p:xfrm>
          <a:off x="1995055" y="245657"/>
          <a:ext cx="7786254" cy="66673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7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4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66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п/п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АТЕ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участников ЕГЭ по учебному предмету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% от общего числа участников в регионе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Западное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Кинельское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Отрадненское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Поволжское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Самарское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745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33,8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Северное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Северо-Восточное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Северо-Западное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1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Тольяттинское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Центральное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Юго-Восточное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Юго-Западное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Южное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ВПЛ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170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656" marR="4365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Иностранные ОО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3656" marR="43656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1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04800"/>
            <a:ext cx="10884332" cy="7897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Диаграмма </a:t>
            </a:r>
            <a:r>
              <a:rPr lang="ru-RU" b="1" dirty="0"/>
              <a:t>распределения тестовых баллов участников ЕГЭ по предмету в 2021 г.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03" y="6192982"/>
            <a:ext cx="8432080" cy="30480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7091" y="1179683"/>
            <a:ext cx="9641488" cy="620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SimSun" panose="02010600030101010101" pitchFamily="2" charset="-122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1" y="1302328"/>
            <a:ext cx="11596254" cy="498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10836"/>
            <a:ext cx="10058400" cy="11499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Динамика </a:t>
            </a:r>
            <a:r>
              <a:rPr lang="ru-RU" b="1" dirty="0"/>
              <a:t>результатов ЕГЭ по предмету за последние 3 года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1413164"/>
            <a:ext cx="8535988" cy="45812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739593"/>
              </p:ext>
            </p:extLst>
          </p:nvPr>
        </p:nvGraphicFramePr>
        <p:xfrm>
          <a:off x="983672" y="1537856"/>
          <a:ext cx="9337964" cy="445654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808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6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704">
                <a:tc rowSpan="2">
                  <a:txBody>
                    <a:bodyPr/>
                    <a:lstStyle/>
                    <a:p>
                      <a:pPr algn="just"/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Субъект Российской Федерации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2019 г.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2020 г.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2021 г.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755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Не преодолели минимального балла, %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14,0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14,0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14,6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141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Средний тестовый балл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54,8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53,6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53,4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9704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Получили от 81 до 99 баллов, %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8,6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5,4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5,9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704">
                <a:tc>
                  <a:txBody>
                    <a:bodyPr/>
                    <a:lstStyle/>
                    <a:p>
                      <a:pPr algn="just"/>
                      <a:r>
                        <a:rPr lang="ru-RU" sz="1800">
                          <a:effectLst/>
                        </a:rPr>
                        <a:t>Получили 100 баллов, чел.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7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46364"/>
            <a:ext cx="10413278" cy="9559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</a:t>
            </a:r>
            <a:r>
              <a:rPr lang="ru-RU" b="1" dirty="0"/>
              <a:t>результаты ЕГЭ по предмету в сравнении по АТЕ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500411"/>
              </p:ext>
            </p:extLst>
          </p:nvPr>
        </p:nvGraphicFramePr>
        <p:xfrm>
          <a:off x="401782" y="1302327"/>
          <a:ext cx="11083635" cy="1691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5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2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2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61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АТЕ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Доля участников, получивших тестовый балл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участников, получивших 100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ниже минималь-ного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минимального до 60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61 до 80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 81 до 99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Западное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Кинельское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Отрадненское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55,6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846977"/>
              </p:ext>
            </p:extLst>
          </p:nvPr>
        </p:nvGraphicFramePr>
        <p:xfrm>
          <a:off x="387928" y="2999691"/>
          <a:ext cx="11111344" cy="338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5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32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Поволжское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59,8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Самарское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49,0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Северное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Северо-Восточное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66,3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Северо-Западное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52,4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Тольяттинское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Центральное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Юго-Восточное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Юго-Западное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Южное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49382"/>
            <a:ext cx="10801205" cy="18426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Перечень элементов содержания / умений и видов деятельности, усвоение которых всеми школьниками региона в целом можно считать достаточным: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2216727"/>
            <a:ext cx="10801206" cy="439189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­</a:t>
            </a:r>
            <a:r>
              <a:rPr lang="ru-RU" b="1" dirty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Биология </a:t>
            </a:r>
            <a:r>
              <a:rPr lang="ru-RU" sz="2200" b="1" dirty="0">
                <a:solidFill>
                  <a:schemeClr val="tx1"/>
                </a:solidFill>
              </a:rPr>
              <a:t>как наука. Методы научного познания. Уровни организации живого.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Эволюция </a:t>
            </a:r>
            <a:r>
              <a:rPr lang="ru-RU" sz="2200" b="1" dirty="0">
                <a:solidFill>
                  <a:schemeClr val="tx1"/>
                </a:solidFill>
              </a:rPr>
              <a:t>живой природы.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Генетическая </a:t>
            </a:r>
            <a:r>
              <a:rPr lang="ru-RU" sz="2200" b="1" dirty="0">
                <a:solidFill>
                  <a:schemeClr val="tx1"/>
                </a:solidFill>
              </a:rPr>
              <a:t>информация в клетке. Хромосомный набор соматически и половые клетки.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Организм </a:t>
            </a:r>
            <a:r>
              <a:rPr lang="ru-RU" sz="2200" b="1" dirty="0">
                <a:solidFill>
                  <a:schemeClr val="tx1"/>
                </a:solidFill>
              </a:rPr>
              <a:t>как биологическая система. Селекция. Биотехнология.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Многообразие </a:t>
            </a:r>
            <a:r>
              <a:rPr lang="ru-RU" sz="2200" b="1" dirty="0">
                <a:solidFill>
                  <a:schemeClr val="tx1"/>
                </a:solidFill>
              </a:rPr>
              <a:t>организмов. Основные систематические категории, их соподчинённость.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Организм </a:t>
            </a:r>
            <a:r>
              <a:rPr lang="ru-RU" sz="2200" b="1" dirty="0">
                <a:solidFill>
                  <a:schemeClr val="tx1"/>
                </a:solidFill>
              </a:rPr>
              <a:t>человека. Гигиена человека.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Биологические </a:t>
            </a:r>
            <a:r>
              <a:rPr lang="ru-RU" sz="2200" b="1" dirty="0">
                <a:solidFill>
                  <a:schemeClr val="tx1"/>
                </a:solidFill>
              </a:rPr>
              <a:t>термины и понятия.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- Моно- </a:t>
            </a:r>
            <a:r>
              <a:rPr lang="ru-RU" sz="2200" b="1" dirty="0">
                <a:solidFill>
                  <a:schemeClr val="tx1"/>
                </a:solidFill>
              </a:rPr>
              <a:t>и </a:t>
            </a:r>
            <a:r>
              <a:rPr lang="ru-RU" sz="2200" b="1" dirty="0" err="1">
                <a:solidFill>
                  <a:schemeClr val="tx1"/>
                </a:solidFill>
              </a:rPr>
              <a:t>дигибридное</a:t>
            </a:r>
            <a:r>
              <a:rPr lang="ru-RU" sz="2200" b="1" dirty="0">
                <a:solidFill>
                  <a:schemeClr val="tx1"/>
                </a:solidFill>
              </a:rPr>
              <a:t>, анализирующее скрещивание.</a:t>
            </a:r>
          </a:p>
          <a:p>
            <a:r>
              <a:rPr lang="ru-RU" sz="2200" b="1" dirty="0">
                <a:solidFill>
                  <a:schemeClr val="tx1"/>
                </a:solidFill>
              </a:rPr>
              <a:t>­	В основном это задания базового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359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37" y="318654"/>
            <a:ext cx="11817928" cy="2216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Перечень элементов содержания / умений и видов деятельности, усвоение которых всеми школьниками региона в целом, школьниками с разным уровнем подготовки нельзя считать достаточным: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637" y="2535382"/>
            <a:ext cx="11305308" cy="4170218"/>
          </a:xfrm>
        </p:spPr>
        <p:txBody>
          <a:bodyPr>
            <a:normAutofit/>
          </a:bodyPr>
          <a:lstStyle/>
          <a:p>
            <a:r>
              <a:rPr lang="ru-RU" dirty="0"/>
              <a:t>­	</a:t>
            </a:r>
            <a:r>
              <a:rPr lang="ru-RU" sz="2200" b="1" dirty="0" smtClean="0">
                <a:solidFill>
                  <a:schemeClr val="tx1"/>
                </a:solidFill>
              </a:rPr>
              <a:t>­</a:t>
            </a:r>
            <a:r>
              <a:rPr lang="ru-RU" sz="2200" b="1" dirty="0">
                <a:solidFill>
                  <a:schemeClr val="tx1"/>
                </a:solidFill>
              </a:rPr>
              <a:t>	</a:t>
            </a:r>
            <a:r>
              <a:rPr lang="ru-RU" sz="2200" b="1" u="sng" dirty="0">
                <a:solidFill>
                  <a:schemeClr val="tx1"/>
                </a:solidFill>
              </a:rPr>
              <a:t>Задание на обобщение и применение знаний о </a:t>
            </a:r>
            <a:r>
              <a:rPr lang="ru-RU" sz="2200" b="1" u="sng" dirty="0" smtClean="0">
                <a:solidFill>
                  <a:schemeClr val="tx1"/>
                </a:solidFill>
              </a:rPr>
              <a:t>человеке и </a:t>
            </a:r>
            <a:r>
              <a:rPr lang="ru-RU" sz="2200" b="1" u="sng" dirty="0">
                <a:solidFill>
                  <a:schemeClr val="tx1"/>
                </a:solidFill>
              </a:rPr>
              <a:t>многообразии организмов.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(В </a:t>
            </a:r>
            <a:r>
              <a:rPr lang="ru-RU" sz="2200" b="1" dirty="0">
                <a:solidFill>
                  <a:schemeClr val="tx1"/>
                </a:solidFill>
              </a:rPr>
              <a:t>группе от минимального до 60 тестовых баллов лишь 13,1% выполнения задания по данной </a:t>
            </a:r>
            <a:r>
              <a:rPr lang="ru-RU" sz="2200" b="1" dirty="0" smtClean="0">
                <a:solidFill>
                  <a:schemeClr val="tx1"/>
                </a:solidFill>
              </a:rPr>
              <a:t>теме)</a:t>
            </a:r>
            <a:endParaRPr lang="ru-RU" sz="2200" b="1" dirty="0">
              <a:solidFill>
                <a:schemeClr val="tx1"/>
              </a:solidFill>
            </a:endParaRPr>
          </a:p>
          <a:p>
            <a:r>
              <a:rPr lang="ru-RU" sz="2200" b="1" dirty="0">
                <a:solidFill>
                  <a:schemeClr val="tx1"/>
                </a:solidFill>
              </a:rPr>
              <a:t>­	</a:t>
            </a:r>
            <a:r>
              <a:rPr lang="ru-RU" sz="2200" b="1" u="sng" dirty="0">
                <a:solidFill>
                  <a:schemeClr val="tx1"/>
                </a:solidFill>
              </a:rPr>
              <a:t>Решение задач по цитологии на применение знаний в новой ситуации.</a:t>
            </a:r>
          </a:p>
          <a:p>
            <a:r>
              <a:rPr lang="ru-RU" sz="2200" b="1" dirty="0" smtClean="0">
                <a:solidFill>
                  <a:schemeClr val="tx1"/>
                </a:solidFill>
              </a:rPr>
              <a:t>(В </a:t>
            </a:r>
            <a:r>
              <a:rPr lang="ru-RU" sz="2200" b="1" dirty="0">
                <a:solidFill>
                  <a:schemeClr val="tx1"/>
                </a:solidFill>
              </a:rPr>
              <a:t>группе от минимального до 60 тестовых баллов лишь 19,3% выполнения задания по данной </a:t>
            </a:r>
            <a:r>
              <a:rPr lang="ru-RU" sz="2200" b="1" dirty="0" smtClean="0">
                <a:solidFill>
                  <a:schemeClr val="tx1"/>
                </a:solidFill>
              </a:rPr>
              <a:t>теме)</a:t>
            </a:r>
            <a:endParaRPr lang="ru-RU" sz="2200" b="1" dirty="0">
              <a:solidFill>
                <a:schemeClr val="tx1"/>
              </a:solidFill>
            </a:endParaRPr>
          </a:p>
          <a:p>
            <a:r>
              <a:rPr lang="ru-RU" sz="2200" b="1" dirty="0">
                <a:solidFill>
                  <a:schemeClr val="tx1"/>
                </a:solidFill>
              </a:rPr>
              <a:t>В основном это задания высокого уровня сложности.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332509"/>
            <a:ext cx="11277600" cy="4821381"/>
          </a:xfrm>
        </p:spPr>
        <p:txBody>
          <a:bodyPr/>
          <a:lstStyle/>
          <a:p>
            <a:pPr algn="ctr"/>
            <a:r>
              <a:rPr lang="ru-RU" b="1" dirty="0"/>
              <a:t>Выпускники Самарской области 2021 года на достаточно высоком уровне знают основные положения биологических законов, теорий, закономерностей, гипотез; строение и признаки биологических объектов; современную биологическую терминологию.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5749636"/>
            <a:ext cx="8535988" cy="244764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144</TotalTime>
  <Words>903</Words>
  <Application>Microsoft Office PowerPoint</Application>
  <PresentationFormat>Широкоэкранный</PresentationFormat>
  <Paragraphs>287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SimSun</vt:lpstr>
      <vt:lpstr>Arial</vt:lpstr>
      <vt:lpstr>Calibri</vt:lpstr>
      <vt:lpstr>Cambria</vt:lpstr>
      <vt:lpstr>Century Gothic</vt:lpstr>
      <vt:lpstr>Times New Roman</vt:lpstr>
      <vt:lpstr>Verdana</vt:lpstr>
      <vt:lpstr>Wingdings 3</vt:lpstr>
      <vt:lpstr>Сектор</vt:lpstr>
      <vt:lpstr>Проблемы, формы и методы подготовки обучающихся к сдаче ЕГЭ по биологии</vt:lpstr>
      <vt:lpstr>анализ результатов ЕГЭ по БИОЛОГИИ в Самарской области в 2021 г.</vt:lpstr>
      <vt:lpstr>Презентация PowerPoint</vt:lpstr>
      <vt:lpstr>Диаграмма распределения тестовых баллов участников ЕГЭ по предмету в 2021 г.</vt:lpstr>
      <vt:lpstr>Динамика результатов ЕГЭ по предмету за последние 3 года</vt:lpstr>
      <vt:lpstr>основные результаты ЕГЭ по предмету в сравнении по АТЕ</vt:lpstr>
      <vt:lpstr>Перечень элементов содержания / умений и видов деятельности, усвоение которых всеми школьниками региона в целом можно считать достаточным:</vt:lpstr>
      <vt:lpstr>Перечень элементов содержания / умений и видов деятельности, усвоение которых всеми школьниками региона в целом, школьниками с разным уровнем подготовки нельзя считать достаточным:</vt:lpstr>
      <vt:lpstr>Выпускники Самарской области 2021 года на достаточно высоком уровне знают основные положения биологических законов, теорий, закономерностей, гипотез; строение и признаки биологических объектов; современную биологическую терминологию.</vt:lpstr>
      <vt:lpstr>На уроках следует ввести в практику задания, оценивающие умения работать со схемами, моделями, статистическими таблицами, графиками, текстовой биологической информацией, типовые задания на анализ визуальной информации. Данный формат работы будет развивать у обучающихся умение объяснять явления и процессы, применять знания в нестандартной ситуации, анализировать актуальную биологическую информацию, устанавливать соответствия между существенными чертами и признаками изученных явлений и биологическими терминами и понятиями. </vt:lpstr>
      <vt:lpstr>Анализ выполнения второй части экзамена показывает, что у большей части выпускников недостаточно сформированы умения объяснять и анализировать биологические процессы, устанавливать их взаимосвязи; решать биологические задачи; распознавать, определять и описывать биологические объекты, выявлять их особенности, сравнивать эти объекты и делать выводы на основе сравнения.</vt:lpstr>
      <vt:lpstr>Обучающимися в недостаточном объеме изучены темы, связанные с микро- и макроэволюцией, явлениями параллелизма и конвергенции. В преподавании биологии следует повысить внимание к изучению обучающимися базовых категорий и понятий, выработку у них умений связывать теоретические знания с явлениями окружающей действительности, интерпретировать информацию, синтезировать биологические знания, извлечённые из разных источников. Необходимо усилить интеграцию курса биологии с другими школьными курсами, например, химии, географии, физики и других</vt:lpstr>
      <vt:lpstr>Изменения в КИМ ЕГЭ 2022 года по биологии</vt:lpstr>
      <vt:lpstr>Общая информация</vt:lpstr>
      <vt:lpstr>В последние годы наблюдается увеличение доли заданий, посвященных планированию и проведению научного эксперимента и анализу его результатов.  Все изменения направлены на усиление деятельностной составляющей КИМ: применение умений и навыков анализа  различной информации, решения задач, в том числе и практических, развернутого объяснения, аргументации </vt:lpstr>
      <vt:lpstr>Изменения в части 1</vt:lpstr>
      <vt:lpstr>1. Исключено задание на дополнение схемы (линия 1) Вместо него включено задание, проверяющее умение прогнозировать результаты эксперимента, построенное на знаниях из области физиологии клеток и организмов разных царств живой природы (соответствующее заданию 2 Ким)</vt:lpstr>
      <vt:lpstr>Задание 1  Рассмотрите таблицу «Методы селекции» и заполните пустую ячейку, вписав соответствующий термин. (ответ: мутагенез)   </vt:lpstr>
      <vt:lpstr>Задание 2  Экспериментатор сравнивал количество эритроцитов и гемоглобина в крови альпиниста и обычного человека. Какое количество эритроцитов и гемоглобина в крови альпиниста по сравнению с обычным человеком. Для каждой величины определите соответствующее ей значение:   1) меньше 2) больше 3) одинаковое   Запишите в таблицу выбранные цифры для каждой величины. Цифры в ответе могут повторяться.</vt:lpstr>
      <vt:lpstr>Задание 2 Экспериментатор в течение долгого времени прокаливал кость. Как изменились количество минеральных и органических веществ в кости? Для каждой величины определите соответствующий характер её изменения:   1) увеличилось 2) не изменилось 3) уменьшилось   Запишите в таблицу выбранные цифры для каждой величины. Цифры в ответе могут повторяться. </vt:lpstr>
      <vt:lpstr>2. Традиционные задачи по генетике части 1 (линия 6 2021 г) в КИМ Егэ 2022г. Стали располагаться на позиции линии 4</vt:lpstr>
      <vt:lpstr>3. Задания, проверяющие знания и умения по темам «Клетка как биологическая система» и «Организм как биологическая система» объединены в единый модуль (линии 5-8).   В рамках данного блока всегда 2 задания проверяют знания и умения по теме «Клетка как биологическая система», а 2 других – по теме  «Организм как биологическая система» </vt:lpstr>
      <vt:lpstr>Изменения в части 2</vt:lpstr>
      <vt:lpstr>Практико-ориентированные задания (линия 22) видоизменены таким образом, что они проверяют знания и умения в рамках планирования и анализа результатов эксперимента.  Задание 22 оценивается 3 баллами</vt:lpstr>
      <vt:lpstr>задание 22 Экспериментатор провел следующий опыт: 10 клубней картофеля и 10 клубней георгина оставил в освещенном помещении. Через три дня клубни георгина сохранили прежний цвет, а клубни картофеля позеленели. Объясните результаты эксперимента. С превращением каких веществ и органоидов в клетках клубней картофеля связано изменение цвета? Какой параметр в эксперименте задавался самим экспериментатором (независимая переменная), а какой параметр менялся в зависимости от этого (зависимая переменная)?</vt:lpstr>
      <vt:lpstr>В 2022 году на ЕГЭ по биологии можно набрать 59 первичных баллов – они равны 100 тестовым.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Проблемы, формы и методы подготовки обучающихся к сдаче ЕГЭ по биологии</dc:title>
  <dc:creator>Светлана</dc:creator>
  <cp:lastModifiedBy>Куприянова С.Г.</cp:lastModifiedBy>
  <cp:revision>17</cp:revision>
  <cp:lastPrinted>2022-01-26T07:23:33Z</cp:lastPrinted>
  <dcterms:created xsi:type="dcterms:W3CDTF">2022-01-19T17:16:56Z</dcterms:created>
  <dcterms:modified xsi:type="dcterms:W3CDTF">2022-01-26T07:55:13Z</dcterms:modified>
</cp:coreProperties>
</file>