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342" r:id="rId3"/>
    <p:sldId id="325" r:id="rId4"/>
    <p:sldId id="343" r:id="rId5"/>
    <p:sldId id="333" r:id="rId6"/>
    <p:sldId id="344" r:id="rId7"/>
    <p:sldId id="335" r:id="rId8"/>
    <p:sldId id="329" r:id="rId9"/>
    <p:sldId id="304" r:id="rId10"/>
    <p:sldId id="345" r:id="rId11"/>
    <p:sldId id="303" r:id="rId12"/>
    <p:sldId id="346" r:id="rId13"/>
    <p:sldId id="310" r:id="rId14"/>
    <p:sldId id="312" r:id="rId15"/>
    <p:sldId id="347" r:id="rId16"/>
    <p:sldId id="350" r:id="rId17"/>
    <p:sldId id="351" r:id="rId18"/>
    <p:sldId id="348" r:id="rId19"/>
    <p:sldId id="336" r:id="rId20"/>
    <p:sldId id="349" r:id="rId21"/>
    <p:sldId id="322" r:id="rId22"/>
    <p:sldId id="27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9D31C-0492-4691-9B7F-AFBAEA509E0C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E5765-F621-4451-BFF9-76AFCA4DD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73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spc-samara.ru/specialist/obuch/5_8/materials/pahomova/rasput.pdf" TargetMode="External"/><Relationship Id="rId7" Type="http://schemas.openxmlformats.org/officeDocument/2006/relationships/slide" Target="slide11.xml"/><Relationship Id="rId2" Type="http://schemas.openxmlformats.org/officeDocument/2006/relationships/hyperlink" Target="http://rspc-samara.ru/specialist/obuch/5_8/materials/yudina/svoy_vybo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spc-samara.ru/specialist/obuch/9_11/materials/petrova/autoreg.pdf" TargetMode="External"/><Relationship Id="rId5" Type="http://schemas.openxmlformats.org/officeDocument/2006/relationships/hyperlink" Target="http://rspc-samara.ru/specialist/obuch/9_11/materials/sigacheva/perspektiva.pdf" TargetMode="External"/><Relationship Id="rId4" Type="http://schemas.openxmlformats.org/officeDocument/2006/relationships/hyperlink" Target="http://rspc-samara.ru/specialist/obuch/9_11/materials/dekina/rost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pc-samara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12" y="1268760"/>
            <a:ext cx="9361040" cy="212935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b="1" dirty="0"/>
              <a:t>Социально-психологический портрет подростка, склонного к деструктивному поведению</a:t>
            </a:r>
            <a:endParaRPr lang="ru-RU" sz="24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17877" y="6218074"/>
            <a:ext cx="2592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7FBFB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10.03.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51820" y="241270"/>
            <a:ext cx="8748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latin typeface="Tahoma"/>
              <a:ea typeface="Calibri"/>
              <a:cs typeface="Times New Roman"/>
            </a:endParaRPr>
          </a:p>
          <a:p>
            <a:pPr algn="ctr"/>
            <a:r>
              <a:rPr lang="ru-RU" sz="1600" b="1" dirty="0">
                <a:latin typeface="+mj-lt"/>
                <a:ea typeface="Calibri"/>
                <a:cs typeface="Times New Roman"/>
              </a:rPr>
              <a:t>Министерство образования и науки Самарской области</a:t>
            </a:r>
          </a:p>
          <a:p>
            <a:pPr algn="ctr"/>
            <a:r>
              <a:rPr lang="ru-RU" sz="1600" dirty="0">
                <a:latin typeface="+mj-lt"/>
                <a:ea typeface="Calibri"/>
                <a:cs typeface="Times New Roman"/>
              </a:rPr>
              <a:t>Государственное бюджетное учреждение</a:t>
            </a:r>
            <a:r>
              <a:rPr lang="ru-RU" sz="1600" dirty="0">
                <a:latin typeface="+mj-lt"/>
                <a:ea typeface="Times New Roman"/>
                <a:cs typeface="Times New Roman"/>
              </a:rPr>
              <a:t> дополнительного профессионального образования Самарской области</a:t>
            </a:r>
            <a:endParaRPr lang="ru-RU" sz="1600" dirty="0">
              <a:latin typeface="+mj-lt"/>
              <a:ea typeface="Calibri"/>
              <a:cs typeface="Times New Roman"/>
            </a:endParaRPr>
          </a:p>
          <a:p>
            <a:pPr algn="ctr"/>
            <a:r>
              <a:rPr lang="ru-RU" sz="1600" b="1" dirty="0">
                <a:latin typeface="+mj-lt"/>
                <a:ea typeface="Times New Roman"/>
              </a:rPr>
              <a:t>«Региональный социопсихологический центр»</a:t>
            </a:r>
            <a:endParaRPr lang="ru-RU" sz="1600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97235"/>
            <a:ext cx="15430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1704" y="4169643"/>
            <a:ext cx="866621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Шарапова Анастасия Кирилловна, </a:t>
            </a:r>
            <a:r>
              <a:rPr lang="ru-RU" sz="1400" i="1" dirty="0"/>
              <a:t>начальник отдела профилактики </a:t>
            </a:r>
          </a:p>
          <a:p>
            <a:pPr algn="r"/>
            <a:r>
              <a:rPr lang="ru-RU" sz="1400" i="1" dirty="0"/>
              <a:t>деструктивного поведения обучающихся ГБУ ДПО «Региональный социопсихологический центр»</a:t>
            </a:r>
          </a:p>
          <a:p>
            <a:pPr algn="r"/>
            <a:r>
              <a:rPr lang="en-US" sz="1400" i="1" dirty="0"/>
              <a:t>spt-samara@inbox.ru</a:t>
            </a:r>
            <a:endParaRPr lang="ru-RU" sz="1400" i="1" dirty="0"/>
          </a:p>
          <a:p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4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EC53A-94C4-416D-B8E4-B8452732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4664"/>
            <a:ext cx="1124704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Порядок планирования профилактической работы в ОО по результатам СПТ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7EE360-A1D4-41DF-82C0-D4511C7D2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Проведение </a:t>
            </a:r>
            <a:r>
              <a:rPr lang="ru-RU" sz="2000" b="1" dirty="0"/>
              <a:t>тестирования</a:t>
            </a:r>
            <a:r>
              <a:rPr lang="ru-RU" sz="2000" dirty="0"/>
              <a:t> (сентябрь – ноябрь, все обучающиеся с 7 по 11 класс)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Качественный </a:t>
            </a:r>
            <a:r>
              <a:rPr lang="ru-RU" sz="2000" b="1" dirty="0"/>
              <a:t>анализ</a:t>
            </a:r>
            <a:r>
              <a:rPr lang="ru-RU" sz="2000" dirty="0"/>
              <a:t> результатов педагогом-психологом + классным руководителем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Проведение </a:t>
            </a:r>
            <a:r>
              <a:rPr lang="ru-RU" sz="2000" b="1" dirty="0"/>
              <a:t>уточняющих тестов</a:t>
            </a:r>
            <a:r>
              <a:rPr lang="ru-RU" sz="2000" dirty="0"/>
              <a:t> (при </a:t>
            </a:r>
            <a:r>
              <a:rPr lang="ru-RU" sz="2000" dirty="0" smtClean="0"/>
              <a:t>необходимости, </a:t>
            </a:r>
            <a:r>
              <a:rPr lang="ru-RU" sz="2000" dirty="0"/>
              <a:t>теми методиками, которыми владеет педагог-психолог)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Выстраивание </a:t>
            </a:r>
            <a:r>
              <a:rPr lang="ru-RU" sz="2000" b="1" dirty="0"/>
              <a:t>плана работы </a:t>
            </a:r>
            <a:r>
              <a:rPr lang="ru-RU" sz="2000" dirty="0"/>
              <a:t>с классом / каждым обучающимся, которому необходима индивидуальная форма работы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Проведение </a:t>
            </a:r>
            <a:r>
              <a:rPr lang="ru-RU" sz="2000" b="1" dirty="0"/>
              <a:t>профилактической работы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/>
              <a:t>Повторное тестирование </a:t>
            </a:r>
            <a:r>
              <a:rPr lang="ru-RU" sz="2000" dirty="0"/>
              <a:t>подходящими методиками и анализ эффективности проведенной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4743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16" y="260648"/>
            <a:ext cx="8640968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Пример анализа направления групповой работы с классом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869027"/>
              </p:ext>
            </p:extLst>
          </p:nvPr>
        </p:nvGraphicFramePr>
        <p:xfrm>
          <a:off x="335358" y="836712"/>
          <a:ext cx="11593289" cy="583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6952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0" dirty="0"/>
                        <a:t>ФИО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Факторы риска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Факторы защиты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739379"/>
                  </a:ext>
                </a:extLst>
              </a:tr>
              <a:tr h="1495256">
                <a:tc v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Потребность в одобрении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Подвержен-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ность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влиянию группы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Принятие асоциальных установок социума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Наркопотреб-ление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социальном окружении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Склонность к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риску (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опасности)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Импульсив-ность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Тревожность 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Фрустрация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Принятие родителями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Принятие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одноклассни-ками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Социальная активность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Самоконтроль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поведения 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Самоэффек-тивность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hlinkClick r:id="rId2" action="ppaction://hlinksldjump"/>
                        </a:rPr>
                        <a:t>5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hlinkClick r:id="rId3" action="ppaction://hlinksldjump"/>
                        </a:rPr>
                        <a:t>3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hlinkClick r:id="rId4" action="ppaction://hlinksldjump"/>
                        </a:rPr>
                        <a:t>3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hlinkClick r:id="rId5" action="ppaction://hlinksldjump"/>
                        </a:rPr>
                        <a:t>3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hlinkClick r:id="rId3" action="ppaction://hlinksldjump"/>
                        </a:rPr>
                        <a:t>4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9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2759C-A890-4652-873F-4BB093E7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134144"/>
            <a:ext cx="9505055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Какая диагностика необходима данному классу?</a:t>
            </a:r>
            <a:r>
              <a:rPr lang="ru-RU" sz="2400" dirty="0"/>
              <a:t> (см. пример)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A17275-00DC-41B1-A54A-DA78CB587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24744"/>
            <a:ext cx="11593288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Провести дополнительно диагностику: </a:t>
            </a:r>
          </a:p>
          <a:p>
            <a:pPr marL="0" indent="0" algn="just">
              <a:buNone/>
            </a:pPr>
            <a:endParaRPr lang="ru-RU" sz="2000" dirty="0"/>
          </a:p>
          <a:p>
            <a:pPr lvl="1" algn="just"/>
            <a:r>
              <a:rPr lang="ru-RU" b="1" dirty="0"/>
              <a:t>Внушаемости</a:t>
            </a:r>
            <a:r>
              <a:rPr lang="ru-RU" dirty="0"/>
              <a:t> (</a:t>
            </a:r>
            <a:r>
              <a:rPr lang="ru-RU" dirty="0" smtClean="0"/>
              <a:t>например, </a:t>
            </a:r>
            <a:r>
              <a:rPr lang="ru-RU" dirty="0"/>
              <a:t>Оценка </a:t>
            </a:r>
            <a:r>
              <a:rPr lang="ru-RU" dirty="0" err="1"/>
              <a:t>суггестивности</a:t>
            </a:r>
            <a:r>
              <a:rPr lang="ru-RU" dirty="0"/>
              <a:t> / Елисеев О.П. – 5 вопросов, быстрая обработка результата)</a:t>
            </a:r>
          </a:p>
          <a:p>
            <a:pPr lvl="1" algn="just"/>
            <a:r>
              <a:rPr lang="ru-RU" b="1" dirty="0"/>
              <a:t>Уровня тревожности </a:t>
            </a:r>
            <a:r>
              <a:rPr lang="ru-RU" dirty="0"/>
              <a:t>(</a:t>
            </a:r>
            <a:r>
              <a:rPr lang="ru-RU" dirty="0" smtClean="0"/>
              <a:t>например, </a:t>
            </a:r>
            <a:r>
              <a:rPr lang="ru-RU" dirty="0"/>
              <a:t>м</a:t>
            </a:r>
            <a:r>
              <a:rPr lang="ru-RU" dirty="0">
                <a:ea typeface="Times New Roman" panose="02020603050405020304" pitchFamily="18" charset="0"/>
              </a:rPr>
              <a:t>етодика диагностики эмоционального отношения к учению (</a:t>
            </a:r>
            <a:r>
              <a:rPr lang="ru-RU" dirty="0" err="1">
                <a:ea typeface="Times New Roman" panose="02020603050405020304" pitchFamily="18" charset="0"/>
              </a:rPr>
              <a:t>модифиц</a:t>
            </a:r>
            <a:r>
              <a:rPr lang="ru-RU" dirty="0">
                <a:ea typeface="Times New Roman" panose="02020603050405020304" pitchFamily="18" charset="0"/>
              </a:rPr>
              <a:t>. опросник Ч.Д. </a:t>
            </a:r>
            <a:r>
              <a:rPr lang="ru-RU" dirty="0" err="1">
                <a:ea typeface="Times New Roman" panose="02020603050405020304" pitchFamily="18" charset="0"/>
              </a:rPr>
              <a:t>Спилбергера</a:t>
            </a:r>
            <a:r>
              <a:rPr lang="ru-RU" dirty="0">
                <a:ea typeface="Times New Roman" panose="02020603050405020304" pitchFamily="18" charset="0"/>
              </a:rPr>
              <a:t>, выполненный А.Д. Андреевой)</a:t>
            </a:r>
            <a:r>
              <a:rPr lang="ru-RU" dirty="0"/>
              <a:t> </a:t>
            </a:r>
          </a:p>
          <a:p>
            <a:pPr lvl="1" algn="just"/>
            <a:r>
              <a:rPr lang="ru-RU" b="1" dirty="0"/>
              <a:t>Самоконтроля поведения </a:t>
            </a:r>
            <a:r>
              <a:rPr lang="ru-RU" dirty="0"/>
              <a:t>(</a:t>
            </a:r>
            <a:r>
              <a:rPr lang="ru-RU" dirty="0" smtClean="0"/>
              <a:t>например, </a:t>
            </a:r>
            <a:r>
              <a:rPr lang="ru-RU" dirty="0">
                <a:ea typeface="Times New Roman" panose="02020603050405020304" pitchFamily="18" charset="0"/>
              </a:rPr>
              <a:t>Методика «Стиль саморегуляции поведения» </a:t>
            </a:r>
            <a:r>
              <a:rPr lang="ru-RU" dirty="0" err="1">
                <a:ea typeface="Times New Roman" panose="02020603050405020304" pitchFamily="18" charset="0"/>
              </a:rPr>
              <a:t>В.И.Моросановой</a:t>
            </a:r>
            <a:r>
              <a:rPr lang="ru-RU" dirty="0"/>
              <a:t>)</a:t>
            </a:r>
          </a:p>
          <a:p>
            <a:pPr lvl="1" algn="just"/>
            <a:r>
              <a:rPr lang="ru-RU" b="1" dirty="0"/>
              <a:t>Взаимоотношений с родителями </a:t>
            </a:r>
            <a:r>
              <a:rPr lang="ru-RU" dirty="0"/>
              <a:t>(</a:t>
            </a:r>
            <a:r>
              <a:rPr lang="ru-RU" dirty="0" smtClean="0"/>
              <a:t>например, </a:t>
            </a:r>
            <a:r>
              <a:rPr lang="ru-RU" dirty="0"/>
              <a:t>Тест «Подростки о родителях»)</a:t>
            </a:r>
          </a:p>
        </p:txBody>
      </p:sp>
    </p:spTree>
    <p:extLst>
      <p:ext uri="{BB962C8B-B14F-4D97-AF65-F5344CB8AC3E}">
        <p14:creationId xmlns:p14="http://schemas.microsoft.com/office/powerpoint/2010/main" val="5969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308" y="158777"/>
            <a:ext cx="9371384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Тест аксиологической направленности школьников АНЛ4.4.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360" y="1131358"/>
            <a:ext cx="11593288" cy="490063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/>
              <a:t>АВТОР:</a:t>
            </a:r>
            <a:r>
              <a:rPr lang="en-US" sz="1800" dirty="0"/>
              <a:t> </a:t>
            </a:r>
            <a:r>
              <a:rPr lang="ru-RU" sz="1800" i="1" dirty="0"/>
              <a:t>А.В. Капцов, </a:t>
            </a:r>
            <a:r>
              <a:rPr lang="ru-RU" sz="1800" i="1" dirty="0" err="1"/>
              <a:t>д.псх.н</a:t>
            </a:r>
            <a:r>
              <a:rPr lang="ru-RU" sz="1800" i="1" dirty="0"/>
              <a:t>., профессор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/>
              <a:t>ОСНОВНОЙ ДИАГНОСТИЧЕСКИЙ КОНЦЕПТ: </a:t>
            </a:r>
            <a:r>
              <a:rPr lang="ru-RU" sz="1800" i="1" dirty="0"/>
              <a:t>личностные ценности, выражающие отношения значимости (важности) окружающей человека социальной действительности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/>
              <a:t>ВОЗРАСТ:</a:t>
            </a:r>
            <a:r>
              <a:rPr lang="en-US" sz="1800" dirty="0"/>
              <a:t> </a:t>
            </a:r>
            <a:r>
              <a:rPr lang="ru-RU" sz="1800" i="1" dirty="0"/>
              <a:t>обучающиеся 5-11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3300" y="4889"/>
            <a:ext cx="8034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Психодиагностические ресурсы для организации профилактической работы с обучающимися</a:t>
            </a:r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923502"/>
              </p:ext>
            </p:extLst>
          </p:nvPr>
        </p:nvGraphicFramePr>
        <p:xfrm>
          <a:off x="551384" y="2492896"/>
          <a:ext cx="11089232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Ценности жизненных сфер: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Личностные ценности: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1) образования; </a:t>
                      </a:r>
                    </a:p>
                    <a:p>
                      <a:r>
                        <a:rPr lang="ru-RU" dirty="0"/>
                        <a:t>2) семейной жизни; </a:t>
                      </a:r>
                    </a:p>
                    <a:p>
                      <a:r>
                        <a:rPr lang="ru-RU" dirty="0"/>
                        <a:t>3) общественной жизни; </a:t>
                      </a:r>
                    </a:p>
                    <a:p>
                      <a:r>
                        <a:rPr lang="ru-RU" dirty="0"/>
                        <a:t>4) увлечений (досуга).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ru-RU" dirty="0"/>
                        <a:t>1) других (социальности);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2) духовного  удовлетворения;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3) креативности;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4) жизнедеятельности;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5) достижений;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6) традиций;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7) материального благополучия;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8) себя (индивидуальности).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0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Опросник «Стиль саморегуляции поведения» (</a:t>
            </a:r>
            <a:r>
              <a:rPr lang="ru-RU" sz="2400" b="1" dirty="0" smtClean="0"/>
              <a:t>ССП</a:t>
            </a:r>
            <a:r>
              <a:rPr lang="ru-RU" sz="2400" b="1" dirty="0"/>
              <a:t>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352" y="1412776"/>
            <a:ext cx="11593288" cy="490063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/>
              <a:t>АВТОР: </a:t>
            </a:r>
            <a:r>
              <a:rPr lang="ru-RU" sz="1800" i="1" dirty="0"/>
              <a:t>В.И. </a:t>
            </a:r>
            <a:r>
              <a:rPr lang="ru-RU" sz="1800" i="1" dirty="0" err="1"/>
              <a:t>Моросанова</a:t>
            </a:r>
            <a:r>
              <a:rPr lang="ru-RU" sz="1800" i="1" dirty="0"/>
              <a:t>, </a:t>
            </a:r>
            <a:r>
              <a:rPr lang="ru-RU" sz="1800" i="1" dirty="0" err="1"/>
              <a:t>д.псх.н</a:t>
            </a:r>
            <a:r>
              <a:rPr lang="ru-RU" sz="1800" i="1" dirty="0"/>
              <a:t>., профессор</a:t>
            </a:r>
          </a:p>
          <a:p>
            <a:pPr>
              <a:spcBef>
                <a:spcPts val="0"/>
              </a:spcBef>
              <a:buNone/>
            </a:pPr>
            <a:endParaRPr lang="ru-RU" sz="1800" dirty="0"/>
          </a:p>
          <a:p>
            <a:pPr>
              <a:spcBef>
                <a:spcPts val="0"/>
              </a:spcBef>
              <a:buNone/>
            </a:pPr>
            <a:r>
              <a:rPr lang="ru-RU" sz="1800" dirty="0"/>
              <a:t>ОСНОВНОЙ ДИАГНОСТИЧЕСКИЙ КОНЦЕПТ: </a:t>
            </a:r>
            <a:r>
              <a:rPr lang="ru-RU" sz="1800" i="1" dirty="0"/>
              <a:t>различные аспекты индивидуальной саморегуляции в типичных жизненных ситуациях.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/>
              <a:t>ВОЗРАСТ: </a:t>
            </a:r>
            <a:r>
              <a:rPr lang="ru-RU" sz="1800" i="1" dirty="0"/>
              <a:t>обучающиеся 7-11 классов</a:t>
            </a:r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876415"/>
              </p:ext>
            </p:extLst>
          </p:nvPr>
        </p:nvGraphicFramePr>
        <p:xfrm>
          <a:off x="479376" y="2996952"/>
          <a:ext cx="1130525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2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Индивидуальный профиль саморегуляции 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Регуляторно-личностные свойства 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ru-RU" dirty="0"/>
                        <a:t>1) планирование;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2) моделирование;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3) программирование;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4) оценка ситуации.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ru-RU" dirty="0"/>
                        <a:t>1) гибкость;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dirty="0"/>
                        <a:t>2) самостоятельность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33300" y="4889"/>
            <a:ext cx="8034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Психодиагностические ресурсы для организации профилактической работы с обучающимися</a:t>
            </a:r>
          </a:p>
        </p:txBody>
      </p:sp>
    </p:spTree>
    <p:extLst>
      <p:ext uri="{BB962C8B-B14F-4D97-AF65-F5344CB8AC3E}">
        <p14:creationId xmlns:p14="http://schemas.microsoft.com/office/powerpoint/2010/main" val="14902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9" y="4655312"/>
            <a:ext cx="12192000" cy="22026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889AF-8AB0-4F40-938A-A1E8D0A9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8883"/>
            <a:ext cx="109728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Какую работу проводить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снижения подверженности влиянию группы</a:t>
            </a:r>
            <a:r>
              <a:rPr lang="ru-RU" sz="2400" b="1" dirty="0"/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B3A828-A58D-4D2D-ABC2-D850CE457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052" y="1199483"/>
            <a:ext cx="11088418" cy="43727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300" dirty="0"/>
              <a:t>Цель профилактических мероприятий: </a:t>
            </a:r>
            <a:r>
              <a:rPr lang="ru-RU" sz="2300" dirty="0">
                <a:solidFill>
                  <a:srgbClr val="292934"/>
                </a:solidFill>
              </a:rPr>
              <a:t>формировать </a:t>
            </a:r>
            <a:r>
              <a:rPr lang="ru-RU" sz="2300" dirty="0"/>
              <a:t>способности выражать и отстаивать своё мнение и интересы</a:t>
            </a:r>
          </a:p>
          <a:p>
            <a:pPr marL="0" indent="0" algn="just">
              <a:buNone/>
            </a:pPr>
            <a:endParaRPr lang="ru-RU" sz="2300" dirty="0"/>
          </a:p>
          <a:p>
            <a:pPr marL="0" indent="0" algn="just">
              <a:buNone/>
            </a:pPr>
            <a:r>
              <a:rPr lang="ru-RU" sz="2300" dirty="0"/>
              <a:t>Групповая форма работы</a:t>
            </a:r>
            <a:r>
              <a:rPr lang="ru-RU" sz="2300" dirty="0" smtClean="0"/>
              <a:t>:</a:t>
            </a:r>
            <a:endParaRPr lang="ru-RU" sz="2300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2600" dirty="0"/>
              <a:t>Классные </a:t>
            </a:r>
            <a:r>
              <a:rPr lang="ru-RU" sz="2600" dirty="0" smtClean="0"/>
              <a:t>часы, </a:t>
            </a:r>
            <a:r>
              <a:rPr lang="ru-RU" sz="2600" dirty="0"/>
              <a:t>беседы-дискуссии «Умей сказать </a:t>
            </a:r>
            <a:r>
              <a:rPr lang="ru-RU" sz="2600" dirty="0" smtClean="0"/>
              <a:t>НЕТ», </a:t>
            </a:r>
            <a:r>
              <a:rPr lang="ru-RU" sz="2600" dirty="0"/>
              <a:t>«Могу ли </a:t>
            </a:r>
            <a:r>
              <a:rPr lang="ru-RU" sz="2600" dirty="0" smtClean="0"/>
              <a:t>Я </a:t>
            </a:r>
            <a:r>
              <a:rPr lang="ru-RU" sz="2600" dirty="0"/>
              <a:t>принять </a:t>
            </a:r>
            <a:r>
              <a:rPr lang="ru-RU" sz="2600" dirty="0" smtClean="0"/>
              <a:t>решение, </a:t>
            </a:r>
            <a:r>
              <a:rPr lang="ru-RU" sz="2600" dirty="0"/>
              <a:t>отличное от группы</a:t>
            </a:r>
            <a:r>
              <a:rPr lang="ru-RU" sz="2600" dirty="0" smtClean="0"/>
              <a:t>?», </a:t>
            </a:r>
            <a:r>
              <a:rPr lang="ru-RU" sz="2600" dirty="0"/>
              <a:t>«Как отстоять свое мнение?»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2600" dirty="0"/>
              <a:t>Просмотр и обсуждение сериала «Все </a:t>
            </a:r>
            <a:r>
              <a:rPr lang="ru-RU" sz="2600" dirty="0" smtClean="0"/>
              <a:t>по-честному</a:t>
            </a:r>
            <a:r>
              <a:rPr lang="ru-RU" sz="2600" dirty="0"/>
              <a:t>» (ГТРК «Самара»), </a:t>
            </a:r>
            <a:r>
              <a:rPr lang="ru-RU" sz="2600" dirty="0" smtClean="0"/>
              <a:t>фильмы </a:t>
            </a:r>
            <a:r>
              <a:rPr lang="ru-RU" sz="2600" dirty="0"/>
              <a:t>«Чучело», «Повелитель мух» и </a:t>
            </a:r>
            <a:r>
              <a:rPr lang="ru-RU" sz="2600" dirty="0" smtClean="0"/>
              <a:t>т.п.,  </a:t>
            </a:r>
            <a:r>
              <a:rPr lang="ru-RU" sz="2600" dirty="0"/>
              <a:t>различных </a:t>
            </a:r>
            <a:r>
              <a:rPr lang="ru-RU" sz="2600" dirty="0" smtClean="0"/>
              <a:t>видеороликов, </a:t>
            </a:r>
            <a:r>
              <a:rPr lang="ru-RU" sz="2600" dirty="0"/>
              <a:t>в </a:t>
            </a:r>
            <a:r>
              <a:rPr lang="ru-RU" sz="2600" dirty="0" smtClean="0"/>
              <a:t>сюжете которых показано </a:t>
            </a:r>
            <a:r>
              <a:rPr lang="ru-RU" sz="2600" dirty="0"/>
              <a:t>столкновение мнений, ценностей, убеждений.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2600" dirty="0"/>
              <a:t>Социальный проект: «Кто Я?», «Какой Я», «Я и другие».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2600" dirty="0"/>
              <a:t>Игра «На что потратить </a:t>
            </a:r>
            <a:r>
              <a:rPr lang="ru-RU" sz="2600" dirty="0" smtClean="0"/>
              <a:t>жизнь?»</a:t>
            </a:r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251666" y="5585509"/>
            <a:ext cx="484632" cy="656620"/>
          </a:xfrm>
          <a:prstGeom prst="upArrow">
            <a:avLst>
              <a:gd name="adj1" fmla="val 551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>
            <a:extLst>
              <a:ext uri="{FF2B5EF4-FFF2-40B4-BE49-F238E27FC236}">
                <a16:creationId xmlns:a16="http://schemas.microsoft.com/office/drawing/2014/main" id="{780E3910-0BF7-4BFF-A4F8-D15D6B08F9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9" y="4655312"/>
            <a:ext cx="12192000" cy="22026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93982" y="1412776"/>
            <a:ext cx="10873208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Тренинги </a:t>
            </a:r>
            <a:r>
              <a:rPr lang="ru-RU" sz="2400" dirty="0" smtClean="0">
                <a:solidFill>
                  <a:srgbClr val="292934"/>
                </a:solidFill>
              </a:rPr>
              <a:t>по обучению способам </a:t>
            </a:r>
            <a:r>
              <a:rPr lang="ru-RU" sz="2400" dirty="0">
                <a:solidFill>
                  <a:srgbClr val="292934"/>
                </a:solidFill>
              </a:rPr>
              <a:t>саморегуляции и рефлексии</a:t>
            </a:r>
          </a:p>
          <a:p>
            <a:pPr marL="342900" lvl="0" indent="-342900" algn="just">
              <a:spcBef>
                <a:spcPct val="200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Занятия в спортивных секциях: восточные единоборства, командные виды </a:t>
            </a:r>
            <a:r>
              <a:rPr lang="ru-RU" sz="2400" dirty="0" smtClean="0">
                <a:solidFill>
                  <a:srgbClr val="292934"/>
                </a:solidFill>
              </a:rPr>
              <a:t>спорта</a:t>
            </a:r>
            <a:endParaRPr lang="ru-RU" sz="2400" dirty="0">
              <a:solidFill>
                <a:srgbClr val="292934"/>
              </a:solidFill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Проведение различных мероприятий, </a:t>
            </a:r>
            <a:r>
              <a:rPr lang="ru-RU" sz="2400" dirty="0" smtClean="0">
                <a:solidFill>
                  <a:srgbClr val="292934"/>
                </a:solidFill>
              </a:rPr>
              <a:t>где </a:t>
            </a:r>
            <a:r>
              <a:rPr lang="ru-RU" sz="2400" dirty="0">
                <a:solidFill>
                  <a:srgbClr val="292934"/>
                </a:solidFill>
              </a:rPr>
              <a:t>подросток мог бы проявить себя </a:t>
            </a:r>
            <a:r>
              <a:rPr lang="ru-RU" sz="2400" dirty="0" smtClean="0">
                <a:solidFill>
                  <a:srgbClr val="292934"/>
                </a:solidFill>
              </a:rPr>
              <a:t>(например, </a:t>
            </a:r>
            <a:r>
              <a:rPr lang="ru-RU" sz="2400" dirty="0">
                <a:solidFill>
                  <a:srgbClr val="292934"/>
                </a:solidFill>
              </a:rPr>
              <a:t>турпоход, экскурсия, социальный </a:t>
            </a:r>
            <a:r>
              <a:rPr lang="ru-RU" sz="2400" dirty="0" smtClean="0">
                <a:solidFill>
                  <a:srgbClr val="292934"/>
                </a:solidFill>
              </a:rPr>
              <a:t>проект).</a:t>
            </a:r>
            <a:endParaRPr lang="ru-RU" sz="2400" dirty="0">
              <a:solidFill>
                <a:srgbClr val="292934"/>
              </a:solidFill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Включение подростков в </a:t>
            </a:r>
            <a:r>
              <a:rPr lang="ru-RU" sz="2400" dirty="0" smtClean="0">
                <a:solidFill>
                  <a:srgbClr val="292934"/>
                </a:solidFill>
              </a:rPr>
              <a:t>социально активные </a:t>
            </a:r>
            <a:r>
              <a:rPr lang="ru-RU" sz="2400" dirty="0">
                <a:solidFill>
                  <a:srgbClr val="292934"/>
                </a:solidFill>
              </a:rPr>
              <a:t>молодежные движения: волонтерство, РДШ, «</a:t>
            </a:r>
            <a:r>
              <a:rPr lang="ru-RU" sz="2400" dirty="0" err="1">
                <a:solidFill>
                  <a:srgbClr val="292934"/>
                </a:solidFill>
              </a:rPr>
              <a:t>Юнармия</a:t>
            </a:r>
            <a:r>
              <a:rPr lang="ru-RU" sz="2400" dirty="0">
                <a:solidFill>
                  <a:srgbClr val="292934"/>
                </a:solidFill>
              </a:rPr>
              <a:t>» и т.д.</a:t>
            </a:r>
          </a:p>
          <a:p>
            <a:pPr marL="285750" lvl="0" indent="-285750" algn="just">
              <a:spcBef>
                <a:spcPct val="200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92934"/>
                </a:solidFill>
              </a:rPr>
              <a:t>Вовлечение всех </a:t>
            </a:r>
            <a:r>
              <a:rPr lang="ru-RU" sz="2400" dirty="0">
                <a:solidFill>
                  <a:srgbClr val="292934"/>
                </a:solidFill>
              </a:rPr>
              <a:t>участников образовательного процесса в </a:t>
            </a:r>
            <a:r>
              <a:rPr lang="ru-RU" sz="2400" dirty="0" smtClean="0">
                <a:solidFill>
                  <a:srgbClr val="292934"/>
                </a:solidFill>
              </a:rPr>
              <a:t>акцию </a:t>
            </a:r>
            <a:r>
              <a:rPr lang="ru-RU" sz="2400" dirty="0">
                <a:solidFill>
                  <a:srgbClr val="292934"/>
                </a:solidFill>
              </a:rPr>
              <a:t>«Внимание, подросток</a:t>
            </a:r>
            <a:r>
              <a:rPr lang="ru-RU" sz="2400" dirty="0" smtClean="0">
                <a:solidFill>
                  <a:srgbClr val="292934"/>
                </a:solidFill>
              </a:rPr>
              <a:t>!»</a:t>
            </a:r>
            <a:endParaRPr lang="ru-RU" sz="2400" dirty="0">
              <a:solidFill>
                <a:srgbClr val="292934"/>
              </a:solidFill>
            </a:endParaRPr>
          </a:p>
        </p:txBody>
      </p:sp>
      <p:sp>
        <p:nvSpPr>
          <p:cNvPr id="4" name="Стрелка вверх 5">
            <a:hlinkClick r:id="rId3" action="ppaction://hlinksldjump"/>
            <a:extLst>
              <a:ext uri="{FF2B5EF4-FFF2-40B4-BE49-F238E27FC236}">
                <a16:creationId xmlns:a16="http://schemas.microsoft.com/office/drawing/2014/main" id="{4B239573-91E8-43C3-A88B-D3598D38607B}"/>
              </a:ext>
            </a:extLst>
          </p:cNvPr>
          <p:cNvSpPr/>
          <p:nvPr/>
        </p:nvSpPr>
        <p:spPr>
          <a:xfrm>
            <a:off x="251666" y="5585509"/>
            <a:ext cx="484632" cy="656620"/>
          </a:xfrm>
          <a:prstGeom prst="upArrow">
            <a:avLst>
              <a:gd name="adj1" fmla="val 551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5B8B5AB-4702-48AA-9CC9-D4F7A314690A}"/>
              </a:ext>
            </a:extLst>
          </p:cNvPr>
          <p:cNvSpPr txBox="1">
            <a:spLocks/>
          </p:cNvSpPr>
          <p:nvPr/>
        </p:nvSpPr>
        <p:spPr>
          <a:xfrm>
            <a:off x="599861" y="436452"/>
            <a:ext cx="109728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/>
              <a:t>Какую работу проводить </a:t>
            </a:r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снижения уровня тревожности и повышения самоконтроля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поведения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561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>
            <a:extLst>
              <a:ext uri="{FF2B5EF4-FFF2-40B4-BE49-F238E27FC236}">
                <a16:creationId xmlns:a16="http://schemas.microsoft.com/office/drawing/2014/main" id="{07E56FC2-B179-4803-A421-A913E1FF7D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9" y="4655312"/>
            <a:ext cx="12192000" cy="22026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3392" y="1248430"/>
            <a:ext cx="11089232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algn="just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292934"/>
                </a:solidFill>
              </a:rPr>
              <a:t>Родительские собрания </a:t>
            </a:r>
            <a:r>
              <a:rPr lang="ru-RU" sz="2400" dirty="0">
                <a:solidFill>
                  <a:srgbClr val="292934"/>
                </a:solidFill>
              </a:rPr>
              <a:t>на </a:t>
            </a:r>
            <a:r>
              <a:rPr lang="ru-RU" sz="2400" dirty="0" smtClean="0">
                <a:solidFill>
                  <a:srgbClr val="292934"/>
                </a:solidFill>
              </a:rPr>
              <a:t>тему: </a:t>
            </a:r>
            <a:r>
              <a:rPr lang="ru-RU" sz="2400" dirty="0">
                <a:solidFill>
                  <a:srgbClr val="292934"/>
                </a:solidFill>
              </a:rPr>
              <a:t>«Мой </a:t>
            </a:r>
            <a:r>
              <a:rPr lang="ru-RU" sz="2400" dirty="0" smtClean="0">
                <a:solidFill>
                  <a:srgbClr val="292934"/>
                </a:solidFill>
              </a:rPr>
              <a:t>ребенок – подросток»;  </a:t>
            </a:r>
            <a:r>
              <a:rPr lang="ru-RU" sz="2400" dirty="0">
                <a:solidFill>
                  <a:srgbClr val="292934"/>
                </a:solidFill>
              </a:rPr>
              <a:t>цикл консультативных бесед, направленных  на  выстраиванию </a:t>
            </a:r>
            <a:r>
              <a:rPr lang="ru-RU" sz="2400" dirty="0" smtClean="0">
                <a:solidFill>
                  <a:srgbClr val="292934"/>
                </a:solidFill>
              </a:rPr>
              <a:t>эмоционально-положительных  детско-родительских </a:t>
            </a:r>
            <a:r>
              <a:rPr lang="ru-RU" sz="2400" dirty="0">
                <a:solidFill>
                  <a:srgbClr val="292934"/>
                </a:solidFill>
              </a:rPr>
              <a:t>отношений:  понимания  ценностей  подростка, уважение к его личности, доверия к его поступкам, осознание взросления </a:t>
            </a:r>
            <a:r>
              <a:rPr lang="ru-RU" sz="2400" dirty="0" smtClean="0">
                <a:solidFill>
                  <a:srgbClr val="292934"/>
                </a:solidFill>
              </a:rPr>
              <a:t>ребенка</a:t>
            </a:r>
            <a:endParaRPr lang="ru-RU" sz="2400" dirty="0">
              <a:solidFill>
                <a:srgbClr val="292934"/>
              </a:solidFill>
            </a:endParaRPr>
          </a:p>
          <a:p>
            <a:pPr marL="182880" lvl="0" indent="-182880" algn="just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292934"/>
                </a:solidFill>
              </a:rPr>
              <a:t>Совместные мероприятия с участием родителей </a:t>
            </a:r>
            <a:r>
              <a:rPr lang="ru-RU" sz="2400" dirty="0">
                <a:solidFill>
                  <a:srgbClr val="292934"/>
                </a:solidFill>
              </a:rPr>
              <a:t>и </a:t>
            </a:r>
            <a:r>
              <a:rPr lang="ru-RU" sz="2400" dirty="0" smtClean="0">
                <a:solidFill>
                  <a:srgbClr val="292934"/>
                </a:solidFill>
              </a:rPr>
              <a:t>детей (например, </a:t>
            </a:r>
            <a:r>
              <a:rPr lang="ru-RU" sz="2400" dirty="0">
                <a:solidFill>
                  <a:srgbClr val="292934"/>
                </a:solidFill>
              </a:rPr>
              <a:t>совместные спортивные </a:t>
            </a:r>
            <a:r>
              <a:rPr lang="ru-RU" sz="2400" dirty="0" smtClean="0">
                <a:solidFill>
                  <a:srgbClr val="292934"/>
                </a:solidFill>
              </a:rPr>
              <a:t>мероприятия, </a:t>
            </a:r>
            <a:r>
              <a:rPr lang="ru-RU" sz="2400" dirty="0">
                <a:solidFill>
                  <a:srgbClr val="292934"/>
                </a:solidFill>
              </a:rPr>
              <a:t>конкурс видео «Наши активные выходные</a:t>
            </a:r>
            <a:r>
              <a:rPr lang="ru-RU" sz="2400" dirty="0" smtClean="0">
                <a:solidFill>
                  <a:srgbClr val="292934"/>
                </a:solidFill>
              </a:rPr>
              <a:t>», </a:t>
            </a:r>
            <a:r>
              <a:rPr lang="ru-RU" sz="2400" dirty="0">
                <a:solidFill>
                  <a:srgbClr val="292934"/>
                </a:solidFill>
              </a:rPr>
              <a:t>экологические </a:t>
            </a:r>
            <a:r>
              <a:rPr lang="ru-RU" sz="2400" dirty="0" smtClean="0">
                <a:solidFill>
                  <a:srgbClr val="292934"/>
                </a:solidFill>
              </a:rPr>
              <a:t>проекты и т.п.) </a:t>
            </a:r>
            <a:endParaRPr lang="ru-RU" sz="2400" dirty="0">
              <a:solidFill>
                <a:srgbClr val="292934"/>
              </a:solidFill>
            </a:endParaRPr>
          </a:p>
          <a:p>
            <a:pPr marL="182880" lvl="0" indent="-182880" algn="just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292934"/>
                </a:solidFill>
              </a:rPr>
              <a:t>Акция «Я </a:t>
            </a:r>
            <a:r>
              <a:rPr lang="ru-RU" sz="2400" dirty="0">
                <a:solidFill>
                  <a:srgbClr val="292934"/>
                </a:solidFill>
              </a:rPr>
              <a:t>выбираю </a:t>
            </a:r>
            <a:r>
              <a:rPr lang="ru-RU" sz="2400" dirty="0" smtClean="0">
                <a:solidFill>
                  <a:srgbClr val="292934"/>
                </a:solidFill>
              </a:rPr>
              <a:t>профессию» (родители </a:t>
            </a:r>
            <a:r>
              <a:rPr lang="ru-RU" sz="2400" dirty="0">
                <a:solidFill>
                  <a:srgbClr val="292934"/>
                </a:solidFill>
              </a:rPr>
              <a:t>приглашают своих детей и их </a:t>
            </a:r>
            <a:r>
              <a:rPr lang="ru-RU" sz="2400" dirty="0" smtClean="0">
                <a:solidFill>
                  <a:srgbClr val="292934"/>
                </a:solidFill>
              </a:rPr>
              <a:t>одноклассников познакомиться </a:t>
            </a:r>
            <a:r>
              <a:rPr lang="ru-RU" sz="2400" dirty="0">
                <a:solidFill>
                  <a:srgbClr val="292934"/>
                </a:solidFill>
              </a:rPr>
              <a:t>с их работой непосредственно на </a:t>
            </a:r>
            <a:r>
              <a:rPr lang="ru-RU" sz="2400" dirty="0" smtClean="0">
                <a:solidFill>
                  <a:srgbClr val="292934"/>
                </a:solidFill>
              </a:rPr>
              <a:t>предприятии; </a:t>
            </a:r>
            <a:r>
              <a:rPr lang="ru-RU" sz="2400" dirty="0">
                <a:solidFill>
                  <a:srgbClr val="292934"/>
                </a:solidFill>
              </a:rPr>
              <a:t>п</a:t>
            </a:r>
            <a:r>
              <a:rPr lang="ru-RU" sz="2400" dirty="0" smtClean="0">
                <a:solidFill>
                  <a:srgbClr val="292934"/>
                </a:solidFill>
              </a:rPr>
              <a:t>одросток </a:t>
            </a:r>
            <a:r>
              <a:rPr lang="ru-RU" sz="2400" dirty="0">
                <a:solidFill>
                  <a:srgbClr val="292934"/>
                </a:solidFill>
              </a:rPr>
              <a:t>вместе со своим родителем проводит </a:t>
            </a:r>
            <a:r>
              <a:rPr lang="ru-RU" sz="2400" dirty="0" smtClean="0">
                <a:solidFill>
                  <a:srgbClr val="292934"/>
                </a:solidFill>
              </a:rPr>
              <a:t>экскурсию</a:t>
            </a:r>
            <a:r>
              <a:rPr lang="ru-RU" sz="2400" dirty="0">
                <a:solidFill>
                  <a:srgbClr val="292934"/>
                </a:solidFill>
              </a:rPr>
              <a:t>)</a:t>
            </a:r>
          </a:p>
        </p:txBody>
      </p:sp>
      <p:sp>
        <p:nvSpPr>
          <p:cNvPr id="4" name="Стрелка вверх 5">
            <a:hlinkClick r:id="rId3" action="ppaction://hlinksldjump"/>
            <a:extLst>
              <a:ext uri="{FF2B5EF4-FFF2-40B4-BE49-F238E27FC236}">
                <a16:creationId xmlns:a16="http://schemas.microsoft.com/office/drawing/2014/main" id="{59AA8F58-4FD4-42A5-860E-D9489D2327B9}"/>
              </a:ext>
            </a:extLst>
          </p:cNvPr>
          <p:cNvSpPr/>
          <p:nvPr/>
        </p:nvSpPr>
        <p:spPr>
          <a:xfrm>
            <a:off x="251666" y="5585509"/>
            <a:ext cx="484632" cy="656620"/>
          </a:xfrm>
          <a:prstGeom prst="upArrow">
            <a:avLst>
              <a:gd name="adj1" fmla="val 551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9A679ED-26F4-4F6E-9AE0-255BC2911985}"/>
              </a:ext>
            </a:extLst>
          </p:cNvPr>
          <p:cNvSpPr txBox="1">
            <a:spLocks/>
          </p:cNvSpPr>
          <p:nvPr/>
        </p:nvSpPr>
        <p:spPr>
          <a:xfrm>
            <a:off x="599861" y="413420"/>
            <a:ext cx="109728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/>
              <a:t>Какую работу проводить </a:t>
            </a:r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укрепления детско-родительских отношений</a:t>
            </a:r>
            <a:r>
              <a:rPr lang="ru-RU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12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827A1-0D68-443A-A816-6334DA48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Профилактические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F1580B5-B177-4D0F-A355-699029274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896191"/>
              </p:ext>
            </p:extLst>
          </p:nvPr>
        </p:nvGraphicFramePr>
        <p:xfrm>
          <a:off x="335360" y="836713"/>
          <a:ext cx="11377264" cy="6008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117">
                  <a:extLst>
                    <a:ext uri="{9D8B030D-6E8A-4147-A177-3AD203B41FA5}">
                      <a16:colId xmlns:a16="http://schemas.microsoft.com/office/drawing/2014/main" val="1659331642"/>
                    </a:ext>
                  </a:extLst>
                </a:gridCol>
                <a:gridCol w="3483651">
                  <a:extLst>
                    <a:ext uri="{9D8B030D-6E8A-4147-A177-3AD203B41FA5}">
                      <a16:colId xmlns:a16="http://schemas.microsoft.com/office/drawing/2014/main" val="2220230833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3485203624"/>
                    </a:ext>
                  </a:extLst>
                </a:gridCol>
              </a:tblGrid>
              <a:tr h="432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Программа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Цель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Ссылка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08909"/>
                  </a:ext>
                </a:extLst>
              </a:tr>
              <a:tr h="1023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effectLst/>
                          <a:hlinkClick r:id="rId2"/>
                        </a:rPr>
                        <a:t>Юдина И.М., Вавилова О.С. Профилактическая психолого-педагогическая программа «Свой выбор!»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Социальное и личностное развитие подростка и профилактика отклоняющегося поведения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http://rspc-samara.ru/specialist/obuch/5_8/materials/yudina/svoy_vybor.pdf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060377"/>
                  </a:ext>
                </a:extLst>
              </a:tr>
              <a:tr h="9042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effectLst/>
                          <a:hlinkClick r:id="rId3"/>
                        </a:rPr>
                        <a:t>Пахомова А.Г. Тренинг для школьников «Если ты окажешься на распутье»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Профилактика рискованного поведения, посредством формирования доброжелательного отношения к жизненным ценностям.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http://rspc-samara.ru/specialist/obuch/5_8/materials/pahomova/rasput.pdf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75739"/>
                  </a:ext>
                </a:extLst>
              </a:tr>
              <a:tr h="1023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 err="1">
                          <a:effectLst/>
                          <a:hlinkClick r:id="rId4"/>
                        </a:rPr>
                        <a:t>Дёкина</a:t>
                      </a:r>
                      <a:r>
                        <a:rPr lang="ru-RU" sz="1400" u="sng" dirty="0">
                          <a:effectLst/>
                          <a:hlinkClick r:id="rId4"/>
                        </a:rPr>
                        <a:t> Е.А. Развивающая психолого-педагогическая программа «Личностный рост»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Развитие самосознания и самоисследования старших подростков через межличностное взаимодействие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http://rspc-samara.ru/specialist/obuch/9_11/materials/dekina/rost.pdf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155450"/>
                  </a:ext>
                </a:extLst>
              </a:tr>
              <a:tr h="865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 err="1">
                          <a:effectLst/>
                          <a:hlinkClick r:id="rId5"/>
                        </a:rPr>
                        <a:t>Сигачева</a:t>
                      </a:r>
                      <a:r>
                        <a:rPr lang="ru-RU" sz="1400" u="sng" dirty="0">
                          <a:effectLst/>
                          <a:hlinkClick r:id="rId5"/>
                        </a:rPr>
                        <a:t> О.В. Развивающая психолого-педагогическая программа «Перспектива»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Формирование навыков построения конструктивной жизненной стратегии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http://rspc-samara.ru/specialist/obuch/9_11/materials/sigacheva/perspektiva.pdf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988964"/>
                  </a:ext>
                </a:extLst>
              </a:tr>
              <a:tr h="1512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effectLst/>
                          <a:hlinkClick r:id="rId6"/>
                        </a:rPr>
                        <a:t>Петрова С.А. Программа психолого-педагогических развивающих занятий «Формула эмоционального равновесия»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стрессоустойчивости, развитие навыков самопознания и </a:t>
                      </a:r>
                      <a:r>
                        <a:rPr lang="ru-RU" sz="1400" dirty="0" err="1">
                          <a:effectLst/>
                        </a:rPr>
                        <a:t>саморегуляции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http://rspc-samara.ru/specialist/obuch/9_11/materials/petrova/autoreg.pdf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47" marR="648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349882"/>
                  </a:ext>
                </a:extLst>
              </a:tr>
            </a:tbl>
          </a:graphicData>
        </a:graphic>
      </p:graphicFrame>
      <p:sp>
        <p:nvSpPr>
          <p:cNvPr id="3" name="Стрелка вверх 2">
            <a:hlinkClick r:id="rId7" action="ppaction://hlinksldjump"/>
          </p:cNvPr>
          <p:cNvSpPr/>
          <p:nvPr/>
        </p:nvSpPr>
        <p:spPr>
          <a:xfrm>
            <a:off x="1738884" y="6165304"/>
            <a:ext cx="484632" cy="5526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4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DB787-1DCE-44D9-A3A7-C5EFDA01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574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Использование результатов СПТ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ECDA6B3-2889-4228-B027-242FB4E00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31537"/>
              </p:ext>
            </p:extLst>
          </p:nvPr>
        </p:nvGraphicFramePr>
        <p:xfrm>
          <a:off x="479377" y="1196752"/>
          <a:ext cx="11449272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783811633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348012815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210043238"/>
                    </a:ext>
                  </a:extLst>
                </a:gridCol>
              </a:tblGrid>
              <a:tr h="92476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Вид деструктивного поведения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Характерные выраженные факторы риска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Характерные показатели факторов защиты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965918"/>
                  </a:ext>
                </a:extLst>
              </a:tr>
              <a:tr h="1127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Аутоагрессивное / суицидальное поведение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>
                          <a:solidFill>
                            <a:schemeClr val="tx1"/>
                          </a:solidFill>
                          <a:effectLst/>
                        </a:rPr>
                        <a:t>«тревожность», «фрустрация»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>
                          <a:solidFill>
                            <a:schemeClr val="tx1"/>
                          </a:solidFill>
                          <a:effectLst/>
                        </a:rPr>
                        <a:t>сниженные «принятие родителями» и «принятие одноклассниками» 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055331"/>
                  </a:ext>
                </a:extLst>
              </a:tr>
              <a:tr h="1466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Аддиктивное / зависимое поведение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>
                          <a:solidFill>
                            <a:schemeClr val="tx1"/>
                          </a:solidFill>
                          <a:effectLst/>
                        </a:rPr>
                        <a:t>«принятие асоциальных установок социума», «наркопотребление в социальном окружении»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>
                          <a:solidFill>
                            <a:schemeClr val="tx1"/>
                          </a:solidFill>
                          <a:effectLst/>
                        </a:rPr>
                        <a:t>сниженный «самоконтроль поведения» 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645634"/>
                  </a:ext>
                </a:extLst>
              </a:tr>
              <a:tr h="1305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Агрессивное поведение, вовлеченность в экстремистские организации / компании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>
                          <a:solidFill>
                            <a:schemeClr val="tx1"/>
                          </a:solidFill>
                          <a:effectLst/>
                        </a:rPr>
                        <a:t>«принятие асоциальных установок социума», «склонность к риску», «импульсивность»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>
                          <a:solidFill>
                            <a:schemeClr val="tx1"/>
                          </a:solidFill>
                          <a:effectLst/>
                        </a:rPr>
                        <a:t>высокая «социальная активность»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834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9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23B77-F30F-441D-BC05-4BD3F030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990600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/>
              <a:t>Социально-психологический портрет</a:t>
            </a:r>
            <a:br>
              <a:rPr lang="ru-RU" sz="2400" b="1" dirty="0"/>
            </a:br>
            <a:r>
              <a:rPr lang="ru-RU" sz="2400" b="1" dirty="0"/>
              <a:t>(индивидуально-личностные особенности)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суицидентов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4DDB9C79-5E21-4A73-B580-05223F2FF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035243"/>
              </p:ext>
            </p:extLst>
          </p:nvPr>
        </p:nvGraphicFramePr>
        <p:xfrm>
          <a:off x="609600" y="1412776"/>
          <a:ext cx="10972800" cy="494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232">
                  <a:extLst>
                    <a:ext uri="{9D8B030D-6E8A-4147-A177-3AD203B41FA5}">
                      <a16:colId xmlns:a16="http://schemas.microsoft.com/office/drawing/2014/main" val="2504544808"/>
                    </a:ext>
                  </a:extLst>
                </a:gridCol>
                <a:gridCol w="6998568">
                  <a:extLst>
                    <a:ext uri="{9D8B030D-6E8A-4147-A177-3AD203B41FA5}">
                      <a16:colId xmlns:a16="http://schemas.microsoft.com/office/drawing/2014/main" val="3378941155"/>
                    </a:ext>
                  </a:extLst>
                </a:gridCol>
              </a:tblGrid>
              <a:tr h="39531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Критерий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Показатель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139272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Самооценка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Средний и высокий уровень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166184"/>
                  </a:ext>
                </a:extLst>
              </a:tr>
              <a:tr h="552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Представления  о будущем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Сформированы, возможно фрустрированы (кажутся недостижимыми)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338413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Успеваемость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Высокая / средняя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901408"/>
                  </a:ext>
                </a:extLst>
              </a:tr>
              <a:tr h="682326">
                <a:tc>
                  <a:txBody>
                    <a:bodyPr/>
                    <a:lstStyle/>
                    <a:p>
                      <a:r>
                        <a:rPr lang="ru-RU" sz="2000" dirty="0"/>
                        <a:t>Участие во внеурочной деятельности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Пассивное / активное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911710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Потребность в самореализации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Высокая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254103"/>
                  </a:ext>
                </a:extLst>
              </a:tr>
              <a:tr h="552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Конфликтность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Эмоционально неустойчивы, недостаток самоконтроля, импульсивность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40708"/>
                  </a:ext>
                </a:extLst>
              </a:tr>
              <a:tr h="552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Поведение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Ранимость, застенчивость, склонность к самоанализу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866933"/>
                  </a:ext>
                </a:extLst>
              </a:tr>
              <a:tr h="552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Отношения в семье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Сложные, напряженные / внешне благоприятные, скрытые конфликты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3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9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4462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План работы по результатам СПТ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483489"/>
              </p:ext>
            </p:extLst>
          </p:nvPr>
        </p:nvGraphicFramePr>
        <p:xfrm>
          <a:off x="335360" y="764704"/>
          <a:ext cx="11593288" cy="570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3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75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 работы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Организационная работа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по профилактике</a:t>
                      </a: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риска возможного вовлечения в зависимое поведение, связанные с дефицитом ресурсов психологической устойчивости личности (индивидуально с учащимися  группы риска, ответственные: классные руководители, педагог – психолог).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классами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Тренинг «Позитивное формулирование своего будущего» (ответственные классные руководители, педагог – психолог).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Психологический практикум «Коррекция агрессии и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аутоагрессии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подростков» (ответственные: классные руководители, педагог – психолог).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4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родителями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Психологическое консультирование родителей по вопросам  взаимоотношений с детьми (ответственные: педагог-психолог, классный руководитель).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Психологическое консультирование родителей «Формирование у ребенка личностных качеств, необходимых для конструктивного, успешного и ответственного поведения в обществе» (ответственный: педагог-психолог).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74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обучающихся группы риска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«Повышение уровня жизненного оптимизма».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«Позитивное  формулирование своего будущего».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стрессоустойчивости и навыков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совладания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 стрессом: принятия решений, обращения за социальной поддержкой, избегания опасных ситуаций».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навыков саморегуляции и самоорганизации личности».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«Содействие осознания обучающимися ценности экологически целесообразного, здорового и безопасного образа жизни».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«Систематические занятия физической культурой и спортом, готовности к выбору индивидуальных режимов двигательной активности на основе осознания собственных возможностей».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8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07568" y="620688"/>
            <a:ext cx="7622232" cy="5040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Снижение процента обучающихся, вошедших в группу риска по итогам ЕМ СПТ за 2019-2020 год.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268760"/>
            <a:ext cx="763284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7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608168" y="404664"/>
            <a:ext cx="4428356" cy="1919647"/>
          </a:xfrm>
        </p:spPr>
        <p:txBody>
          <a:bodyPr/>
          <a:lstStyle/>
          <a:p>
            <a:r>
              <a:rPr lang="ru-RU" sz="2800" dirty="0"/>
              <a:t>тел/факс: 931-55-15 </a:t>
            </a:r>
            <a:br>
              <a:rPr lang="ru-RU" sz="2800" dirty="0"/>
            </a:br>
            <a:r>
              <a:rPr lang="ru-RU" sz="1200" dirty="0"/>
              <a:t>   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>
                <a:hlinkClick r:id="rId3"/>
              </a:rPr>
              <a:t>www.rspc-samara.ru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1200" dirty="0"/>
              <a:t> </a:t>
            </a:r>
            <a:r>
              <a:rPr lang="ru-RU" sz="1200" dirty="0"/>
              <a:t>  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rspc@samtel.ru </a:t>
            </a:r>
            <a:endParaRPr lang="ru-RU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1344" y="3501008"/>
            <a:ext cx="7198568" cy="1752600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957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6152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Причины суицидов и суицидальных попыток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3352" y="1124744"/>
            <a:ext cx="11809312" cy="46085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ea typeface="Lucida Sans Unicode"/>
              </a:rPr>
              <a:t>Нарушения в детско-родительских отношениях</a:t>
            </a:r>
            <a:endParaRPr lang="ru-RU" sz="2000" b="1" dirty="0">
              <a:ea typeface="Lucida Sans Unicode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effectLst/>
              </a:rPr>
              <a:t>Неудовлетворенность во взаимоотношениях с противоположным полом (романтические отношения)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Сложности во взаимоотношениях с отчимом (мачехой) в «лоскутных семьях»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effectLst/>
              </a:rPr>
              <a:t>Сложности во взаимоотношении со сверстниками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Проблемы с психическим здоровьем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16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23B77-F30F-441D-BC05-4BD3F030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990600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/>
              <a:t>Социально-психологический портрет</a:t>
            </a:r>
            <a:br>
              <a:rPr lang="ru-RU" sz="2400" b="1" dirty="0"/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подростка, склонного к экстремистской деятельности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4DDB9C79-5E21-4A73-B580-05223F2FF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830709"/>
              </p:ext>
            </p:extLst>
          </p:nvPr>
        </p:nvGraphicFramePr>
        <p:xfrm>
          <a:off x="479376" y="1259944"/>
          <a:ext cx="1130525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504544808"/>
                    </a:ext>
                  </a:extLst>
                </a:gridCol>
                <a:gridCol w="7560840">
                  <a:extLst>
                    <a:ext uri="{9D8B030D-6E8A-4147-A177-3AD203B41FA5}">
                      <a16:colId xmlns:a16="http://schemas.microsoft.com/office/drawing/2014/main" val="3378941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Критерий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Показатель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13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Самооценка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Высокая, часто нарциссизм (эгоцентризм, избыточная «озабоченность» собой)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166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Успеваемость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Низкая / средняя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90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Участие во внеурочной деятельности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Пассивное / активное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91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Потребность в самореализации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Высокая, </a:t>
                      </a:r>
                      <a:r>
                        <a:rPr lang="ru-RU" sz="2000" dirty="0">
                          <a:cs typeface="Times New Roman" pitchFamily="18" charset="0"/>
                        </a:rPr>
                        <a:t>стремление к самоутверждению и завоеванию авторитета в своей среде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25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Конфликтность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cs typeface="Times New Roman" pitchFamily="18" charset="0"/>
                        </a:rPr>
                        <a:t>Склонность к конфликтности, созданию экстремальных ситуаций, острым переживаниям, рискованному поведению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40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Поведение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Неприязненное и агрессивное отношение к людям иной социальной, религиозной, национальной группы, так же просто с иным мнением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86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Отношения в семье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Трудные или конфликтные отношения и непонимание в семье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3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9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Предпосылки для проявления экстремизма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340768"/>
            <a:ext cx="11593288" cy="37444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ru-RU" sz="2000" dirty="0"/>
              <a:t>Индивидуально-личностные особенности человека (ценностно-смысловые и мотивационные особенности)  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ru-RU" sz="2000" dirty="0"/>
              <a:t>Социальная обстановка в обществе (отсутствие в обществе единства идеологии и ценностей, проблемы самореализации)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ru-RU" sz="2000" dirty="0"/>
              <a:t>Вовлечение в формальное и неформальное членство в организациях и движениях экстремистской направленности</a:t>
            </a:r>
          </a:p>
          <a:p>
            <a:pPr marL="363538" indent="-363538">
              <a:buClr>
                <a:srgbClr val="C00000"/>
              </a:buCl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5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23B77-F30F-441D-BC05-4BD3F030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278160"/>
            <a:ext cx="12072664" cy="9906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b="1" dirty="0"/>
              <a:t>Социально-психологический портрет</a:t>
            </a:r>
            <a:br>
              <a:rPr lang="ru-RU" sz="2400" b="1" dirty="0"/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подростка, склонного к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аддиктивному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поведению (пагубным привычкам, зависимостям)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4DDB9C79-5E21-4A73-B580-05223F2FF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822317"/>
              </p:ext>
            </p:extLst>
          </p:nvPr>
        </p:nvGraphicFramePr>
        <p:xfrm>
          <a:off x="479376" y="1268760"/>
          <a:ext cx="11377264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504544808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3378941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Критерий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Показатель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13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Самооценка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Низкий и средний уровень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166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Представления  о будущем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Сформированы, возможно фрустрированы (кажутся недостижимыми)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33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Успеваемость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Средняя / низкая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90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Участие во внеурочной деятельности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Пассивное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91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Потребность в самореализации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Средняя / низкая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25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Конфликтность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Эмоционально неустойчивы, недостаток самоконтроля, импульсивность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40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Поведение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kern="1200" dirty="0"/>
                        <a:t>Общая психическая напряженность, значительный уровень тревоги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86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Отношения в семье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Сложные, напряженные / внешне благоприятные, скрытые конфликты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3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4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056D2-B5A0-460B-AC2C-24708BFA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142" y="348813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Риски и способы защиты в социальной ситуации развития подростка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F793A7-C324-430E-BE48-F818A3D36F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5841" y="2698028"/>
            <a:ext cx="2333253" cy="2389162"/>
          </a:xfrm>
          <a:prstGeom prst="rect">
            <a:avLst/>
          </a:prstGeom>
        </p:spPr>
      </p:pic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715C9A11-FB41-4E90-9104-5CEF5C5801EC}"/>
              </a:ext>
            </a:extLst>
          </p:cNvPr>
          <p:cNvSpPr/>
          <p:nvPr/>
        </p:nvSpPr>
        <p:spPr>
          <a:xfrm>
            <a:off x="1811718" y="3480607"/>
            <a:ext cx="2681064" cy="64807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«Плохая» компания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5753661E-3944-4595-987F-C86C1DA96BF4}"/>
              </a:ext>
            </a:extLst>
          </p:cNvPr>
          <p:cNvSpPr/>
          <p:nvPr/>
        </p:nvSpPr>
        <p:spPr>
          <a:xfrm>
            <a:off x="1811718" y="4244208"/>
            <a:ext cx="2681064" cy="64807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Интернет</a:t>
            </a:r>
          </a:p>
        </p:txBody>
      </p:sp>
      <p:sp>
        <p:nvSpPr>
          <p:cNvPr id="12" name="Блок-схема: память с последовательным доступом 11">
            <a:extLst>
              <a:ext uri="{FF2B5EF4-FFF2-40B4-BE49-F238E27FC236}">
                <a16:creationId xmlns:a16="http://schemas.microsoft.com/office/drawing/2014/main" id="{58D750A3-37F0-496F-A9B1-684A66D95E2E}"/>
              </a:ext>
            </a:extLst>
          </p:cNvPr>
          <p:cNvSpPr/>
          <p:nvPr/>
        </p:nvSpPr>
        <p:spPr>
          <a:xfrm>
            <a:off x="1985142" y="1574953"/>
            <a:ext cx="3096344" cy="1175094"/>
          </a:xfrm>
          <a:prstGeom prst="flowChartMagnetic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</a:rPr>
              <a:t>индивидуально-психологические и личностные характеристики</a:t>
            </a:r>
            <a:endParaRPr lang="ru-RU" sz="1400" dirty="0"/>
          </a:p>
        </p:txBody>
      </p:sp>
      <p:sp>
        <p:nvSpPr>
          <p:cNvPr id="15" name="Стрелка: влево 14">
            <a:extLst>
              <a:ext uri="{FF2B5EF4-FFF2-40B4-BE49-F238E27FC236}">
                <a16:creationId xmlns:a16="http://schemas.microsoft.com/office/drawing/2014/main" id="{B8C668C1-2839-4A54-8BF6-EB365EC90E2B}"/>
              </a:ext>
            </a:extLst>
          </p:cNvPr>
          <p:cNvSpPr/>
          <p:nvPr/>
        </p:nvSpPr>
        <p:spPr>
          <a:xfrm>
            <a:off x="6744072" y="3438098"/>
            <a:ext cx="3816424" cy="145418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Позитивное окружение (родители / педагоги / друзья)</a:t>
            </a:r>
          </a:p>
        </p:txBody>
      </p:sp>
      <p:sp>
        <p:nvSpPr>
          <p:cNvPr id="18" name="Облачко с текстом: овальное 17">
            <a:extLst>
              <a:ext uri="{FF2B5EF4-FFF2-40B4-BE49-F238E27FC236}">
                <a16:creationId xmlns:a16="http://schemas.microsoft.com/office/drawing/2014/main" id="{38F5F66E-C2A2-4CEC-965B-7D91A972BA0E}"/>
              </a:ext>
            </a:extLst>
          </p:cNvPr>
          <p:cNvSpPr/>
          <p:nvPr/>
        </p:nvSpPr>
        <p:spPr>
          <a:xfrm>
            <a:off x="6023993" y="1534323"/>
            <a:ext cx="3933811" cy="1256354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Принятие и понимание самого себя, ощущение «нужности»,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36" y="1793168"/>
            <a:ext cx="164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Риски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200456" y="1793168"/>
            <a:ext cx="16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Способы защиты</a:t>
            </a:r>
          </a:p>
        </p:txBody>
      </p:sp>
    </p:spTree>
    <p:extLst>
      <p:ext uri="{BB962C8B-B14F-4D97-AF65-F5344CB8AC3E}">
        <p14:creationId xmlns:p14="http://schemas.microsoft.com/office/powerpoint/2010/main" val="20552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Социально-психологическое тестирование (СПТ)</a:t>
            </a:r>
            <a:br>
              <a:rPr lang="ru-RU" sz="2800" b="1" dirty="0"/>
            </a:br>
            <a:endParaRPr lang="ru-RU" sz="2400" b="1" dirty="0"/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91B88630-E536-4E82-825F-9947C7164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Основная цель – профилактика употребления психоактивных веществ несовершеннолетними</a:t>
            </a:r>
          </a:p>
          <a:p>
            <a:pPr algn="just"/>
            <a:r>
              <a:rPr lang="ru-RU" sz="2000" dirty="0"/>
              <a:t>Возможное применение </a:t>
            </a:r>
            <a:r>
              <a:rPr lang="ru-RU" sz="2000" dirty="0" smtClean="0"/>
              <a:t>методики – </a:t>
            </a:r>
            <a:r>
              <a:rPr lang="ru-RU" sz="2000" dirty="0"/>
              <a:t>основа для выстраивания </a:t>
            </a:r>
            <a:r>
              <a:rPr lang="ru-RU" sz="2000" dirty="0" smtClean="0"/>
              <a:t>работы </a:t>
            </a:r>
            <a:r>
              <a:rPr lang="ru-RU" sz="2000" dirty="0"/>
              <a:t>в образовательной организации по основным </a:t>
            </a:r>
            <a:r>
              <a:rPr lang="ru-RU" sz="2000" dirty="0" smtClean="0"/>
              <a:t>направлениям профилактики:</a:t>
            </a:r>
            <a:endParaRPr lang="ru-RU" sz="2000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AC3C211-4BD5-4CAF-A6DF-670C852ADBAC}"/>
              </a:ext>
            </a:extLst>
          </p:cNvPr>
          <p:cNvSpPr/>
          <p:nvPr/>
        </p:nvSpPr>
        <p:spPr>
          <a:xfrm>
            <a:off x="1271464" y="3255404"/>
            <a:ext cx="3456384" cy="63518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Аутоагрессивное / суицидальное поведение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E94C1F0-7A0D-45BC-A8CA-F6A8F73337CF}"/>
              </a:ext>
            </a:extLst>
          </p:cNvPr>
          <p:cNvSpPr/>
          <p:nvPr/>
        </p:nvSpPr>
        <p:spPr>
          <a:xfrm>
            <a:off x="7392144" y="3255404"/>
            <a:ext cx="3647257" cy="63518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Аддиктивное / зависимое поведение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1C59AAF-7C68-47A5-B2B8-6F9224CC13D1}"/>
              </a:ext>
            </a:extLst>
          </p:cNvPr>
          <p:cNvSpPr/>
          <p:nvPr/>
        </p:nvSpPr>
        <p:spPr>
          <a:xfrm>
            <a:off x="3575720" y="4149080"/>
            <a:ext cx="5328592" cy="6123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Агрессивное поведение, вовлеченность в экстремистские организации /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42446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312"/>
            <a:ext cx="12192000" cy="220268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Факторы риска и защиты СПТ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10282"/>
              </p:ext>
            </p:extLst>
          </p:nvPr>
        </p:nvGraphicFramePr>
        <p:xfrm>
          <a:off x="479376" y="1052736"/>
          <a:ext cx="1137726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Факторы риска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Факторы защиты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l" fontAlgn="ctr">
                        <a:buFont typeface="+mj-lt"/>
                        <a:buAutoNum type="arabicPeriod"/>
                      </a:pPr>
                      <a:r>
                        <a:rPr lang="ru-RU" sz="2000" dirty="0"/>
                        <a:t>Потребность в одобрении </a:t>
                      </a:r>
                    </a:p>
                    <a:p>
                      <a:pPr marL="342900" indent="-342900" algn="l" fontAlgn="ctr">
                        <a:buFont typeface="+mj-lt"/>
                        <a:buAutoNum type="arabicPeriod"/>
                      </a:pPr>
                      <a:r>
                        <a:rPr lang="ru-RU" sz="2000" dirty="0"/>
                        <a:t>Подверженность влиянию группы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Принятие асоциальных установок социума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Наркопотребление в социальном окружении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Склонность к </a:t>
                      </a:r>
                      <a:r>
                        <a:rPr lang="ru-RU" sz="2000" dirty="0" smtClean="0"/>
                        <a:t>риску (</a:t>
                      </a:r>
                      <a:r>
                        <a:rPr lang="ru-RU" sz="2000" dirty="0"/>
                        <a:t>опасности)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Импульсивность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Тревожность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Фрустрация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Принятие родителями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Принятие одноклассниками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Социальная активность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Самоконтроль поведения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Самоэффективность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3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1621</Words>
  <Application>Microsoft Office PowerPoint</Application>
  <PresentationFormat>Широкоэкранный</PresentationFormat>
  <Paragraphs>288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Lucida Sans Unicode</vt:lpstr>
      <vt:lpstr>Tahoma</vt:lpstr>
      <vt:lpstr>Times New Roman</vt:lpstr>
      <vt:lpstr>Wingdings</vt:lpstr>
      <vt:lpstr>Ясность</vt:lpstr>
      <vt:lpstr>Социально-психологический портрет подростка, склонного к деструктивному поведению</vt:lpstr>
      <vt:lpstr>Социально-психологический портрет (индивидуально-личностные особенности) суицидентов</vt:lpstr>
      <vt:lpstr>Причины суицидов и суицидальных попыток</vt:lpstr>
      <vt:lpstr>Социально-психологический портрет подростка, склонного к экстремистской деятельности</vt:lpstr>
      <vt:lpstr>Предпосылки для проявления экстремизма </vt:lpstr>
      <vt:lpstr>Социально-психологический портрет подростка, склонного к аддиктивному поведению (пагубным привычкам, зависимостям)</vt:lpstr>
      <vt:lpstr>Риски и способы защиты в социальной ситуации развития подростка</vt:lpstr>
      <vt:lpstr>Социально-психологическое тестирование (СПТ) </vt:lpstr>
      <vt:lpstr>Факторы риска и защиты СПТ</vt:lpstr>
      <vt:lpstr>Порядок планирования профилактической работы в ОО по результатам СПТ</vt:lpstr>
      <vt:lpstr>Пример анализа направления групповой работы с классом</vt:lpstr>
      <vt:lpstr>Какая диагностика необходима данному классу? (см. пример)</vt:lpstr>
      <vt:lpstr>Тест аксиологической направленности школьников АНЛ4.4.</vt:lpstr>
      <vt:lpstr>Опросник «Стиль саморегуляции поведения» (ССП)</vt:lpstr>
      <vt:lpstr>Какую работу проводить  для снижения подверженности влиянию группы?</vt:lpstr>
      <vt:lpstr>Презентация PowerPoint</vt:lpstr>
      <vt:lpstr>Презентация PowerPoint</vt:lpstr>
      <vt:lpstr>Профилактические программы</vt:lpstr>
      <vt:lpstr>Использование результатов СПТ</vt:lpstr>
      <vt:lpstr>План работы по результатам СПТ</vt:lpstr>
      <vt:lpstr>Снижение процента обучающихся, вошедших в группу риска по итогам ЕМ СПТ за 2019-2020 год.</vt:lpstr>
      <vt:lpstr>тел/факс: 931-55-15       www.rspc-samara.ru      rspc@samtel.ru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Шарапова</dc:creator>
  <cp:lastModifiedBy>admin</cp:lastModifiedBy>
  <cp:revision>147</cp:revision>
  <cp:lastPrinted>2021-03-05T09:59:38Z</cp:lastPrinted>
  <dcterms:created xsi:type="dcterms:W3CDTF">2019-03-25T07:28:40Z</dcterms:created>
  <dcterms:modified xsi:type="dcterms:W3CDTF">2021-03-09T19:08:15Z</dcterms:modified>
</cp:coreProperties>
</file>