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6" r:id="rId3"/>
    <p:sldId id="277" r:id="rId4"/>
    <p:sldId id="278" r:id="rId5"/>
    <p:sldId id="257" r:id="rId6"/>
    <p:sldId id="258" r:id="rId7"/>
    <p:sldId id="260" r:id="rId8"/>
    <p:sldId id="259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1" r:id="rId19"/>
    <p:sldId id="272" r:id="rId20"/>
    <p:sldId id="273" r:id="rId21"/>
    <p:sldId id="275" r:id="rId22"/>
    <p:sldId id="27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23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234230" cy="135732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Проект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sz="2200" b="1" dirty="0" smtClean="0">
                <a:solidFill>
                  <a:schemeClr val="tx1"/>
                </a:solidFill>
              </a:rPr>
              <a:t>«Музыкальные профессии вокруг нас»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4714884"/>
            <a:ext cx="8763032" cy="1928826"/>
          </a:xfrm>
        </p:spPr>
        <p:txBody>
          <a:bodyPr/>
          <a:lstStyle/>
          <a:p>
            <a:pPr algn="r"/>
            <a:r>
              <a:rPr lang="ru-RU" sz="1400" dirty="0" smtClean="0">
                <a:solidFill>
                  <a:schemeClr val="tx1"/>
                </a:solidFill>
              </a:rPr>
              <a:t>ГБОУ СОШ №1</a:t>
            </a:r>
          </a:p>
          <a:p>
            <a:pPr algn="r"/>
            <a:r>
              <a:rPr lang="ru-RU" sz="1600" dirty="0" err="1" smtClean="0">
                <a:solidFill>
                  <a:schemeClr val="tx1"/>
                </a:solidFill>
              </a:rPr>
              <a:t>Сп</a:t>
            </a:r>
            <a:r>
              <a:rPr lang="ru-RU" sz="1600" dirty="0" smtClean="0">
                <a:solidFill>
                  <a:schemeClr val="tx1"/>
                </a:solidFill>
              </a:rPr>
              <a:t> «Гнёздышко» </a:t>
            </a:r>
            <a:r>
              <a:rPr lang="ru-RU" sz="1600" dirty="0" err="1" smtClean="0">
                <a:solidFill>
                  <a:schemeClr val="tx1"/>
                </a:solidFill>
              </a:rPr>
              <a:t>г.Кинеля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r"/>
            <a:r>
              <a:rPr lang="ru-RU" sz="1600" dirty="0" smtClean="0">
                <a:solidFill>
                  <a:schemeClr val="tx1"/>
                </a:solidFill>
              </a:rPr>
              <a:t>Автор проекта:</a:t>
            </a:r>
          </a:p>
          <a:p>
            <a:pPr algn="r"/>
            <a:r>
              <a:rPr lang="ru-RU" sz="2000" b="1" dirty="0" smtClean="0">
                <a:solidFill>
                  <a:schemeClr val="tx1"/>
                </a:solidFill>
              </a:rPr>
              <a:t>Смолина Светлана Дмитриевна</a:t>
            </a:r>
          </a:p>
          <a:p>
            <a:pPr algn="r"/>
            <a:endParaRPr lang="ru-RU" dirty="0"/>
          </a:p>
        </p:txBody>
      </p:sp>
      <p:pic>
        <p:nvPicPr>
          <p:cNvPr id="4" name="Рисунок 3" descr="C:\Users\Admin\Desktop\Лэпбук\i_129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000240"/>
            <a:ext cx="1762125" cy="2381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Admin\Desktop\Лэпбук\i_102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2000240"/>
            <a:ext cx="1933575" cy="2297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Admin\Desktop\Лэпбук\29.09.18год\407390_18_i_064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1928802"/>
            <a:ext cx="1943100" cy="264787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:\DCIM\101MSDCF\DSC03978.JPG"/>
          <p:cNvPicPr/>
          <p:nvPr/>
        </p:nvPicPr>
        <p:blipFill>
          <a:blip r:embed="rId2" cstate="print"/>
          <a:srcRect l="8108" t="28842" r="7770" b="6072"/>
          <a:stretch>
            <a:fillRect/>
          </a:stretch>
        </p:blipFill>
        <p:spPr bwMode="auto">
          <a:xfrm>
            <a:off x="642910" y="285728"/>
            <a:ext cx="3500462" cy="5286412"/>
          </a:xfrm>
          <a:prstGeom prst="rect">
            <a:avLst/>
          </a:prstGeom>
          <a:ln w="381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G:\DCIM\101MSDCF\DSC03981.JPG"/>
          <p:cNvPicPr/>
          <p:nvPr/>
        </p:nvPicPr>
        <p:blipFill>
          <a:blip r:embed="rId3" cstate="print"/>
          <a:srcRect l="9122" t="24288" b="4934"/>
          <a:stretch>
            <a:fillRect/>
          </a:stretch>
        </p:blipFill>
        <p:spPr bwMode="auto">
          <a:xfrm>
            <a:off x="4643438" y="285728"/>
            <a:ext cx="3643338" cy="5286412"/>
          </a:xfrm>
          <a:prstGeom prst="rect">
            <a:avLst/>
          </a:prstGeom>
          <a:ln w="381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14282" y="214290"/>
            <a:ext cx="850112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Музыкально-дидактическая игра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Собери музыкальный инструмент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Учить правильно собирать музыкальный инструмент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Развивать зрительную память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Воспитывать настойчивость в достижении цели и самостоятельность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G:\DCIM\101MSDCF\DSC03971.JPG"/>
          <p:cNvPicPr/>
          <p:nvPr/>
        </p:nvPicPr>
        <p:blipFill>
          <a:blip r:embed="rId2" cstate="print"/>
          <a:srcRect l="17648" r="9677" b="8446"/>
          <a:stretch>
            <a:fillRect/>
          </a:stretch>
        </p:blipFill>
        <p:spPr bwMode="auto">
          <a:xfrm>
            <a:off x="214282" y="2071678"/>
            <a:ext cx="5643602" cy="4500594"/>
          </a:xfrm>
          <a:prstGeom prst="rect">
            <a:avLst/>
          </a:prstGeom>
          <a:ln w="381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G:\DCIM\101MSDCF\DSC03984.JPG"/>
          <p:cNvPicPr/>
          <p:nvPr/>
        </p:nvPicPr>
        <p:blipFill>
          <a:blip r:embed="rId3" cstate="print"/>
          <a:srcRect t="10436" b="9488"/>
          <a:stretch>
            <a:fillRect/>
          </a:stretch>
        </p:blipFill>
        <p:spPr bwMode="auto">
          <a:xfrm>
            <a:off x="6000760" y="2357430"/>
            <a:ext cx="2928958" cy="3714776"/>
          </a:xfrm>
          <a:prstGeom prst="rect">
            <a:avLst/>
          </a:prstGeom>
          <a:ln w="381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dmin\Desktop\Фото-проект\DSC03964.JPG"/>
          <p:cNvPicPr/>
          <p:nvPr/>
        </p:nvPicPr>
        <p:blipFill>
          <a:blip r:embed="rId2" cstate="print"/>
          <a:srcRect l="7970" t="4054" r="949"/>
          <a:stretch>
            <a:fillRect/>
          </a:stretch>
        </p:blipFill>
        <p:spPr bwMode="auto">
          <a:xfrm>
            <a:off x="214282" y="0"/>
            <a:ext cx="5786478" cy="3643314"/>
          </a:xfrm>
          <a:prstGeom prst="rect">
            <a:avLst/>
          </a:prstGeom>
          <a:ln w="381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C:\Users\Admin\Desktop\Фото-проект\DSC03965.JPG"/>
          <p:cNvPicPr/>
          <p:nvPr/>
        </p:nvPicPr>
        <p:blipFill>
          <a:blip r:embed="rId3" cstate="print"/>
          <a:srcRect t="12838" r="5693"/>
          <a:stretch>
            <a:fillRect/>
          </a:stretch>
        </p:blipFill>
        <p:spPr bwMode="auto">
          <a:xfrm>
            <a:off x="2500298" y="3143248"/>
            <a:ext cx="6429420" cy="3500462"/>
          </a:xfrm>
          <a:prstGeom prst="rect">
            <a:avLst/>
          </a:prstGeom>
          <a:ln w="381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14282" y="0"/>
            <a:ext cx="8643998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Музыкально-дидактическая игра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Назови музыкальную профессию и подбери к ней соответствующую тень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C:\Users\Admin\Desktop\DSC03992.JPG"/>
          <p:cNvPicPr/>
          <p:nvPr/>
        </p:nvPicPr>
        <p:blipFill>
          <a:blip r:embed="rId2" cstate="print"/>
          <a:srcRect l="25237" r="20873"/>
          <a:stretch>
            <a:fillRect/>
          </a:stretch>
        </p:blipFill>
        <p:spPr bwMode="auto">
          <a:xfrm>
            <a:off x="285720" y="1357298"/>
            <a:ext cx="3857652" cy="3786214"/>
          </a:xfrm>
          <a:prstGeom prst="rect">
            <a:avLst/>
          </a:prstGeom>
          <a:ln w="381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C:\Users\Admin\Desktop\DSC03988.JPG"/>
          <p:cNvPicPr/>
          <p:nvPr/>
        </p:nvPicPr>
        <p:blipFill>
          <a:blip r:embed="rId3" cstate="print"/>
          <a:srcRect t="4554" b="16319"/>
          <a:stretch>
            <a:fillRect/>
          </a:stretch>
        </p:blipFill>
        <p:spPr bwMode="auto">
          <a:xfrm>
            <a:off x="4500562" y="1500174"/>
            <a:ext cx="3500462" cy="4500594"/>
          </a:xfrm>
          <a:prstGeom prst="rect">
            <a:avLst/>
          </a:prstGeom>
          <a:ln w="381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57158" y="0"/>
            <a:ext cx="814393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Музыкально-дидактическая игра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Georgia" pitchFamily="18" charset="0"/>
              </a:rPr>
              <a:t>«Назови музыкальный инструмент и подбери к нему соответствующую тень»</a:t>
            </a:r>
            <a:endParaRPr lang="ru-RU" sz="2800" dirty="0" smtClean="0">
              <a:latin typeface="Georgia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G:\DCIM\101MSDCF\DSC03993.JPG"/>
          <p:cNvPicPr/>
          <p:nvPr/>
        </p:nvPicPr>
        <p:blipFill>
          <a:blip r:embed="rId2" cstate="print"/>
          <a:srcRect l="9292" t="5405" r="2340" b="11486"/>
          <a:stretch>
            <a:fillRect/>
          </a:stretch>
        </p:blipFill>
        <p:spPr bwMode="auto">
          <a:xfrm>
            <a:off x="214282" y="1357298"/>
            <a:ext cx="850112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:\DCIM\101MSDCF\DSC04011.JPG"/>
          <p:cNvPicPr/>
          <p:nvPr/>
        </p:nvPicPr>
        <p:blipFill>
          <a:blip r:embed="rId2" cstate="print"/>
          <a:srcRect b="5743"/>
          <a:stretch>
            <a:fillRect/>
          </a:stretch>
        </p:blipFill>
        <p:spPr bwMode="auto">
          <a:xfrm>
            <a:off x="285720" y="500042"/>
            <a:ext cx="3786214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G:\DCIM\101MSDCF\DSC04012.JPG"/>
          <p:cNvPicPr/>
          <p:nvPr/>
        </p:nvPicPr>
        <p:blipFill>
          <a:blip r:embed="rId3" cstate="print"/>
          <a:srcRect t="17030" b="6931"/>
          <a:stretch>
            <a:fillRect/>
          </a:stretch>
        </p:blipFill>
        <p:spPr bwMode="auto">
          <a:xfrm>
            <a:off x="4214810" y="500042"/>
            <a:ext cx="4357718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85720" y="0"/>
            <a:ext cx="821537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Музыкально-дидактическая игра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Подбери музыкантам музыкальные инструменты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C:\Users\Admin\Desktop\DSC03991.JPG"/>
          <p:cNvPicPr/>
          <p:nvPr/>
        </p:nvPicPr>
        <p:blipFill>
          <a:blip r:embed="rId2" cstate="print"/>
          <a:srcRect l="23529" r="24099" b="7432"/>
          <a:stretch>
            <a:fillRect/>
          </a:stretch>
        </p:blipFill>
        <p:spPr bwMode="auto">
          <a:xfrm>
            <a:off x="500034" y="1285860"/>
            <a:ext cx="4714908" cy="4357718"/>
          </a:xfrm>
          <a:prstGeom prst="rect">
            <a:avLst/>
          </a:prstGeom>
          <a:ln w="381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C:\Users\Admin\Desktop\DSC03987.JPG"/>
          <p:cNvPicPr/>
          <p:nvPr/>
        </p:nvPicPr>
        <p:blipFill>
          <a:blip r:embed="rId3" cstate="print"/>
          <a:srcRect b="6641"/>
          <a:stretch>
            <a:fillRect/>
          </a:stretch>
        </p:blipFill>
        <p:spPr bwMode="auto">
          <a:xfrm>
            <a:off x="5429256" y="1285860"/>
            <a:ext cx="2928958" cy="4429156"/>
          </a:xfrm>
          <a:prstGeom prst="rect">
            <a:avLst/>
          </a:prstGeom>
          <a:ln w="381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0"/>
            <a:ext cx="871540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Дети старшей группы разукрашивают музыкальные инструменты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G:\DCIM\101MSDCF\DSC040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00108"/>
            <a:ext cx="5357850" cy="3143272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G:\DCIM\101MSDCF\DSC0401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4357670"/>
            <a:ext cx="4214842" cy="250033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85720" y="357166"/>
            <a:ext cx="8286808" cy="95410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Лэпбук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на тему проекта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Музыкальные профессии вокруг нас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G:\DCIM\101MSDCF\DSC03997.JPG"/>
          <p:cNvPicPr/>
          <p:nvPr/>
        </p:nvPicPr>
        <p:blipFill>
          <a:blip r:embed="rId2" cstate="print"/>
          <a:srcRect l="25047" t="4392" r="23340" b="676"/>
          <a:stretch>
            <a:fillRect/>
          </a:stretch>
        </p:blipFill>
        <p:spPr bwMode="auto">
          <a:xfrm>
            <a:off x="2143108" y="1500174"/>
            <a:ext cx="4929222" cy="4572032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:\DCIM\101MSDCF\DSC04002.JPG"/>
          <p:cNvPicPr/>
          <p:nvPr/>
        </p:nvPicPr>
        <p:blipFill>
          <a:blip r:embed="rId2" cstate="print"/>
          <a:srcRect l="8462" t="2178" r="42219" b="36237"/>
          <a:stretch>
            <a:fillRect/>
          </a:stretch>
        </p:blipFill>
        <p:spPr bwMode="auto">
          <a:xfrm>
            <a:off x="785786" y="214290"/>
            <a:ext cx="1392306" cy="3091069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Рисунок 2" descr="G:\DCIM\101MSDCF\DSC04004.JPG"/>
          <p:cNvPicPr/>
          <p:nvPr/>
        </p:nvPicPr>
        <p:blipFill>
          <a:blip r:embed="rId3" cstate="print"/>
          <a:srcRect t="23810" b="2337"/>
          <a:stretch>
            <a:fillRect/>
          </a:stretch>
        </p:blipFill>
        <p:spPr bwMode="auto">
          <a:xfrm>
            <a:off x="3071802" y="285728"/>
            <a:ext cx="2524933" cy="331200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Рисунок 3" descr="G:\DCIM\101MSDCF\DSC04003.JPG"/>
          <p:cNvPicPr/>
          <p:nvPr/>
        </p:nvPicPr>
        <p:blipFill>
          <a:blip r:embed="rId4" cstate="print"/>
          <a:srcRect l="29235" t="2376" r="14402" b="30286"/>
          <a:stretch>
            <a:fillRect/>
          </a:stretch>
        </p:blipFill>
        <p:spPr bwMode="auto">
          <a:xfrm>
            <a:off x="6357950" y="285728"/>
            <a:ext cx="1476000" cy="3128394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Рисунок 4" descr="G:\DCIM\101MSDCF\DSC03998.JPG"/>
          <p:cNvPicPr/>
          <p:nvPr/>
        </p:nvPicPr>
        <p:blipFill>
          <a:blip r:embed="rId5" cstate="print"/>
          <a:srcRect l="5882" t="7432"/>
          <a:stretch>
            <a:fillRect/>
          </a:stretch>
        </p:blipFill>
        <p:spPr bwMode="auto">
          <a:xfrm>
            <a:off x="714348" y="4000504"/>
            <a:ext cx="3256467" cy="180000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Рисунок 5" descr="G:\DCIM\101MSDCF\DSC04000.JPG"/>
          <p:cNvPicPr/>
          <p:nvPr/>
        </p:nvPicPr>
        <p:blipFill>
          <a:blip r:embed="rId6" cstate="print"/>
          <a:srcRect l="14616" r="14290"/>
          <a:stretch>
            <a:fillRect/>
          </a:stretch>
        </p:blipFill>
        <p:spPr bwMode="auto">
          <a:xfrm>
            <a:off x="5357818" y="4000504"/>
            <a:ext cx="2235749" cy="176400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29576" cy="4873752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lang="ru-RU" dirty="0" smtClean="0">
                <a:solidFill>
                  <a:srgbClr val="C00000"/>
                </a:solidFill>
                <a:latin typeface="Georgia" pitchFamily="18" charset="0"/>
              </a:rPr>
              <a:t>В  современном мире существует много профессий, связанных с музыкой.</a:t>
            </a:r>
          </a:p>
          <a:p>
            <a:pPr marL="342900" lvl="0" indent="-342900">
              <a:spcBef>
                <a:spcPct val="20000"/>
              </a:spcBef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lang="ru-RU" dirty="0" smtClean="0">
                <a:solidFill>
                  <a:srgbClr val="C00000"/>
                </a:solidFill>
                <a:latin typeface="Georgia" pitchFamily="18" charset="0"/>
              </a:rPr>
              <a:t>Представления детей о музыкальных профессиях  ограничены: дошкольники   знакомы с внешней стороной профессии музыкального руководителя. </a:t>
            </a:r>
          </a:p>
          <a:p>
            <a:pPr marL="342900" lvl="0" indent="-342900">
              <a:spcBef>
                <a:spcPct val="20000"/>
              </a:spcBef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lang="ru-RU" dirty="0" smtClean="0">
                <a:solidFill>
                  <a:srgbClr val="C00000"/>
                </a:solidFill>
                <a:latin typeface="Georgia" pitchFamily="18" charset="0"/>
              </a:rPr>
              <a:t>Дошкольный возраст- подготовительный этап, на котором закладываются основы для ранней профориентации.</a:t>
            </a:r>
          </a:p>
          <a:p>
            <a:pPr marL="342900" lvl="0" indent="-342900">
              <a:spcBef>
                <a:spcPct val="20000"/>
              </a:spcBef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lang="ru-RU" dirty="0" smtClean="0">
                <a:solidFill>
                  <a:srgbClr val="C00000"/>
                </a:solidFill>
                <a:latin typeface="Georgia" pitchFamily="18" charset="0"/>
              </a:rPr>
              <a:t>Учитывая интерес детей к занятиям музыкой, их индивидуальные способности,  необходимо ориентировать родителей на дальнейшее обучение  детей  в школе искусств.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85720" y="214290"/>
            <a:ext cx="835824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Оформление музыкального уголка по теме проекта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D:\2019год\МузУголок 11.02.2019\DSC03597.JPG"/>
          <p:cNvPicPr/>
          <p:nvPr/>
        </p:nvPicPr>
        <p:blipFill>
          <a:blip r:embed="rId2" cstate="print"/>
          <a:srcRect l="1402" t="19366" r="15259" b="13732"/>
          <a:stretch>
            <a:fillRect/>
          </a:stretch>
        </p:blipFill>
        <p:spPr bwMode="auto">
          <a:xfrm>
            <a:off x="214282" y="1428736"/>
            <a:ext cx="8429684" cy="4071966"/>
          </a:xfrm>
          <a:prstGeom prst="rect">
            <a:avLst/>
          </a:prstGeom>
          <a:ln w="127000" cap="sq">
            <a:solidFill>
              <a:srgbClr val="FFFF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5512" y="260648"/>
            <a:ext cx="3272050" cy="144655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itchFamily="82" charset="0"/>
              </a:rPr>
              <a:t>Спасибо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itchFamily="82" charset="0"/>
              </a:rPr>
              <a:t>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1920" y="1956925"/>
            <a:ext cx="946093" cy="144655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itchFamily="82" charset="0"/>
              </a:rPr>
              <a:t>за</a:t>
            </a:r>
            <a:endParaRPr lang="ru-RU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83559" y="3573016"/>
            <a:ext cx="3991798" cy="144655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itchFamily="82" charset="0"/>
              </a:rPr>
              <a:t>внимание!</a:t>
            </a:r>
            <a:endParaRPr lang="ru-RU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abriola" pitchFamily="8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295" y="542241"/>
            <a:ext cx="2600325" cy="1476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reflection blurRad="6350" stA="50000" endA="300" endPos="90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11" y="2096641"/>
            <a:ext cx="2600325" cy="1476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reflection blurRad="6350" stA="50000" endA="300" endPos="90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3626344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214290"/>
            <a:ext cx="87154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Начало работы над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Лэпбуком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D:\2019год\2018-2019\Мой Лэпбук\3.JPG"/>
          <p:cNvPicPr/>
          <p:nvPr/>
        </p:nvPicPr>
        <p:blipFill>
          <a:blip r:embed="rId2" cstate="print"/>
          <a:srcRect l="23150" r="12334"/>
          <a:stretch>
            <a:fillRect/>
          </a:stretch>
        </p:blipFill>
        <p:spPr bwMode="auto">
          <a:xfrm>
            <a:off x="285720" y="1214422"/>
            <a:ext cx="3214710" cy="2643206"/>
          </a:xfrm>
          <a:prstGeom prst="rect">
            <a:avLst/>
          </a:prstGeom>
          <a:ln w="76200" cap="sq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D:\2019год\2018-2019\Мой Лэпбук\4.JPG"/>
          <p:cNvPicPr/>
          <p:nvPr/>
        </p:nvPicPr>
        <p:blipFill>
          <a:blip r:embed="rId3" cstate="print"/>
          <a:srcRect t="20304" b="3985"/>
          <a:stretch>
            <a:fillRect/>
          </a:stretch>
        </p:blipFill>
        <p:spPr bwMode="auto">
          <a:xfrm>
            <a:off x="3786182" y="3000372"/>
            <a:ext cx="2214578" cy="3000396"/>
          </a:xfrm>
          <a:prstGeom prst="rect">
            <a:avLst/>
          </a:prstGeom>
          <a:ln w="76200" cap="sq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D:\2019год\2018-2019\Мой Лэпбук\2.JPG"/>
          <p:cNvPicPr/>
          <p:nvPr/>
        </p:nvPicPr>
        <p:blipFill>
          <a:blip r:embed="rId4" cstate="print"/>
          <a:srcRect l="18243" t="17457" r="15203" b="3605"/>
          <a:stretch>
            <a:fillRect/>
          </a:stretch>
        </p:blipFill>
        <p:spPr bwMode="auto">
          <a:xfrm>
            <a:off x="6286512" y="1357298"/>
            <a:ext cx="2143140" cy="3714776"/>
          </a:xfrm>
          <a:prstGeom prst="rect">
            <a:avLst/>
          </a:prstGeom>
          <a:ln w="76200" cap="sq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r>
              <a:rPr lang="ru-RU" sz="3200" dirty="0" smtClean="0">
                <a:solidFill>
                  <a:srgbClr val="C00000"/>
                </a:solidFill>
              </a:rPr>
              <a:t>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lnSpc>
                <a:spcPct val="150000"/>
              </a:lnSpc>
              <a:buNone/>
            </a:pPr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Создание условий для получения детьми знаний о музыкальных профессиях через проектную деятельность  с использованием  дидактических игр</a:t>
            </a:r>
            <a:endParaRPr lang="ru-RU" sz="2800" i="1" dirty="0" smtClean="0">
              <a:solidFill>
                <a:srgbClr val="C00000"/>
              </a:solidFill>
              <a:latin typeface="Georgi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 мире музыкальных профессий и инструментов»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u="sng" dirty="0" smtClean="0">
                <a:solidFill>
                  <a:schemeClr val="accent3">
                    <a:lumMod val="75000"/>
                  </a:schemeClr>
                </a:solidFill>
              </a:rPr>
              <a:t>Задачи:</a:t>
            </a: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Расширить и закрепить  представления о музыкальных инструментах: названии, группах музыкальных инструментов;</a:t>
            </a: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Систематизировать и закрепить названия профессий связанных с музыкальными инструментами: барабанщик, пианист, арфист, саксофонист, трубач, скрипач, гитарист, ди-джей и др.;</a:t>
            </a:r>
          </a:p>
          <a:p>
            <a:pPr lvl="0"/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Активизировать словарный запас по данной теме: композитор, дирижёр оркестра, дирижёр хора, певец или певица, исполнитель и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т.,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развивать связную речь.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205558"/>
          </a:xfrm>
        </p:spPr>
        <p:txBody>
          <a:bodyPr>
            <a:normAutofit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857224" y="357166"/>
            <a:ext cx="7215238" cy="527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4E6128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«Музыкальные загадки»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4E6128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6" name="Рисунок 5" descr="G:\DCIM\101MSDCF\DSC03974.JPG"/>
          <p:cNvPicPr/>
          <p:nvPr/>
        </p:nvPicPr>
        <p:blipFill>
          <a:blip r:embed="rId2" cstate="print"/>
          <a:srcRect l="18596" r="20304"/>
          <a:stretch>
            <a:fillRect/>
          </a:stretch>
        </p:blipFill>
        <p:spPr bwMode="auto">
          <a:xfrm>
            <a:off x="285720" y="1214422"/>
            <a:ext cx="2357454" cy="2071702"/>
          </a:xfrm>
          <a:prstGeom prst="rect">
            <a:avLst/>
          </a:prstGeom>
          <a:ln w="381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G:\DCIM\101MSDCF\DSC03975.JPG"/>
          <p:cNvPicPr/>
          <p:nvPr/>
        </p:nvPicPr>
        <p:blipFill>
          <a:blip r:embed="rId3" cstate="print"/>
          <a:srcRect l="12903" r="10436" b="16216"/>
          <a:stretch>
            <a:fillRect/>
          </a:stretch>
        </p:blipFill>
        <p:spPr bwMode="auto">
          <a:xfrm>
            <a:off x="3000364" y="1000108"/>
            <a:ext cx="5715040" cy="4143404"/>
          </a:xfrm>
          <a:prstGeom prst="rect">
            <a:avLst/>
          </a:prstGeom>
          <a:ln w="381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C:\Users\Admin\Desktop\Фото-проект\DSC03970.JPG"/>
          <p:cNvPicPr/>
          <p:nvPr/>
        </p:nvPicPr>
        <p:blipFill>
          <a:blip r:embed="rId4" cstate="print"/>
          <a:srcRect b="33943"/>
          <a:stretch>
            <a:fillRect/>
          </a:stretch>
        </p:blipFill>
        <p:spPr bwMode="auto">
          <a:xfrm>
            <a:off x="285720" y="3571876"/>
            <a:ext cx="2571768" cy="3000396"/>
          </a:xfrm>
          <a:prstGeom prst="rect">
            <a:avLst/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Музыкально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дидактическая игра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Тень, я тебя узнаю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Цель: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Учить детей находить заданные силуэты путём зрительного восприятия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G:\DCIM\101MSDCF\DSC03972.JPG"/>
          <p:cNvPicPr/>
          <p:nvPr/>
        </p:nvPicPr>
        <p:blipFill>
          <a:blip r:embed="rId2" cstate="print"/>
          <a:srcRect l="14232" t="1400" r="15180" b="2443"/>
          <a:stretch>
            <a:fillRect/>
          </a:stretch>
        </p:blipFill>
        <p:spPr bwMode="auto">
          <a:xfrm>
            <a:off x="428596" y="1285860"/>
            <a:ext cx="5357850" cy="3786214"/>
          </a:xfrm>
          <a:prstGeom prst="rect">
            <a:avLst/>
          </a:prstGeom>
          <a:ln w="381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G:\DCIM\101MSDCF\DSC03983.JPG"/>
          <p:cNvPicPr/>
          <p:nvPr/>
        </p:nvPicPr>
        <p:blipFill>
          <a:blip r:embed="rId3" cstate="print"/>
          <a:srcRect l="11954" r="7970"/>
          <a:stretch>
            <a:fillRect/>
          </a:stretch>
        </p:blipFill>
        <p:spPr bwMode="auto">
          <a:xfrm>
            <a:off x="4929190" y="3571876"/>
            <a:ext cx="4071966" cy="2857520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dmin\Desktop\Фото-проект\DSC03966.JPG"/>
          <p:cNvPicPr/>
          <p:nvPr/>
        </p:nvPicPr>
        <p:blipFill>
          <a:blip r:embed="rId2" cstate="print"/>
          <a:srcRect t="30930" r="8108"/>
          <a:stretch>
            <a:fillRect/>
          </a:stretch>
        </p:blipFill>
        <p:spPr bwMode="auto">
          <a:xfrm>
            <a:off x="214282" y="0"/>
            <a:ext cx="4429156" cy="5572140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C:\Users\Admin\Desktop\Фото-проект\DSC03967.JPG"/>
          <p:cNvPicPr/>
          <p:nvPr/>
        </p:nvPicPr>
        <p:blipFill>
          <a:blip r:embed="rId3" cstate="print"/>
          <a:srcRect b="13514"/>
          <a:stretch>
            <a:fillRect/>
          </a:stretch>
        </p:blipFill>
        <p:spPr bwMode="auto">
          <a:xfrm>
            <a:off x="3714744" y="3714752"/>
            <a:ext cx="5000660" cy="2857520"/>
          </a:xfrm>
          <a:prstGeom prst="rect">
            <a:avLst/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85720" y="0"/>
            <a:ext cx="842968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Музыкально-дидактическая игра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Выбери название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Цель: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Закрепить знание детьми музыкальных инструментов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Закрепить знание детьми группы музыкальных инструментов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Закрепить знание детьми музыкальных профессий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Активизировать у детей зрительную память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G:\DCIM\101MSDCF\DSC03973.JPG"/>
          <p:cNvPicPr/>
          <p:nvPr/>
        </p:nvPicPr>
        <p:blipFill>
          <a:blip r:embed="rId2" cstate="print"/>
          <a:srcRect l="25047" r="19924"/>
          <a:stretch>
            <a:fillRect/>
          </a:stretch>
        </p:blipFill>
        <p:spPr bwMode="auto">
          <a:xfrm>
            <a:off x="1928794" y="2214554"/>
            <a:ext cx="5214974" cy="4429156"/>
          </a:xfrm>
          <a:prstGeom prst="rect">
            <a:avLst/>
          </a:prstGeom>
          <a:ln w="381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:\DCIM\101MSDCF\DSC03982.JPG"/>
          <p:cNvPicPr/>
          <p:nvPr/>
        </p:nvPicPr>
        <p:blipFill>
          <a:blip r:embed="rId2" cstate="print"/>
          <a:srcRect l="1689" t="21442" r="4729" b="9677"/>
          <a:stretch>
            <a:fillRect/>
          </a:stretch>
        </p:blipFill>
        <p:spPr bwMode="auto">
          <a:xfrm>
            <a:off x="500034" y="214290"/>
            <a:ext cx="3714776" cy="4857784"/>
          </a:xfrm>
          <a:prstGeom prst="rect">
            <a:avLst/>
          </a:prstGeom>
          <a:ln w="381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G:\DCIM\101MSDCF\DSC03976.JPG"/>
          <p:cNvPicPr/>
          <p:nvPr/>
        </p:nvPicPr>
        <p:blipFill>
          <a:blip r:embed="rId3" cstate="print"/>
          <a:srcRect t="20683" r="7095" b="10626"/>
          <a:stretch>
            <a:fillRect/>
          </a:stretch>
        </p:blipFill>
        <p:spPr bwMode="auto">
          <a:xfrm>
            <a:off x="4500562" y="214290"/>
            <a:ext cx="3571900" cy="4857784"/>
          </a:xfrm>
          <a:prstGeom prst="rect">
            <a:avLst/>
          </a:prstGeom>
          <a:ln w="381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81</TotalTime>
  <Words>312</Words>
  <PresentationFormat>Экран (4:3)</PresentationFormat>
  <Paragraphs>49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Эркер</vt:lpstr>
      <vt:lpstr>Проект «Музыкальные профессии вокруг нас»</vt:lpstr>
      <vt:lpstr>Актуальность </vt:lpstr>
      <vt:lpstr>Цель </vt:lpstr>
      <vt:lpstr>Проект  «В мире музыкальных профессий и инструментов»  </vt:lpstr>
      <vt:lpstr> 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«Музыкальные профессии вокруг нас»</dc:title>
  <dc:creator>Admin</dc:creator>
  <cp:lastModifiedBy>Пользователь</cp:lastModifiedBy>
  <cp:revision>15</cp:revision>
  <dcterms:created xsi:type="dcterms:W3CDTF">2019-05-29T21:23:15Z</dcterms:created>
  <dcterms:modified xsi:type="dcterms:W3CDTF">2019-12-05T06:06:07Z</dcterms:modified>
</cp:coreProperties>
</file>