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  <p:sldMasterId id="2147483993" r:id="rId2"/>
    <p:sldMasterId id="2147484005" r:id="rId3"/>
    <p:sldMasterId id="2147484017" r:id="rId4"/>
    <p:sldMasterId id="2147484029" r:id="rId5"/>
    <p:sldMasterId id="2147484053" r:id="rId6"/>
    <p:sldMasterId id="2147484077" r:id="rId7"/>
    <p:sldMasterId id="2147484089" r:id="rId8"/>
    <p:sldMasterId id="2147484101" r:id="rId9"/>
    <p:sldMasterId id="2147484113" r:id="rId10"/>
    <p:sldMasterId id="2147484125" r:id="rId11"/>
    <p:sldMasterId id="2147484137" r:id="rId12"/>
    <p:sldMasterId id="2147484149" r:id="rId13"/>
    <p:sldMasterId id="2147484173" r:id="rId14"/>
  </p:sldMasterIdLst>
  <p:notesMasterIdLst>
    <p:notesMasterId r:id="rId47"/>
  </p:notesMasterIdLst>
  <p:sldIdLst>
    <p:sldId id="295" r:id="rId15"/>
    <p:sldId id="297" r:id="rId16"/>
    <p:sldId id="299" r:id="rId17"/>
    <p:sldId id="319" r:id="rId18"/>
    <p:sldId id="320" r:id="rId19"/>
    <p:sldId id="323" r:id="rId20"/>
    <p:sldId id="376" r:id="rId21"/>
    <p:sldId id="349" r:id="rId22"/>
    <p:sldId id="371" r:id="rId23"/>
    <p:sldId id="384" r:id="rId24"/>
    <p:sldId id="372" r:id="rId25"/>
    <p:sldId id="373" r:id="rId26"/>
    <p:sldId id="374" r:id="rId27"/>
    <p:sldId id="375" r:id="rId28"/>
    <p:sldId id="357" r:id="rId29"/>
    <p:sldId id="361" r:id="rId30"/>
    <p:sldId id="359" r:id="rId31"/>
    <p:sldId id="360" r:id="rId32"/>
    <p:sldId id="362" r:id="rId33"/>
    <p:sldId id="352" r:id="rId34"/>
    <p:sldId id="353" r:id="rId35"/>
    <p:sldId id="364" r:id="rId36"/>
    <p:sldId id="366" r:id="rId37"/>
    <p:sldId id="369" r:id="rId38"/>
    <p:sldId id="368" r:id="rId39"/>
    <p:sldId id="370" r:id="rId40"/>
    <p:sldId id="367" r:id="rId41"/>
    <p:sldId id="380" r:id="rId42"/>
    <p:sldId id="377" r:id="rId43"/>
    <p:sldId id="378" r:id="rId44"/>
    <p:sldId id="379" r:id="rId45"/>
    <p:sldId id="317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004" initials="U" lastIdx="2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452"/>
    <a:srgbClr val="FF130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577" autoAdjust="0"/>
  </p:normalViewPr>
  <p:slideViewPr>
    <p:cSldViewPr snapToGrid="0">
      <p:cViewPr varScale="1">
        <p:scale>
          <a:sx n="102" d="100"/>
          <a:sy n="102" d="100"/>
        </p:scale>
        <p:origin x="12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Малокомплектные</c:v>
                </c:pt>
                <c:pt idx="1">
                  <c:v>Малые</c:v>
                </c:pt>
                <c:pt idx="2">
                  <c:v>Средние</c:v>
                </c:pt>
                <c:pt idx="3">
                  <c:v>Районные</c:v>
                </c:pt>
                <c:pt idx="4">
                  <c:v>Смр, Тлт</c:v>
                </c:pt>
                <c:pt idx="5">
                  <c:v>Крупные Смр, Тлт</c:v>
                </c:pt>
                <c:pt idx="6">
                  <c:v>Гимназии</c:v>
                </c:pt>
                <c:pt idx="7">
                  <c:v>Лицеи</c:v>
                </c:pt>
                <c:pt idx="9">
                  <c:v>Итого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0.75</c:v>
                </c:pt>
                <c:pt idx="1">
                  <c:v>0.39219999999999999</c:v>
                </c:pt>
                <c:pt idx="2">
                  <c:v>0.2979</c:v>
                </c:pt>
                <c:pt idx="3">
                  <c:v>0.25569999999999998</c:v>
                </c:pt>
                <c:pt idx="4">
                  <c:v>0.15890000000000001</c:v>
                </c:pt>
                <c:pt idx="5">
                  <c:v>0.24640000000000001</c:v>
                </c:pt>
                <c:pt idx="6">
                  <c:v>0.13589999999999999</c:v>
                </c:pt>
                <c:pt idx="7">
                  <c:v>8.2600000000000007E-2</c:v>
                </c:pt>
                <c:pt idx="9">
                  <c:v>0.21963394342762063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rgbClr val="FFCC29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Малокомплектные</c:v>
                </c:pt>
                <c:pt idx="1">
                  <c:v>Малые</c:v>
                </c:pt>
                <c:pt idx="2">
                  <c:v>Средние</c:v>
                </c:pt>
                <c:pt idx="3">
                  <c:v>Районные</c:v>
                </c:pt>
                <c:pt idx="4">
                  <c:v>Смр, Тлт</c:v>
                </c:pt>
                <c:pt idx="5">
                  <c:v>Крупные Смр, Тлт</c:v>
                </c:pt>
                <c:pt idx="6">
                  <c:v>Гимназии</c:v>
                </c:pt>
                <c:pt idx="7">
                  <c:v>Лицеи</c:v>
                </c:pt>
                <c:pt idx="9">
                  <c:v>Итого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0.15</c:v>
                </c:pt>
                <c:pt idx="1">
                  <c:v>0.3725</c:v>
                </c:pt>
                <c:pt idx="2">
                  <c:v>0.51060000000000005</c:v>
                </c:pt>
                <c:pt idx="3">
                  <c:v>0.71150000000000002</c:v>
                </c:pt>
                <c:pt idx="4">
                  <c:v>0.78480000000000005</c:v>
                </c:pt>
                <c:pt idx="5">
                  <c:v>0.72460000000000002</c:v>
                </c:pt>
                <c:pt idx="6">
                  <c:v>0.85440000000000005</c:v>
                </c:pt>
                <c:pt idx="7">
                  <c:v>0.87160000000000004</c:v>
                </c:pt>
                <c:pt idx="9">
                  <c:v>0.72296173044925127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rgbClr val="4FC58D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Малокомплектные</c:v>
                </c:pt>
                <c:pt idx="1">
                  <c:v>Малые</c:v>
                </c:pt>
                <c:pt idx="2">
                  <c:v>Средние</c:v>
                </c:pt>
                <c:pt idx="3">
                  <c:v>Районные</c:v>
                </c:pt>
                <c:pt idx="4">
                  <c:v>Смр, Тлт</c:v>
                </c:pt>
                <c:pt idx="5">
                  <c:v>Крупные Смр, Тлт</c:v>
                </c:pt>
                <c:pt idx="6">
                  <c:v>Гимназии</c:v>
                </c:pt>
                <c:pt idx="7">
                  <c:v>Лицеи</c:v>
                </c:pt>
                <c:pt idx="9">
                  <c:v>Итого</c:v>
                </c:pt>
              </c:strCache>
            </c:strRef>
          </c:cat>
          <c:val>
            <c:numRef>
              <c:f>Лист1!$D$2:$D$11</c:f>
              <c:numCache>
                <c:formatCode>0.00%</c:formatCode>
                <c:ptCount val="10"/>
                <c:pt idx="0">
                  <c:v>7.4999999999999997E-2</c:v>
                </c:pt>
                <c:pt idx="1">
                  <c:v>0.23530000000000001</c:v>
                </c:pt>
                <c:pt idx="2">
                  <c:v>0.31909999999999999</c:v>
                </c:pt>
                <c:pt idx="3">
                  <c:v>0.32790000000000002</c:v>
                </c:pt>
                <c:pt idx="4">
                  <c:v>0.33989999999999998</c:v>
                </c:pt>
                <c:pt idx="5">
                  <c:v>0.23910000000000001</c:v>
                </c:pt>
                <c:pt idx="6">
                  <c:v>0.28160000000000002</c:v>
                </c:pt>
                <c:pt idx="7">
                  <c:v>0.51380000000000003</c:v>
                </c:pt>
                <c:pt idx="9">
                  <c:v>0.32196339434276205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rgbClr val="5497D4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Малокомплектные</c:v>
                </c:pt>
                <c:pt idx="1">
                  <c:v>Малые</c:v>
                </c:pt>
                <c:pt idx="2">
                  <c:v>Средние</c:v>
                </c:pt>
                <c:pt idx="3">
                  <c:v>Районные</c:v>
                </c:pt>
                <c:pt idx="4">
                  <c:v>Смр, Тлт</c:v>
                </c:pt>
                <c:pt idx="5">
                  <c:v>Крупные Смр, Тлт</c:v>
                </c:pt>
                <c:pt idx="6">
                  <c:v>Гимназии</c:v>
                </c:pt>
                <c:pt idx="7">
                  <c:v>Лицеи</c:v>
                </c:pt>
                <c:pt idx="9">
                  <c:v>Итого</c:v>
                </c:pt>
              </c:strCache>
            </c:strRef>
          </c:cat>
          <c:val>
            <c:numRef>
              <c:f>Лист1!$E$2:$E$11</c:f>
              <c:numCache>
                <c:formatCode>0.00%</c:formatCode>
                <c:ptCount val="10"/>
                <c:pt idx="0">
                  <c:v>2.5000000000000001E-2</c:v>
                </c:pt>
                <c:pt idx="1">
                  <c:v>0.17649999999999999</c:v>
                </c:pt>
                <c:pt idx="2">
                  <c:v>0.1915</c:v>
                </c:pt>
                <c:pt idx="3">
                  <c:v>0.15409999999999999</c:v>
                </c:pt>
                <c:pt idx="4">
                  <c:v>0.1736</c:v>
                </c:pt>
                <c:pt idx="5">
                  <c:v>0.19570000000000001</c:v>
                </c:pt>
                <c:pt idx="6">
                  <c:v>0.10680000000000001</c:v>
                </c:pt>
                <c:pt idx="7">
                  <c:v>0.3211</c:v>
                </c:pt>
                <c:pt idx="9">
                  <c:v>0.17470881863560733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rgbClr val="020452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Малокомплектные</c:v>
                </c:pt>
                <c:pt idx="1">
                  <c:v>Малые</c:v>
                </c:pt>
                <c:pt idx="2">
                  <c:v>Средние</c:v>
                </c:pt>
                <c:pt idx="3">
                  <c:v>Районные</c:v>
                </c:pt>
                <c:pt idx="4">
                  <c:v>Смр, Тлт</c:v>
                </c:pt>
                <c:pt idx="5">
                  <c:v>Крупные Смр, Тлт</c:v>
                </c:pt>
                <c:pt idx="6">
                  <c:v>Гимназии</c:v>
                </c:pt>
                <c:pt idx="7">
                  <c:v>Лицеи</c:v>
                </c:pt>
                <c:pt idx="9">
                  <c:v>Итого</c:v>
                </c:pt>
              </c:strCache>
            </c:strRef>
          </c:cat>
          <c:val>
            <c:numRef>
              <c:f>Лист1!$F$2:$F$11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0.10639999999999999</c:v>
                </c:pt>
                <c:pt idx="3">
                  <c:v>3.2800000000000003E-2</c:v>
                </c:pt>
                <c:pt idx="4">
                  <c:v>4.1599999999999998E-2</c:v>
                </c:pt>
                <c:pt idx="5">
                  <c:v>3.6200000000000003E-2</c:v>
                </c:pt>
                <c:pt idx="6">
                  <c:v>7.7700000000000005E-2</c:v>
                </c:pt>
                <c:pt idx="7">
                  <c:v>6.4199999999999993E-2</c:v>
                </c:pt>
                <c:pt idx="9">
                  <c:v>4.3261231281198007E-2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0838784"/>
        <c:axId val="270843824"/>
      </c:barChart>
      <c:catAx>
        <c:axId val="27083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843824"/>
        <c:crosses val="autoZero"/>
        <c:auto val="1"/>
        <c:lblAlgn val="ctr"/>
        <c:lblOffset val="100"/>
        <c:noMultiLvlLbl val="0"/>
      </c:catAx>
      <c:valAx>
        <c:axId val="27084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83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I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Малокомплектные</c:v>
                </c:pt>
                <c:pt idx="1">
                  <c:v>Малые</c:v>
                </c:pt>
                <c:pt idx="2">
                  <c:v>Средние</c:v>
                </c:pt>
                <c:pt idx="3">
                  <c:v>Районные</c:v>
                </c:pt>
                <c:pt idx="4">
                  <c:v>Смр, Тлт</c:v>
                </c:pt>
                <c:pt idx="5">
                  <c:v>Крупные Смр, Тлт</c:v>
                </c:pt>
                <c:pt idx="6">
                  <c:v>Гимназии</c:v>
                </c:pt>
                <c:pt idx="7">
                  <c:v>Лицеи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0.15</c:v>
                </c:pt>
                <c:pt idx="1">
                  <c:v>0.3725</c:v>
                </c:pt>
                <c:pt idx="2">
                  <c:v>0.51060000000000005</c:v>
                </c:pt>
                <c:pt idx="3">
                  <c:v>0.71150000000000002</c:v>
                </c:pt>
                <c:pt idx="4">
                  <c:v>0.78480000000000005</c:v>
                </c:pt>
                <c:pt idx="5">
                  <c:v>0.72460000000000002</c:v>
                </c:pt>
                <c:pt idx="6">
                  <c:v>0.85440000000000005</c:v>
                </c:pt>
                <c:pt idx="7">
                  <c:v>0.87160000000000004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0846064"/>
        <c:axId val="270847184"/>
      </c:barChart>
      <c:catAx>
        <c:axId val="270846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847184"/>
        <c:crosses val="autoZero"/>
        <c:auto val="1"/>
        <c:lblAlgn val="ctr"/>
        <c:lblOffset val="100"/>
        <c:noMultiLvlLbl val="0"/>
      </c:catAx>
      <c:valAx>
        <c:axId val="270847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84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II уровень</c:v>
                </c:pt>
              </c:strCache>
            </c:strRef>
          </c:tx>
          <c:spPr>
            <a:solidFill>
              <a:srgbClr val="4FC58D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Малокомплектные</c:v>
                </c:pt>
                <c:pt idx="1">
                  <c:v>Малые</c:v>
                </c:pt>
                <c:pt idx="2">
                  <c:v>Средние</c:v>
                </c:pt>
                <c:pt idx="3">
                  <c:v>Районные</c:v>
                </c:pt>
                <c:pt idx="4">
                  <c:v>Смр, Тлт</c:v>
                </c:pt>
                <c:pt idx="5">
                  <c:v>Крупные Смр, Тлт</c:v>
                </c:pt>
                <c:pt idx="6">
                  <c:v>Гимназии</c:v>
                </c:pt>
                <c:pt idx="7">
                  <c:v>Лицеи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7.4999999999999997E-2</c:v>
                </c:pt>
                <c:pt idx="1">
                  <c:v>0.23530000000000001</c:v>
                </c:pt>
                <c:pt idx="2">
                  <c:v>0.31909999999999999</c:v>
                </c:pt>
                <c:pt idx="3">
                  <c:v>0.32790000000000002</c:v>
                </c:pt>
                <c:pt idx="4">
                  <c:v>0.33989999999999998</c:v>
                </c:pt>
                <c:pt idx="5">
                  <c:v>0.23910000000000001</c:v>
                </c:pt>
                <c:pt idx="6">
                  <c:v>0.28160000000000002</c:v>
                </c:pt>
                <c:pt idx="7">
                  <c:v>0.51380000000000003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0843264"/>
        <c:axId val="270842144"/>
      </c:barChart>
      <c:catAx>
        <c:axId val="270843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842144"/>
        <c:crosses val="autoZero"/>
        <c:auto val="1"/>
        <c:lblAlgn val="ctr"/>
        <c:lblOffset val="100"/>
        <c:noMultiLvlLbl val="0"/>
      </c:catAx>
      <c:valAx>
        <c:axId val="270842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84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0846624"/>
        <c:axId val="278842064"/>
      </c:barChart>
      <c:catAx>
        <c:axId val="27084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842064"/>
        <c:crosses val="autoZero"/>
        <c:auto val="1"/>
        <c:lblAlgn val="ctr"/>
        <c:lblOffset val="100"/>
        <c:noMultiLvlLbl val="0"/>
      </c:catAx>
      <c:valAx>
        <c:axId val="278842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84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III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Малокомплектные</c:v>
                </c:pt>
                <c:pt idx="1">
                  <c:v>Малые</c:v>
                </c:pt>
                <c:pt idx="2">
                  <c:v>Средние</c:v>
                </c:pt>
                <c:pt idx="3">
                  <c:v>Районные</c:v>
                </c:pt>
                <c:pt idx="4">
                  <c:v>Смр, Тлт</c:v>
                </c:pt>
                <c:pt idx="5">
                  <c:v>Крупные Смр, Тлт</c:v>
                </c:pt>
                <c:pt idx="6">
                  <c:v>Гимназии</c:v>
                </c:pt>
                <c:pt idx="7">
                  <c:v>Лицеи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2.5000000000000001E-2</c:v>
                </c:pt>
                <c:pt idx="1">
                  <c:v>0.17649999999999999</c:v>
                </c:pt>
                <c:pt idx="2">
                  <c:v>0.1915</c:v>
                </c:pt>
                <c:pt idx="3">
                  <c:v>0.15409999999999999</c:v>
                </c:pt>
                <c:pt idx="4">
                  <c:v>0.1736</c:v>
                </c:pt>
                <c:pt idx="5">
                  <c:v>0.19570000000000001</c:v>
                </c:pt>
                <c:pt idx="6">
                  <c:v>0.10680000000000001</c:v>
                </c:pt>
                <c:pt idx="7">
                  <c:v>0.3211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8863344"/>
        <c:axId val="278838144"/>
      </c:barChart>
      <c:catAx>
        <c:axId val="27886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838144"/>
        <c:crosses val="autoZero"/>
        <c:auto val="1"/>
        <c:lblAlgn val="ctr"/>
        <c:lblOffset val="100"/>
        <c:noMultiLvlLbl val="0"/>
      </c:catAx>
      <c:valAx>
        <c:axId val="278838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86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86398736658138"/>
          <c:y val="9.6865250148643542E-2"/>
          <c:w val="0.82022663451159705"/>
          <c:h val="0.83805895726580859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8846544"/>
        <c:axId val="278847104"/>
      </c:barChart>
      <c:catAx>
        <c:axId val="27884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847104"/>
        <c:crosses val="autoZero"/>
        <c:auto val="1"/>
        <c:lblAlgn val="ctr"/>
        <c:lblOffset val="100"/>
        <c:noMultiLvlLbl val="0"/>
      </c:catAx>
      <c:valAx>
        <c:axId val="278847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84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986398736658138"/>
          <c:y val="9.6865250148643542E-2"/>
          <c:w val="0.82022663451159705"/>
          <c:h val="0.83805895726580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IV уровень</c:v>
                </c:pt>
              </c:strCache>
            </c:strRef>
          </c:tx>
          <c:spPr>
            <a:solidFill>
              <a:srgbClr val="02045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Малокомплектные</c:v>
                </c:pt>
                <c:pt idx="1">
                  <c:v>Малые</c:v>
                </c:pt>
                <c:pt idx="2">
                  <c:v>Средние</c:v>
                </c:pt>
                <c:pt idx="3">
                  <c:v>Районные</c:v>
                </c:pt>
                <c:pt idx="4">
                  <c:v>Смр, Тлт</c:v>
                </c:pt>
                <c:pt idx="5">
                  <c:v>Крупные Смр, Тлт</c:v>
                </c:pt>
                <c:pt idx="6">
                  <c:v>Гимназии</c:v>
                </c:pt>
                <c:pt idx="7">
                  <c:v>Лицеи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0.10639999999999999</c:v>
                </c:pt>
                <c:pt idx="3">
                  <c:v>3.2800000000000003E-2</c:v>
                </c:pt>
                <c:pt idx="4">
                  <c:v>4.1599999999999998E-2</c:v>
                </c:pt>
                <c:pt idx="5">
                  <c:v>3.6200000000000003E-2</c:v>
                </c:pt>
                <c:pt idx="6">
                  <c:v>7.7700000000000005E-2</c:v>
                </c:pt>
                <c:pt idx="7">
                  <c:v>6.4199999999999993E-2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8866704"/>
        <c:axId val="278851024"/>
      </c:barChart>
      <c:catAx>
        <c:axId val="27886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851024"/>
        <c:crosses val="autoZero"/>
        <c:auto val="1"/>
        <c:lblAlgn val="ctr"/>
        <c:lblOffset val="100"/>
        <c:noMultiLvlLbl val="0"/>
      </c:catAx>
      <c:valAx>
        <c:axId val="27885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86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0FE3A-5A24-4CE5-9C0D-8B6A17CC7D5F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8058030-6711-4205-BEF8-38E8E5D58CD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Мыслительная деятельность, связанная с </a:t>
          </a:r>
          <a:r>
            <a:rPr lang="ru-RU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применением математического знания для решения разного </a:t>
          </a:r>
          <a:r>
            <a:rPr lang="ru-RU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рода проблем</a:t>
          </a:r>
          <a:endParaRPr lang="ru-RU" dirty="0"/>
        </a:p>
      </dgm:t>
    </dgm:pt>
    <dgm:pt modelId="{CAD41606-8790-474A-8AD5-FE11B81AFF0D}" type="parTrans" cxnId="{C428E434-1052-462E-B012-23F5864FE547}">
      <dgm:prSet/>
      <dgm:spPr/>
      <dgm:t>
        <a:bodyPr/>
        <a:lstStyle/>
        <a:p>
          <a:endParaRPr lang="ru-RU"/>
        </a:p>
      </dgm:t>
    </dgm:pt>
    <dgm:pt modelId="{4F8C4A26-62ED-4191-9D1D-F39908D09373}" type="sibTrans" cxnId="{C428E434-1052-462E-B012-23F5864FE547}">
      <dgm:prSet/>
      <dgm:spPr/>
      <dgm:t>
        <a:bodyPr/>
        <a:lstStyle/>
        <a:p>
          <a:endParaRPr lang="ru-RU"/>
        </a:p>
      </dgm:t>
    </dgm:pt>
    <dgm:pt modelId="{74F84813-C37B-461E-8335-0C29C67BDF0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</a:rPr>
            <a:t>Мыслительная деятельность, которая интерпретирует и оценивает математические данные в контексте лично значимой ситуации</a:t>
          </a:r>
          <a:endParaRPr lang="ru-RU" dirty="0">
            <a:solidFill>
              <a:schemeClr val="tx1"/>
            </a:solidFill>
          </a:endParaRPr>
        </a:p>
      </dgm:t>
    </dgm:pt>
    <dgm:pt modelId="{34C306A1-4A00-41A5-83F0-2661042C62E5}" type="parTrans" cxnId="{5F9ADC06-ECE7-4E57-9BD8-AABCB4242549}">
      <dgm:prSet/>
      <dgm:spPr/>
      <dgm:t>
        <a:bodyPr/>
        <a:lstStyle/>
        <a:p>
          <a:endParaRPr lang="ru-RU"/>
        </a:p>
      </dgm:t>
    </dgm:pt>
    <dgm:pt modelId="{BAEE035C-B306-474E-B8F3-F6A33BF9F156}" type="sibTrans" cxnId="{5F9ADC06-ECE7-4E57-9BD8-AABCB4242549}">
      <dgm:prSet/>
      <dgm:spPr/>
      <dgm:t>
        <a:bodyPr/>
        <a:lstStyle/>
        <a:p>
          <a:endParaRPr lang="ru-RU"/>
        </a:p>
      </dgm:t>
    </dgm:pt>
    <dgm:pt modelId="{83FDFCD5-0F97-4A88-9E2D-D569149514B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Мыслительная деятельность</a:t>
          </a:r>
          <a:r>
            <a:rPr lang="ru-RU" b="1" dirty="0" smtClean="0">
              <a:solidFill>
                <a:schemeClr val="tx1"/>
              </a:solidFill>
            </a:rPr>
            <a:t>,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связанная </a:t>
          </a:r>
          <a:r>
            <a:rPr lang="ru-RU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 нахождением </a:t>
          </a:r>
          <a:r>
            <a:rPr lang="ru-RU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и извлечением математической информации в различных контекстах</a:t>
          </a:r>
          <a:r>
            <a:rPr lang="ru-RU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65036F92-C64E-489E-BC49-EBC95D8D0844}" type="sibTrans" cxnId="{687E6AE6-A842-4A3A-99C2-AAD5D7B94AC6}">
      <dgm:prSet/>
      <dgm:spPr/>
      <dgm:t>
        <a:bodyPr/>
        <a:lstStyle/>
        <a:p>
          <a:endParaRPr lang="ru-RU"/>
        </a:p>
      </dgm:t>
    </dgm:pt>
    <dgm:pt modelId="{0E351C5D-ED1F-46D9-94D7-5EB762E312B2}" type="parTrans" cxnId="{687E6AE6-A842-4A3A-99C2-AAD5D7B94AC6}">
      <dgm:prSet/>
      <dgm:spPr/>
      <dgm:t>
        <a:bodyPr/>
        <a:lstStyle/>
        <a:p>
          <a:endParaRPr lang="ru-RU"/>
        </a:p>
      </dgm:t>
    </dgm:pt>
    <dgm:pt modelId="{8E10B235-B652-4D8A-8898-D6B898F1DCA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Мыслительная деятельность, которая формулирует математическую проблему на основе анализа ситуации</a:t>
          </a:r>
          <a:endParaRPr lang="ru-RU" dirty="0">
            <a:solidFill>
              <a:schemeClr val="tx1"/>
            </a:solidFill>
          </a:endParaRPr>
        </a:p>
      </dgm:t>
    </dgm:pt>
    <dgm:pt modelId="{A3B0D32C-C85E-4792-A08E-A30804674289}" type="parTrans" cxnId="{AD0E4B91-EC5E-4DA9-9713-DC95E0EB075A}">
      <dgm:prSet/>
      <dgm:spPr/>
      <dgm:t>
        <a:bodyPr/>
        <a:lstStyle/>
        <a:p>
          <a:endParaRPr lang="ru-RU"/>
        </a:p>
      </dgm:t>
    </dgm:pt>
    <dgm:pt modelId="{D9F3FDE4-1270-4DA0-BCAF-EA99100637F1}" type="sibTrans" cxnId="{AD0E4B91-EC5E-4DA9-9713-DC95E0EB075A}">
      <dgm:prSet/>
      <dgm:spPr/>
      <dgm:t>
        <a:bodyPr/>
        <a:lstStyle/>
        <a:p>
          <a:endParaRPr lang="ru-RU"/>
        </a:p>
      </dgm:t>
    </dgm:pt>
    <dgm:pt modelId="{E3B92980-22E4-4005-9EAA-90EE42B7BEC7}" type="pres">
      <dgm:prSet presAssocID="{DB90FE3A-5A24-4CE5-9C0D-8B6A17CC7D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ACC272-62F1-446F-BE07-D941D653D86C}" type="pres">
      <dgm:prSet presAssocID="{DB90FE3A-5A24-4CE5-9C0D-8B6A17CC7D5F}" presName="Name1" presStyleCnt="0"/>
      <dgm:spPr/>
    </dgm:pt>
    <dgm:pt modelId="{8BC812D8-39D9-4C83-B01B-5FAF71DE3352}" type="pres">
      <dgm:prSet presAssocID="{DB90FE3A-5A24-4CE5-9C0D-8B6A17CC7D5F}" presName="cycle" presStyleCnt="0"/>
      <dgm:spPr/>
    </dgm:pt>
    <dgm:pt modelId="{CA667F39-4F21-4C63-824F-980D8AF1F0C7}" type="pres">
      <dgm:prSet presAssocID="{DB90FE3A-5A24-4CE5-9C0D-8B6A17CC7D5F}" presName="srcNode" presStyleLbl="node1" presStyleIdx="0" presStyleCnt="4"/>
      <dgm:spPr/>
    </dgm:pt>
    <dgm:pt modelId="{62D59ECF-197C-46E4-875A-A43FF705770F}" type="pres">
      <dgm:prSet presAssocID="{DB90FE3A-5A24-4CE5-9C0D-8B6A17CC7D5F}" presName="conn" presStyleLbl="parChTrans1D2" presStyleIdx="0" presStyleCnt="1"/>
      <dgm:spPr/>
      <dgm:t>
        <a:bodyPr/>
        <a:lstStyle/>
        <a:p>
          <a:endParaRPr lang="ru-RU"/>
        </a:p>
      </dgm:t>
    </dgm:pt>
    <dgm:pt modelId="{4ABF966F-4FBD-433C-ABA6-16981E4258A3}" type="pres">
      <dgm:prSet presAssocID="{DB90FE3A-5A24-4CE5-9C0D-8B6A17CC7D5F}" presName="extraNode" presStyleLbl="node1" presStyleIdx="0" presStyleCnt="4"/>
      <dgm:spPr/>
    </dgm:pt>
    <dgm:pt modelId="{C70E4DB8-48EB-453D-BC91-54034128B8F5}" type="pres">
      <dgm:prSet presAssocID="{DB90FE3A-5A24-4CE5-9C0D-8B6A17CC7D5F}" presName="dstNode" presStyleLbl="node1" presStyleIdx="0" presStyleCnt="4"/>
      <dgm:spPr/>
    </dgm:pt>
    <dgm:pt modelId="{5A3DB441-8885-4B4D-A8F7-9F2BD4000224}" type="pres">
      <dgm:prSet presAssocID="{83FDFCD5-0F97-4A88-9E2D-D569149514B5}" presName="text_1" presStyleLbl="node1" presStyleIdx="0" presStyleCnt="4" custLinFactNeighborX="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D6A62-27AA-48F0-97D1-04D16A8982DF}" type="pres">
      <dgm:prSet presAssocID="{83FDFCD5-0F97-4A88-9E2D-D569149514B5}" presName="accent_1" presStyleCnt="0"/>
      <dgm:spPr/>
    </dgm:pt>
    <dgm:pt modelId="{95E088DD-CAF9-4DE8-8227-97FA6A8CBB2D}" type="pres">
      <dgm:prSet presAssocID="{83FDFCD5-0F97-4A88-9E2D-D569149514B5}" presName="accentRepeatNode" presStyleLbl="solidFgAcc1" presStyleIdx="0" presStyleCnt="4"/>
      <dgm:spPr/>
    </dgm:pt>
    <dgm:pt modelId="{0B7DB3FB-1EF9-4E7F-BA4B-AA4430C29073}" type="pres">
      <dgm:prSet presAssocID="{D8058030-6711-4205-BEF8-38E8E5D58CD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1EDC4-386C-45C7-8BB4-AF969407C815}" type="pres">
      <dgm:prSet presAssocID="{D8058030-6711-4205-BEF8-38E8E5D58CD0}" presName="accent_2" presStyleCnt="0"/>
      <dgm:spPr/>
    </dgm:pt>
    <dgm:pt modelId="{ABE4184D-0B7C-4E21-86EF-D8B8FCFB297B}" type="pres">
      <dgm:prSet presAssocID="{D8058030-6711-4205-BEF8-38E8E5D58CD0}" presName="accentRepeatNode" presStyleLbl="solidFgAcc1" presStyleIdx="1" presStyleCnt="4"/>
      <dgm:spPr/>
    </dgm:pt>
    <dgm:pt modelId="{959FDDC3-F787-4D62-99BC-FA1A7775041A}" type="pres">
      <dgm:prSet presAssocID="{8E10B235-B652-4D8A-8898-D6B898F1DCA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47BB3-C66F-4EAC-B631-217DD76A0739}" type="pres">
      <dgm:prSet presAssocID="{8E10B235-B652-4D8A-8898-D6B898F1DCAE}" presName="accent_3" presStyleCnt="0"/>
      <dgm:spPr/>
    </dgm:pt>
    <dgm:pt modelId="{9155BA95-2A74-436A-9CD1-1D70D96FC608}" type="pres">
      <dgm:prSet presAssocID="{8E10B235-B652-4D8A-8898-D6B898F1DCAE}" presName="accentRepeatNode" presStyleLbl="solidFgAcc1" presStyleIdx="2" presStyleCnt="4"/>
      <dgm:spPr/>
    </dgm:pt>
    <dgm:pt modelId="{8F118E2E-9C3C-4F2F-9596-0F2505DF021F}" type="pres">
      <dgm:prSet presAssocID="{74F84813-C37B-461E-8335-0C29C67BDF0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E7181-F7F9-477A-B1B4-04A7D706768B}" type="pres">
      <dgm:prSet presAssocID="{74F84813-C37B-461E-8335-0C29C67BDF0D}" presName="accent_4" presStyleCnt="0"/>
      <dgm:spPr/>
    </dgm:pt>
    <dgm:pt modelId="{87BC59C8-7761-47C0-A78E-7ADCB84461BE}" type="pres">
      <dgm:prSet presAssocID="{74F84813-C37B-461E-8335-0C29C67BDF0D}" presName="accentRepeatNode" presStyleLbl="solidFgAcc1" presStyleIdx="3" presStyleCnt="4"/>
      <dgm:spPr/>
    </dgm:pt>
  </dgm:ptLst>
  <dgm:cxnLst>
    <dgm:cxn modelId="{AD0E4B91-EC5E-4DA9-9713-DC95E0EB075A}" srcId="{DB90FE3A-5A24-4CE5-9C0D-8B6A17CC7D5F}" destId="{8E10B235-B652-4D8A-8898-D6B898F1DCAE}" srcOrd="2" destOrd="0" parTransId="{A3B0D32C-C85E-4792-A08E-A30804674289}" sibTransId="{D9F3FDE4-1270-4DA0-BCAF-EA99100637F1}"/>
    <dgm:cxn modelId="{E69AA257-2052-4821-BAF5-4EAD7E4DB86F}" type="presOf" srcId="{65036F92-C64E-489E-BC49-EBC95D8D0844}" destId="{62D59ECF-197C-46E4-875A-A43FF705770F}" srcOrd="0" destOrd="0" presId="urn:microsoft.com/office/officeart/2008/layout/VerticalCurvedList"/>
    <dgm:cxn modelId="{A45DFFD6-AD89-4499-B905-944B73F3714D}" type="presOf" srcId="{83FDFCD5-0F97-4A88-9E2D-D569149514B5}" destId="{5A3DB441-8885-4B4D-A8F7-9F2BD4000224}" srcOrd="0" destOrd="0" presId="urn:microsoft.com/office/officeart/2008/layout/VerticalCurvedList"/>
    <dgm:cxn modelId="{F3B083E0-1A38-45B8-AE98-DA94FA900101}" type="presOf" srcId="{D8058030-6711-4205-BEF8-38E8E5D58CD0}" destId="{0B7DB3FB-1EF9-4E7F-BA4B-AA4430C29073}" srcOrd="0" destOrd="0" presId="urn:microsoft.com/office/officeart/2008/layout/VerticalCurvedList"/>
    <dgm:cxn modelId="{5F6C880C-1E7E-4442-A54A-E2ED4B4F4644}" type="presOf" srcId="{8E10B235-B652-4D8A-8898-D6B898F1DCAE}" destId="{959FDDC3-F787-4D62-99BC-FA1A7775041A}" srcOrd="0" destOrd="0" presId="urn:microsoft.com/office/officeart/2008/layout/VerticalCurvedList"/>
    <dgm:cxn modelId="{5F9ADC06-ECE7-4E57-9BD8-AABCB4242549}" srcId="{DB90FE3A-5A24-4CE5-9C0D-8B6A17CC7D5F}" destId="{74F84813-C37B-461E-8335-0C29C67BDF0D}" srcOrd="3" destOrd="0" parTransId="{34C306A1-4A00-41A5-83F0-2661042C62E5}" sibTransId="{BAEE035C-B306-474E-B8F3-F6A33BF9F156}"/>
    <dgm:cxn modelId="{687E6AE6-A842-4A3A-99C2-AAD5D7B94AC6}" srcId="{DB90FE3A-5A24-4CE5-9C0D-8B6A17CC7D5F}" destId="{83FDFCD5-0F97-4A88-9E2D-D569149514B5}" srcOrd="0" destOrd="0" parTransId="{0E351C5D-ED1F-46D9-94D7-5EB762E312B2}" sibTransId="{65036F92-C64E-489E-BC49-EBC95D8D0844}"/>
    <dgm:cxn modelId="{B10E8B7D-03EE-4DFC-B6B6-E5C23D4915A0}" type="presOf" srcId="{74F84813-C37B-461E-8335-0C29C67BDF0D}" destId="{8F118E2E-9C3C-4F2F-9596-0F2505DF021F}" srcOrd="0" destOrd="0" presId="urn:microsoft.com/office/officeart/2008/layout/VerticalCurvedList"/>
    <dgm:cxn modelId="{C428E434-1052-462E-B012-23F5864FE547}" srcId="{DB90FE3A-5A24-4CE5-9C0D-8B6A17CC7D5F}" destId="{D8058030-6711-4205-BEF8-38E8E5D58CD0}" srcOrd="1" destOrd="0" parTransId="{CAD41606-8790-474A-8AD5-FE11B81AFF0D}" sibTransId="{4F8C4A26-62ED-4191-9D1D-F39908D09373}"/>
    <dgm:cxn modelId="{1180ADE2-4D78-4522-9758-3EDAC3FECDCE}" type="presOf" srcId="{DB90FE3A-5A24-4CE5-9C0D-8B6A17CC7D5F}" destId="{E3B92980-22E4-4005-9EAA-90EE42B7BEC7}" srcOrd="0" destOrd="0" presId="urn:microsoft.com/office/officeart/2008/layout/VerticalCurvedList"/>
    <dgm:cxn modelId="{C9AE6D55-B987-4AD1-9744-9984611B3A59}" type="presParOf" srcId="{E3B92980-22E4-4005-9EAA-90EE42B7BEC7}" destId="{33ACC272-62F1-446F-BE07-D941D653D86C}" srcOrd="0" destOrd="0" presId="urn:microsoft.com/office/officeart/2008/layout/VerticalCurvedList"/>
    <dgm:cxn modelId="{EACF540B-4861-4A51-83A8-B272C9A27CB8}" type="presParOf" srcId="{33ACC272-62F1-446F-BE07-D941D653D86C}" destId="{8BC812D8-39D9-4C83-B01B-5FAF71DE3352}" srcOrd="0" destOrd="0" presId="urn:microsoft.com/office/officeart/2008/layout/VerticalCurvedList"/>
    <dgm:cxn modelId="{9336C046-57A3-49B3-9BE4-DF309730765D}" type="presParOf" srcId="{8BC812D8-39D9-4C83-B01B-5FAF71DE3352}" destId="{CA667F39-4F21-4C63-824F-980D8AF1F0C7}" srcOrd="0" destOrd="0" presId="urn:microsoft.com/office/officeart/2008/layout/VerticalCurvedList"/>
    <dgm:cxn modelId="{949594E5-5A87-4CCC-A52A-95A470E48711}" type="presParOf" srcId="{8BC812D8-39D9-4C83-B01B-5FAF71DE3352}" destId="{62D59ECF-197C-46E4-875A-A43FF705770F}" srcOrd="1" destOrd="0" presId="urn:microsoft.com/office/officeart/2008/layout/VerticalCurvedList"/>
    <dgm:cxn modelId="{052DB8F5-4B81-431B-9C3D-EE3BE7BF7A8C}" type="presParOf" srcId="{8BC812D8-39D9-4C83-B01B-5FAF71DE3352}" destId="{4ABF966F-4FBD-433C-ABA6-16981E4258A3}" srcOrd="2" destOrd="0" presId="urn:microsoft.com/office/officeart/2008/layout/VerticalCurvedList"/>
    <dgm:cxn modelId="{2DAD6E3D-9E3C-4EF6-B86C-7F69D9B8960A}" type="presParOf" srcId="{8BC812D8-39D9-4C83-B01B-5FAF71DE3352}" destId="{C70E4DB8-48EB-453D-BC91-54034128B8F5}" srcOrd="3" destOrd="0" presId="urn:microsoft.com/office/officeart/2008/layout/VerticalCurvedList"/>
    <dgm:cxn modelId="{C1A97CB1-B5B8-429C-A00B-CA35BB02812F}" type="presParOf" srcId="{33ACC272-62F1-446F-BE07-D941D653D86C}" destId="{5A3DB441-8885-4B4D-A8F7-9F2BD4000224}" srcOrd="1" destOrd="0" presId="urn:microsoft.com/office/officeart/2008/layout/VerticalCurvedList"/>
    <dgm:cxn modelId="{48F5A26D-3574-4479-A5D5-BAD048DF20D6}" type="presParOf" srcId="{33ACC272-62F1-446F-BE07-D941D653D86C}" destId="{DACD6A62-27AA-48F0-97D1-04D16A8982DF}" srcOrd="2" destOrd="0" presId="urn:microsoft.com/office/officeart/2008/layout/VerticalCurvedList"/>
    <dgm:cxn modelId="{7D247517-BF4F-4EF0-9B8A-0D7F24B024E4}" type="presParOf" srcId="{DACD6A62-27AA-48F0-97D1-04D16A8982DF}" destId="{95E088DD-CAF9-4DE8-8227-97FA6A8CBB2D}" srcOrd="0" destOrd="0" presId="urn:microsoft.com/office/officeart/2008/layout/VerticalCurvedList"/>
    <dgm:cxn modelId="{C6F71A05-EE1B-4F27-9D92-7F3738871DF1}" type="presParOf" srcId="{33ACC272-62F1-446F-BE07-D941D653D86C}" destId="{0B7DB3FB-1EF9-4E7F-BA4B-AA4430C29073}" srcOrd="3" destOrd="0" presId="urn:microsoft.com/office/officeart/2008/layout/VerticalCurvedList"/>
    <dgm:cxn modelId="{F3B292C9-46AA-41BB-8AA4-EAE7787526F8}" type="presParOf" srcId="{33ACC272-62F1-446F-BE07-D941D653D86C}" destId="{AD31EDC4-386C-45C7-8BB4-AF969407C815}" srcOrd="4" destOrd="0" presId="urn:microsoft.com/office/officeart/2008/layout/VerticalCurvedList"/>
    <dgm:cxn modelId="{7EB004AB-B101-48FF-9C30-FB6111BDBA95}" type="presParOf" srcId="{AD31EDC4-386C-45C7-8BB4-AF969407C815}" destId="{ABE4184D-0B7C-4E21-86EF-D8B8FCFB297B}" srcOrd="0" destOrd="0" presId="urn:microsoft.com/office/officeart/2008/layout/VerticalCurvedList"/>
    <dgm:cxn modelId="{D931F3F4-B5AF-4F98-90E5-5122C6661C27}" type="presParOf" srcId="{33ACC272-62F1-446F-BE07-D941D653D86C}" destId="{959FDDC3-F787-4D62-99BC-FA1A7775041A}" srcOrd="5" destOrd="0" presId="urn:microsoft.com/office/officeart/2008/layout/VerticalCurvedList"/>
    <dgm:cxn modelId="{876A683C-2F26-43CB-B239-EA5949B44A1D}" type="presParOf" srcId="{33ACC272-62F1-446F-BE07-D941D653D86C}" destId="{FEC47BB3-C66F-4EAC-B631-217DD76A0739}" srcOrd="6" destOrd="0" presId="urn:microsoft.com/office/officeart/2008/layout/VerticalCurvedList"/>
    <dgm:cxn modelId="{E23F6080-47EC-49A5-B7E7-9B09D0B09D6B}" type="presParOf" srcId="{FEC47BB3-C66F-4EAC-B631-217DD76A0739}" destId="{9155BA95-2A74-436A-9CD1-1D70D96FC608}" srcOrd="0" destOrd="0" presId="urn:microsoft.com/office/officeart/2008/layout/VerticalCurvedList"/>
    <dgm:cxn modelId="{1BC04B0F-3144-41F4-A20D-1968483A1D88}" type="presParOf" srcId="{33ACC272-62F1-446F-BE07-D941D653D86C}" destId="{8F118E2E-9C3C-4F2F-9596-0F2505DF021F}" srcOrd="7" destOrd="0" presId="urn:microsoft.com/office/officeart/2008/layout/VerticalCurvedList"/>
    <dgm:cxn modelId="{C300741E-7801-44C9-BE2F-3656819E8C25}" type="presParOf" srcId="{33ACC272-62F1-446F-BE07-D941D653D86C}" destId="{BE3E7181-F7F9-477A-B1B4-04A7D706768B}" srcOrd="8" destOrd="0" presId="urn:microsoft.com/office/officeart/2008/layout/VerticalCurvedList"/>
    <dgm:cxn modelId="{A1EAE87D-9213-4797-BCD6-F5AB10B939B7}" type="presParOf" srcId="{BE3E7181-F7F9-477A-B1B4-04A7D706768B}" destId="{87BC59C8-7761-47C0-A78E-7ADCB84461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59ECF-197C-46E4-875A-A43FF705770F}">
      <dsp:nvSpPr>
        <dsp:cNvPr id="0" name=""/>
        <dsp:cNvSpPr/>
      </dsp:nvSpPr>
      <dsp:spPr>
        <a:xfrm>
          <a:off x="-5871654" y="-898594"/>
          <a:ext cx="6990178" cy="6990178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DB441-8885-4B4D-A8F7-9F2BD4000224}">
      <dsp:nvSpPr>
        <dsp:cNvPr id="0" name=""/>
        <dsp:cNvSpPr/>
      </dsp:nvSpPr>
      <dsp:spPr>
        <a:xfrm>
          <a:off x="658471" y="399237"/>
          <a:ext cx="10566119" cy="7988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1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Мыслительная деятельность</a:t>
          </a:r>
          <a:r>
            <a:rPr lang="ru-RU" sz="2400" b="1" kern="1200" dirty="0" smtClean="0">
              <a:solidFill>
                <a:schemeClr val="tx1"/>
              </a:solidFill>
            </a:rPr>
            <a:t>, 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связанная </a:t>
          </a:r>
          <a:r>
            <a:rPr lang="ru-RU" sz="24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 нахождением </a:t>
          </a:r>
          <a:r>
            <a:rPr lang="ru-RU" sz="24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и извлечением математической информации в различных контекстах</a:t>
          </a:r>
          <a:r>
            <a:rPr lang="ru-RU" sz="2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58471" y="399237"/>
        <a:ext cx="10566119" cy="798889"/>
      </dsp:txXfrm>
    </dsp:sp>
    <dsp:sp modelId="{95E088DD-CAF9-4DE8-8227-97FA6A8CBB2D}">
      <dsp:nvSpPr>
        <dsp:cNvPr id="0" name=""/>
        <dsp:cNvSpPr/>
      </dsp:nvSpPr>
      <dsp:spPr>
        <a:xfrm>
          <a:off x="86147" y="299375"/>
          <a:ext cx="998611" cy="998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7DB3FB-1EF9-4E7F-BA4B-AA4430C29073}">
      <dsp:nvSpPr>
        <dsp:cNvPr id="0" name=""/>
        <dsp:cNvSpPr/>
      </dsp:nvSpPr>
      <dsp:spPr>
        <a:xfrm>
          <a:off x="1043475" y="1597779"/>
          <a:ext cx="10108098" cy="7988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1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Мыслительная деятельность, связанная с </a:t>
          </a:r>
          <a:r>
            <a:rPr lang="ru-RU" sz="24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применением математического знания для решения разного </a:t>
          </a:r>
          <a:r>
            <a:rPr lang="ru-RU" sz="2400" b="1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рода проблем</a:t>
          </a:r>
          <a:endParaRPr lang="ru-RU" sz="2400" kern="1200" dirty="0"/>
        </a:p>
      </dsp:txBody>
      <dsp:txXfrm>
        <a:off x="1043475" y="1597779"/>
        <a:ext cx="10108098" cy="798889"/>
      </dsp:txXfrm>
    </dsp:sp>
    <dsp:sp modelId="{ABE4184D-0B7C-4E21-86EF-D8B8FCFB297B}">
      <dsp:nvSpPr>
        <dsp:cNvPr id="0" name=""/>
        <dsp:cNvSpPr/>
      </dsp:nvSpPr>
      <dsp:spPr>
        <a:xfrm>
          <a:off x="544169" y="1497917"/>
          <a:ext cx="998611" cy="998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9FDDC3-F787-4D62-99BC-FA1A7775041A}">
      <dsp:nvSpPr>
        <dsp:cNvPr id="0" name=""/>
        <dsp:cNvSpPr/>
      </dsp:nvSpPr>
      <dsp:spPr>
        <a:xfrm>
          <a:off x="1043475" y="2796321"/>
          <a:ext cx="10108098" cy="7988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1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Мыслительная деятельность, которая формулирует математическую проблему на основе анализа ситуации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043475" y="2796321"/>
        <a:ext cx="10108098" cy="798889"/>
      </dsp:txXfrm>
    </dsp:sp>
    <dsp:sp modelId="{9155BA95-2A74-436A-9CD1-1D70D96FC608}">
      <dsp:nvSpPr>
        <dsp:cNvPr id="0" name=""/>
        <dsp:cNvSpPr/>
      </dsp:nvSpPr>
      <dsp:spPr>
        <a:xfrm>
          <a:off x="544169" y="2696460"/>
          <a:ext cx="998611" cy="998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118E2E-9C3C-4F2F-9596-0F2505DF021F}">
      <dsp:nvSpPr>
        <dsp:cNvPr id="0" name=""/>
        <dsp:cNvSpPr/>
      </dsp:nvSpPr>
      <dsp:spPr>
        <a:xfrm>
          <a:off x="585453" y="3994863"/>
          <a:ext cx="10566119" cy="7988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1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</a:rPr>
            <a:t>Мыслительная деятельность, которая интерпретирует и оценивает математические данные в контексте лично значимой ситуации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85453" y="3994863"/>
        <a:ext cx="10566119" cy="798889"/>
      </dsp:txXfrm>
    </dsp:sp>
    <dsp:sp modelId="{87BC59C8-7761-47C0-A78E-7ADCB84461BE}">
      <dsp:nvSpPr>
        <dsp:cNvPr id="0" name=""/>
        <dsp:cNvSpPr/>
      </dsp:nvSpPr>
      <dsp:spPr>
        <a:xfrm>
          <a:off x="86147" y="3895002"/>
          <a:ext cx="998611" cy="998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4DE15-2B01-45B1-B04A-CF5F715C4692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C7405-D45C-4025-8590-F289353BA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2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fld id="{765C4FBA-9DF4-4BC8-AF27-C96AA566F6E5}" type="slidenum">
              <a:rPr lang="ru-RU" altLang="ru-RU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6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D99817-9C49-4D5C-A57E-D92D0B5646C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D36C85-1CB7-4C69-88ED-8EA18B0F36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99817-9C49-4D5C-A57E-D92D0B5646C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455E4B-AAD9-4E42-A4E8-9A691ED4EB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664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844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512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048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768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563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024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613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834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9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99817-9C49-4D5C-A57E-D92D0B5646C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507972-3A9A-4D7E-94A8-972E9FA5725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123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065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260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678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121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692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362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1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857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67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 txBox="1">
            <a:spLocks/>
          </p:cNvSpPr>
          <p:nvPr userDrawn="1"/>
        </p:nvSpPr>
        <p:spPr bwMode="auto">
          <a:xfrm>
            <a:off x="7552269" y="1519625"/>
            <a:ext cx="458046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7" name="Название 1"/>
          <p:cNvSpPr txBox="1">
            <a:spLocks/>
          </p:cNvSpPr>
          <p:nvPr userDrawn="1"/>
        </p:nvSpPr>
        <p:spPr bwMode="auto">
          <a:xfrm>
            <a:off x="1274236" y="1497400"/>
            <a:ext cx="461433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smtClean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8" name="Нашивка 13"/>
          <p:cNvSpPr/>
          <p:nvPr userDrawn="1"/>
        </p:nvSpPr>
        <p:spPr>
          <a:xfrm>
            <a:off x="5520268" y="2022862"/>
            <a:ext cx="484717" cy="485775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178380" y="1914212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511176" y="1920029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/>
          </p:nvPr>
        </p:nvSpPr>
        <p:spPr>
          <a:xfrm>
            <a:off x="6178380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6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fld id="{44D389AD-D36B-431B-8BBC-2EB3387CFA8B}" type="datetime1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7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</a:defRPr>
            </a:lvl1pPr>
          </a:lstStyle>
          <a:p>
            <a:fld id="{30DC1A14-318B-41B8-B81E-F62140D72E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523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684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765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611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001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722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159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265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475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687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8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 userDrawn="1"/>
        </p:nvSpPr>
        <p:spPr bwMode="auto">
          <a:xfrm>
            <a:off x="7467601" y="1563688"/>
            <a:ext cx="45804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8" name="Название 1"/>
          <p:cNvSpPr txBox="1">
            <a:spLocks/>
          </p:cNvSpPr>
          <p:nvPr userDrawn="1"/>
        </p:nvSpPr>
        <p:spPr bwMode="auto">
          <a:xfrm>
            <a:off x="1149351" y="1538675"/>
            <a:ext cx="4612216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smtClean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0" name="Нашивка 13"/>
          <p:cNvSpPr/>
          <p:nvPr userDrawn="1"/>
        </p:nvSpPr>
        <p:spPr>
          <a:xfrm>
            <a:off x="5520268" y="2022862"/>
            <a:ext cx="484717" cy="485775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Нашивка 10"/>
          <p:cNvSpPr/>
          <p:nvPr userDrawn="1"/>
        </p:nvSpPr>
        <p:spPr>
          <a:xfrm>
            <a:off x="5520268" y="3130550"/>
            <a:ext cx="484717" cy="484188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178380" y="1914212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511176" y="1919553"/>
            <a:ext cx="4835181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/>
          </p:nvPr>
        </p:nvSpPr>
        <p:spPr>
          <a:xfrm>
            <a:off x="6178380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511176" y="3096930"/>
            <a:ext cx="4835181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Дата 3"/>
          <p:cNvSpPr>
            <a:spLocks noGrp="1"/>
          </p:cNvSpPr>
          <p:nvPr>
            <p:ph type="dt" sz="half" idx="17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fld id="{1D531A52-890D-4FF5-B773-5718BF5BA397}" type="datetime1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8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</a:defRPr>
            </a:lvl1pPr>
          </a:lstStyle>
          <a:p>
            <a:fld id="{F09741F5-361A-4EC2-B1DF-0056E7E2CF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1237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625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689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476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707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107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830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409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665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873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39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 userDrawn="1"/>
        </p:nvSpPr>
        <p:spPr bwMode="auto">
          <a:xfrm>
            <a:off x="6553201" y="1595440"/>
            <a:ext cx="458046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 bwMode="auto">
          <a:xfrm>
            <a:off x="838243" y="1539875"/>
            <a:ext cx="4612217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smtClean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6" name="Нашивка 13"/>
          <p:cNvSpPr/>
          <p:nvPr userDrawn="1"/>
        </p:nvSpPr>
        <p:spPr>
          <a:xfrm>
            <a:off x="4578351" y="2022862"/>
            <a:ext cx="484716" cy="485775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7" name="Нашивка 16"/>
          <p:cNvSpPr/>
          <p:nvPr userDrawn="1"/>
        </p:nvSpPr>
        <p:spPr>
          <a:xfrm>
            <a:off x="4578351" y="4132650"/>
            <a:ext cx="484716" cy="484187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235988" y="1914212"/>
            <a:ext cx="5214301" cy="594053"/>
          </a:xfrm>
          <a:solidFill>
            <a:srgbClr val="D2DA7A"/>
          </a:solidFill>
        </p:spPr>
        <p:txBody>
          <a:bodyPr tIns="144000" rIns="180000"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511502" y="1919553"/>
            <a:ext cx="3883543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/>
          </p:nvPr>
        </p:nvSpPr>
        <p:spPr>
          <a:xfrm>
            <a:off x="5235988" y="2507790"/>
            <a:ext cx="5214301" cy="1223952"/>
          </a:xfrm>
          <a:solidFill>
            <a:srgbClr val="D2DA7A"/>
          </a:solidFill>
        </p:spPr>
        <p:txBody>
          <a:bodyPr rIns="180000"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511502" y="4099374"/>
            <a:ext cx="3883543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7"/>
          </p:nvPr>
        </p:nvSpPr>
        <p:spPr>
          <a:xfrm>
            <a:off x="5235988" y="4135522"/>
            <a:ext cx="5214301" cy="594053"/>
          </a:xfrm>
          <a:solidFill>
            <a:srgbClr val="D2DA7A"/>
          </a:solidFill>
        </p:spPr>
        <p:txBody>
          <a:bodyPr tIns="144000" rIns="180000"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8"/>
          </p:nvPr>
        </p:nvSpPr>
        <p:spPr>
          <a:xfrm>
            <a:off x="5235988" y="4729097"/>
            <a:ext cx="5214301" cy="1223952"/>
          </a:xfrm>
          <a:solidFill>
            <a:srgbClr val="D2DA7A"/>
          </a:solidFill>
        </p:spPr>
        <p:txBody>
          <a:bodyPr rIns="180000"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8" name="Дата 3"/>
          <p:cNvSpPr>
            <a:spLocks noGrp="1"/>
          </p:cNvSpPr>
          <p:nvPr>
            <p:ph type="dt" sz="half" idx="19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fld id="{8D287306-F17C-4F7F-97EA-BA8DB7D4DF0B}" type="datetime1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20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</a:defRPr>
            </a:lvl1pPr>
          </a:lstStyle>
          <a:p>
            <a:fld id="{D069791C-FD92-4357-9D7C-3471C99318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9535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37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342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757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2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759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76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993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970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181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5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/>
          <p:cNvSpPr txBox="1">
            <a:spLocks/>
          </p:cNvSpPr>
          <p:nvPr userDrawn="1"/>
        </p:nvSpPr>
        <p:spPr bwMode="auto">
          <a:xfrm>
            <a:off x="7611533" y="1541463"/>
            <a:ext cx="45804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 bwMode="auto">
          <a:xfrm>
            <a:off x="1361017" y="1522800"/>
            <a:ext cx="4612216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smtClean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1" name="Нашивка 13"/>
          <p:cNvSpPr/>
          <p:nvPr userDrawn="1"/>
        </p:nvSpPr>
        <p:spPr>
          <a:xfrm>
            <a:off x="5520268" y="2022862"/>
            <a:ext cx="484717" cy="485775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5" name="Нашивка 14"/>
          <p:cNvSpPr/>
          <p:nvPr userDrawn="1"/>
        </p:nvSpPr>
        <p:spPr>
          <a:xfrm>
            <a:off x="5520268" y="3130550"/>
            <a:ext cx="484717" cy="484188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6" name="Нашивка 15"/>
          <p:cNvSpPr/>
          <p:nvPr userDrawn="1"/>
        </p:nvSpPr>
        <p:spPr>
          <a:xfrm>
            <a:off x="5520268" y="4307275"/>
            <a:ext cx="484717" cy="485775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178380" y="1914212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511176" y="1920029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/>
          </p:nvPr>
        </p:nvSpPr>
        <p:spPr>
          <a:xfrm>
            <a:off x="6178380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511176" y="3096935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/>
          </p:nvPr>
        </p:nvSpPr>
        <p:spPr>
          <a:xfrm>
            <a:off x="511176" y="4274794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Дата 3"/>
          <p:cNvSpPr>
            <a:spLocks noGrp="1"/>
          </p:cNvSpPr>
          <p:nvPr>
            <p:ph type="dt" sz="half" idx="18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fld id="{BE4C3E84-AEDF-4E71-ABDA-E859647B6AA7}" type="datetime1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9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</a:defRPr>
            </a:lvl1pPr>
          </a:lstStyle>
          <a:p>
            <a:fld id="{98B6B4ED-D148-4264-AA49-1ECF47DC80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50651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5412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295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356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846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474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992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753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170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332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64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/>
          <p:cNvSpPr txBox="1">
            <a:spLocks/>
          </p:cNvSpPr>
          <p:nvPr userDrawn="1"/>
        </p:nvSpPr>
        <p:spPr bwMode="auto">
          <a:xfrm>
            <a:off x="190758" y="3302000"/>
            <a:ext cx="45783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 bwMode="auto">
          <a:xfrm>
            <a:off x="251884" y="1456125"/>
            <a:ext cx="4612216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smtClean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 bwMode="auto">
          <a:xfrm>
            <a:off x="4908553" y="3279775"/>
            <a:ext cx="45804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2" name="Название 1"/>
          <p:cNvSpPr txBox="1">
            <a:spLocks/>
          </p:cNvSpPr>
          <p:nvPr userDrawn="1"/>
        </p:nvSpPr>
        <p:spPr bwMode="auto">
          <a:xfrm>
            <a:off x="4970079" y="1433900"/>
            <a:ext cx="461221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smtClean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5" name="Нашивка 14"/>
          <p:cNvSpPr/>
          <p:nvPr userDrawn="1"/>
        </p:nvSpPr>
        <p:spPr>
          <a:xfrm rot="5400000">
            <a:off x="2210065" y="2603429"/>
            <a:ext cx="484188" cy="484717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6" name="Нашивка 13"/>
          <p:cNvSpPr/>
          <p:nvPr userDrawn="1"/>
        </p:nvSpPr>
        <p:spPr>
          <a:xfrm rot="5400000">
            <a:off x="7124260" y="2605811"/>
            <a:ext cx="485775" cy="484717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9" name="Нашивка 13"/>
          <p:cNvSpPr/>
          <p:nvPr userDrawn="1"/>
        </p:nvSpPr>
        <p:spPr>
          <a:xfrm rot="5400000">
            <a:off x="9982465" y="2603429"/>
            <a:ext cx="484188" cy="484717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11176" y="3645930"/>
            <a:ext cx="4077301" cy="2076450"/>
          </a:xfrm>
          <a:solidFill>
            <a:srgbClr val="D2DA7A"/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511176" y="1919552"/>
            <a:ext cx="4077301" cy="765984"/>
          </a:xfrm>
          <a:solidFill>
            <a:srgbClr val="E9E3E1"/>
          </a:solidFill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5"/>
          </p:nvPr>
        </p:nvSpPr>
        <p:spPr>
          <a:xfrm>
            <a:off x="5230484" y="3623803"/>
            <a:ext cx="3336895" cy="2076450"/>
          </a:xfrm>
          <a:solidFill>
            <a:srgbClr val="D2DA7A"/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6"/>
          </p:nvPr>
        </p:nvSpPr>
        <p:spPr>
          <a:xfrm>
            <a:off x="5230774" y="1920028"/>
            <a:ext cx="6780311" cy="765985"/>
          </a:xfrm>
          <a:solidFill>
            <a:srgbClr val="E9E3E1"/>
          </a:solidFill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/>
          </p:nvPr>
        </p:nvSpPr>
        <p:spPr>
          <a:xfrm>
            <a:off x="8674198" y="3605052"/>
            <a:ext cx="3336895" cy="2076450"/>
          </a:xfrm>
          <a:solidFill>
            <a:srgbClr val="D2DA7A"/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8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fld id="{40025A93-25F3-4CF9-B6CB-CEDCD2B20D49}" type="datetime1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9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</a:defRPr>
            </a:lvl1pPr>
          </a:lstStyle>
          <a:p>
            <a:fld id="{DEE39941-01C4-49F4-A567-72BC41334D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19411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520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594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989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27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1"/>
          <p:cNvSpPr txBox="1">
            <a:spLocks/>
          </p:cNvSpPr>
          <p:nvPr userDrawn="1"/>
        </p:nvSpPr>
        <p:spPr bwMode="auto">
          <a:xfrm>
            <a:off x="3274485" y="2873375"/>
            <a:ext cx="458046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 bwMode="auto">
          <a:xfrm>
            <a:off x="3357292" y="1418025"/>
            <a:ext cx="461221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smtClean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1" name="Нашивка 13"/>
          <p:cNvSpPr/>
          <p:nvPr userDrawn="1"/>
        </p:nvSpPr>
        <p:spPr>
          <a:xfrm rot="5400000">
            <a:off x="2520679" y="2712173"/>
            <a:ext cx="485775" cy="484716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2" name="Нашивка 11"/>
          <p:cNvSpPr/>
          <p:nvPr userDrawn="1"/>
        </p:nvSpPr>
        <p:spPr>
          <a:xfrm rot="5400000">
            <a:off x="8368506" y="2686844"/>
            <a:ext cx="484188" cy="482600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6"/>
          </p:nvPr>
        </p:nvSpPr>
        <p:spPr>
          <a:xfrm>
            <a:off x="666696" y="1842479"/>
            <a:ext cx="4193629" cy="732528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13"/>
          </p:nvPr>
        </p:nvSpPr>
        <p:spPr>
          <a:xfrm>
            <a:off x="666696" y="3359316"/>
            <a:ext cx="4193629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15"/>
          </p:nvPr>
        </p:nvSpPr>
        <p:spPr>
          <a:xfrm>
            <a:off x="666696" y="3953366"/>
            <a:ext cx="4193629" cy="2346782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7"/>
          </p:nvPr>
        </p:nvSpPr>
        <p:spPr>
          <a:xfrm>
            <a:off x="6513787" y="1816734"/>
            <a:ext cx="4193629" cy="732528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8"/>
          </p:nvPr>
        </p:nvSpPr>
        <p:spPr>
          <a:xfrm>
            <a:off x="6513787" y="3333567"/>
            <a:ext cx="4193629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9"/>
          </p:nvPr>
        </p:nvSpPr>
        <p:spPr>
          <a:xfrm>
            <a:off x="6513787" y="3927621"/>
            <a:ext cx="4193629" cy="2346782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2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fld id="{3F5349D9-D7C8-46F6-A55C-2339F3B3C27D}" type="datetime1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2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</a:defRPr>
            </a:lvl1pPr>
          </a:lstStyle>
          <a:p>
            <a:fld id="{D6B12780-BBEB-439F-8B4E-14E03FFA69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511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 userDrawn="1"/>
        </p:nvSpPr>
        <p:spPr bwMode="auto">
          <a:xfrm>
            <a:off x="3348569" y="3105150"/>
            <a:ext cx="45804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smtClean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8" name="Название 1"/>
          <p:cNvSpPr txBox="1">
            <a:spLocks/>
          </p:cNvSpPr>
          <p:nvPr userDrawn="1"/>
        </p:nvSpPr>
        <p:spPr bwMode="auto">
          <a:xfrm>
            <a:off x="3348825" y="1485900"/>
            <a:ext cx="4612217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smtClean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9" name="Нашивка 13"/>
          <p:cNvSpPr/>
          <p:nvPr userDrawn="1"/>
        </p:nvSpPr>
        <p:spPr>
          <a:xfrm rot="5400000">
            <a:off x="5153813" y="2631211"/>
            <a:ext cx="485775" cy="484716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0" name="Нашивка 9"/>
          <p:cNvSpPr/>
          <p:nvPr userDrawn="1"/>
        </p:nvSpPr>
        <p:spPr>
          <a:xfrm rot="5400000">
            <a:off x="2106607" y="2608192"/>
            <a:ext cx="484187" cy="484716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Нашивка 10"/>
          <p:cNvSpPr/>
          <p:nvPr userDrawn="1"/>
        </p:nvSpPr>
        <p:spPr>
          <a:xfrm rot="5400000">
            <a:off x="8979423" y="2633592"/>
            <a:ext cx="484187" cy="484717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6"/>
          </p:nvPr>
        </p:nvSpPr>
        <p:spPr>
          <a:xfrm>
            <a:off x="667019" y="1842958"/>
            <a:ext cx="10223727" cy="657323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/>
          </p:nvPr>
        </p:nvSpPr>
        <p:spPr>
          <a:xfrm>
            <a:off x="4110435" y="3393628"/>
            <a:ext cx="3336895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8"/>
          </p:nvPr>
        </p:nvSpPr>
        <p:spPr>
          <a:xfrm>
            <a:off x="7553851" y="3389851"/>
            <a:ext cx="3336895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9"/>
          </p:nvPr>
        </p:nvSpPr>
        <p:spPr>
          <a:xfrm>
            <a:off x="541678" y="3389851"/>
            <a:ext cx="3336895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2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fld id="{0B593978-384B-468A-8BC3-8A24BAB2C7BF}" type="datetime1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2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</a:defRPr>
            </a:lvl1pPr>
          </a:lstStyle>
          <a:p>
            <a:fld id="{78C112E2-4E25-40D6-A019-976D63DCA6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8758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32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99817-9C49-4D5C-A57E-D92D0B5646C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D2499F-8247-4288-AF51-B6C2BE74E2A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0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51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14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72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43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62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00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07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49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99817-9C49-4D5C-A57E-D92D0B5646C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E60225-2289-47E4-9691-2138FD64ED4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21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97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34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1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01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90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86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30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54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6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99817-9C49-4D5C-A57E-D92D0B5646C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BF628-C5DC-455F-AD18-BBFDABF6137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33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059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90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9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26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63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29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628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62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7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99817-9C49-4D5C-A57E-D92D0B5646C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0DB04-779E-458E-A198-85AD9ACC6D6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24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78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494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616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347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25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951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12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4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99817-9C49-4D5C-A57E-D92D0B5646C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14A0E-B14F-403C-82F8-1CEF4EEC63F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415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26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945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82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848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90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45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347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106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8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99817-9C49-4D5C-A57E-D92D0B5646C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731E54-0B7D-4179-8DDA-1069431C111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655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16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02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30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583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869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329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772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06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2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FCD99817-9C49-4D5C-A57E-D92D0B5646C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BCBEC-9CDD-4288-9C67-EFE478678FB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273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714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03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636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023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581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573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451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814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D99817-9C49-4D5C-A57E-D92D0B5646C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73A22B-88E5-44FF-BBBA-D62A8E136B2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302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106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539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695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11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13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065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642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769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5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86B75A-687E-405C-8A0B-8D00578BA2C3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83" r:id="rId19"/>
    <p:sldLayoutId id="2147483884" r:id="rId20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3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4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6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8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7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9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3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2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1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4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3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675584-4308-474E-95D4-FF869C436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12.02.2020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FB6101-DE88-4651-BF9B-E12546D93B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6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e-katalog.ru/z157.htm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1.png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1.png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9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9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43039"/>
            <a:ext cx="12192000" cy="2443162"/>
          </a:xfrm>
        </p:spPr>
        <p:txBody>
          <a:bodyPr rtlCol="0" anchor="ctr">
            <a:noAutofit/>
          </a:bodyPr>
          <a:lstStyle/>
          <a:p>
            <a:pPr indent="109538" algn="ctr" defTabSz="449263">
              <a:lnSpc>
                <a:spcPct val="100000"/>
              </a:lnSpc>
              <a:spcBef>
                <a:spcPts val="800"/>
              </a:spcBef>
              <a:defRPr/>
            </a:pPr>
            <a:r>
              <a:rPr lang="ru-RU" altLang="ru-RU" sz="24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/>
            </a:r>
            <a:br>
              <a:rPr lang="ru-RU" altLang="ru-RU" sz="24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</a:br>
            <a:r>
              <a:rPr lang="en-US" altLang="ru-RU" sz="24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/>
            </a:r>
            <a:br>
              <a:rPr lang="en-US" altLang="ru-RU" sz="24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</a:br>
            <a:r>
              <a:rPr lang="ru-RU" sz="3600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br>
              <a:rPr lang="ru-RU" sz="3600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sz="3600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r>
              <a:rPr lang="ru-RU" altLang="ru-RU" sz="3600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Формирование Математической грамотности</a:t>
            </a:r>
            <a:r>
              <a:rPr lang="ru-RU" altLang="ru-RU" sz="4400" b="1" i="1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/>
            </a:r>
            <a:br>
              <a:rPr lang="ru-RU" altLang="ru-RU" sz="4400" b="1" i="1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</a:br>
            <a:endParaRPr lang="ru-RU" sz="4400" b="1" cap="all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12170833" cy="8397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3493" name="Рисунок 22" descr="li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857996"/>
            <a:ext cx="12192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86550" y="5630779"/>
            <a:ext cx="5287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latin typeface="Arial" charset="0"/>
                <a:ea typeface="Microsoft YaHei" charset="-122"/>
              </a:rPr>
              <a:t>Кандидат педагогических наук, заведующий кафедрой физико-математического образования СИПКРО Афанасьева </a:t>
            </a:r>
            <a:r>
              <a:rPr lang="ru-RU" altLang="ru-RU" sz="2000" b="1" smtClean="0">
                <a:solidFill>
                  <a:prstClr val="black"/>
                </a:solidFill>
                <a:latin typeface="Arial" charset="0"/>
                <a:ea typeface="Microsoft YaHei" charset="-122"/>
              </a:rPr>
              <a:t>Светлана Геннадьевна</a:t>
            </a:r>
            <a:endParaRPr lang="ru-RU" altLang="ru-RU" sz="2000" b="1" dirty="0" smtClean="0">
              <a:solidFill>
                <a:prstClr val="black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744126" y="187504"/>
            <a:ext cx="8951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altLang="ru-RU" b="1" kern="0" dirty="0" smtClean="0">
                <a:solidFill>
                  <a:srgbClr val="020452"/>
                </a:solidFill>
                <a:latin typeface="Arial" panose="020B0604020202020204" pitchFamily="34" charset="0"/>
                <a:ea typeface="Microsoft YaHei" pitchFamily="34" charset="-122"/>
                <a:cs typeface="Times New Roman" pitchFamily="18" charset="0"/>
              </a:rPr>
              <a:t>Государственное автономное учреждение дополнительного профессионального образования Самарской области </a:t>
            </a:r>
          </a:p>
          <a:p>
            <a:pPr algn="ctr" defTabSz="914400">
              <a:defRPr/>
            </a:pPr>
            <a:r>
              <a:rPr lang="ru-RU" altLang="ru-RU" b="1" kern="0" dirty="0" smtClean="0">
                <a:solidFill>
                  <a:srgbClr val="020452"/>
                </a:solidFill>
                <a:latin typeface="Arial" panose="020B0604020202020204" pitchFamily="34" charset="0"/>
                <a:ea typeface="Microsoft YaHei" pitchFamily="34" charset="-122"/>
                <a:cs typeface="Times New Roman" pitchFamily="18" charset="0"/>
              </a:rPr>
              <a:t>«Самарский областной институт повышения квалификации и переподготовки работников образования»</a:t>
            </a:r>
            <a:endParaRPr lang="ru-RU" altLang="ru-RU" kern="0" dirty="0">
              <a:solidFill>
                <a:srgbClr val="020452"/>
              </a:solidFill>
              <a:latin typeface="Arial" panose="020B0604020202020204" pitchFamily="34" charset="0"/>
              <a:ea typeface="Microsoft YaHei" pitchFamily="34" charset="-12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31" y="219791"/>
            <a:ext cx="2022094" cy="116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56C65C-9C7D-4DF3-A2A0-C6000C5ADC47}"/>
              </a:ext>
            </a:extLst>
          </p:cNvPr>
          <p:cNvSpPr txBox="1"/>
          <p:nvPr/>
        </p:nvSpPr>
        <p:spPr>
          <a:xfrm>
            <a:off x="3118026" y="255441"/>
            <a:ext cx="8175059" cy="438517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контрольной группы</a:t>
            </a:r>
            <a:endParaRPr lang="ru-RU" sz="24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31" y="219791"/>
            <a:ext cx="1533525" cy="885825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/>
          </p:nvPr>
        </p:nvGraphicFramePr>
        <p:xfrm>
          <a:off x="1056291" y="1105616"/>
          <a:ext cx="10236794" cy="5452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35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04537" y="1227221"/>
            <a:ext cx="11790947" cy="5630779"/>
          </a:xfrm>
        </p:spPr>
        <p:txBody>
          <a:bodyPr>
            <a:normAutofit fontScale="85000" lnSpcReduction="20000"/>
          </a:bodyPr>
          <a:lstStyle/>
          <a:p>
            <a:pPr marL="0" algn="just">
              <a:lnSpc>
                <a:spcPct val="160000"/>
              </a:lnSpc>
              <a:buNone/>
            </a:pP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Личный контекст-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связаны с повседневной личной жизнью учащегося, общение с друзьями, занятиях спортом, покупками, отдыхом, повседневным бытом, его семьи, его друзей и сверстников.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Описанные в них ситуации могут быть связаны с повседневными делами, покупками, приготовлением пищи, игрой, здоровьем. </a:t>
            </a:r>
            <a:endParaRPr lang="ru-RU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algn="just">
              <a:buNone/>
            </a:pPr>
            <a:endParaRPr lang="ru-RU" sz="32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algn="just">
              <a:buNone/>
            </a:pP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«Расстояние до школы» (вопрос 1)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спользуя понятие масштаба 1 см : 10000 см, вычислить длину пути до школы в метрах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algn="just">
              <a:buNone/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адание «Отдых в Сочи»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2) 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</a:t>
            </a: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пределить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время отдыха, исходя из бюджета семьи</a:t>
            </a:r>
          </a:p>
          <a:p>
            <a:pPr marL="0" algn="just">
              <a:buNone/>
            </a:pP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Задание </a:t>
            </a: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«Поездка в метрополитене»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2)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определять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 возможные способы оплаты проезда.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4537" y="274638"/>
            <a:ext cx="11377863" cy="952583"/>
          </a:xfrm>
        </p:spPr>
        <p:txBody>
          <a:bodyPr>
            <a:normAutofit/>
          </a:bodyPr>
          <a:lstStyle/>
          <a:p>
            <a:pPr algn="ctr"/>
            <a:r>
              <a:rPr lang="ru-RU" sz="2400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Контекстные задания</a:t>
            </a:r>
            <a:endParaRPr lang="ru-RU" sz="2400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" y="274638"/>
            <a:ext cx="15303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2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04537" y="1032933"/>
            <a:ext cx="11790947" cy="582506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контекст - проблемы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трудовой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деятельностью, определенную профессию.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включают такие действия, как измерения, калькуляция и заказ материалов для строительства, начисление заработной платы, контроль качества, планирование/инвентаризация, проектирование/архитектура и принятие решений, связанных с работой.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«Ремонт в доме» (вопрос 4)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вид плитки, который более выгоден при покупке.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«Покупка монитора и системного блока» (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1)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комплексную статистику популярности той или иной модели монитора российской интернет-аудитории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5" y="197719"/>
            <a:ext cx="15303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90237" y="129373"/>
            <a:ext cx="11377863" cy="952583"/>
          </a:xfrm>
        </p:spPr>
        <p:txBody>
          <a:bodyPr>
            <a:normAutofit/>
          </a:bodyPr>
          <a:lstStyle/>
          <a:p>
            <a:pPr algn="ctr"/>
            <a:r>
              <a:rPr lang="ru-RU" sz="2400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Контекстные задания</a:t>
            </a:r>
            <a:endParaRPr lang="ru-RU" sz="2400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04537" y="1016001"/>
            <a:ext cx="11790947" cy="5842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Общественные контексты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связаны с жизнью общества: местного, национального или всего мира. Ситуации, связанные с жизнью местного общества, касаются проблем, возникающих в ближайшем окружении учащихся, например, обмен валюты, денежные вклады в местном банке. Ситуации, возникающие в более широком обществе, могут быть сфокусированы на вопросах, относящихся к системам и результатам голосования, транспорту, решениям правительства, демографическим вопросам, национальной статистике и экономике.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«Отдых в Сочи» (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1)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нужно определить три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критерия, по которым город Сочи отличается от других городов России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«Масштаб в реальной жизни» (вопрос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нужно определить длину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отрезка,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изображающую расстояние от Сызрани до Самары  в масштабе 1:1 0000.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3" y="193431"/>
            <a:ext cx="15303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16614" y="63418"/>
            <a:ext cx="11377863" cy="952583"/>
          </a:xfrm>
        </p:spPr>
        <p:txBody>
          <a:bodyPr>
            <a:normAutofit/>
          </a:bodyPr>
          <a:lstStyle/>
          <a:p>
            <a:pPr algn="ctr"/>
            <a:r>
              <a:rPr lang="ru-RU" sz="2400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Контекстные задания</a:t>
            </a:r>
            <a:endParaRPr lang="ru-RU" sz="2400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" y="1227221"/>
            <a:ext cx="11995484" cy="5630779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применение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математики к науке или технологии, явлениям физического мира. В них могут ставиться проблемы погоды или климата, экологии медицины, космоса, генетики. В заданиях были представлены теоретические вопросы или чисто математические задачи, не связанные непосредственно с реальной жизнью.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ru-RU" sz="24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задании «Правило золотого сечения»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используя список трёхмерных золотых тел перечислить названия всех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платоновых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тел. (вопросы 1,2,3,4).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265" y="5213354"/>
            <a:ext cx="7179735" cy="164464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1" y="263395"/>
            <a:ext cx="15303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25407" y="115461"/>
            <a:ext cx="11377863" cy="952583"/>
          </a:xfrm>
        </p:spPr>
        <p:txBody>
          <a:bodyPr>
            <a:normAutofit/>
          </a:bodyPr>
          <a:lstStyle/>
          <a:p>
            <a:pPr algn="ctr"/>
            <a:r>
              <a:rPr lang="ru-RU" sz="2400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Контекстные задания</a:t>
            </a:r>
            <a:endParaRPr lang="ru-RU" sz="2400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9469" y="821511"/>
            <a:ext cx="12192000" cy="6381692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задания, связанные с числами и отношениями между ними, в программах по математике этот материал чаще всего относится к курсу арифметики.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количества является самым распространенным и существенным аспектом при рассмотрении явлений и объектов, с которым приходится иметь дело в окружающем нас мире. 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Существенную часть математической грамотности в области «Количество» составляют аспекты количественных рассуждений, которые связаны со смыслом числа, различными представлениями чисел, изяществом вычислений, вычислениями в уме, оценкой разумности результатов. </a:t>
            </a: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задании «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Поездка в метрополитене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(вопрос 2) требуется определить количество денег на оплату поездки в колледж и обратно из текста с избыточной информацией. </a:t>
            </a: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задании</a:t>
            </a:r>
            <a: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 до школ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ы» (вопрос 2) необходимо определить путь от дома до школы, используя длину каждого участка. 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248" y="5308980"/>
            <a:ext cx="3339152" cy="133105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4" y="109182"/>
            <a:ext cx="1097438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4" y="109181"/>
            <a:ext cx="1097438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5" y="85514"/>
            <a:ext cx="10016841" cy="47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02831" y="159417"/>
            <a:ext cx="9825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</a:t>
            </a: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математической грамотности</a:t>
            </a:r>
            <a:endParaRPr lang="ru-RU" sz="24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0" y="115812"/>
            <a:ext cx="1174263" cy="6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3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199" y="2919624"/>
            <a:ext cx="389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Задание 1. «Расстояние до школы».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11494" y="3463345"/>
            <a:ext cx="3928534" cy="18965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«масштаб» впервые вошло в словарный состав русского языка при Петре I. Оно было заимствовано в первой половине XVIII в. из немецкого языка, где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Maßstab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сложение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Maß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«мера, размер» и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«палка, жезл», то есть дословно «линейка или палка для измерения». В жизни мы говорим «масштабный», «крупномасштабный», «масштабировать», что означает — изменять все размеры в определённое количество раз. 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54"/>
          <a:stretch/>
        </p:blipFill>
        <p:spPr bwMode="auto">
          <a:xfrm>
            <a:off x="1" y="4187860"/>
            <a:ext cx="5735960" cy="2344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9488" y="3437329"/>
            <a:ext cx="3460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Виды географических карт по масштабу: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35960" y="5296821"/>
            <a:ext cx="505154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Определите, во сколько раз уменьшены расстояния на планах с численным масштабом 1:50, 1:200, 1:5000. Какой из этих масштабов показывает самое значительное уменьшение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1"/>
          <p:cNvSpPr txBox="1">
            <a:spLocks/>
          </p:cNvSpPr>
          <p:nvPr/>
        </p:nvSpPr>
        <p:spPr>
          <a:xfrm>
            <a:off x="213845" y="966651"/>
            <a:ext cx="11465129" cy="160673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defTabSz="914400">
              <a:buClr>
                <a:srgbClr val="2DA2BF"/>
              </a:buClr>
              <a:buFont typeface="Wingdings 3"/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и зависимости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задания, связанные с математическим описанием зависимости между переменными в различных процессах, т.е. с алгебраическим материалом. Математически – это означает моделирование изменения с помощью соответствующих функций, уравнений, неравенств, а также разработку, интерпретацию и перевод между символьной, табличной и графической формами представления зависимостей.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82127" y="283609"/>
            <a:ext cx="9333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математической грамотности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02" y="102705"/>
            <a:ext cx="15335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" y="722367"/>
            <a:ext cx="12192000" cy="301712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Пространство и форма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задания, относящиеся к пространственным и плоским геометрическим формам и отношениям, т.е. к геометрическому материалу. В 7 классе учащиеся начинают изучать геометрию, которая служит основой, привлекая пространственное воображение, измерения и алгебру. Центральными являются формулы измерения геометрических величин. Учащимся приходится выполнять такие действия, как понимание перспективы рисунка, создание и чтение карт, трансформация форм, интерпретация трёхмерных изображений, построение фигур.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задании «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в доме»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(вопрос 2) находить площади фигур с учетом масштаба, совершать расчеты упаковок плитки. </a:t>
            </a: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500" y="0"/>
            <a:ext cx="10070431" cy="736015"/>
          </a:xfrm>
        </p:spPr>
        <p:txBody>
          <a:bodyPr>
            <a:normAutofit/>
          </a:bodyPr>
          <a:lstStyle/>
          <a:p>
            <a:pPr defTabSz="457200"/>
            <a:r>
              <a:rPr lang="ru-RU" sz="2400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математической грамотности</a:t>
            </a:r>
            <a:endParaRPr lang="ru-RU" sz="2400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3630"/>
            <a:ext cx="7701914" cy="34143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46403" y="5163690"/>
            <a:ext cx="9422684" cy="1817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3</a:t>
            </a: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на изображении геометрические фигуры, которые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 символическое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значение. Попробуйте объяснить его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1600" b="1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2209" y="300020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>
                <a:solidFill>
                  <a:srgbClr val="000000"/>
                </a:solidFill>
                <a:latin typeface="Corbel" panose="020B0503020204020204"/>
              </a:rPr>
              <a:t>Задание 2. «Правило золотого сечения»</a:t>
            </a:r>
          </a:p>
          <a:p>
            <a:pPr lvl="0" algn="just"/>
            <a:endParaRPr lang="ru-RU" sz="600" b="1" dirty="0">
              <a:solidFill>
                <a:srgbClr val="000000"/>
              </a:solidFill>
              <a:latin typeface="Corbel" panose="020B050302020402020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37"/>
            <a:ext cx="1423851" cy="82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9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77417"/>
            <a:ext cx="12192000" cy="608058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Неопределенность и данные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область охватывает вероятностные и статистические явления и зависимости, которые являются предметом изучения разделов статистики и вероятности. Анализ неопределенности включает: распознавание неопределенности, место вариации в процессе, понимание смысла и количественного выражения этой вариации, определение ошибки измерения, определение шансов наступления того или иного события.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«</a:t>
            </a:r>
            <a:r>
              <a:rPr lang="ru-RU" sz="2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Поездка </a:t>
            </a: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метрополитене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 algn="just" defTabSz="45720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Настя часто ездит на занятия в колледж на метро, поэтому покупает билет на 40 поездок. Через некоторое время она заболела и не посещал занятия. За предыдущие дни она успела совершить только 32 поездки. Как Вы думаете, оправдала ли себя покупка билета на 40 поездок по сравнению с покупкой одноразовых билетов с учётом этого обстоятельства?</a:t>
            </a:r>
          </a:p>
          <a:p>
            <a:pPr marL="0" lvl="0" indent="0" algn="just" defTabSz="45720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Запишите ответ и приведите соответствующее обоснование.</a:t>
            </a: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37" y="4210740"/>
            <a:ext cx="4143694" cy="241019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3" y="41402"/>
            <a:ext cx="1345474" cy="77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714500" y="41402"/>
            <a:ext cx="10070431" cy="736015"/>
          </a:xfrm>
        </p:spPr>
        <p:txBody>
          <a:bodyPr>
            <a:normAutofit/>
          </a:bodyPr>
          <a:lstStyle/>
          <a:p>
            <a:pPr defTabSz="457200"/>
            <a:r>
              <a:rPr lang="ru-RU" sz="2400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математической грамотности</a:t>
            </a:r>
            <a:endParaRPr lang="ru-RU" sz="2400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148" y="155870"/>
            <a:ext cx="5604388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4. «Покупка монитора и системного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блока»</a:t>
            </a:r>
          </a:p>
          <a:p>
            <a:pPr algn="just" fontAlgn="base"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Компьютерный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 – это устройство, предназначенное для вывода зрительной (графической, текстовой, видео) информации.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582993" y="1167637"/>
                <a:ext cx="4188543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spcAft>
                    <a:spcPts val="750"/>
                  </a:spcAft>
                </a:pPr>
                <a:r>
                  <a:rPr lang="ru-RU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Мониторы  </a:t>
                </a:r>
                <a:r>
                  <a:rPr lang="ru-RU" sz="1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различаются не только моделями, но и </a:t>
                </a:r>
                <a:r>
                  <a:rPr lang="ru-RU" sz="1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длиной диагонали экрана</a:t>
                </a:r>
                <a:r>
                  <a:rPr lang="ru-RU" sz="1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Размер экрана </a:t>
                </a:r>
                <a:r>
                  <a:rPr lang="ru-RU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определяется </a:t>
                </a:r>
                <a:r>
                  <a:rPr lang="ru-RU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длиной </a:t>
                </a:r>
                <a:r>
                  <a:rPr lang="ru-RU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диагонали.</a:t>
                </a:r>
                <a:r>
                  <a:rPr lang="ru-RU" sz="1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Традиционно диагональ экрана измеряют в дюйме: 1 дюйм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ru-RU" sz="1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2,54 см.</a:t>
                </a:r>
                <a:r>
                  <a:rPr lang="ru-RU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Чаще всего можно встретить модели мониторов с диагональю, равной 15”, 17”, 19”, а также 21”, 23” и 27 дюймов.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993" y="1167637"/>
                <a:ext cx="4188543" cy="1600438"/>
              </a:xfrm>
              <a:prstGeom prst="rect">
                <a:avLst/>
              </a:prstGeom>
              <a:blipFill rotWithShape="0">
                <a:blip r:embed="rId2"/>
                <a:stretch>
                  <a:fillRect l="-437" t="-763" r="-437" b="-3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BenQ ZOWIE XL24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78" y="567939"/>
            <a:ext cx="3628032" cy="2111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7148" y="2873711"/>
            <a:ext cx="55976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/>
            <a:endParaRPr lang="ru-RU" sz="11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данные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диаграммы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запишите, какой монитор является самым популярным в рейтинге.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5300" y="2748461"/>
            <a:ext cx="4729316" cy="11695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 Мониторов основан на комплексной статистике популярности той или иной модели среди российской интернет-аудитории.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Диаграммы приведены по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важным разрезам характеристик моделей, которые заинтересовали пользователей.</a:t>
            </a:r>
            <a:r>
              <a:rPr lang="ru-RU" sz="14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" y="3662944"/>
            <a:ext cx="11289579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8" y="4710173"/>
            <a:ext cx="41402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44" y="4690559"/>
            <a:ext cx="1852612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70" y="4483811"/>
            <a:ext cx="3487738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84" y="174444"/>
            <a:ext cx="15303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1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111" y="75702"/>
            <a:ext cx="9877142" cy="92233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600" dirty="0" smtClean="0">
                <a:solidFill>
                  <a:srgbClr val="020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020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СИСТЕМА ОЦЕНКИ КАЧЕСТВА ОБРАЗОВАНИЯ</a:t>
            </a:r>
            <a:r>
              <a:rPr lang="ru-RU" sz="2800" b="0" dirty="0" smtClean="0">
                <a:solidFill>
                  <a:srgbClr val="02045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solidFill>
                  <a:srgbClr val="02045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0" kern="1200" dirty="0">
              <a:solidFill>
                <a:srgbClr val="02045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3933" y="1244601"/>
            <a:ext cx="120480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altLang="ru-RU" sz="2800" b="1" kern="0" dirty="0">
                <a:solidFill>
                  <a:srgbClr val="002060"/>
                </a:solidFill>
              </a:rPr>
              <a:t>Российские школьники обладают значительным объемом знаний, но не умеют грамотно пользоваться этими </a:t>
            </a:r>
            <a:r>
              <a:rPr lang="ru-RU" altLang="ru-RU" sz="2800" b="1" kern="0" dirty="0" smtClean="0">
                <a:solidFill>
                  <a:srgbClr val="002060"/>
                </a:solidFill>
              </a:rPr>
              <a:t>знаниями.</a:t>
            </a:r>
          </a:p>
          <a:p>
            <a:pPr algn="just" defTabSz="914400">
              <a:defRPr/>
            </a:pPr>
            <a:endParaRPr lang="ru-RU" altLang="ru-RU" sz="2800" b="1" kern="0" dirty="0" smtClean="0">
              <a:solidFill>
                <a:srgbClr val="002060"/>
              </a:solidFill>
            </a:endParaRPr>
          </a:p>
          <a:p>
            <a:pPr algn="just" defTabSz="914400">
              <a:defRPr/>
            </a:pPr>
            <a:r>
              <a:rPr lang="ru-RU" altLang="ru-RU" sz="2800" b="1" kern="0" dirty="0" smtClean="0">
                <a:solidFill>
                  <a:srgbClr val="002060"/>
                </a:solidFill>
              </a:rPr>
              <a:t>  </a:t>
            </a:r>
            <a:endParaRPr lang="en-US" altLang="ru-RU" sz="2800" b="1" kern="0" dirty="0" smtClean="0">
              <a:solidFill>
                <a:srgbClr val="002060"/>
              </a:solidFill>
            </a:endParaRPr>
          </a:p>
          <a:p>
            <a:pPr algn="just" defTabSz="914400">
              <a:defRPr/>
            </a:pPr>
            <a:endParaRPr lang="ru-RU" altLang="ru-RU" sz="2800" b="1" kern="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038" y="2397210"/>
            <a:ext cx="22145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Международные исследования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48000" y="4040658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Общероссийская оценка по модели PISA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МИНПРОСВЕЩЕНИЯ N 219, РОСОБРНАДЗОРА приказ N 590, от 06.05.2019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новое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588842" y="2248930"/>
            <a:ext cx="23230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НИКО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Национальные исследования качества образования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13903" y="2211861"/>
            <a:ext cx="245899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ВПР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Всероссийские проверочные работы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2896" y="2211860"/>
            <a:ext cx="357110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ГИА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итоговая аттестация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31" y="219791"/>
            <a:ext cx="1649289" cy="95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56C65C-9C7D-4DF3-A2A0-C6000C5ADC47}"/>
              </a:ext>
            </a:extLst>
          </p:cNvPr>
          <p:cNvSpPr txBox="1"/>
          <p:nvPr/>
        </p:nvSpPr>
        <p:spPr>
          <a:xfrm>
            <a:off x="3407341" y="173493"/>
            <a:ext cx="8175059" cy="438517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контрольной группы</a:t>
            </a:r>
            <a:endParaRPr lang="ru-RU" sz="24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16" y="169095"/>
            <a:ext cx="1533525" cy="885825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50034474"/>
              </p:ext>
            </p:extLst>
          </p:nvPr>
        </p:nvGraphicFramePr>
        <p:xfrm>
          <a:off x="169620" y="612008"/>
          <a:ext cx="9888780" cy="601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Картинки по запросу &quot;восклицательный знак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5" y="5463587"/>
            <a:ext cx="748875" cy="7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&quot;восклицательный знак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72" y="4890845"/>
            <a:ext cx="748875" cy="7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&quot;восклицательный знак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70" y="3708875"/>
            <a:ext cx="748875" cy="7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56C65C-9C7D-4DF3-A2A0-C6000C5ADC47}"/>
              </a:ext>
            </a:extLst>
          </p:cNvPr>
          <p:cNvSpPr txBox="1"/>
          <p:nvPr/>
        </p:nvSpPr>
        <p:spPr>
          <a:xfrm>
            <a:off x="2022765" y="173493"/>
            <a:ext cx="9559636" cy="438517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контрольной группы: </a:t>
            </a:r>
            <a:r>
              <a:rPr lang="en-US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уровень</a:t>
            </a:r>
            <a:endParaRPr lang="ru-RU" sz="24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92" y="142483"/>
            <a:ext cx="1310388" cy="7569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414" y="1036898"/>
            <a:ext cx="12116586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indent="539750" algn="just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ервом уровне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узнавания и понимания)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чащиеся способны находить и извлекать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различного предметного содержания из текстов, схем, рисунков таблиц, диаграмм, представленных как на бумажных, так и электронных носителях. В заданиях использовались тексты различные по оформлению, стилистике, форме. Информация была представлена в различном контексте: личном, профессиональном, общественном, научном.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2" y="2380326"/>
            <a:ext cx="5721927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9620" y="5340568"/>
            <a:ext cx="6796726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Помогите Лене выбрать верные утверждения:</a:t>
            </a:r>
          </a:p>
          <a:p>
            <a:pPr marL="342900" lvl="0" indent="-342900">
              <a:buAutoNum type="arabicParenR"/>
            </a:pPr>
            <a:r>
              <a:rPr lang="ru-RU" dirty="0" smtClean="0">
                <a:solidFill>
                  <a:prstClr val="black"/>
                </a:solidFill>
              </a:rPr>
              <a:t>Площадь </a:t>
            </a:r>
            <a:r>
              <a:rPr lang="ru-RU" dirty="0">
                <a:solidFill>
                  <a:prstClr val="black"/>
                </a:solidFill>
              </a:rPr>
              <a:t>Самары больше площади Сызрани на 424 </a:t>
            </a:r>
            <a:r>
              <a:rPr lang="ru-RU" dirty="0" smtClean="0">
                <a:solidFill>
                  <a:prstClr val="black"/>
                </a:solidFill>
              </a:rPr>
              <a:t>м2 </a:t>
            </a:r>
          </a:p>
          <a:p>
            <a:pPr marL="342900" lvl="0" indent="-342900">
              <a:buAutoNum type="arabicParenR"/>
            </a:pPr>
            <a:r>
              <a:rPr lang="ru-RU" dirty="0" smtClean="0">
                <a:solidFill>
                  <a:prstClr val="black"/>
                </a:solidFill>
              </a:rPr>
              <a:t>Расстояние </a:t>
            </a:r>
            <a:r>
              <a:rPr lang="ru-RU" dirty="0">
                <a:solidFill>
                  <a:prstClr val="black"/>
                </a:solidFill>
              </a:rPr>
              <a:t>от города Самары до города Сызрани составляет 200 км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3) Площадь населённого пункта города Сызрани составляет 170 км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81778" y="2374710"/>
            <a:ext cx="5214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Характеристика задания: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1. Область содержания: количество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2. Контекст: общественный.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3. Мыслительная деятельность: извлекать.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4. Объект оценки (предметный результат): определяет расстояния и площади населенных пунктов, извлекая информацию из сплошного текста.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5. Уровень сложности: 1.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6. Формат ответа: с выбором ответа.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7. Критерии оценивания (0 или 1 балл)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0 баллов  Другие ответы или ответ отсутствует.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 балл Верный ответ: </a:t>
            </a:r>
            <a:r>
              <a:rPr lang="ru-RU" b="1" dirty="0">
                <a:solidFill>
                  <a:prstClr val="black"/>
                </a:solidFill>
              </a:rPr>
              <a:t>Расстояние от города Самары до города Сызрани составляет 200 км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8. Уровень функциональной грамотности – 1.</a:t>
            </a:r>
          </a:p>
        </p:txBody>
      </p:sp>
    </p:spTree>
    <p:extLst>
      <p:ext uri="{BB962C8B-B14F-4D97-AF65-F5344CB8AC3E}">
        <p14:creationId xmlns:p14="http://schemas.microsoft.com/office/powerpoint/2010/main" val="31486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56C65C-9C7D-4DF3-A2A0-C6000C5ADC47}"/>
              </a:ext>
            </a:extLst>
          </p:cNvPr>
          <p:cNvSpPr txBox="1"/>
          <p:nvPr/>
        </p:nvSpPr>
        <p:spPr>
          <a:xfrm>
            <a:off x="3407341" y="173493"/>
            <a:ext cx="8175059" cy="438517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контрольной группы</a:t>
            </a:r>
            <a:endParaRPr lang="ru-RU" sz="24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0" y="169097"/>
            <a:ext cx="1533525" cy="885825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/>
          </p:nvPr>
        </p:nvGraphicFramePr>
        <p:xfrm>
          <a:off x="824590" y="761251"/>
          <a:ext cx="10163034" cy="590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/>
          </p:nvPr>
        </p:nvGraphicFramePr>
        <p:xfrm>
          <a:off x="1102256" y="2927790"/>
          <a:ext cx="9885368" cy="5703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Картинки по запросу &quot;восклицательный знак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19" y="5549916"/>
            <a:ext cx="748875" cy="7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&quot;восклицательный знак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69" y="2404111"/>
            <a:ext cx="748875" cy="7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&quot;восклицательный знак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69" y="4945087"/>
            <a:ext cx="748875" cy="7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56C65C-9C7D-4DF3-A2A0-C6000C5ADC47}"/>
              </a:ext>
            </a:extLst>
          </p:cNvPr>
          <p:cNvSpPr txBox="1"/>
          <p:nvPr/>
        </p:nvSpPr>
        <p:spPr>
          <a:xfrm>
            <a:off x="3407341" y="173493"/>
            <a:ext cx="8175059" cy="438517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контрольной группы: </a:t>
            </a:r>
            <a:r>
              <a:rPr lang="en-US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</a:t>
            </a: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уровень</a:t>
            </a:r>
            <a:endParaRPr lang="ru-RU" sz="24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1" y="169097"/>
            <a:ext cx="1290256" cy="7453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69675"/>
            <a:ext cx="12095018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539750" algn="just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втором уровне (понимания и применения)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применяли математические знания для решения разного рода проблем.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данном этапе формируется умение применять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стандартные алгоритмы, формулы, процедуры, соглашения или правила для решения проблем, способны грамотно интерпретировать полученные результаты.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171" y="46373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6233" y="2257085"/>
            <a:ext cx="3237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Задание «Отдых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в Сочи» </a:t>
            </a:r>
            <a:endParaRPr lang="ru-RU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233" y="31096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Вопрос 4.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стоимость номера в санатории влияет такой параметр, как расстояние корпуса до моря.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3" y="4066833"/>
            <a:ext cx="60864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6708" y="5492214"/>
            <a:ext cx="609600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Семья Ивановых проживает в корпусе 5. </a:t>
            </a:r>
            <a:r>
              <a:rPr lang="ru-RU" b="1" dirty="0">
                <a:solidFill>
                  <a:prstClr val="black"/>
                </a:solidFill>
              </a:rPr>
              <a:t>Определите, </a:t>
            </a:r>
            <a:r>
              <a:rPr lang="ru-RU" dirty="0">
                <a:solidFill>
                  <a:prstClr val="black"/>
                </a:solidFill>
              </a:rPr>
              <a:t>сколько километров пройдут члены семьи за 10 дней отдыха при условии, что купаться они ходят 2 раза в день. </a:t>
            </a:r>
            <a:r>
              <a:rPr lang="ru-RU" b="1" dirty="0">
                <a:solidFill>
                  <a:prstClr val="black"/>
                </a:solidFill>
              </a:rPr>
              <a:t>Ответ запишите без единиц измерения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65720" y="2090763"/>
            <a:ext cx="56095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Характеристика задания;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1.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Область содержания: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изменение и зависимости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Контекст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: личный.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3.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Мыслительная деятельность: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применять.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4.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Объект оценки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(предметный результат): распознает зависимости и применяет данные, представленные в табличной и текстовой форме, совершает перевод единиц измерения;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5.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Уровень сложности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: 2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6.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Формат ответа: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 кратким ответом в формате конкретного числа.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7.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Критерии оценивания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(0 или 2 балла): 0 баллов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 Другие ответы или ответ отсутствует.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 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2 балла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Дан верный ответ: «22,4»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 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66" y="2016380"/>
            <a:ext cx="2750440" cy="147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56C65C-9C7D-4DF3-A2A0-C6000C5ADC47}"/>
              </a:ext>
            </a:extLst>
          </p:cNvPr>
          <p:cNvSpPr txBox="1"/>
          <p:nvPr/>
        </p:nvSpPr>
        <p:spPr>
          <a:xfrm>
            <a:off x="3407341" y="173493"/>
            <a:ext cx="8175059" cy="438517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контрольной группы</a:t>
            </a:r>
            <a:endParaRPr lang="ru-RU" sz="24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0" y="169097"/>
            <a:ext cx="1533525" cy="885825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/>
          </p:nvPr>
        </p:nvGraphicFramePr>
        <p:xfrm>
          <a:off x="629352" y="699750"/>
          <a:ext cx="9885368" cy="5703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/>
          </p:nvPr>
        </p:nvGraphicFramePr>
        <p:xfrm>
          <a:off x="629352" y="2050617"/>
          <a:ext cx="10148322" cy="560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Картинки по запросу &quot;восклицательный знак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34" y="5285512"/>
            <a:ext cx="748875" cy="7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&quot;восклицательный знак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17" y="1676179"/>
            <a:ext cx="748875" cy="7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&quot;восклицательный знак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13" y="3467728"/>
            <a:ext cx="748875" cy="7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5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56C65C-9C7D-4DF3-A2A0-C6000C5ADC47}"/>
              </a:ext>
            </a:extLst>
          </p:cNvPr>
          <p:cNvSpPr txBox="1"/>
          <p:nvPr/>
        </p:nvSpPr>
        <p:spPr>
          <a:xfrm>
            <a:off x="2389246" y="152252"/>
            <a:ext cx="8175059" cy="438517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контрольной группы: </a:t>
            </a:r>
            <a:r>
              <a:rPr lang="en-US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</a:t>
            </a:r>
            <a:r>
              <a:rPr lang="en-US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уровень</a:t>
            </a:r>
            <a:endParaRPr lang="ru-RU" sz="24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56" y="78475"/>
            <a:ext cx="1533525" cy="885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98220"/>
            <a:ext cx="12192000" cy="150810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539750" algn="just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третьем уровне (анализа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синтеза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формулирует математическую проблему на основе анализа ситуации.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учатся анализировать и обобщать (интегрировать) информацию различного предметного содержания в разном контексте. Проблемы, которые необходимо проанализировать и синтезировать в единую картину могут иметь как личный, местный, так и национальный и глобальный аспекты. Они могут построить простую модель и на ее основе выбрать и применить простые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стратегии  решения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171" y="46373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817" y="2774745"/>
            <a:ext cx="11293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12 «Ремонт в доме»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Хозяева участка решили поменять всю тротуарную плитку.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046" y="2940262"/>
            <a:ext cx="4286250" cy="32194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6817" y="3421076"/>
            <a:ext cx="77361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магазине продается несколько видов покрытия: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керамогранит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брусчатка, мозаика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73193"/>
              </p:ext>
            </p:extLst>
          </p:nvPr>
        </p:nvGraphicFramePr>
        <p:xfrm>
          <a:off x="358156" y="4086267"/>
          <a:ext cx="6833056" cy="184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70"/>
                <a:gridCol w="1673083"/>
                <a:gridCol w="1828954"/>
                <a:gridCol w="2955749"/>
              </a:tblGrid>
              <a:tr h="728283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Наименование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8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упаковке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Цена за упаковку,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Керамогранит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Брусчатка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Мозайка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3351" y="6085728"/>
            <a:ext cx="6096000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Какой вид плитки обойдется хозяевам дешевле всего, почему и какова будет полная стоимость?</a:t>
            </a:r>
          </a:p>
        </p:txBody>
      </p:sp>
    </p:spTree>
    <p:extLst>
      <p:ext uri="{BB962C8B-B14F-4D97-AF65-F5344CB8AC3E}">
        <p14:creationId xmlns:p14="http://schemas.microsoft.com/office/powerpoint/2010/main" val="292018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56C65C-9C7D-4DF3-A2A0-C6000C5ADC47}"/>
              </a:ext>
            </a:extLst>
          </p:cNvPr>
          <p:cNvSpPr txBox="1"/>
          <p:nvPr/>
        </p:nvSpPr>
        <p:spPr>
          <a:xfrm>
            <a:off x="3407341" y="173493"/>
            <a:ext cx="8175059" cy="438517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контрольной группы</a:t>
            </a:r>
            <a:endParaRPr lang="ru-RU" sz="24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0" y="169097"/>
            <a:ext cx="1533525" cy="885825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/>
          </p:nvPr>
        </p:nvGraphicFramePr>
        <p:xfrm>
          <a:off x="936382" y="840260"/>
          <a:ext cx="10148322" cy="560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2" descr="Картинки по запросу &quot;восклицательный знак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09" y="4766852"/>
            <a:ext cx="1337245" cy="13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&quot;восклицательный знак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24" y="1283173"/>
            <a:ext cx="748875" cy="7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артинки по запросу &quot;восклицательный знак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19" y="3641424"/>
            <a:ext cx="748875" cy="7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&quot;восклицательный знак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57" y="2403987"/>
            <a:ext cx="748875" cy="7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0" y="55861"/>
            <a:ext cx="1300961" cy="7514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620" y="887192"/>
            <a:ext cx="11925398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539750" algn="just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четвертом уровне (оценки и рефлексии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рамках предметного содержания: интерпретирует и оценивает математические данные в контексте лично значимой ситуации.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учатся оценивать и интерпретировать различные поставленные перед ними проблемы в рамках математического содержания.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171" y="46373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4241479"/>
            <a:ext cx="5788473" cy="2554545"/>
          </a:xfrm>
          <a:prstGeom prst="rect">
            <a:avLst/>
          </a:prstGeom>
          <a:solidFill>
            <a:srgbClr val="92D050"/>
          </a:solidFill>
          <a:extLst/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prstClr val="black"/>
                </a:solidFill>
              </a:rPr>
              <a:t>Вопрос </a:t>
            </a:r>
            <a:r>
              <a:rPr lang="ru-RU" altLang="ru-RU" sz="1600" dirty="0">
                <a:solidFill>
                  <a:prstClr val="black"/>
                </a:solidFill>
              </a:rPr>
              <a:t>4 </a:t>
            </a:r>
            <a:endParaRPr lang="ru-RU" altLang="ru-RU" sz="1600" dirty="0">
              <a:solidFill>
                <a:prstClr val="black"/>
              </a:solidFill>
            </a:endParaRPr>
          </a:p>
          <a:p>
            <a:r>
              <a:rPr lang="ru-RU" altLang="ru-RU" sz="1600" b="1" dirty="0" smtClean="0">
                <a:solidFill>
                  <a:prstClr val="black"/>
                </a:solidFill>
              </a:rPr>
              <a:t>Определите</a:t>
            </a:r>
            <a:r>
              <a:rPr lang="ru-RU" altLang="ru-RU" sz="1600" b="1" dirty="0">
                <a:solidFill>
                  <a:prstClr val="black"/>
                </a:solidFill>
              </a:rPr>
              <a:t>, сколько будет стоить ремонт полов </a:t>
            </a:r>
            <a:r>
              <a:rPr lang="ru-RU" altLang="ru-RU" sz="1600" dirty="0">
                <a:solidFill>
                  <a:prstClr val="black"/>
                </a:solidFill>
              </a:rPr>
              <a:t>в каждом </a:t>
            </a:r>
            <a:endParaRPr lang="ru-RU" altLang="ru-RU" sz="1600" dirty="0">
              <a:solidFill>
                <a:prstClr val="black"/>
              </a:solidFill>
            </a:endParaRPr>
          </a:p>
          <a:p>
            <a:r>
              <a:rPr lang="ru-RU" altLang="ru-RU" sz="1600" dirty="0">
                <a:solidFill>
                  <a:prstClr val="black"/>
                </a:solidFill>
              </a:rPr>
              <a:t>помещении, учитывая</a:t>
            </a:r>
            <a:r>
              <a:rPr lang="ru-RU" altLang="ru-RU" sz="1600" dirty="0">
                <a:solidFill>
                  <a:prstClr val="black"/>
                </a:solidFill>
              </a:rPr>
              <a:t>, что</a:t>
            </a:r>
            <a:r>
              <a:rPr lang="ru-RU" altLang="ru-RU" sz="1600" dirty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prstClr val="black"/>
                </a:solidFill>
              </a:rPr>
              <a:t>для </a:t>
            </a:r>
            <a:r>
              <a:rPr lang="ru-RU" altLang="ru-RU" sz="1600" dirty="0">
                <a:solidFill>
                  <a:prstClr val="black"/>
                </a:solidFill>
              </a:rPr>
              <a:t>кухни, ванной и коридора можно выбрать </a:t>
            </a:r>
            <a:r>
              <a:rPr lang="ru-RU" altLang="ru-RU" sz="1600" dirty="0" smtClean="0">
                <a:solidFill>
                  <a:prstClr val="black"/>
                </a:solidFill>
              </a:rPr>
              <a:t>кафель </a:t>
            </a:r>
            <a:r>
              <a:rPr lang="ru-RU" altLang="ru-RU" sz="1600" dirty="0">
                <a:solidFill>
                  <a:prstClr val="black"/>
                </a:solidFill>
              </a:rPr>
              <a:t>или линолеум;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prstClr val="black"/>
                </a:solidFill>
              </a:rPr>
              <a:t>для </a:t>
            </a:r>
            <a:r>
              <a:rPr lang="ru-RU" altLang="ru-RU" sz="1600" dirty="0">
                <a:solidFill>
                  <a:prstClr val="black"/>
                </a:solidFill>
              </a:rPr>
              <a:t>спальной и столовой - линолеум, </a:t>
            </a:r>
            <a:r>
              <a:rPr lang="ru-RU" altLang="ru-RU" sz="1600" dirty="0" err="1">
                <a:solidFill>
                  <a:prstClr val="black"/>
                </a:solidFill>
              </a:rPr>
              <a:t>ковролин</a:t>
            </a:r>
            <a:r>
              <a:rPr lang="ru-RU" altLang="ru-RU" sz="1600" dirty="0">
                <a:solidFill>
                  <a:prstClr val="black"/>
                </a:solidFill>
              </a:rPr>
              <a:t> или </a:t>
            </a:r>
            <a:r>
              <a:rPr lang="ru-RU" altLang="ru-RU" sz="1600" dirty="0" smtClean="0">
                <a:solidFill>
                  <a:prstClr val="black"/>
                </a:solidFill>
              </a:rPr>
              <a:t>паркет</a:t>
            </a:r>
            <a:r>
              <a:rPr lang="ru-RU" altLang="ru-RU" sz="1600" dirty="0">
                <a:solidFill>
                  <a:prstClr val="black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prstClr val="black"/>
                </a:solidFill>
              </a:rPr>
              <a:t>общие </a:t>
            </a:r>
            <a:r>
              <a:rPr lang="ru-RU" altLang="ru-RU" sz="1600" dirty="0">
                <a:solidFill>
                  <a:prstClr val="black"/>
                </a:solidFill>
              </a:rPr>
              <a:t>затраты на ремонт полов во всей квартире не </a:t>
            </a:r>
            <a:r>
              <a:rPr lang="ru-RU" altLang="ru-RU" sz="1600" dirty="0" smtClean="0">
                <a:solidFill>
                  <a:prstClr val="black"/>
                </a:solidFill>
              </a:rPr>
              <a:t>должны </a:t>
            </a:r>
            <a:r>
              <a:rPr lang="ru-RU" altLang="ru-RU" sz="1600" dirty="0">
                <a:solidFill>
                  <a:prstClr val="black"/>
                </a:solidFill>
              </a:rPr>
              <a:t>превышать 26 </a:t>
            </a:r>
            <a:r>
              <a:rPr lang="ru-RU" altLang="ru-RU" sz="1600" dirty="0" err="1">
                <a:solidFill>
                  <a:prstClr val="black"/>
                </a:solidFill>
              </a:rPr>
              <a:t>тыс.руб</a:t>
            </a:r>
            <a:r>
              <a:rPr lang="ru-RU" altLang="ru-RU" sz="1600" dirty="0">
                <a:solidFill>
                  <a:prstClr val="black"/>
                </a:solidFill>
              </a:rPr>
              <a:t>.</a:t>
            </a:r>
          </a:p>
          <a:p>
            <a:endParaRPr lang="ru-RU" altLang="ru-RU" sz="1600" dirty="0">
              <a:solidFill>
                <a:prstClr val="black"/>
              </a:solidFill>
            </a:endParaRPr>
          </a:p>
          <a:p>
            <a:r>
              <a:rPr lang="ru-RU" altLang="ru-RU" sz="1600" dirty="0">
                <a:solidFill>
                  <a:prstClr val="black"/>
                </a:solidFill>
              </a:rPr>
              <a:t>Рассмотрите все варианты. Ответ обоснуйте</a:t>
            </a:r>
            <a:r>
              <a:rPr lang="ru-RU" altLang="ru-RU" sz="1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38" y="2156464"/>
            <a:ext cx="5972447" cy="226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02" y="4150791"/>
            <a:ext cx="5907783" cy="256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463608" y="2339748"/>
            <a:ext cx="452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orbel" panose="020B0503020204020204"/>
              </a:rPr>
              <a:t>Задание 1. «Масштаб в реальной жизни». </a:t>
            </a:r>
            <a:endParaRPr lang="ru-RU" dirty="0">
              <a:solidFill>
                <a:srgbClr val="000000"/>
              </a:solidFill>
              <a:latin typeface="Corbel" panose="020B050302020402020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0" y="2892363"/>
            <a:ext cx="51085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856C65C-9C7D-4DF3-A2A0-C6000C5ADC47}"/>
              </a:ext>
            </a:extLst>
          </p:cNvPr>
          <p:cNvSpPr txBox="1"/>
          <p:nvPr/>
        </p:nvSpPr>
        <p:spPr>
          <a:xfrm>
            <a:off x="2811552" y="126583"/>
            <a:ext cx="8175059" cy="438517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контрольной </a:t>
            </a:r>
            <a:r>
              <a:rPr lang="ru-RU" sz="2400" b="1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группы: </a:t>
            </a:r>
            <a:r>
              <a:rPr lang="en-US" sz="2400" b="1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IV</a:t>
            </a:r>
            <a:r>
              <a:rPr lang="ru-RU" sz="2400" b="1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уровень</a:t>
            </a:r>
            <a:endParaRPr lang="ru-RU" sz="24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5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56C65C-9C7D-4DF3-A2A0-C6000C5ADC47}"/>
              </a:ext>
            </a:extLst>
          </p:cNvPr>
          <p:cNvSpPr txBox="1"/>
          <p:nvPr/>
        </p:nvSpPr>
        <p:spPr>
          <a:xfrm>
            <a:off x="2616013" y="370934"/>
            <a:ext cx="8427325" cy="438517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Описание </a:t>
            </a: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инструмента 2020 года:</a:t>
            </a:r>
            <a:endParaRPr lang="ru-RU" sz="24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31" y="219791"/>
            <a:ext cx="1533525" cy="885825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00135"/>
              </p:ext>
            </p:extLst>
          </p:nvPr>
        </p:nvGraphicFramePr>
        <p:xfrm>
          <a:off x="104504" y="1234067"/>
          <a:ext cx="12006715" cy="5122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536"/>
                <a:gridCol w="3337250"/>
                <a:gridCol w="3398823"/>
                <a:gridCol w="2118106"/>
              </a:tblGrid>
              <a:tr h="5915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204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Задания для учащихся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rgbClr val="0204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045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учащихся, выполнивших долю задания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rgbClr val="020452"/>
                    </a:solidFill>
                  </a:tcPr>
                </a:tc>
              </a:tr>
              <a:tr h="29214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204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PISA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rgbClr val="0204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ФГОС ООО</a:t>
                      </a: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rgbClr val="02045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0452"/>
                    </a:solidFill>
                  </a:tcPr>
                </a:tc>
              </a:tr>
              <a:tr h="477755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МАТЕМАТИЧЕСКИЙ ПРОЦЕСС.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Формулирование задачи на математическом языке</a:t>
                      </a:r>
                    </a:p>
                  </a:txBody>
                  <a:tcPr>
                    <a:solidFill>
                      <a:srgbClr val="5497D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Понять и объяснить взаимосвязи между формулировкой и контекстом задачи и символьным языком, требуемым для представления задачи в математическом виде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5497D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Решить задачи, возникающие в ситуациях повседневной жизни, с использованием геометрических отношений и свойств геометрических фигур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549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100–81% </a:t>
                      </a:r>
                    </a:p>
                  </a:txBody>
                  <a:tcPr marL="9525" marR="9525" marT="9525" marB="0">
                    <a:solidFill>
                      <a:srgbClr val="5497D4"/>
                    </a:solidFill>
                  </a:tcPr>
                </a:tc>
              </a:tr>
              <a:tr h="442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80–51%</a:t>
                      </a:r>
                    </a:p>
                  </a:txBody>
                  <a:tcPr marL="9525" marR="9525" marT="9525" marB="0">
                    <a:solidFill>
                      <a:srgbClr val="779BCF"/>
                    </a:solidFill>
                  </a:tcPr>
                </a:tc>
              </a:tr>
              <a:tr h="540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50%</a:t>
                      </a:r>
                    </a:p>
                  </a:txBody>
                  <a:tcPr marL="9525" marR="9525" marT="9525" marB="0">
                    <a:solidFill>
                      <a:srgbClr val="BACAE4"/>
                    </a:solidFill>
                  </a:tcPr>
                </a:tc>
              </a:tr>
              <a:tr h="4215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Перевести задачи на математический язык или в математическую модель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Составить числовые и буквенные выражения, формулы по условиям задач</a:t>
                      </a:r>
                    </a:p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100–81% </a:t>
                      </a:r>
                    </a:p>
                  </a:txBody>
                  <a:tcPr marL="9525" marR="9525" marT="9525" marB="0"/>
                </a:tc>
              </a:tr>
              <a:tr h="421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80–51%</a:t>
                      </a:r>
                    </a:p>
                  </a:txBody>
                  <a:tcPr marL="9525" marR="9525" marT="9525" marB="0"/>
                </a:tc>
              </a:tr>
              <a:tr h="1516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50%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2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56C65C-9C7D-4DF3-A2A0-C6000C5ADC47}"/>
              </a:ext>
            </a:extLst>
          </p:cNvPr>
          <p:cNvSpPr txBox="1"/>
          <p:nvPr/>
        </p:nvSpPr>
        <p:spPr>
          <a:xfrm>
            <a:off x="2321228" y="224042"/>
            <a:ext cx="9322904" cy="770916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Рекомендации по формированию математической грамотности:</a:t>
            </a:r>
            <a:endParaRPr lang="ru-RU" sz="24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31" y="219791"/>
            <a:ext cx="1533525" cy="8858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1402" y="1343750"/>
            <a:ext cx="11755225" cy="514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преодолевшим пороговый (1-2 уровень) математической грамотности: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отрабатывать на каждом учебном занятии навыки работы с текстом, так как каждое задание, определяет ситуацию реальной жизни, содержит  огромный поток информации, которую каждому учащемуся нужно уметь извлекать и анализировать;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принимать задание, представленную в форме, отличной от формы, типичной для российских учебников;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контекстуальные, практические проблемные ситуации, разрешаемые средствами математики. Ситуации должны быть характерными для повседневной учебной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внеучебной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жизни учащихся (например, связаны с личными, школьными или общественными и региональными проблемами, как это понимается в концепции PISA).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с информацией, представленной в различных формах: текстовой, табличной, графической, а также переходить от одной формы к другой;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привлекать информацию, которая не содержится непосредственно в условии задания, особенно в тех случаях, когда для этого требуется использовать бытовые сведения, личный жизненный опыт;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отбирать информацию, необходимую для решения, в частности, если условие задачи содержит избыточную информацию, удерживать в процессе решения все условия, необходимые для решения проблемы;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265" y="126514"/>
            <a:ext cx="10970684" cy="704336"/>
          </a:xfrm>
        </p:spPr>
        <p:txBody>
          <a:bodyPr>
            <a:normAutofit fontScale="9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2400" b="1" kern="12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ru-RU" sz="2400" b="1" kern="12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</a:br>
            <a:r>
              <a:rPr lang="ru-RU" sz="2400" b="1" kern="12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ru-RU" sz="2400" b="1" kern="12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</a:br>
            <a:r>
              <a:rPr lang="ru-RU" sz="2700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оценка качества образования</a:t>
            </a:r>
            <a:r>
              <a:rPr lang="ru-RU" sz="2400" b="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/>
            </a:r>
            <a:br>
              <a:rPr lang="ru-RU" sz="2400" b="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</a:br>
            <a:endParaRPr lang="ru-RU" b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861" y="985037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3200" b="1" kern="0" dirty="0">
                <a:solidFill>
                  <a:prstClr val="black"/>
                </a:solidFill>
                <a:cs typeface="Arial" panose="020B0604020202020204" pitchFamily="34" charset="0"/>
              </a:rPr>
              <a:t>Модель математической грамотности. </a:t>
            </a:r>
            <a:r>
              <a:rPr lang="en-US" sz="3200" b="1" kern="0" dirty="0">
                <a:solidFill>
                  <a:prstClr val="black"/>
                </a:solidFill>
                <a:cs typeface="Arial" panose="020B0604020202020204" pitchFamily="34" charset="0"/>
              </a:rPr>
              <a:t>PISA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68612" name="Содержимое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1" y="1710314"/>
            <a:ext cx="7324455" cy="49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788" y="2488685"/>
            <a:ext cx="261600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altLang="ru-RU" sz="2400" b="1" dirty="0" smtClean="0">
                <a:latin typeface="Arial Black" panose="020B0A04020102020204" pitchFamily="34" charset="0"/>
              </a:rPr>
              <a:t>Мир</a:t>
            </a:r>
          </a:p>
          <a:p>
            <a:pPr marL="36000" indent="-3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400" b="1" dirty="0" smtClean="0"/>
              <a:t>индивидуума</a:t>
            </a:r>
          </a:p>
          <a:p>
            <a:pPr marL="36000" indent="-3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400" b="1" dirty="0" smtClean="0"/>
              <a:t>образования и профессий</a:t>
            </a:r>
          </a:p>
          <a:p>
            <a:pPr marL="36000" indent="-3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400" b="1" dirty="0" smtClean="0"/>
              <a:t>социума</a:t>
            </a:r>
          </a:p>
          <a:p>
            <a:pPr marL="36000" indent="-3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400" b="1" dirty="0" smtClean="0"/>
              <a:t>науки</a:t>
            </a:r>
            <a:endParaRPr lang="ru-RU" alt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87781" y="2791436"/>
            <a:ext cx="26745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-3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 smtClean="0"/>
              <a:t>Количество (арифметика)</a:t>
            </a:r>
          </a:p>
          <a:p>
            <a:pPr marL="36000" indent="-3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 smtClean="0"/>
              <a:t>Изменения и зависимости (алгебра)</a:t>
            </a:r>
          </a:p>
          <a:p>
            <a:pPr marL="36000" indent="-3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 smtClean="0"/>
              <a:t>Пространство и форма (геометрия)</a:t>
            </a:r>
          </a:p>
          <a:p>
            <a:pPr marL="36000" indent="-3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 smtClean="0"/>
              <a:t>Неопределённость и данные </a:t>
            </a:r>
            <a:endParaRPr lang="ru-RU" alt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56" y="146850"/>
            <a:ext cx="88583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56C65C-9C7D-4DF3-A2A0-C6000C5ADC47}"/>
              </a:ext>
            </a:extLst>
          </p:cNvPr>
          <p:cNvSpPr txBox="1"/>
          <p:nvPr/>
        </p:nvSpPr>
        <p:spPr>
          <a:xfrm>
            <a:off x="2280673" y="277245"/>
            <a:ext cx="9322904" cy="770916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lvl="0" defTabSz="914400">
              <a:lnSpc>
                <a:spcPct val="90000"/>
              </a:lnSpc>
              <a:defRPr/>
            </a:pP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Рекомендации по формированию математической грамотности: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31" y="219791"/>
            <a:ext cx="1533525" cy="8858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0096" y="1507173"/>
            <a:ext cx="11658600" cy="4292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7415" algn="just">
              <a:lnSpc>
                <a:spcPct val="130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Преодолевшим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1-2 уровень математической грамотности: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владеть навыками самоконтроля за выполнением условий (ограничений) при нахождении решения и интерпретировать полученные результаты в рамках ситуации;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определять самостоятельно точность данных, требуемых для ответа на  задания;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здравый смысл, метод перебора возможных вариантов, метод проб и ошибок;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представлять в свободной словесной форме обоснованный ответ, который определяется особенностями ситуации;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56C65C-9C7D-4DF3-A2A0-C6000C5ADC47}"/>
              </a:ext>
            </a:extLst>
          </p:cNvPr>
          <p:cNvSpPr txBox="1"/>
          <p:nvPr/>
        </p:nvSpPr>
        <p:spPr>
          <a:xfrm>
            <a:off x="2206992" y="178709"/>
            <a:ext cx="9322904" cy="770916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lvl="0" defTabSz="914400">
              <a:lnSpc>
                <a:spcPct val="90000"/>
              </a:lnSpc>
              <a:defRPr/>
            </a:pP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Рекомендации по формированию математической грамотности: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31" y="219791"/>
            <a:ext cx="1533525" cy="8858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4086" y="1259526"/>
            <a:ext cx="11612285" cy="545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7415" algn="just">
              <a:lnSpc>
                <a:spcPct val="13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Преодолевшим 3-4 уровень математической грамотности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включать учащимся задания на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математические рассуждения,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которых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потребуется продемонстрировать, как они умеют размышлять над аргументами, обоснованиями и выводами, над различными способами представления ситуации на языке математики, над рациональностью применяемого математического аппарата, над возможностями оценки и интерпретации полученных результатов с учетом особенностей предлагаемой ситуации.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включить в содержание внеурочной деятельности задания: на явления роста, изменений линейного и нелинейного характера; (например, проследить закономерности, проявляющиеся при возведении в степень некоторого числа; геометрические преобразования, аппроксимации, разбиения и составления фигур; построение орнамента из заданных фигур по заданному правилу);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задания по компьютерному конструированию и моделированию (потребуется изображать по указанным правилам маршруты на карте);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отрабатывать на занятиях ситуации, требующие принятия решений с учетом предлагаемых условий или дополнительной информации; (потребуется при покупке некоторого товара учитывать представленное в таблице сообщение, в котором содержится статистика мнений покупателей об этом товаре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6479" y="539685"/>
            <a:ext cx="10972800" cy="5991725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Жизнь меняется быстро и ни учитель, ни родитель, ни сам ученик  не в состоянии предугадать какие знания и умения ему понадобятся в будущем. Отсюда возникает необходимость в умении обучаться и развиваться в течение всей жизни. В основе формирования УУД лежит умение учиться, которое способствует развитию личности учащегося на основе освоения способов деятельности.</a:t>
            </a:r>
          </a:p>
          <a:p>
            <a:pPr algn="ctr">
              <a:buNone/>
            </a:pP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ctr">
              <a:buNone/>
            </a:pPr>
            <a:r>
              <a:rPr lang="ru-RU" sz="24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«Цель обучения ребенка состоит в том, чтобы сделать его способным развиваться дальше, без помощи учителя».</a:t>
            </a:r>
          </a:p>
          <a:p>
            <a:pPr marL="0" algn="ctr">
              <a:buNone/>
            </a:pPr>
            <a:r>
              <a:rPr lang="ru-RU" sz="2400" b="1" cap="sm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Элберт</a:t>
            </a:r>
            <a:r>
              <a:rPr lang="ru-RU" sz="24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cap="sm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Хаббарт</a:t>
            </a:r>
            <a:endParaRPr lang="ru-RU" sz="24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1779" y="110923"/>
            <a:ext cx="111502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20452"/>
                </a:solidFill>
                <a:latin typeface="Times New Roman"/>
              </a:rPr>
              <a:t> </a:t>
            </a: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Сопоставление результатов России в исследовании PISA-2018</a:t>
            </a:r>
            <a:b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математической грамотности с результатами других стран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5024"/>
              </p:ext>
            </p:extLst>
          </p:nvPr>
        </p:nvGraphicFramePr>
        <p:xfrm>
          <a:off x="382140" y="1355240"/>
          <a:ext cx="11341290" cy="4354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327"/>
                <a:gridCol w="3650963"/>
              </a:tblGrid>
              <a:tr h="43672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Российская Федерация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488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Pisa 2018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459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68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ОЭСР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6871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10 стран с наилучшими результатами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541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стран с самыми низкими результатами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49" y="1"/>
            <a:ext cx="817204" cy="12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8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3292" y="205582"/>
            <a:ext cx="9321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стран по математической грамотности </a:t>
            </a:r>
            <a:b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4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44528"/>
              </p:ext>
            </p:extLst>
          </p:nvPr>
        </p:nvGraphicFramePr>
        <p:xfrm>
          <a:off x="1238788" y="1036210"/>
          <a:ext cx="9703563" cy="3660276"/>
        </p:xfrm>
        <a:graphic>
          <a:graphicData uri="http://schemas.openxmlformats.org/drawingml/2006/table">
            <a:tbl>
              <a:tblPr/>
              <a:tblGrid>
                <a:gridCol w="1651383"/>
                <a:gridCol w="2947916"/>
                <a:gridCol w="2299649"/>
                <a:gridCol w="2804615"/>
              </a:tblGrid>
              <a:tr h="88659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Страна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Средний</a:t>
                      </a:r>
                      <a:b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балл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Место страны среди</a:t>
                      </a:r>
                      <a:b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других стран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944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Китай (4 провинции)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591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4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Сингапур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569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944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Макао (Китай)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558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3–4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4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Гонконг (Китай)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551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3–4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944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Тайвань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531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5–7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4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Япония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527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5–8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944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Российская Федерация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488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27–35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4422" y="255181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ru-RU" altLang="ru-RU" smtClean="0">
                <a:solidFill>
                  <a:srgbClr val="000000"/>
                </a:solidFill>
                <a:cs typeface="Arial" pitchFamily="34" charset="0"/>
              </a:rPr>
            </a:br>
            <a:endParaRPr lang="ru-RU" alt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14" y="4738792"/>
            <a:ext cx="9479813" cy="192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4413" y="3033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ru-RU" altLang="ru-RU" smtClean="0">
                <a:solidFill>
                  <a:srgbClr val="000000"/>
                </a:solidFill>
                <a:cs typeface="Arial" pitchFamily="34" charset="0"/>
              </a:rPr>
            </a:br>
            <a:endParaRPr lang="ru-RU" alt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86" y="122549"/>
            <a:ext cx="88583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38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61" y="430824"/>
            <a:ext cx="10741269" cy="55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54" y="160257"/>
            <a:ext cx="88583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83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5952" y="239183"/>
            <a:ext cx="8076865" cy="42473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диагностической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9902"/>
            <a:ext cx="6283234" cy="536809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109728" lvl="0" indent="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dirty="0">
                <a:latin typeface="Times New Roman"/>
              </a:rPr>
              <a:t>Диагностическая работа направлена на выявление у учащихся 7-го класса одного из основных </a:t>
            </a:r>
            <a:r>
              <a:rPr lang="ru-RU" dirty="0" err="1">
                <a:latin typeface="Times New Roman"/>
              </a:rPr>
              <a:t>метапредметных</a:t>
            </a:r>
            <a:r>
              <a:rPr lang="ru-RU" dirty="0">
                <a:latin typeface="Times New Roman"/>
              </a:rPr>
              <a:t> результатов </a:t>
            </a:r>
            <a:r>
              <a:rPr lang="ru-RU" dirty="0" smtClean="0">
                <a:latin typeface="Times New Roman"/>
              </a:rPr>
              <a:t>обучения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формулировать, применять и интерпретировать математику для решения задач в разнообразных практических контекстах</a:t>
            </a:r>
            <a:r>
              <a:rPr lang="ru-RU" dirty="0" smtClean="0">
                <a:latin typeface="Times New Roman"/>
              </a:rPr>
              <a:t>; использовать полученную информацию для решения различных учебно-познавательных и учебно-практических задач.</a:t>
            </a:r>
            <a:r>
              <a:rPr lang="ru-RU" sz="2700" dirty="0" smtClean="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33" y="385000"/>
            <a:ext cx="15303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1358536"/>
            <a:ext cx="5455093" cy="518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3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84386" y="1076602"/>
            <a:ext cx="10972800" cy="5216117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solidFill>
                  <a:srgbClr val="0204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Социально-географический </a:t>
            </a:r>
            <a:r>
              <a:rPr lang="ru-RU" sz="2800" b="1" dirty="0">
                <a:solidFill>
                  <a:srgbClr val="0204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</a:t>
            </a:r>
            <a:r>
              <a:rPr lang="ru-RU" sz="2800" dirty="0">
                <a:solidFill>
                  <a:srgbClr val="0204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204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(место расположения школы – город с численностью населения свыше 200 тыс. человек, город с численностью населения менее 200 тыс. человек, поселок городского типа, поселок, село)</a:t>
            </a:r>
            <a:endParaRPr lang="ru-RU" sz="2400" dirty="0">
              <a:solidFill>
                <a:srgbClr val="02045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>
                <a:solidFill>
                  <a:srgbClr val="0204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 фактор </a:t>
            </a:r>
            <a:r>
              <a:rPr lang="ru-RU" sz="2400" b="1" dirty="0">
                <a:solidFill>
                  <a:srgbClr val="0204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204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позиционирование образовательной организации как лицея, гимназии, образовательного центра, школы).</a:t>
            </a:r>
            <a:endParaRPr lang="ru-RU" sz="2400" dirty="0">
              <a:solidFill>
                <a:srgbClr val="02045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>
                <a:solidFill>
                  <a:srgbClr val="0204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Ресурсный фактор </a:t>
            </a:r>
            <a:endParaRPr lang="ru-RU" sz="2000" dirty="0">
              <a:solidFill>
                <a:srgbClr val="02045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204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кадровое обеспечение (образование, стаж работы, квалификация по образованию, повышение квалификации учителей);</a:t>
            </a:r>
            <a:endParaRPr lang="ru-RU" sz="1800" dirty="0">
              <a:solidFill>
                <a:srgbClr val="02045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204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учебно-методическое обеспечение (используемые УМК, особенности рабочей программы,  образовательные технологии);</a:t>
            </a:r>
            <a:endParaRPr lang="ru-RU" sz="1800" dirty="0">
              <a:solidFill>
                <a:srgbClr val="02045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204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информационное обеспечение;</a:t>
            </a:r>
            <a:endParaRPr lang="ru-RU" sz="1800" dirty="0">
              <a:solidFill>
                <a:srgbClr val="02045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204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материально-техническое обеспечение учебного процесса;</a:t>
            </a:r>
            <a:endParaRPr lang="ru-RU" sz="1800" dirty="0">
              <a:solidFill>
                <a:srgbClr val="02045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0204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и организация внеурочной деятельности по формированию функциональной </a:t>
            </a:r>
            <a:r>
              <a:rPr lang="ru-RU" sz="2400" dirty="0" smtClean="0">
                <a:solidFill>
                  <a:srgbClr val="0204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</a:t>
            </a:r>
            <a:endParaRPr lang="ru-RU" sz="3200" b="1" dirty="0">
              <a:solidFill>
                <a:srgbClr val="020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15737" y="247765"/>
            <a:ext cx="10376263" cy="75713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90000"/>
              </a:lnSpc>
            </a:pPr>
            <a:r>
              <a:rPr lang="ru-RU" sz="2400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по формированию математической грамотности учащихся 7 классов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92365"/>
            <a:ext cx="15303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0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578" y="285613"/>
            <a:ext cx="11332817" cy="87726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4 группы мыслительной деятельности (компетенций)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683651"/>
              </p:ext>
            </p:extLst>
          </p:nvPr>
        </p:nvGraphicFramePr>
        <p:xfrm>
          <a:off x="536713" y="1162878"/>
          <a:ext cx="11224591" cy="519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8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1_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</TotalTime>
  <Words>2790</Words>
  <Application>Microsoft Office PowerPoint</Application>
  <PresentationFormat>Широкоэкранный</PresentationFormat>
  <Paragraphs>281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32</vt:i4>
      </vt:variant>
    </vt:vector>
  </HeadingPairs>
  <TitlesOfParts>
    <vt:vector size="59" baseType="lpstr">
      <vt:lpstr>Microsoft YaHei</vt:lpstr>
      <vt:lpstr>Arial</vt:lpstr>
      <vt:lpstr>Arial Black</vt:lpstr>
      <vt:lpstr>Calibri</vt:lpstr>
      <vt:lpstr>Calibri Light</vt:lpstr>
      <vt:lpstr>Cambria Math</vt:lpstr>
      <vt:lpstr>Corbel</vt:lpstr>
      <vt:lpstr>Franklin Gothic Book</vt:lpstr>
      <vt:lpstr>Times New Roman</vt:lpstr>
      <vt:lpstr>Verdana</vt:lpstr>
      <vt:lpstr>Wingdings</vt:lpstr>
      <vt:lpstr>Wingdings 2</vt:lpstr>
      <vt:lpstr>Wingdings 3</vt:lpstr>
      <vt:lpstr>Открытая</vt:lpstr>
      <vt:lpstr>1_Тема Office</vt:lpstr>
      <vt:lpstr>2_Тема Office</vt:lpstr>
      <vt:lpstr>Рама</vt:lpstr>
      <vt:lpstr>1_Рама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3_Тема Office</vt:lpstr>
      <vt:lpstr>  Результаты  регионального исследования: Формирование Математической грамотности </vt:lpstr>
      <vt:lpstr> ЕДИНАЯ СИСТЕМА ОЦЕНКИ КАЧЕСТВА ОБРАЗОВАНИЯ </vt:lpstr>
      <vt:lpstr>  Международная оценка качества образования </vt:lpstr>
      <vt:lpstr>Презентация PowerPoint</vt:lpstr>
      <vt:lpstr>Презентация PowerPoint</vt:lpstr>
      <vt:lpstr>Презентация PowerPoint</vt:lpstr>
      <vt:lpstr>Цель диагностической работы:</vt:lpstr>
      <vt:lpstr>Факторы по формированию математической грамотности учащихся 7 классов</vt:lpstr>
      <vt:lpstr>Выделяют 4 группы мыслительной деятельности (компетенций)</vt:lpstr>
      <vt:lpstr>Презентация PowerPoint</vt:lpstr>
      <vt:lpstr>Контекстные задания</vt:lpstr>
      <vt:lpstr>Контекстные задания</vt:lpstr>
      <vt:lpstr>Контекстные задания</vt:lpstr>
      <vt:lpstr>Контекстные задания</vt:lpstr>
      <vt:lpstr>Презентация PowerPoint</vt:lpstr>
      <vt:lpstr>Презентация PowerPoint</vt:lpstr>
      <vt:lpstr>Содержание математической грамотности</vt:lpstr>
      <vt:lpstr>Содержание математической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ГРАМОТНОСТЬ</dc:title>
  <dc:creator>User-004</dc:creator>
  <cp:lastModifiedBy>User-004</cp:lastModifiedBy>
  <cp:revision>498</cp:revision>
  <dcterms:created xsi:type="dcterms:W3CDTF">2019-09-14T11:41:14Z</dcterms:created>
  <dcterms:modified xsi:type="dcterms:W3CDTF">2020-02-12T08:42:03Z</dcterms:modified>
</cp:coreProperties>
</file>