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58" r:id="rId4"/>
    <p:sldId id="257" r:id="rId5"/>
    <p:sldId id="259" r:id="rId6"/>
    <p:sldId id="261" r:id="rId7"/>
    <p:sldId id="262" r:id="rId8"/>
    <p:sldId id="263" r:id="rId9"/>
    <p:sldId id="265" r:id="rId10"/>
    <p:sldId id="267" r:id="rId11"/>
    <p:sldId id="264" r:id="rId12"/>
    <p:sldId id="269" r:id="rId13"/>
    <p:sldId id="268" r:id="rId14"/>
    <p:sldId id="281" r:id="rId15"/>
    <p:sldId id="282" r:id="rId16"/>
    <p:sldId id="271" r:id="rId17"/>
    <p:sldId id="272" r:id="rId18"/>
    <p:sldId id="283" r:id="rId19"/>
    <p:sldId id="284" r:id="rId20"/>
    <p:sldId id="285" r:id="rId21"/>
    <p:sldId id="287" r:id="rId22"/>
    <p:sldId id="288" r:id="rId23"/>
    <p:sldId id="270" r:id="rId24"/>
    <p:sldId id="273" r:id="rId25"/>
    <p:sldId id="274" r:id="rId26"/>
    <p:sldId id="290" r:id="rId27"/>
    <p:sldId id="277" r:id="rId28"/>
    <p:sldId id="278" r:id="rId29"/>
    <p:sldId id="279" r:id="rId30"/>
    <p:sldId id="275" r:id="rId31"/>
    <p:sldId id="289" r:id="rId32"/>
    <p:sldId id="276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69751-43CA-4989-915D-EDF64FC0617B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744D-DEBB-47E0-8214-C56E99AC36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69751-43CA-4989-915D-EDF64FC0617B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744D-DEBB-47E0-8214-C56E99AC36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69751-43CA-4989-915D-EDF64FC0617B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744D-DEBB-47E0-8214-C56E99AC36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69751-43CA-4989-915D-EDF64FC0617B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744D-DEBB-47E0-8214-C56E99AC36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69751-43CA-4989-915D-EDF64FC0617B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744D-DEBB-47E0-8214-C56E99AC36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69751-43CA-4989-915D-EDF64FC0617B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744D-DEBB-47E0-8214-C56E99AC36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69751-43CA-4989-915D-EDF64FC0617B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744D-DEBB-47E0-8214-C56E99AC36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69751-43CA-4989-915D-EDF64FC0617B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744D-DEBB-47E0-8214-C56E99AC36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69751-43CA-4989-915D-EDF64FC0617B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744D-DEBB-47E0-8214-C56E99AC36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69751-43CA-4989-915D-EDF64FC0617B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744D-DEBB-47E0-8214-C56E99AC36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69751-43CA-4989-915D-EDF64FC0617B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744D-DEBB-47E0-8214-C56E99AC36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69751-43CA-4989-915D-EDF64FC0617B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5F744D-DEBB-47E0-8214-C56E99AC365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old.prosv.ru/Attachment.aspx?Id=31999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2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2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2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Особенности выбора УМК для  обеспечения учебного процесса ГБОУ СОШ №5 «ОЦ « Лидер»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</a:rPr>
              <a:t>на</a:t>
            </a:r>
          </a:p>
          <a:p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</a:rPr>
              <a:t>2020-2021 </a:t>
            </a:r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</a:rPr>
              <a:t>учебный год</a:t>
            </a:r>
            <a:endParaRPr lang="ru-RU" sz="48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УМК "Звездный английский" (2-11) Углублённое изучение- </a:t>
            </a:r>
            <a:b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6 часов в неделю</a:t>
            </a:r>
            <a:endParaRPr lang="ru-RU" sz="3600" dirty="0"/>
          </a:p>
        </p:txBody>
      </p:sp>
      <p:pic>
        <p:nvPicPr>
          <p:cNvPr id="5" name="Содержимое 4" descr="796e1195-8a7b-11e8-b216-0050569c7d1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857365"/>
            <a:ext cx="2244637" cy="3286148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/>
              <a:t>Баранова К. М., Дули Д., Копылова В. В., </a:t>
            </a:r>
            <a:r>
              <a:rPr lang="ru-RU" b="1" dirty="0" err="1" smtClean="0"/>
              <a:t>Мильруд</a:t>
            </a:r>
            <a:r>
              <a:rPr lang="ru-RU" b="1" dirty="0" smtClean="0"/>
              <a:t> Р. П., Эванс В.</a:t>
            </a:r>
          </a:p>
          <a:p>
            <a:pPr>
              <a:buNone/>
            </a:pPr>
            <a:r>
              <a:rPr lang="ru-RU" dirty="0" smtClean="0"/>
              <a:t>включён в </a:t>
            </a:r>
            <a:r>
              <a:rPr lang="ru-RU" u="sng" dirty="0" smtClean="0">
                <a:hlinkClick r:id="rId3" tooltip="Посмотреть Федеральный перечень"/>
              </a:rPr>
              <a:t>Федеральный перечень учебников</a:t>
            </a:r>
            <a:r>
              <a:rPr lang="ru-RU" dirty="0" smtClean="0"/>
              <a:t>, рекомендуемых к использованию при реализации имеющих государственную аккредитацию образовательных программ начального общего, основного </a:t>
            </a:r>
            <a:r>
              <a:rPr lang="ru-RU" dirty="0" err="1" smtClean="0"/>
              <a:t>общегосреднего</a:t>
            </a:r>
            <a:r>
              <a:rPr lang="ru-RU" dirty="0" smtClean="0"/>
              <a:t> общего образования </a:t>
            </a:r>
            <a:endParaRPr lang="ru-RU" dirty="0"/>
          </a:p>
        </p:txBody>
      </p:sp>
      <p:pic>
        <p:nvPicPr>
          <p:cNvPr id="6" name="Содержимое 4" descr="27ebf424-8a8d-11e8-b216-0050569c7d1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14612" y="4205649"/>
            <a:ext cx="1857388" cy="265235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УМК История России под редакцией </a:t>
            </a:r>
            <a:r>
              <a:rPr lang="ru-RU" sz="4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Торкунова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А. В. (6-10)</a:t>
            </a:r>
            <a:b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5" name="Содержимое 4" descr="1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76819" y="1714488"/>
            <a:ext cx="4089280" cy="3357586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Учебники написаны под научным руководством ректора МГИМО (Университета МИД России) академика РАН А.В. </a:t>
            </a:r>
            <a:r>
              <a:rPr lang="ru-RU" dirty="0" err="1" smtClean="0"/>
              <a:t>Торкунова</a:t>
            </a:r>
            <a:r>
              <a:rPr lang="ru-RU" dirty="0" smtClean="0"/>
              <a:t>. Она соответствует требованиям Концепции нового учебно-методического комплекта по отечественной истории и Историко-культурному стандарту, разработанным Российским историческим обществом в соответствии с поручением Президента России.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Содержимое 6" descr="origin_0_445eb78859d453d5516b8acb81b7b7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00298" y="4822040"/>
            <a:ext cx="2345273" cy="175895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Обществознание( базовый уровень)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Содержимое 4" descr="182987-350x31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-285784" y="1357298"/>
            <a:ext cx="3333750" cy="2952750"/>
          </a:xfrm>
        </p:spPr>
      </p:pic>
      <p:pic>
        <p:nvPicPr>
          <p:cNvPr id="8" name="Содержимое 5" descr="16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3108" y="4286256"/>
            <a:ext cx="2286016" cy="2286016"/>
          </a:xfrm>
          <a:prstGeom prst="rect">
            <a:avLst/>
          </a:prstGeom>
        </p:spPr>
      </p:pic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Учебники переработаны под новую структуру курса «Обществознание», </a:t>
            </a:r>
            <a:r>
              <a:rPr lang="ru-RU" dirty="0" err="1" smtClean="0"/>
              <a:t>который,изучается</a:t>
            </a:r>
            <a:r>
              <a:rPr lang="ru-RU" dirty="0" smtClean="0"/>
              <a:t> с 6 по 11 класс.  Учебники линии отличает структурная и содержательная преемственность.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Обществознание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Учебник является продолжением учебника "Обществознание. 10. Профильный уровень" (под редакцией Л.Н.Боголюбова, </a:t>
            </a:r>
            <a:r>
              <a:rPr lang="ru-RU" dirty="0" err="1" smtClean="0"/>
              <a:t>А.Ю.Лазебниковой</a:t>
            </a:r>
            <a:r>
              <a:rPr lang="ru-RU" dirty="0" smtClean="0"/>
              <a:t>, Н.М.Смирновой)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9" name="Содержимое 8" descr="100518976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87458" y="1600200"/>
            <a:ext cx="2978084" cy="4525963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Экономика. 10-11 классы. Книга 1. Основы экономической теории | Иванов Сергей Иванович, Скляр Моисей Абрамович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5" name="Содержимое 4" descr="600212813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54645" y="1600200"/>
            <a:ext cx="3043710" cy="4525963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6248" y="1600200"/>
            <a:ext cx="4400552" cy="4525963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Данный учебник позволяет достаточно полно изучить курс экономики. Состоит из двух частей: «Микро» и «Макро- экономика». </a:t>
            </a:r>
            <a:r>
              <a:rPr lang="ru-RU" b="1" u="sng" dirty="0" smtClean="0"/>
              <a:t>Достоинства </a:t>
            </a:r>
            <a:r>
              <a:rPr lang="ru-RU" dirty="0" smtClean="0"/>
              <a:t>– четкость подачи материала с  и использованием графического материала. Примеры и вопросы , направленные на анализ различных ситуаций. </a:t>
            </a:r>
            <a:r>
              <a:rPr lang="ru-RU" b="1" u="sng" dirty="0" smtClean="0"/>
              <a:t>Недостатки- </a:t>
            </a:r>
            <a:r>
              <a:rPr lang="ru-RU" dirty="0" smtClean="0"/>
              <a:t>отсутствие заданий формата ЕГЭ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А.Ф. Никитин, Т.И. Никитина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Право. 10–11 класс. Базовый и углублённый уровни</a:t>
            </a:r>
            <a:endParaRPr lang="ru-RU" sz="36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8345090-anatoliy-nikitin-pravo-10-11-klass-bazovyy-i-uglublennyy-urovni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76934" y="1600200"/>
            <a:ext cx="2999132" cy="4525963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57686" y="2071678"/>
            <a:ext cx="4329114" cy="478632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Учебник  подробно рассматривает Право с точки зрения теории и практики. Главы посвящены истории развития и современному состоянию Права. Отрасли права разобраны подробно и четко. </a:t>
            </a:r>
            <a:r>
              <a:rPr lang="ru-RU" dirty="0" err="1" smtClean="0"/>
              <a:t>Есто</a:t>
            </a:r>
            <a:r>
              <a:rPr lang="ru-RU" dirty="0" smtClean="0"/>
              <a:t> возможность для исследовательских проектов.</a:t>
            </a:r>
            <a:r>
              <a:rPr lang="ru-RU" b="1" u="sng" dirty="0" smtClean="0"/>
              <a:t> Недостатки- </a:t>
            </a:r>
            <a:r>
              <a:rPr lang="ru-RU" dirty="0" smtClean="0"/>
              <a:t>отсутствие заданий формата ЕГЭ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УМК Всеобщая история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Вигасин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А. А. -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Сороко-Цюпа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О. С. (5-10)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5" name="Содержимое 4" descr="e90b2f1c-777e-11e7-b054-0050569c7d1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571612"/>
            <a:ext cx="1197772" cy="1638552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Линия учебников по всеобщей истории для 5—10 классов предназначена для изучения курса всеобщей истории по линейному принципу, учебники линии хронологически синхронизированы с курсом истории России.</a:t>
            </a:r>
            <a:endParaRPr lang="ru-RU" dirty="0"/>
          </a:p>
        </p:txBody>
      </p:sp>
      <p:pic>
        <p:nvPicPr>
          <p:cNvPr id="6" name="Содержимое 4" descr="beba4b28-778f-11e7-b054-0050569c7d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00232" y="1857364"/>
            <a:ext cx="1412086" cy="1937382"/>
          </a:xfrm>
          <a:prstGeom prst="rect">
            <a:avLst/>
          </a:prstGeom>
        </p:spPr>
      </p:pic>
      <p:pic>
        <p:nvPicPr>
          <p:cNvPr id="7" name="Содержимое 6" descr="ed1a5322-7780-11e7-b054-0050569c7d1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" y="2928934"/>
            <a:ext cx="1365727" cy="1857388"/>
          </a:xfrm>
          <a:prstGeom prst="rect">
            <a:avLst/>
          </a:prstGeom>
        </p:spPr>
      </p:pic>
      <p:pic>
        <p:nvPicPr>
          <p:cNvPr id="8" name="Содержимое 8" descr="f05f360f-0758-11e9-abf7-0050569c7d1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00166" y="4000504"/>
            <a:ext cx="1543138" cy="2080151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Линия УМК А.В.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Перышкина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. Физика (7-9)</a:t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2" name="Содержимое 10" descr="cover (10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1428735"/>
            <a:ext cx="3637385" cy="4761667"/>
          </a:xfrm>
          <a:prstGeom prst="rect">
            <a:avLst/>
          </a:prstGeom>
        </p:spPr>
      </p:pic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285860"/>
            <a:ext cx="3995766" cy="4840303"/>
          </a:xfrm>
        </p:spPr>
        <p:txBody>
          <a:bodyPr>
            <a:normAutofit fontScale="47500" lnSpcReduction="20000"/>
          </a:bodyPr>
          <a:lstStyle/>
          <a:p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Достоинства: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доступное и логичное  представление учебного материала, иллюстрации опытов, в конец каждой главы обобщающий итоговый материал, включающий краткую теоретическую информацию и тестовые задания для самопроверки, задания разных типов, направленных на формирование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метапредметных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умений: сравнение и классификацию, формулирование аргументированного мнения, работу с разнообразными источниками информации, в том числе электронными ресурсами и интернетом, решение расчетных, графических и экспериментальных задач, возможность организации индивидуальной и групповой работы. Типографическое качество, дизайн, большой шрифт.</a:t>
            </a:r>
            <a:br>
              <a:rPr lang="ru-RU" sz="3400" dirty="0" smtClean="0">
                <a:latin typeface="Times New Roman" pitchFamily="18" charset="0"/>
                <a:cs typeface="Times New Roman" pitchFamily="18" charset="0"/>
              </a:rPr>
            </a:br>
            <a:endParaRPr 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Недостатки: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недостаточно заданий по структуре ВПР, ОГЭ </a:t>
            </a:r>
          </a:p>
          <a:p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457200" y="3857628"/>
            <a:ext cx="3186106" cy="2268535"/>
          </a:xfrm>
        </p:spPr>
        <p:txBody>
          <a:bodyPr>
            <a:normAutofit fontScale="475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b="1" dirty="0" smtClean="0"/>
              <a:t>Достоинства:</a:t>
            </a:r>
            <a:r>
              <a:rPr lang="ru-RU" dirty="0" smtClean="0"/>
              <a:t> доступное и логичное  представление учебного материала, иллюстрации опытов, в конец каждой главы обобщающий итоговый материал, включающий краткую теоретическую информацию и тестовые задания для самопроверки, задания разных типов, направленных на формирование </a:t>
            </a:r>
            <a:r>
              <a:rPr lang="ru-RU" dirty="0" err="1" smtClean="0"/>
              <a:t>метапредметных</a:t>
            </a:r>
            <a:r>
              <a:rPr lang="ru-RU" dirty="0" smtClean="0"/>
              <a:t> умений: сравнение и классификацию, формулирование аргументированного мнения, работу с разнообразными источниками информации, в том числе электронными ресурсами и интернетом, решение расчетных, графических и экспериментальных задач, возможность организации индивидуальной и групповой работы. Типографическое качество, дизайн, большой шрифт.</a:t>
            </a:r>
            <a:br>
              <a:rPr lang="ru-RU" dirty="0" smtClean="0"/>
            </a:br>
            <a:endParaRPr lang="ru-RU" dirty="0" smtClean="0"/>
          </a:p>
          <a:p>
            <a:r>
              <a:rPr lang="ru-RU" b="1" dirty="0" smtClean="0"/>
              <a:t>Недостатки: </a:t>
            </a:r>
            <a:r>
              <a:rPr lang="ru-RU" dirty="0" smtClean="0"/>
              <a:t>недостаточно заданий по структуре ВПР, ОГЭ</a:t>
            </a:r>
          </a:p>
          <a:p>
            <a:endParaRPr lang="ru-RU" dirty="0"/>
          </a:p>
        </p:txBody>
      </p:sp>
      <p:pic>
        <p:nvPicPr>
          <p:cNvPr id="5" name="Содержимое 6" descr="5b2a2810bd36c09c3825c7b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Линия УМК А.В.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Перышкина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. Физика (7-9)</a:t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b="1" dirty="0" smtClean="0"/>
              <a:t>Достоинства: </a:t>
            </a:r>
            <a:r>
              <a:rPr lang="ru-RU" dirty="0" smtClean="0"/>
              <a:t>доступное и логичное  представление учебного материала, иллюстрации опытов, в конец каждой главы обобщающий итоговый материал, включающий краткую теоретическую информацию и тестовые задания для самопроверки, задания разных типов, направленных на формирование </a:t>
            </a:r>
            <a:r>
              <a:rPr lang="ru-RU" dirty="0" err="1" smtClean="0"/>
              <a:t>метапредметных</a:t>
            </a:r>
            <a:r>
              <a:rPr lang="ru-RU" dirty="0" smtClean="0"/>
              <a:t> умений: сравнение и классификацию, формулирование аргументированного мнения, работу с разнообразными источниками информации, в том числе электронными ресурсами и интернетом, решение расчетных, графических и экспериментальных задач, возможность организации индивидуальной и групповой работы. Типографическое качество, дизайн, большой шрифт.</a:t>
            </a:r>
            <a:br>
              <a:rPr lang="ru-RU" dirty="0" smtClean="0"/>
            </a:br>
            <a:endParaRPr lang="ru-RU" dirty="0" smtClean="0"/>
          </a:p>
          <a:p>
            <a:r>
              <a:rPr lang="ru-RU" b="1" dirty="0" smtClean="0"/>
              <a:t>Недостатки: </a:t>
            </a:r>
            <a:r>
              <a:rPr lang="ru-RU" dirty="0" smtClean="0"/>
              <a:t>сложные задания для базового уровня, отсутствуют отдельные типы заданий по подготовке к ВПР</a:t>
            </a:r>
          </a:p>
          <a:p>
            <a:endParaRPr lang="ru-RU" dirty="0"/>
          </a:p>
        </p:txBody>
      </p:sp>
      <p:pic>
        <p:nvPicPr>
          <p:cNvPr id="5" name="Содержимое 7" descr="скачанные файлы (19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68039" y="1643050"/>
            <a:ext cx="3353401" cy="4357718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Линия УМК А.В.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Перышкина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. Физика (7-9)</a:t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Начальная школа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XXI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века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Содержимое 6" descr="image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412776"/>
            <a:ext cx="3574978" cy="2563192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3923928" y="1268760"/>
            <a:ext cx="4762872" cy="4857403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Недостаточность учебного материала для закрепления базовых тем</a:t>
            </a:r>
          </a:p>
          <a:p>
            <a:r>
              <a:rPr lang="ru-RU" dirty="0" smtClean="0"/>
              <a:t>Избыток сложных формулировок, правил по русскому языку, большие тексты</a:t>
            </a:r>
          </a:p>
          <a:p>
            <a:r>
              <a:rPr lang="ru-RU" dirty="0" smtClean="0"/>
              <a:t>В учебнике по математике отсутствует </a:t>
            </a:r>
            <a:r>
              <a:rPr lang="ru-RU" dirty="0" err="1" smtClean="0"/>
              <a:t>пропедевческий</a:t>
            </a:r>
            <a:r>
              <a:rPr lang="ru-RU" dirty="0" smtClean="0"/>
              <a:t> материал по многим темам</a:t>
            </a:r>
          </a:p>
          <a:p>
            <a:r>
              <a:rPr lang="ru-RU" dirty="0" smtClean="0"/>
              <a:t>Мало материала для устного счета, типы задач расположены хаотично</a:t>
            </a:r>
          </a:p>
          <a:p>
            <a:r>
              <a:rPr lang="ru-RU" dirty="0" smtClean="0"/>
              <a:t>Отсутствуют опорные таблицы, схемы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Г.Я.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Мякишев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Б.Б.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Буховцев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Н.Н.Сотский Физика 10,11 класс/ базовый уровень, Просвещение, 2017г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скачанные файлы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14348" y="1857364"/>
            <a:ext cx="2858041" cy="4349876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29124" y="1785926"/>
            <a:ext cx="4257676" cy="4340237"/>
          </a:xfrm>
        </p:spPr>
        <p:txBody>
          <a:bodyPr>
            <a:no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Достоинства: широко представлены возможности формирования самых разнообразных умений и компетенций: умение видеть проблемы, ставить вопросы, классифицировать, наблюдать, делать выводы и умозаключения, объяснять, доказывать, защищать свои идеи, давать определения понятиям, структурировать материал, полно и точно выражать свои мысли, аргументировать свою точку зрения, представлять и сообщать информацию в устной и письменной форме, вступать в диалог, работать в группе, в рамках проекта и т. д. Разносторонний и ёмкий методический аппарат стимулирует формирование познавательных потребностей учеников. Не входящий в программу базового уровня материал выделен в параграфах для тех учащихся, которые изучают физику более подробно.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Недостатки: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сложные задания для базового уровня, отсутствуют отдельные типы заданий по подготовке к ВПР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ЕСТЕСТВОЗНАНИЕ/</a:t>
            </a:r>
            <a:b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под. ред.  И. Ю. Алексашиной и др. Естествознание 10 класс ,</a:t>
            </a:r>
            <a:b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/базовый уровень, М., Просвещение, 2019 г.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pic>
        <p:nvPicPr>
          <p:cNvPr id="5" name="Содержимое 4" descr="cover (1)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85786" y="1419331"/>
            <a:ext cx="3571900" cy="5163019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b="1" dirty="0" smtClean="0"/>
              <a:t>Достоинства: </a:t>
            </a:r>
            <a:r>
              <a:rPr lang="ru-RU" dirty="0" smtClean="0"/>
              <a:t>много сносок на ранее изученный материал. Каждый параграф представляет собой либо лекцию, либо урок - практикум, семинар, конференция. По структуре учебники хорош для самостоятельного освоения материала учеником (наводящие вопросы, ссылки на доп.источники, задания для индивидуальной работы). В конце каждого параграфа даны результаты его изучения, темы рефератов, задания, позволяющие применить полученные знания. Каждая глава завершается методическими рекомендациями по проведению исследовательских работ.</a:t>
            </a:r>
          </a:p>
          <a:p>
            <a:r>
              <a:rPr lang="ru-RU" b="1" dirty="0" smtClean="0"/>
              <a:t>Недостатки: </a:t>
            </a:r>
            <a:r>
              <a:rPr lang="ru-RU" dirty="0" smtClean="0"/>
              <a:t>учебный материал излагается очень кратко, заменяется предоставлением большого количества ссылок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АСТРОНОМИЯ</a:t>
            </a:r>
            <a:br>
              <a:rPr lang="ru-RU" sz="31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Б. А. Воронцов-Вельяминов, Астрономия 10-11 класс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600619460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67431" y="1600200"/>
            <a:ext cx="3018138" cy="4525963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Достоинства: исключительно просто, доступно изложение учебного материала основано на классических для учебников принципах преемственности и </a:t>
            </a:r>
            <a:r>
              <a:rPr lang="ru-RU" dirty="0" err="1" smtClean="0"/>
              <a:t>дополнительности</a:t>
            </a:r>
            <a:r>
              <a:rPr lang="ru-RU" dirty="0" smtClean="0"/>
              <a:t>, сопровождается достаточным набором лаконичных и легко читаемых иллюстраций. Важно отметить, что для облегчения понимания учащимися содержания изложение материала ведется с учетом лишь знаний, полученных ранее на уроках физики и математики (на базовом уровне)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Недостатки: отсутствие заданий по структуре ЕГЭ.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УМК Физика. Под ред.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Пинского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(10-11) Углублённый уровень</a:t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Завершённая предметная линия учебников по физике для старшей школы обеспечивает достижение личностных, </a:t>
            </a:r>
            <a:r>
              <a:rPr lang="ru-RU" dirty="0" err="1" smtClean="0"/>
              <a:t>метапредметных</a:t>
            </a:r>
            <a:r>
              <a:rPr lang="ru-RU" dirty="0" smtClean="0"/>
              <a:t> и предметных образовательных результатов в соответствии с требованиями федерального государственного образовательного стандарта среднего образования.</a:t>
            </a:r>
          </a:p>
          <a:p>
            <a:r>
              <a:rPr lang="ru-RU" i="1" dirty="0" smtClean="0"/>
              <a:t>Физика. 10 класс. (углублённый уровень). </a:t>
            </a:r>
            <a:r>
              <a:rPr lang="ru-RU" i="1" dirty="0" err="1" smtClean="0"/>
              <a:t>Кабардин</a:t>
            </a:r>
            <a:r>
              <a:rPr lang="ru-RU" i="1" dirty="0" smtClean="0"/>
              <a:t> О.Ф., Орлов В.А., </a:t>
            </a:r>
            <a:r>
              <a:rPr lang="ru-RU" i="1" dirty="0" err="1" smtClean="0"/>
              <a:t>Эвенчик</a:t>
            </a:r>
            <a:r>
              <a:rPr lang="ru-RU" i="1" dirty="0" smtClean="0"/>
              <a:t> Э.Е. и др. (под ред. </a:t>
            </a:r>
            <a:r>
              <a:rPr lang="ru-RU" i="1" dirty="0" err="1" smtClean="0"/>
              <a:t>Пинского</a:t>
            </a:r>
            <a:r>
              <a:rPr lang="ru-RU" i="1" dirty="0" smtClean="0"/>
              <a:t> А.А., </a:t>
            </a:r>
            <a:r>
              <a:rPr lang="ru-RU" i="1" dirty="0" err="1" smtClean="0"/>
              <a:t>Кабардина</a:t>
            </a:r>
            <a:r>
              <a:rPr lang="ru-RU" i="1" dirty="0" smtClean="0"/>
              <a:t> О.Ф.)</a:t>
            </a:r>
            <a:endParaRPr lang="ru-RU" i="1" dirty="0"/>
          </a:p>
        </p:txBody>
      </p:sp>
      <p:pic>
        <p:nvPicPr>
          <p:cNvPr id="11" name="Содержимое 10" descr="8129f03c-c5b0-11e5-9b98-0050569c7d1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1428736"/>
            <a:ext cx="2272067" cy="3071834"/>
          </a:xfrm>
        </p:spPr>
      </p:pic>
      <p:pic>
        <p:nvPicPr>
          <p:cNvPr id="12" name="Содержимое 4" descr="5bef8671-c5b8-11e5-9b98-0050569c7d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28926" y="3496236"/>
            <a:ext cx="2071702" cy="2802891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Линия УМК И. Н. Пономаревой. Биология (Концентрическая) (5-9)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cover1__w60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428736"/>
            <a:ext cx="1844023" cy="2400303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>Содержание учебников распределено в соответствии с концентрическим принципом: в рамках курса с 5 по 8 класс последовательно изучаются блоки «Растения», «Животные» и «Человек», а в 9 классе раскрываются общебиологические закономерности.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Учебники для 5 и 6 класса предполагают, что изучение биологии отводится 1 час в неделю, пособия для 7–9 классов рассчитаны на 2 урока в неделю. Практические работы помогут развить прикладные навыки, а рабочие тетради — разнообразить формы работы, проконтролировать усвоение знаний.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Содержимое 4" descr="cover1__w600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71670" y="2928934"/>
            <a:ext cx="1791435" cy="2328866"/>
          </a:xfrm>
          <a:prstGeom prst="rect">
            <a:avLst/>
          </a:prstGeom>
        </p:spPr>
      </p:pic>
      <p:pic>
        <p:nvPicPr>
          <p:cNvPr id="7" name="Содержимое 6" descr="cover1__w600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4286256"/>
            <a:ext cx="1762324" cy="2293959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УМК Биология. Базовый уровень, Пономарева И.Н., Корнилова О.А</a:t>
            </a:r>
            <a:r>
              <a:rPr lang="ru-RU" b="1" dirty="0" smtClean="0"/>
              <a:t>.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и др.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500298" y="1071546"/>
            <a:ext cx="6429420" cy="5572164"/>
          </a:xfrm>
        </p:spPr>
        <p:txBody>
          <a:bodyPr>
            <a:normAutofit fontScale="32500" lnSpcReduction="20000"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редусматривает два варианта построения линий учебников линейный и концентрический, соответствующих требованиям ФГОС </a:t>
            </a:r>
          </a:p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В состав УМК входят: авторская программа, планирование, рабочие программы и пособия, электронные приложения</a:t>
            </a:r>
          </a:p>
          <a:p>
            <a:r>
              <a:rPr lang="ru-RU" sz="4800" u="sng" dirty="0" smtClean="0">
                <a:latin typeface="Times New Roman" pitchFamily="18" charset="0"/>
                <a:cs typeface="Times New Roman" pitchFamily="18" charset="0"/>
              </a:rPr>
              <a:t>Достоинства: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Учебники составлены в соответствии с обязательным минимумом содержания биологического образования. Содержание и структура каждого курса обеспечивает выполнение требований к уровню подготовки обучающихся и выпускников основной и полной средней школы. Последовательность тем обусловлена логикой основных биологических понятий, рассмотрением биологических явлений от клеточного уровня строения к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надорганизменному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и способствует формированию эволюционного и экологического мышления, ориентирует на понимание взаимосвязей в природе как основы жизнедеятельности живых систем, роли человека в этих процессах.</a:t>
            </a:r>
          </a:p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Издательский центр «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Вентана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Граф» выпустил электронные приложения к учебникам линии УМК И.Н. Пономарёвой. Содержание и структура электронных приложений соответствует структуре и содержанию учебников в печатной форме. В содержание электронных приложений включены задания и материалы, способствующие углублённому изучению предмета, а также систематическому контролю знаний и подготовке к итоговой аттестации на протяжении всего обучения биологии в основной школе. </a:t>
            </a:r>
          </a:p>
          <a:p>
            <a:pPr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9" name="Содержимое 8" descr="7312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357298"/>
            <a:ext cx="2214578" cy="291391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УМК Биология. Базовый уровень, Пономарева И.Н., Корнилова О.А</a:t>
            </a:r>
            <a:r>
              <a:rPr lang="ru-RU" b="1" dirty="0" smtClean="0"/>
              <a:t>.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и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др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43372" y="1857364"/>
            <a:ext cx="4543428" cy="4268799"/>
          </a:xfrm>
        </p:spPr>
        <p:txBody>
          <a:bodyPr>
            <a:normAutofit fontScale="47500" lnSpcReduction="20000"/>
          </a:bodyPr>
          <a:lstStyle/>
          <a:p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Оценивая программу и учебники в целом, хочу отметить, что их отличают хорошо продуманная структура, наполненность разделов  новыми научными данными,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интегрированность.Во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всех учебниках реализован принцип вариативности содержания материала: дается материал обязательный и для дополнительного изучения, соблюдается принцип преемственности. </a:t>
            </a:r>
          </a:p>
          <a:p>
            <a:r>
              <a:rPr lang="ru-RU" sz="2900" u="sng" dirty="0" smtClean="0">
                <a:latin typeface="Times New Roman" pitchFamily="18" charset="0"/>
                <a:cs typeface="Times New Roman" pitchFamily="18" charset="0"/>
              </a:rPr>
              <a:t>Недостатки УМК:</a:t>
            </a:r>
          </a:p>
          <a:p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Часто учебный материал изложен труднодоступным языком для учащихся.</a:t>
            </a:r>
          </a:p>
          <a:p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Мелкие рисунки (но это можно компенсировать  использованием дисков или ресурсами сети).</a:t>
            </a:r>
          </a:p>
          <a:p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Некоторые параграфы очень объемные и научные, особенно в учебниках 6 и 7 классов  (не соответствуют возрастным особенностям обучающихся).</a:t>
            </a:r>
          </a:p>
          <a:p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Недостаток  рабочих тетрадей –  дублирование материала учебников, что не позволяет реализовать творческий подход при работе с ними. Рабочие тетради ориентированы исключительно на репродуктивную деятельность обучающихся.</a:t>
            </a:r>
          </a:p>
          <a:p>
            <a:endParaRPr lang="ru-RU" dirty="0"/>
          </a:p>
        </p:txBody>
      </p:sp>
      <p:pic>
        <p:nvPicPr>
          <p:cNvPr id="5" name="Содержимое 4" descr="7435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263650" y="2275681"/>
            <a:ext cx="2425700" cy="3175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УМК ”Биология. Биологические системы и процессы. 10-11 классы” изд. Мнемозина (авторы: Теремов А.В., Петросова Р.А.) Профильный уровень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скачанные файлы (20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30329" y="1701612"/>
            <a:ext cx="3212977" cy="4084841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43372" y="1600200"/>
            <a:ext cx="5000628" cy="504351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остоинства</a:t>
            </a:r>
          </a:p>
          <a:p>
            <a:pPr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:Учебный материал раздела «Биология: Биологические системы и процессы» логически продолжает содержание курса биологии основной школы, расширяет и углубляет знания о растениях, животных, грибах, бактериях, организме человека, общих закономерностях жизни. Структура учебников отражает системно-уровневый и эволюционный подходы к изучению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биологии.С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целью обеспечения подготовки к сдаче ЕГЭ по биологии в учебники (10-11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)  включены не только разделы обобщающего характера, но и разделы «Растения», «Животные», «Человек и его здоровье».        Программа по биологии 10-11 классов построена на принципиально важной содержательной основе - в раскрытии свойств живой природы, ее закономерностей; многомерности разнообразия уровней организации жизни; историзме явлений в природе и открытий в биологической области знаний; понимании биологии как науки и как явления культуры. Учебники содержат многочисленные цветные иллюстрации, схемы, таблицы, которые делают материал более наглядным, а текст доступным для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понимания.Материал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учебников раскрывает содержание биологических знаний, необходимых для успешной сдачи ЕГЭ. Темы входят в перечень кодификатора ЕГЭ по биологии федерального института педагогических измерений. Составитель учебника участвует в разработке заданий единого экзамена.</a:t>
            </a:r>
          </a:p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Недостатки: нет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Химия О.С. Габриелян Дрофа 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Содержимое 4" descr="cover1__w600 (3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201802"/>
            <a:ext cx="2000265" cy="2957059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71934" y="1142984"/>
            <a:ext cx="5072066" cy="550072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b="1" u="sng" dirty="0" smtClean="0"/>
              <a:t>достоинства</a:t>
            </a:r>
          </a:p>
          <a:p>
            <a:r>
              <a:rPr lang="ru-RU" dirty="0" smtClean="0"/>
              <a:t>1) Четкость определений.</a:t>
            </a:r>
          </a:p>
          <a:p>
            <a:r>
              <a:rPr lang="ru-RU" dirty="0" smtClean="0"/>
              <a:t>2) Систематизация учебного материала в виде таблиц.</a:t>
            </a:r>
          </a:p>
          <a:p>
            <a:r>
              <a:rPr lang="ru-RU" dirty="0" smtClean="0"/>
              <a:t>3) Алгоритмы решения задач и ответы к задачам для самостоятельной работы.</a:t>
            </a:r>
          </a:p>
          <a:p>
            <a:r>
              <a:rPr lang="ru-RU" dirty="0" smtClean="0"/>
              <a:t>4) Выводы (подробные после каждого раздела).</a:t>
            </a:r>
          </a:p>
          <a:p>
            <a:r>
              <a:rPr lang="ru-RU" dirty="0" smtClean="0"/>
              <a:t>5) Вопросы и задания, вызывающие интерес у школьников.</a:t>
            </a:r>
          </a:p>
          <a:p>
            <a:r>
              <a:rPr lang="ru-RU" dirty="0" smtClean="0"/>
              <a:t>6) Химический язык (символика, терминология, номенклатура).</a:t>
            </a:r>
          </a:p>
          <a:p>
            <a:r>
              <a:rPr lang="ru-RU" b="1" dirty="0" smtClean="0"/>
              <a:t> </a:t>
            </a:r>
            <a:r>
              <a:rPr lang="ru-RU" b="1" u="sng" dirty="0" smtClean="0"/>
              <a:t>недостатки</a:t>
            </a:r>
            <a:r>
              <a:rPr lang="ru-RU" b="1" dirty="0" smtClean="0"/>
              <a:t> </a:t>
            </a:r>
            <a:r>
              <a:rPr lang="ru-RU" dirty="0" smtClean="0"/>
              <a:t>Один стереотип понятий и определений  отсутствует, например, строение  атома (составление электронных формул  элементов, тепловой эффект реакций)</a:t>
            </a:r>
          </a:p>
          <a:p>
            <a:endParaRPr lang="ru-RU" u="sng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6" name="Содержимое 4" descr="cover1__w600 (4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3108" y="3743316"/>
            <a:ext cx="2106889" cy="3114684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Химия 10-11(база) О.С. Габриелян Дрофа 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643306" y="1600200"/>
            <a:ext cx="5500694" cy="4972072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Достоинства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.Ведущая идея курса – знания не заучиваются, а выводятся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 основании минимальных, но тщательно отобранных первоначальных сведений.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основу курса химии Габриеляна положено ключевое понятие «химический элемент» в виде трех форм его существования (атомы, простые вещества, соединения с другими элементами). Обучающимся предлагается не запоминать набор химических фактов, а генерировать эти знания на основе общих принципов, теорий и законов химии. Например, рассмотрение особенностей структуры органического вещества, электронных и пространственных эффектов, содержащихся в его составе фрагментов, позволяет спрогнозировать (а не заучивать) химические свойства соединения.  </a:t>
            </a:r>
          </a:p>
          <a:p>
            <a:r>
              <a:rPr lang="ru-RU" sz="1600" b="1" u="sng" dirty="0" err="1" smtClean="0">
                <a:latin typeface="Times New Roman" pitchFamily="18" charset="0"/>
                <a:cs typeface="Times New Roman" pitchFamily="18" charset="0"/>
              </a:rPr>
              <a:t>Недостатки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-Много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интересных заданий в учебниках, но мало времени дается на изучение курса химии по имеющимся программам, поэтому нет возможности вести в данном формате полноценную подготовку к ВПР.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images (2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357298"/>
            <a:ext cx="2414578" cy="375601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скачанные файлы (7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0"/>
            <a:ext cx="1866900" cy="2447925"/>
          </a:xfrm>
        </p:spPr>
      </p:pic>
      <p:pic>
        <p:nvPicPr>
          <p:cNvPr id="6" name="Содержимое 5" descr="img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786050" y="428604"/>
            <a:ext cx="5429256" cy="4071942"/>
          </a:xfrm>
        </p:spPr>
      </p:pic>
      <p:pic>
        <p:nvPicPr>
          <p:cNvPr id="7" name="Содержимое 6" descr="скачанные файлы (9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85852" y="4071942"/>
            <a:ext cx="1866900" cy="2447925"/>
          </a:xfrm>
          <a:prstGeom prst="rect">
            <a:avLst/>
          </a:prstGeom>
        </p:spPr>
      </p:pic>
      <p:pic>
        <p:nvPicPr>
          <p:cNvPr id="8" name="Содержимое 9" descr="скачанные файлы (8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15074" y="4751683"/>
            <a:ext cx="1571636" cy="2106317"/>
          </a:xfrm>
          <a:prstGeom prst="rect">
            <a:avLst/>
          </a:prstGeom>
        </p:spPr>
      </p:pic>
      <p:pic>
        <p:nvPicPr>
          <p:cNvPr id="9" name="Содержимое 8" descr="скачанные файлы (10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00430" y="4429132"/>
            <a:ext cx="2143125" cy="2143125"/>
          </a:xfrm>
          <a:prstGeom prst="rect">
            <a:avLst/>
          </a:prstGeom>
        </p:spPr>
      </p:pic>
      <p:pic>
        <p:nvPicPr>
          <p:cNvPr id="10" name="Содержимое 12" descr="скачанные файлы (11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4282" y="1785926"/>
            <a:ext cx="1657350" cy="219075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УМК «Информатика» для 5–11 классов общеобразовательных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организацийЛ.Л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Босова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А.Ю.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Босова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ООО « БИНОМ. Лаборатория знаний»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b="1" dirty="0" smtClean="0"/>
              <a:t>Завершённая предметная линия учебников «Информатика» для 5–11 классов.</a:t>
            </a:r>
          </a:p>
          <a:p>
            <a:r>
              <a:rPr lang="ru-RU" dirty="0" smtClean="0"/>
              <a:t>УМК отвечает всем современным требованиям и обеспечивает:</a:t>
            </a:r>
          </a:p>
          <a:p>
            <a:r>
              <a:rPr lang="ru-RU" dirty="0" smtClean="0"/>
              <a:t>развитие мотивационных, </a:t>
            </a:r>
            <a:r>
              <a:rPr lang="ru-RU" dirty="0" err="1" smtClean="0"/>
              <a:t>операциональных</a:t>
            </a:r>
            <a:r>
              <a:rPr lang="ru-RU" dirty="0" smtClean="0"/>
              <a:t> и когнитивных личностных ресурсов учащихся;</a:t>
            </a:r>
          </a:p>
          <a:p>
            <a:r>
              <a:rPr lang="ru-RU" dirty="0" smtClean="0"/>
              <a:t>формирование </a:t>
            </a:r>
            <a:r>
              <a:rPr lang="ru-RU" dirty="0" err="1" smtClean="0"/>
              <a:t>ИКТ-компетентности</a:t>
            </a:r>
            <a:r>
              <a:rPr lang="ru-RU" dirty="0" smtClean="0"/>
              <a:t> и подготовку школьников к сдаче ГИА;</a:t>
            </a:r>
          </a:p>
          <a:p>
            <a:r>
              <a:rPr lang="ru-RU" dirty="0" smtClean="0"/>
              <a:t>подготовку молодых людей к жизни и продолжению образования в современном высокотехнологичном мире.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7" name="Содержимое 6" descr="asset-v1-Krasnodar_71_Most_30+Inf_01+2019_03+type@asset+block@23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7829" y="2071678"/>
            <a:ext cx="4407971" cy="3305978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Линия УМК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Алексеев А.И., Николина В.В., Липкина Е.К. География.5-11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кл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183018-350x310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00166" y="3905250"/>
            <a:ext cx="3333750" cy="2952750"/>
          </a:xfrm>
        </p:spPr>
      </p:pic>
      <p:pic>
        <p:nvPicPr>
          <p:cNvPr id="7" name="Содержимое 5" descr="cover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1643050"/>
            <a:ext cx="2095500" cy="2714625"/>
          </a:xfrm>
          <a:prstGeom prst="rect">
            <a:avLst/>
          </a:prstGeom>
        </p:spPr>
      </p:pic>
      <p:pic>
        <p:nvPicPr>
          <p:cNvPr id="10" name="Содержимое 8" descr="скачанные файлы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4612" y="1571612"/>
            <a:ext cx="1524000" cy="2000250"/>
          </a:xfrm>
          <a:prstGeom prst="rect">
            <a:avLst/>
          </a:prstGeom>
        </p:spPr>
      </p:pic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Достоинства: Системно </a:t>
            </a:r>
            <a:r>
              <a:rPr lang="ru-RU" dirty="0" err="1" smtClean="0"/>
              <a:t>практико</a:t>
            </a:r>
            <a:r>
              <a:rPr lang="ru-RU" dirty="0" smtClean="0"/>
              <a:t>- ориентированные  </a:t>
            </a:r>
            <a:r>
              <a:rPr lang="ru-RU" dirty="0" err="1" smtClean="0"/>
              <a:t>разноуровневые</a:t>
            </a:r>
            <a:r>
              <a:rPr lang="ru-RU" dirty="0" smtClean="0"/>
              <a:t>  задания. Задание предусматривающие работу в парах. Наличие картографического материала, мотивирует учащихся, иллюстрации. Много интересных фактов</a:t>
            </a:r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6000" b="1" dirty="0" smtClean="0">
                <a:solidFill>
                  <a:schemeClr val="accent2">
                    <a:lumMod val="75000"/>
                  </a:schemeClr>
                </a:solidFill>
              </a:rPr>
              <a:t> Спасибо за внимание!</a:t>
            </a:r>
            <a:endParaRPr lang="ru-RU" sz="6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b="1" dirty="0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143372" y="1071546"/>
            <a:ext cx="4714908" cy="5286412"/>
          </a:xfrm>
        </p:spPr>
        <p:txBody>
          <a:bodyPr>
            <a:normAutofit/>
          </a:bodyPr>
          <a:lstStyle/>
          <a:p>
            <a:r>
              <a:rPr lang="ru-RU" dirty="0" smtClean="0"/>
              <a:t>Учебник дополняет, систематизирует и обобщает теоретические сведения по русскому языку за курс основной школы и дает возможность учащимся повторить и закрепить полученные знания на практическом материале, а также подготовиться к ЕГЭ.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22" name="Содержимое 21" descr="809443309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571612"/>
            <a:ext cx="3536181" cy="4714908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скачанные файлы (12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3431876" cy="4804626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43372" y="1357298"/>
            <a:ext cx="4543428" cy="4768865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Учебник входит в УМК по русскому языку для 10-11-го классов, который обеспечивает преемственность между разными ступенями школьного образования, являясь продолжением предметной линии для 5-9-го классов (авторы: С. И. Львова, В. В. Львов).</a:t>
            </a:r>
            <a:br>
              <a:rPr lang="ru-RU" dirty="0" smtClean="0"/>
            </a:br>
            <a:r>
              <a:rPr lang="ru-RU" dirty="0" smtClean="0"/>
              <a:t>Учебник реализует идеи интенсивного развития речемыслительных способностей старшеклассников, совершенствования всех видов речевой деятельности, формирования функциональной грамотности и ориентирован на достижение </a:t>
            </a:r>
            <a:r>
              <a:rPr lang="ru-RU" dirty="0" err="1" smtClean="0"/>
              <a:t>метапредметных</a:t>
            </a:r>
            <a:r>
              <a:rPr lang="ru-RU" dirty="0" smtClean="0"/>
              <a:t> результатов обучения. Повторение и систематизация изученного ранее материала обеспечивают эффективную подготовку к ЕГЭ по предмету.</a:t>
            </a:r>
            <a:br>
              <a:rPr lang="ru-RU" dirty="0" smtClean="0"/>
            </a:br>
            <a:r>
              <a:rPr lang="ru-RU" dirty="0" smtClean="0"/>
              <a:t>Учебник соответствует требованиям ФГОС, Примерной основной образовательной программы СОО и направлен на реализацию Концепции преподавания русского языка и литературы в РФ.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5429264"/>
            <a:ext cx="3857652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Базовый и углубленный уровень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Литература</a:t>
            </a:r>
            <a:endParaRPr lang="ru-RU" b="1" dirty="0"/>
          </a:p>
        </p:txBody>
      </p:sp>
      <p:pic>
        <p:nvPicPr>
          <p:cNvPr id="5" name="Содержимое 4" descr="978-5-00092-426-6-415x60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1581162" cy="2286017"/>
          </a:xfrm>
        </p:spPr>
      </p:pic>
      <p:pic>
        <p:nvPicPr>
          <p:cNvPr id="6" name="Содержимое 5" descr="184139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1772816"/>
            <a:ext cx="1527239" cy="2286016"/>
          </a:xfrm>
          <a:prstGeom prst="rect">
            <a:avLst/>
          </a:prstGeom>
        </p:spPr>
      </p:pic>
      <p:pic>
        <p:nvPicPr>
          <p:cNvPr id="7" name="Содержимое 8" descr="115166-2-500x5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28860" y="1643050"/>
            <a:ext cx="2071702" cy="2071702"/>
          </a:xfrm>
          <a:prstGeom prst="rect">
            <a:avLst/>
          </a:prstGeom>
        </p:spPr>
      </p:pic>
      <p:pic>
        <p:nvPicPr>
          <p:cNvPr id="9" name="Содержимое 7" descr="29100-500x5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79712" y="3645024"/>
            <a:ext cx="2096291" cy="2096291"/>
          </a:xfrm>
          <a:prstGeom prst="rect">
            <a:avLst/>
          </a:prstGeom>
        </p:spPr>
      </p:pic>
      <p:pic>
        <p:nvPicPr>
          <p:cNvPr id="12" name="Содержимое 10" descr="185358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7544" y="4077072"/>
            <a:ext cx="1428760" cy="2156619"/>
          </a:xfrm>
          <a:prstGeom prst="rect">
            <a:avLst/>
          </a:prstGeom>
        </p:spPr>
      </p:pic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285860"/>
            <a:ext cx="4038600" cy="5214974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  Учебник соответствует программе но литературе для 5-9 классов (авт.-сост. Г.С. </a:t>
            </a: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Меркин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). Он знакомит школьников с фольклором, произведениями русской и зарубежной литературы от древности до XX века включительно.</a:t>
            </a:r>
            <a:br>
              <a:rPr lang="ru-RU" sz="6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Учебник предназначен для общеобразовательных учреждений: школ, гимназий и лицеев. Методический аппарат учебника позволяет организовать обучение как на базовом, гак и на углублённом уровне.</a:t>
            </a:r>
            <a:br>
              <a:rPr lang="ru-RU" sz="6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Учебник соответствует Федеральному государственному образовательному стандарту </a:t>
            </a: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иПримерной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программе по литературе, входил в новую систему учебников "Инновационная школа" (5-8 классы - авт.-сост. Г.С. </a:t>
            </a: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Меркин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; 9 класс - авт. С.А. Зинин, В.И. Сахаров, В.А. </a:t>
            </a: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Чалмаев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).</a:t>
            </a:r>
            <a:br>
              <a:rPr lang="ru-RU" sz="6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Учебник снабжён </a:t>
            </a: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мультимедийным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приложением, размещённым на сайте издательства "Русское слово«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" name="Содержимое 10" descr="978-5-533-00065-9-396x60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851920" y="5051811"/>
            <a:ext cx="1192085" cy="180618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Математика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Содержимое 4" descr="скачанные файлы (14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504950" cy="2000250"/>
          </a:xfrm>
        </p:spPr>
      </p:pic>
      <p:pic>
        <p:nvPicPr>
          <p:cNvPr id="7" name="Содержимое 5" descr="скачанные файлы (15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1357298"/>
            <a:ext cx="1857375" cy="2457450"/>
          </a:xfrm>
          <a:prstGeom prst="rect">
            <a:avLst/>
          </a:prstGeom>
        </p:spPr>
      </p:pic>
      <p:pic>
        <p:nvPicPr>
          <p:cNvPr id="10" name="Содержимое 8" descr="скачанные файлы (16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10" y="3500438"/>
            <a:ext cx="1885950" cy="2419350"/>
          </a:xfrm>
          <a:prstGeom prst="rect">
            <a:avLst/>
          </a:prstGeom>
        </p:spPr>
      </p:pic>
      <p:pic>
        <p:nvPicPr>
          <p:cNvPr id="15" name="Содержимое 11" descr="скачанные файлы (17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14546" y="4643446"/>
            <a:ext cx="1876425" cy="2438400"/>
          </a:xfrm>
          <a:prstGeom prst="rect">
            <a:avLst/>
          </a:prstGeom>
        </p:spPr>
      </p:pic>
      <p:sp>
        <p:nvSpPr>
          <p:cNvPr id="16" name="Содержимое 15"/>
          <p:cNvSpPr>
            <a:spLocks noGrp="1"/>
          </p:cNvSpPr>
          <p:nvPr>
            <p:ph sz="half" idx="2"/>
          </p:nvPr>
        </p:nvSpPr>
        <p:spPr>
          <a:xfrm>
            <a:off x="4071934" y="1071546"/>
            <a:ext cx="4857784" cy="5786454"/>
          </a:xfrm>
        </p:spPr>
        <p:txBody>
          <a:bodyPr>
            <a:normAutofit fontScale="40000" lnSpcReduction="20000"/>
          </a:bodyPr>
          <a:lstStyle/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На  данный  момент  УМК  «Математика» (авторский  коллектив  А.Г  Мерзляк,  В.Б  Полонский  и  М.С  Якир)  это  единственный   УМК,  который  предоставляет  возможность  перейти  с   УМК  «Математика»  под  редакцией 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Виленкина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 Н.Я   без  особых  затруднений. </a:t>
            </a:r>
          </a:p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Какие преимущества учебников УМК  авторского  коллектива  А.Г  Мерзляк,  В.Б  Полонский  и  М.С  Якир хотелось бы отметить</a:t>
            </a:r>
          </a:p>
          <a:p>
            <a:pPr lvl="0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Наличие всего необходимого для преподавания :</a:t>
            </a:r>
          </a:p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-учебник</a:t>
            </a:r>
          </a:p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-дидактические материалы </a:t>
            </a:r>
          </a:p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-методическое пособие для учителя (есть технологическая карта к каждому уроку) </a:t>
            </a:r>
          </a:p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-  математические диктанты к каждой теме,</a:t>
            </a:r>
          </a:p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-  контрольные работы на 4 варианта</a:t>
            </a:r>
          </a:p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         - тетрадь с печатной основой</a:t>
            </a:r>
          </a:p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В  учебнике  Мерзляка  задачи  более  систематизированы  по  уровню  сложности.</a:t>
            </a:r>
          </a:p>
          <a:p>
            <a:pPr lvl="0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Доступно и качественно, с примерами подается теоретический материал</a:t>
            </a:r>
          </a:p>
          <a:p>
            <a:pPr lvl="0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В каждом параграфе система упражнений простроена от простого к сложному, достаточное количество упражнений. На каждую задачу классной работы дается аналогичная на домашнюю. Номера для классной и домашней работы выделены цветом После каждой главы имеется собранный на одной-двух страницах весь теоретический материал главы, что позволяет быстро повторять материал.</a:t>
            </a:r>
          </a:p>
          <a:p>
            <a:pPr lvl="0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В каждом параграфе имеются задачи повышенного уровня сложности для работы с сильными учащимися.</a:t>
            </a:r>
          </a:p>
          <a:p>
            <a:pPr lvl="0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Начиная с 5 класса в математике вводятся уравнения и неравенства с параметром</a:t>
            </a:r>
          </a:p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Материал  в  рубрике «Когда  сделаны  уроки»  у  Мерзляка  настолько  богат,  что  избавляет  от  необходимости  поиска  дополнительных  источников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Математика</a:t>
            </a:r>
            <a:endParaRPr lang="ru-RU" dirty="0"/>
          </a:p>
        </p:txBody>
      </p:sp>
      <p:pic>
        <p:nvPicPr>
          <p:cNvPr id="5" name="Содержимое 4" descr="скачанные файлы (18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052736"/>
            <a:ext cx="2376264" cy="3115815"/>
          </a:xfrm>
        </p:spPr>
      </p:pic>
      <p:pic>
        <p:nvPicPr>
          <p:cNvPr id="7" name="Содержимое 5" descr="59b9220751cf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67930" y="3861047"/>
            <a:ext cx="2316038" cy="3006067"/>
          </a:xfrm>
          <a:prstGeom prst="rect">
            <a:avLst/>
          </a:prstGeom>
        </p:spPr>
      </p:pic>
      <p:pic>
        <p:nvPicPr>
          <p:cNvPr id="10" name="Содержимое 8" descr="5b438aca0e47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1391321"/>
            <a:ext cx="3168352" cy="4112316"/>
          </a:xfrm>
          <a:prstGeom prst="rect">
            <a:avLst/>
          </a:prstGeom>
        </p:spPr>
      </p:pic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sz="27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УМК Английский в фокусе. Учебник. ФГОС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( базовый уровень)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Содержимое 4" descr="183065-350x31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2071678"/>
            <a:ext cx="2786050" cy="2467644"/>
          </a:xfrm>
        </p:spPr>
      </p:pic>
      <p:pic>
        <p:nvPicPr>
          <p:cNvPr id="7" name="Содержимое 5" descr="coverbi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4357694"/>
            <a:ext cx="1571636" cy="2247050"/>
          </a:xfrm>
          <a:prstGeom prst="rect">
            <a:avLst/>
          </a:prstGeom>
        </p:spPr>
      </p:pic>
      <p:pic>
        <p:nvPicPr>
          <p:cNvPr id="10" name="Содержимое 8" descr="images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71802" y="2000240"/>
            <a:ext cx="1285875" cy="1905000"/>
          </a:xfrm>
          <a:prstGeom prst="rect">
            <a:avLst/>
          </a:prstGeom>
        </p:spPr>
      </p:pic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Ваулина, Дули, </a:t>
            </a:r>
            <a:r>
              <a:rPr lang="ru-RU" dirty="0" err="1" smtClean="0"/>
              <a:t>Подоляко</a:t>
            </a:r>
            <a:r>
              <a:rPr lang="ru-RU" dirty="0" smtClean="0"/>
              <a:t>: Английский язык. 2-11 </a:t>
            </a:r>
            <a:r>
              <a:rPr lang="ru-RU" dirty="0" err="1" smtClean="0"/>
              <a:t>кл</a:t>
            </a:r>
            <a:r>
              <a:rPr lang="ru-RU" dirty="0" smtClean="0"/>
              <a:t> класс. </a:t>
            </a:r>
          </a:p>
          <a:p>
            <a:r>
              <a:rPr lang="ru-RU" dirty="0" smtClean="0"/>
              <a:t>Совместная продукция российского издательства «Просвещение» и британского издательства “</a:t>
            </a:r>
            <a:r>
              <a:rPr lang="ru-RU" dirty="0" err="1" smtClean="0"/>
              <a:t>Express</a:t>
            </a:r>
            <a:r>
              <a:rPr lang="ru-RU" dirty="0" smtClean="0"/>
              <a:t> </a:t>
            </a:r>
            <a:r>
              <a:rPr lang="ru-RU" dirty="0" err="1" smtClean="0"/>
              <a:t>Publishing</a:t>
            </a:r>
            <a:r>
              <a:rPr lang="ru-RU" dirty="0" smtClean="0"/>
              <a:t>”, в которой нашли отражение традиционные подходы и современные тенденции российской и зарубежных методик обучения английскому языку.</a:t>
            </a:r>
            <a:endParaRPr lang="ru-RU" dirty="0"/>
          </a:p>
        </p:txBody>
      </p:sp>
      <p:pic>
        <p:nvPicPr>
          <p:cNvPr id="12" name="Содержимое 4" descr="086ec01c-8a8e-11e8-b216-0050569c7d1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43240" y="4429132"/>
            <a:ext cx="1415080" cy="2071678"/>
          </a:xfrm>
          <a:prstGeom prst="rect">
            <a:avLst/>
          </a:prstGeom>
        </p:spPr>
      </p:pic>
      <p:pic>
        <p:nvPicPr>
          <p:cNvPr id="13" name="Содержимое 6" descr="28545b4e-4af8-11e9-ba45-0050569c7d1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2910" y="0"/>
            <a:ext cx="1571636" cy="192368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1906</Words>
  <Application>Microsoft Office PowerPoint</Application>
  <PresentationFormat>Экран (4:3)</PresentationFormat>
  <Paragraphs>123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Особенности выбора УМК для  обеспечения учебного процесса ГБОУ СОШ №5 «ОЦ « Лидер»</vt:lpstr>
      <vt:lpstr>Начальная школа XXIвека</vt:lpstr>
      <vt:lpstr>Презентация PowerPoint</vt:lpstr>
      <vt:lpstr>Презентация PowerPoint</vt:lpstr>
      <vt:lpstr>Презентация PowerPoint</vt:lpstr>
      <vt:lpstr>Литература</vt:lpstr>
      <vt:lpstr>Математика</vt:lpstr>
      <vt:lpstr>Математика</vt:lpstr>
      <vt:lpstr>УМК Английский в фокусе. Учебник. ФГОС  ( базовый уровень)</vt:lpstr>
      <vt:lpstr>УМК "Звездный английский" (2-11) Углублённое изучение-  6 часов в неделю</vt:lpstr>
      <vt:lpstr>  УМК История России под редакцией Торкунова А. В. (6-10)  </vt:lpstr>
      <vt:lpstr>Обществознание( базовый уровень)</vt:lpstr>
      <vt:lpstr>Обществознание</vt:lpstr>
      <vt:lpstr>Экономика. 10-11 классы. Книга 1. Основы экономической теории | Иванов Сергей Иванович, Скляр Моисей Абрамович </vt:lpstr>
      <vt:lpstr>А.Ф. Никитин, Т.И. Никитина Право. 10–11 класс. Базовый и углублённый уровни</vt:lpstr>
      <vt:lpstr>УМК Всеобщая история Вигасин А. А. - Сороко-Цюпа О. С. (5-10) </vt:lpstr>
      <vt:lpstr>Линия УМК А.В. Перышкина. Физика (7-9) </vt:lpstr>
      <vt:lpstr>Линия УМК А.В. Перышкина. Физика (7-9) </vt:lpstr>
      <vt:lpstr>Линия УМК А.В. Перышкина. Физика (7-9) </vt:lpstr>
      <vt:lpstr>Г.Я. Мякишев, Б.Б. Буховцев, Н.Н.Сотский Физика 10,11 класс/ базовый уровень, Просвещение, 2017г</vt:lpstr>
      <vt:lpstr>ЕСТЕСТВОЗНАНИЕ/ под. ред.  И. Ю. Алексашиной и др. Естествознание 10 класс , /базовый уровень, М., Просвещение, 2019 г. </vt:lpstr>
      <vt:lpstr> АСТРОНОМИЯ Б. А. Воронцов-Вельяминов, Астрономия 10-11 класс </vt:lpstr>
      <vt:lpstr>УМК Физика. Под ред. Пинского (10-11) Углублённый уровень </vt:lpstr>
      <vt:lpstr>  Линия УМК И. Н. Пономаревой. Биология (Концентрическая) (5-9)  </vt:lpstr>
      <vt:lpstr>УМК Биология. Базовый уровень, Пономарева И.Н., Корнилова О.А. и др. </vt:lpstr>
      <vt:lpstr>УМК Биология. Базовый уровень, Пономарева И.Н., Корнилова О.А. и др</vt:lpstr>
      <vt:lpstr>УМК ”Биология. Биологические системы и процессы. 10-11 классы” изд. Мнемозина (авторы: Теремов А.В., Петросова Р.А.) Профильный уровень </vt:lpstr>
      <vt:lpstr>Химия О.С. Габриелян Дрофа </vt:lpstr>
      <vt:lpstr>Химия 10-11(база) О.С. Габриелян Дрофа </vt:lpstr>
      <vt:lpstr> УМК «Информатика» для 5–11 классов общеобразовательных организацийЛ.Л. Босова, А.Ю. Босова ООО « БИНОМ. Лаборатория знаний»</vt:lpstr>
      <vt:lpstr>Линия УМК Алексеев А.И., Николина В.В., Липкина Е.К. География.5-11 кл 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УМК</dc:title>
  <dc:creator>User</dc:creator>
  <cp:lastModifiedBy>Татьяна</cp:lastModifiedBy>
  <cp:revision>55</cp:revision>
  <dcterms:created xsi:type="dcterms:W3CDTF">2021-02-05T16:51:41Z</dcterms:created>
  <dcterms:modified xsi:type="dcterms:W3CDTF">2021-03-10T06:32:12Z</dcterms:modified>
</cp:coreProperties>
</file>