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18"/>
  </p:notesMasterIdLst>
  <p:sldIdLst>
    <p:sldId id="256" r:id="rId2"/>
    <p:sldId id="260" r:id="rId3"/>
    <p:sldId id="264" r:id="rId4"/>
    <p:sldId id="275" r:id="rId5"/>
    <p:sldId id="276" r:id="rId6"/>
    <p:sldId id="277" r:id="rId7"/>
    <p:sldId id="265" r:id="rId8"/>
    <p:sldId id="269" r:id="rId9"/>
    <p:sldId id="270" r:id="rId10"/>
    <p:sldId id="271" r:id="rId11"/>
    <p:sldId id="273" r:id="rId12"/>
    <p:sldId id="282" r:id="rId13"/>
    <p:sldId id="283" r:id="rId14"/>
    <p:sldId id="284" r:id="rId15"/>
    <p:sldId id="285" r:id="rId16"/>
    <p:sldId id="279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9" autoAdjust="0"/>
    <p:restoredTop sz="84604" autoAdjust="0"/>
  </p:normalViewPr>
  <p:slideViewPr>
    <p:cSldViewPr>
      <p:cViewPr varScale="1">
        <p:scale>
          <a:sx n="87" d="100"/>
          <a:sy n="87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0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6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6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6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40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05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7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A5E48A96-E1BB-4C8F-80B2-32A47A48A9D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5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4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88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4740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29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43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12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36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842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5301209"/>
            <a:ext cx="6408712" cy="108012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87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  <a:lvl2pPr>
              <a:defRPr>
                <a:solidFill>
                  <a:srgbClr val="7030A0"/>
                </a:solidFill>
              </a:defRPr>
            </a:lvl2pPr>
            <a:lvl3pPr>
              <a:defRPr>
                <a:solidFill>
                  <a:srgbClr val="7030A0"/>
                </a:solidFill>
              </a:defRPr>
            </a:lvl3pPr>
            <a:lvl4pPr>
              <a:defRPr>
                <a:solidFill>
                  <a:srgbClr val="7030A0"/>
                </a:solidFill>
              </a:defRPr>
            </a:lvl4pPr>
            <a:lvl5pPr>
              <a:defRPr>
                <a:solidFill>
                  <a:srgbClr val="7030A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1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A5E48A96-E1BB-4C8F-80B2-32A47A48A9D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09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90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77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51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6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91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2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8" name="Рисунок 47">
            <a:hlinkClick r:id="rId22"/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26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47" r:id="rId18"/>
    <p:sldLayoutId id="2147483673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8"/>
          <a:stretch/>
        </p:blipFill>
        <p:spPr>
          <a:xfrm>
            <a:off x="-12473" y="1"/>
            <a:ext cx="9144000" cy="3789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15" y="4293096"/>
            <a:ext cx="9024023" cy="799159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/>
              <a:t>Обработка большого массива данных (Задание № 14)</a:t>
            </a:r>
            <a:endParaRPr lang="ru-RU" sz="3600" b="1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5364087" y="574789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>
                <a:latin typeface="+mj-lt"/>
                <a:ea typeface="+mj-ea"/>
                <a:cs typeface="+mj-cs"/>
              </a:rPr>
              <a:t>Мамаджанова</a:t>
            </a:r>
            <a:r>
              <a:rPr lang="ru-RU" dirty="0">
                <a:latin typeface="+mj-lt"/>
                <a:ea typeface="+mj-ea"/>
                <a:cs typeface="+mj-cs"/>
              </a:rPr>
              <a:t> Ю.А.</a:t>
            </a:r>
          </a:p>
          <a:p>
            <a:pPr algn="r"/>
            <a:r>
              <a:rPr lang="ru-RU" dirty="0">
                <a:latin typeface="+mj-lt"/>
                <a:ea typeface="+mj-ea"/>
                <a:cs typeface="+mj-cs"/>
              </a:rPr>
              <a:t>ГБОУ СОШ с. Георгиевка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535" y="1047251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№2. </a:t>
            </a:r>
            <a:r>
              <a:rPr lang="ru-RU" dirty="0" smtClean="0"/>
              <a:t>«Какова средняя численность  населения городов, количество жителей которых  не превышает 100 тыс. человек»  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Выделяем 1 строку 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Выбираем в меню  Главная – Сортировка и фильтр – Фильтр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В столбце </a:t>
            </a:r>
            <a:r>
              <a:rPr lang="en-US" dirty="0" smtClean="0"/>
              <a:t>B</a:t>
            </a: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выбираем  Числовые фильтры  меньше или равно 100 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Нажимаем  ОК</a:t>
            </a: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258888" y="25400"/>
            <a:ext cx="7429500" cy="1082675"/>
          </a:xfrm>
        </p:spPr>
        <p:txBody>
          <a:bodyPr>
            <a:normAutofit/>
          </a:bodyPr>
          <a:lstStyle/>
          <a:p>
            <a:pPr algn="ctr"/>
            <a:r>
              <a:rPr lang="ru-RU" sz="3100" cap="none" dirty="0" smtClean="0"/>
              <a:t>Задание № 14 из сборника «ОГЭ-2020» </a:t>
            </a: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sz="2700" cap="none" dirty="0" smtClean="0"/>
              <a:t>под ред. В.Р. </a:t>
            </a:r>
            <a:r>
              <a:rPr lang="ru-RU" sz="2700" cap="none" dirty="0" err="1" smtClean="0"/>
              <a:t>Лещинер</a:t>
            </a:r>
            <a:r>
              <a:rPr lang="ru-RU" sz="2700" cap="none" dirty="0" smtClean="0"/>
              <a:t>, Ю.С. </a:t>
            </a:r>
            <a:r>
              <a:rPr lang="ru-RU" sz="2700" cap="none" dirty="0" err="1" smtClean="0"/>
              <a:t>Путимцева</a:t>
            </a:r>
            <a:endParaRPr lang="ru-RU" sz="2700" cap="none" dirty="0"/>
          </a:p>
        </p:txBody>
      </p:sp>
      <p:sp>
        <p:nvSpPr>
          <p:cNvPr id="8" name="TextBox 7"/>
          <p:cNvSpPr txBox="1"/>
          <p:nvPr/>
        </p:nvSpPr>
        <p:spPr>
          <a:xfrm>
            <a:off x="676535" y="2700757"/>
            <a:ext cx="44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Выделяем  столбец В  </a:t>
            </a:r>
          </a:p>
          <a:p>
            <a:r>
              <a:rPr lang="ru-RU" dirty="0" smtClean="0"/>
              <a:t>6. На панели </a:t>
            </a:r>
            <a:r>
              <a:rPr lang="ru-RU" dirty="0"/>
              <a:t>задач </a:t>
            </a:r>
            <a:r>
              <a:rPr lang="ru-RU" dirty="0" smtClean="0"/>
              <a:t>видим: количество записей, сумму в этих ячейках </a:t>
            </a:r>
            <a:r>
              <a:rPr lang="ru-RU" dirty="0"/>
              <a:t>и среднее </a:t>
            </a:r>
            <a:r>
              <a:rPr lang="ru-RU" dirty="0" smtClean="0"/>
              <a:t>значение. </a:t>
            </a:r>
          </a:p>
          <a:p>
            <a:r>
              <a:rPr lang="ru-RU" dirty="0" smtClean="0"/>
              <a:t>7. Записываем среднее значение в нужную ячейку.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8039"/>
          <a:stretch/>
        </p:blipFill>
        <p:spPr>
          <a:xfrm>
            <a:off x="4932041" y="2546914"/>
            <a:ext cx="4195174" cy="2721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15" y="5476562"/>
            <a:ext cx="9036496" cy="98779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796136" y="6045227"/>
            <a:ext cx="3240360" cy="488763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560" y="908720"/>
            <a:ext cx="8399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№3. </a:t>
            </a:r>
            <a:r>
              <a:rPr lang="ru-RU" dirty="0"/>
              <a:t>«Постройте круговую диаграмму, отображающую соотношение количество городов </a:t>
            </a:r>
            <a:r>
              <a:rPr lang="ru-RU" dirty="0" smtClean="0"/>
              <a:t>Беларуси, Египта и Турции»</a:t>
            </a:r>
            <a:endParaRPr lang="en-US" dirty="0"/>
          </a:p>
          <a:p>
            <a:pPr marL="342900" indent="-342900"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столбце С оставляем галочку только напротив Беларусь </a:t>
            </a:r>
            <a:r>
              <a:rPr lang="ru-RU" dirty="0" smtClean="0"/>
              <a:t> (Турция, Египет)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 панели </a:t>
            </a:r>
            <a:r>
              <a:rPr lang="ru-RU" dirty="0"/>
              <a:t>задач </a:t>
            </a:r>
            <a:r>
              <a:rPr lang="ru-RU" dirty="0" smtClean="0"/>
              <a:t>видим количество записей удовлетворяющих условию. 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Записываем  значение в нужные ячейки.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Выделяем </a:t>
            </a:r>
            <a:r>
              <a:rPr lang="ru-RU" dirty="0"/>
              <a:t>диапазон </a:t>
            </a:r>
            <a:r>
              <a:rPr lang="en-US" dirty="0" smtClean="0"/>
              <a:t>G1</a:t>
            </a:r>
            <a:r>
              <a:rPr lang="ru-RU" dirty="0" smtClean="0"/>
              <a:t>:</a:t>
            </a:r>
            <a:r>
              <a:rPr lang="en-US" dirty="0" smtClean="0"/>
              <a:t>I2</a:t>
            </a:r>
            <a:r>
              <a:rPr lang="ru-RU" dirty="0" smtClean="0"/>
              <a:t> </a:t>
            </a:r>
            <a:r>
              <a:rPr lang="ru-RU" dirty="0"/>
              <a:t>и строим круговую </a:t>
            </a:r>
            <a:r>
              <a:rPr lang="ru-RU" dirty="0" smtClean="0"/>
              <a:t>диаграмму.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1115616" y="0"/>
            <a:ext cx="7429500" cy="1082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100" cap="none" dirty="0" smtClean="0"/>
              <a:t>Задание № 14 из сборника «ОГЭ-2020» </a:t>
            </a: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sz="2700" cap="none" dirty="0" smtClean="0"/>
              <a:t>под ред. В.Р. </a:t>
            </a:r>
            <a:r>
              <a:rPr lang="ru-RU" sz="2700" cap="none" dirty="0" err="1" smtClean="0"/>
              <a:t>Лещинер</a:t>
            </a:r>
            <a:r>
              <a:rPr lang="ru-RU" sz="2700" cap="none" dirty="0" smtClean="0"/>
              <a:t>, Ю.С. </a:t>
            </a:r>
            <a:r>
              <a:rPr lang="ru-RU" sz="2700" cap="none" dirty="0" err="1" smtClean="0"/>
              <a:t>Путимцева</a:t>
            </a:r>
            <a:endParaRPr lang="ru-RU" sz="2700" cap="none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691488"/>
            <a:ext cx="4524375" cy="416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1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723" y="853580"/>
            <a:ext cx="6352554" cy="5988327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1258888" y="25400"/>
            <a:ext cx="7429500" cy="1082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100" cap="none" dirty="0" smtClean="0"/>
              <a:t>Задание № 14 из открытого 1 варианта</a:t>
            </a:r>
            <a:endParaRPr lang="ru-RU" sz="2700" cap="none" dirty="0"/>
          </a:p>
        </p:txBody>
      </p:sp>
    </p:spTree>
    <p:extLst>
      <p:ext uri="{BB962C8B-B14F-4D97-AF65-F5344CB8AC3E}">
        <p14:creationId xmlns:p14="http://schemas.microsoft.com/office/powerpoint/2010/main" val="8180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932" y="1342604"/>
            <a:ext cx="365304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№1. </a:t>
            </a:r>
            <a:r>
              <a:rPr lang="ru-RU" dirty="0" smtClean="0"/>
              <a:t>«Сколько продуктов в таблице содержат меньше 20г углеводов и больше 20г белков» 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Выделяем 1 строку 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Выбираем в меню  Главная –        Сортировка и фильтр – Фильтр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В столбце </a:t>
            </a:r>
            <a:r>
              <a:rPr lang="en-US" dirty="0" smtClean="0"/>
              <a:t>D</a:t>
            </a:r>
            <a:r>
              <a:rPr lang="ru-RU" dirty="0" smtClean="0"/>
              <a:t> выбираем </a:t>
            </a:r>
            <a:r>
              <a:rPr lang="ru-RU" dirty="0"/>
              <a:t>Ч</a:t>
            </a:r>
            <a:r>
              <a:rPr lang="ru-RU" dirty="0" smtClean="0"/>
              <a:t>исловой фильтр  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Нажимаем  ОК</a:t>
            </a:r>
          </a:p>
          <a:p>
            <a:pPr marL="342900" indent="-342900">
              <a:buFontTx/>
              <a:buAutoNum type="arabicPeriod" startAt="3"/>
            </a:pPr>
            <a:r>
              <a:rPr lang="ru-RU" dirty="0"/>
              <a:t>В столбце </a:t>
            </a:r>
            <a:r>
              <a:rPr lang="ru-RU" dirty="0" smtClean="0"/>
              <a:t>С </a:t>
            </a:r>
            <a:r>
              <a:rPr lang="ru-RU" dirty="0"/>
              <a:t>выбираем Числовой </a:t>
            </a:r>
            <a:r>
              <a:rPr lang="ru-RU" dirty="0" smtClean="0"/>
              <a:t>фильтр (больше)  </a:t>
            </a:r>
            <a:endParaRPr lang="ru-RU" dirty="0"/>
          </a:p>
          <a:p>
            <a:pPr marL="342900" indent="-342900">
              <a:buAutoNum type="arabicPeriod" startAt="3"/>
            </a:pPr>
            <a:r>
              <a:rPr lang="ru-RU" dirty="0" smtClean="0"/>
              <a:t>Записываем результат в ячейку </a:t>
            </a:r>
            <a:r>
              <a:rPr lang="ru-RU" dirty="0"/>
              <a:t>Н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258888" y="25400"/>
            <a:ext cx="7429500" cy="1082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100" cap="none" dirty="0" smtClean="0"/>
              <a:t>Задание № 14 из открытого 1 варианта</a:t>
            </a:r>
            <a:endParaRPr lang="ru-RU" sz="2700" cap="none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94" t="20469" r="31691" b="27852"/>
          <a:stretch/>
        </p:blipFill>
        <p:spPr>
          <a:xfrm>
            <a:off x="4211960" y="810059"/>
            <a:ext cx="4788024" cy="3672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4758212"/>
            <a:ext cx="4216669" cy="97020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220072" y="5243315"/>
            <a:ext cx="2232248" cy="46129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90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823" y="63829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№2. </a:t>
            </a:r>
            <a:r>
              <a:rPr lang="ru-RU" dirty="0" smtClean="0"/>
              <a:t>«Какова средняя калорийность продуктов с содержанием углеводов 0г»  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Выделяем 1 строку 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Выбираем в меню  Главная – Сортировка и фильтр – Фильтр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В столбце </a:t>
            </a:r>
            <a:r>
              <a:rPr lang="en-US" dirty="0"/>
              <a:t>D</a:t>
            </a:r>
            <a:r>
              <a:rPr lang="ru-RU" dirty="0" smtClean="0"/>
              <a:t>  оставляем галочку только напротив </a:t>
            </a:r>
            <a:r>
              <a:rPr lang="en-US" dirty="0" smtClean="0"/>
              <a:t>0,0</a:t>
            </a:r>
            <a:endParaRPr lang="ru-RU" dirty="0" smtClean="0"/>
          </a:p>
          <a:p>
            <a:pPr marL="342900" indent="-342900">
              <a:buAutoNum type="arabicPeriod" startAt="3"/>
            </a:pPr>
            <a:r>
              <a:rPr lang="ru-RU" dirty="0" smtClean="0"/>
              <a:t>Нажимаем  ОК</a:t>
            </a: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043608" y="4194"/>
            <a:ext cx="7429500" cy="811312"/>
          </a:xfrm>
        </p:spPr>
        <p:txBody>
          <a:bodyPr>
            <a:normAutofit/>
          </a:bodyPr>
          <a:lstStyle/>
          <a:p>
            <a:pPr algn="ctr"/>
            <a:r>
              <a:rPr lang="ru-RU" sz="3100" cap="none" dirty="0"/>
              <a:t>Задание № 14 из открытого 1 варианта</a:t>
            </a:r>
            <a:endParaRPr lang="ru-RU" sz="2700" cap="none" dirty="0"/>
          </a:p>
        </p:txBody>
      </p:sp>
      <p:sp>
        <p:nvSpPr>
          <p:cNvPr id="8" name="TextBox 7"/>
          <p:cNvSpPr txBox="1"/>
          <p:nvPr/>
        </p:nvSpPr>
        <p:spPr>
          <a:xfrm>
            <a:off x="749823" y="2392624"/>
            <a:ext cx="45224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Выделяем  столбец Е  </a:t>
            </a:r>
          </a:p>
          <a:p>
            <a:r>
              <a:rPr lang="ru-RU" dirty="0" smtClean="0"/>
              <a:t>6. На панели </a:t>
            </a:r>
            <a:r>
              <a:rPr lang="ru-RU" dirty="0"/>
              <a:t>задач </a:t>
            </a:r>
            <a:r>
              <a:rPr lang="ru-RU" dirty="0" smtClean="0"/>
              <a:t>видим: количество записей, сумму в этих ячейках </a:t>
            </a:r>
            <a:r>
              <a:rPr lang="ru-RU" dirty="0"/>
              <a:t>и среднее </a:t>
            </a:r>
            <a:r>
              <a:rPr lang="ru-RU" dirty="0" smtClean="0"/>
              <a:t>значение. Обращаем внимание, что точность сейчас – 1 знак после запятой, а нам нужно минимум 2, поэтому в выделенных ячейках меняем формат (Формат ячеек – Числовой – Число десятичных знаков – 2)</a:t>
            </a:r>
          </a:p>
          <a:p>
            <a:r>
              <a:rPr lang="ru-RU" dirty="0" smtClean="0"/>
              <a:t>7. Получаем нужную точность и записываем среднее значение в нужную ячейку.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6375" t="22684" r="33463" b="27113"/>
          <a:stretch/>
        </p:blipFill>
        <p:spPr>
          <a:xfrm>
            <a:off x="5696739" y="2060848"/>
            <a:ext cx="3355925" cy="3355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050553"/>
            <a:ext cx="4098232" cy="91440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6031568" y="4519347"/>
            <a:ext cx="1728192" cy="4612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4421017"/>
            <a:ext cx="3837090" cy="2180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711" y="6136277"/>
            <a:ext cx="8958735" cy="600075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674245" y="6275058"/>
            <a:ext cx="1728192" cy="46129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5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9048" y="762671"/>
            <a:ext cx="8265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№3. </a:t>
            </a:r>
            <a:r>
              <a:rPr lang="ru-RU" dirty="0"/>
              <a:t>«Постройте круговую диаграмму, отображающую соотношение </a:t>
            </a:r>
            <a:r>
              <a:rPr lang="ru-RU" dirty="0" smtClean="0"/>
              <a:t>среднего количества жиров, белков и углеводов в первых 100 продуктах»</a:t>
            </a:r>
            <a:endParaRPr lang="en-US" dirty="0"/>
          </a:p>
          <a:p>
            <a:pPr marL="342900" indent="-342900"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столбце </a:t>
            </a:r>
            <a:r>
              <a:rPr lang="ru-RU" dirty="0" smtClean="0"/>
              <a:t>В выделяем нужное количество записей (диапазон В2:В101)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 панели </a:t>
            </a:r>
            <a:r>
              <a:rPr lang="ru-RU" dirty="0"/>
              <a:t>задач </a:t>
            </a:r>
            <a:r>
              <a:rPr lang="ru-RU" dirty="0" smtClean="0"/>
              <a:t>видим количество записей удовлетворяющих условию. 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Записываем  значение в нужные ячейки.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Аналогично для столбцов С и </a:t>
            </a:r>
            <a:r>
              <a:rPr lang="en-US" dirty="0" smtClean="0"/>
              <a:t>D</a:t>
            </a:r>
            <a:endParaRPr lang="ru-RU" dirty="0" smtClean="0"/>
          </a:p>
          <a:p>
            <a:pPr marL="342900" indent="-342900">
              <a:buAutoNum type="arabicPeriod" startAt="3"/>
            </a:pPr>
            <a:r>
              <a:rPr lang="ru-RU" dirty="0" smtClean="0"/>
              <a:t>Выделяем </a:t>
            </a:r>
            <a:r>
              <a:rPr lang="ru-RU" dirty="0"/>
              <a:t>диапазон </a:t>
            </a:r>
            <a:r>
              <a:rPr lang="en-US" dirty="0" smtClean="0"/>
              <a:t>I1</a:t>
            </a:r>
            <a:r>
              <a:rPr lang="ru-RU" dirty="0" smtClean="0"/>
              <a:t>:</a:t>
            </a:r>
            <a:r>
              <a:rPr lang="en-US" dirty="0" smtClean="0"/>
              <a:t>K2</a:t>
            </a:r>
            <a:r>
              <a:rPr lang="ru-RU" dirty="0" smtClean="0"/>
              <a:t> </a:t>
            </a:r>
            <a:r>
              <a:rPr lang="ru-RU" dirty="0"/>
              <a:t>и строим круговую </a:t>
            </a:r>
            <a:r>
              <a:rPr lang="ru-RU" dirty="0" smtClean="0"/>
              <a:t>диаграмму, выбирая нужный макет.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1115616" y="1"/>
            <a:ext cx="74295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100" cap="none" dirty="0"/>
              <a:t>Задание № 14 из открытого 1 варианта</a:t>
            </a:r>
            <a:endParaRPr lang="ru-RU" sz="2700" cap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212832"/>
            <a:ext cx="3400425" cy="47625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83568" y="3367592"/>
            <a:ext cx="2016224" cy="46129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2924944"/>
            <a:ext cx="3349344" cy="38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6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132856"/>
            <a:ext cx="7429499" cy="1478570"/>
          </a:xfrm>
        </p:spPr>
        <p:txBody>
          <a:bodyPr/>
          <a:lstStyle/>
          <a:p>
            <a:pPr algn="ctr"/>
            <a:r>
              <a:rPr lang="ru-RU" cap="none" dirty="0" smtClean="0"/>
              <a:t>Спасибо за внимание!</a:t>
            </a:r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15770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367492"/>
              </p:ext>
            </p:extLst>
          </p:nvPr>
        </p:nvGraphicFramePr>
        <p:xfrm>
          <a:off x="0" y="2946"/>
          <a:ext cx="9144000" cy="685505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907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6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0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Microsoft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pPr algn="ctr"/>
                      <a:r>
                        <a:rPr lang="en-US" sz="1600" dirty="0" smtClean="0"/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Назначение</a:t>
                      </a:r>
                      <a:r>
                        <a:rPr lang="ru-RU" sz="1600" baseline="0" dirty="0" smtClean="0"/>
                        <a:t> формулы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21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СУММ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Суммирует аргументы</a:t>
                      </a:r>
                      <a:endParaRPr lang="ru-RU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216">
                <a:tc>
                  <a:txBody>
                    <a:bodyPr/>
                    <a:lstStyle/>
                    <a:p>
                      <a:r>
                        <a:rPr lang="ru-RU" sz="1600" dirty="0"/>
                        <a:t>СУММЕСЛИ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Суммирует ячейки, заданные указанным условием</a:t>
                      </a:r>
                      <a:endParaRPr lang="ru-RU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СУММЕСЛИМН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Суммирует ячейки, удовлетворяющие заданному набору условий</a:t>
                      </a:r>
                    </a:p>
                    <a:p>
                      <a:endParaRPr lang="ru-RU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571271"/>
                  </a:ext>
                </a:extLst>
              </a:tr>
              <a:tr h="346216">
                <a:tc>
                  <a:txBody>
                    <a:bodyPr/>
                    <a:lstStyle/>
                    <a:p>
                      <a:r>
                        <a:rPr lang="ru-RU" sz="1600" dirty="0"/>
                        <a:t>СЧЁТ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Подсчитывает количество ячеек в диапазоне, который содержит числа</a:t>
                      </a:r>
                      <a:endParaRPr lang="ru-RU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216">
                <a:tc>
                  <a:txBody>
                    <a:bodyPr/>
                    <a:lstStyle/>
                    <a:p>
                      <a:r>
                        <a:rPr lang="ru-RU" sz="1600" dirty="0"/>
                        <a:t>СЧЁТЕСЛИ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Подсчитывает количество ячеек, удовлетворяющих заданному условию 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СЧЁТЕСЛИ</a:t>
                      </a:r>
                      <a:r>
                        <a:rPr lang="ru-RU" sz="1600" b="0" dirty="0" smtClean="0"/>
                        <a:t>МН</a:t>
                      </a:r>
                      <a:endParaRPr lang="ru-RU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Подсчитывает количество непустых ячеек в диапазоне, удовлетворяющих заданному набору условий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201917"/>
                  </a:ext>
                </a:extLst>
              </a:tr>
              <a:tr h="346216">
                <a:tc>
                  <a:txBody>
                    <a:bodyPr/>
                    <a:lstStyle/>
                    <a:p>
                      <a:r>
                        <a:rPr lang="ru-RU" sz="1600" dirty="0"/>
                        <a:t>СРЗНАЧ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Возвращает среднее </a:t>
                      </a:r>
                      <a:r>
                        <a:rPr lang="ru-RU" sz="1600" dirty="0" smtClean="0"/>
                        <a:t>арифметическое аргументов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0942355"/>
                  </a:ext>
                </a:extLst>
              </a:tr>
              <a:tr h="598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СРЗНАЧЕСЛИ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Вычисляет среднее арифметическое для ячеек, заданных указанным условием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3388489"/>
                  </a:ext>
                </a:extLst>
              </a:tr>
              <a:tr h="598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СРЗНАЧ</a:t>
                      </a:r>
                      <a:r>
                        <a:rPr lang="ru-RU" sz="1600" b="0" dirty="0" smtClean="0"/>
                        <a:t>ЕСЛИ</a:t>
                      </a:r>
                      <a:r>
                        <a:rPr lang="ru-RU" sz="1600" b="0" baseline="0" dirty="0" smtClean="0"/>
                        <a:t>МН</a:t>
                      </a:r>
                      <a:endParaRPr lang="ru-RU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Вычисляет среднее арифметическое для ячеек, удовлетворяющих заданному набору условий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2253985"/>
                  </a:ext>
                </a:extLst>
              </a:tr>
              <a:tr h="598010">
                <a:tc>
                  <a:txBody>
                    <a:bodyPr/>
                    <a:lstStyle/>
                    <a:p>
                      <a:r>
                        <a:rPr lang="ru-RU" sz="1600" dirty="0"/>
                        <a:t>ЕСЛИ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Проверяет, выполняется ли условие, и возвращает</a:t>
                      </a:r>
                      <a:r>
                        <a:rPr lang="ru-RU" sz="1600" baseline="0" dirty="0" smtClean="0"/>
                        <a:t> одно значение, если оно выполняется, и другое, если нет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6109">
                <a:tc>
                  <a:txBody>
                    <a:bodyPr/>
                    <a:lstStyle/>
                    <a:p>
                      <a:r>
                        <a:rPr lang="ru-RU" sz="1600" dirty="0"/>
                        <a:t>И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Проверяет, все ли аргументы имеют </a:t>
                      </a:r>
                      <a:r>
                        <a:rPr lang="ru-RU" sz="1600" dirty="0"/>
                        <a:t>значение ИСТИНА, </a:t>
                      </a:r>
                      <a:r>
                        <a:rPr lang="ru-RU" sz="1600" dirty="0" smtClean="0"/>
                        <a:t>и возвращает значение ИСТИНА, если истинны все аргументы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49804">
                <a:tc>
                  <a:txBody>
                    <a:bodyPr/>
                    <a:lstStyle/>
                    <a:p>
                      <a:r>
                        <a:rPr lang="ru-RU" sz="1600"/>
                        <a:t>ИЛИ</a:t>
                      </a:r>
                      <a:endParaRPr lang="ru-RU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Проверяет, имеет ли аргументы хотя бы один из аргументов значение ИСТИНА или ЛОЖЬ. Значение ЛОЖЬ возвращается только в том случае, если все аргументы имеют значение ЛОЖЬ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5" y="-25258"/>
            <a:ext cx="7272809" cy="1360836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/>
              <a:t>Задание № 14 из сборника «ОГЭ-2021» Л.Н. </a:t>
            </a:r>
            <a:r>
              <a:rPr lang="ru-RU" cap="none" dirty="0" err="1" smtClean="0"/>
              <a:t>Евич</a:t>
            </a:r>
            <a:endParaRPr lang="ru-RU" cap="none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80312" y="6669360"/>
            <a:ext cx="1763688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2" r="5850"/>
          <a:stretch/>
        </p:blipFill>
        <p:spPr>
          <a:xfrm rot="16200000">
            <a:off x="1493063" y="-353786"/>
            <a:ext cx="2983092" cy="59401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" r="64323"/>
          <a:stretch/>
        </p:blipFill>
        <p:spPr>
          <a:xfrm rot="16200000">
            <a:off x="4412540" y="2201817"/>
            <a:ext cx="2841167" cy="641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0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579" y="1196752"/>
            <a:ext cx="7933555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№1</a:t>
            </a:r>
            <a:r>
              <a:rPr lang="ru-RU" b="1" dirty="0"/>
              <a:t>. </a:t>
            </a:r>
            <a:r>
              <a:rPr lang="ru-RU" dirty="0" smtClean="0"/>
              <a:t>Найдите среднее количество обучившихся по заочной форме(в расчёте на одну профессию среди только тех профессий, по которым проводилось заочное обучение). </a:t>
            </a:r>
            <a:endParaRPr lang="ru-RU" dirty="0"/>
          </a:p>
          <a:p>
            <a:pPr marL="0" indent="0">
              <a:buNone/>
            </a:pPr>
            <a:r>
              <a:rPr lang="en-US" b="1" dirty="0" smtClean="0"/>
              <a:t>G1=</a:t>
            </a:r>
            <a:r>
              <a:rPr lang="ru-RU" b="1" dirty="0" smtClean="0"/>
              <a:t>СРЗНАЧ(</a:t>
            </a:r>
            <a:r>
              <a:rPr lang="en-US" b="1" dirty="0"/>
              <a:t>C3:C1157</a:t>
            </a:r>
            <a:r>
              <a:rPr lang="en-US" b="1" dirty="0" smtClean="0"/>
              <a:t>)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43608" y="0"/>
            <a:ext cx="7429499" cy="1196752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/>
              <a:t>Задание № 14 из сборника «ОГЭ-2021» Л.Н. </a:t>
            </a:r>
            <a:r>
              <a:rPr lang="ru-RU" cap="none" dirty="0" err="1" smtClean="0"/>
              <a:t>Евич</a:t>
            </a:r>
            <a:endParaRPr lang="ru-RU" cap="none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8" y="3633762"/>
            <a:ext cx="86201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776863" cy="266429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№</a:t>
            </a:r>
            <a:r>
              <a:rPr lang="en-US" b="1" dirty="0" smtClean="0"/>
              <a:t>2</a:t>
            </a:r>
            <a:r>
              <a:rPr lang="ru-RU" b="1" dirty="0" smtClean="0"/>
              <a:t>. </a:t>
            </a:r>
            <a:r>
              <a:rPr lang="ru-RU" dirty="0" smtClean="0"/>
              <a:t>Определите количество мужчин, обученных (очно и заочно) по профессиям, по которым женщины не обучались</a:t>
            </a:r>
          </a:p>
          <a:p>
            <a:pPr marL="0" indent="0">
              <a:buNone/>
            </a:pPr>
            <a:r>
              <a:rPr lang="ru-RU" b="1" dirty="0" smtClean="0"/>
              <a:t>Е3</a:t>
            </a:r>
            <a:r>
              <a:rPr lang="en-US" b="1" dirty="0" smtClean="0"/>
              <a:t>=B3+C3-D3</a:t>
            </a:r>
            <a:r>
              <a:rPr lang="ru-RU" b="1" dirty="0" smtClean="0"/>
              <a:t> </a:t>
            </a:r>
            <a:r>
              <a:rPr lang="ru-RU" dirty="0" smtClean="0"/>
              <a:t>(находим сколько обучалось мужчин)</a:t>
            </a:r>
          </a:p>
          <a:p>
            <a:pPr marL="0" indent="0">
              <a:buNone/>
            </a:pPr>
            <a:r>
              <a:rPr lang="ru-RU" b="1" dirty="0"/>
              <a:t>Н1=СУММЕСЛИ(</a:t>
            </a:r>
            <a:r>
              <a:rPr lang="en-US" b="1" dirty="0"/>
              <a:t>D3:D1157;"";E3:E1157)</a:t>
            </a:r>
            <a:endParaRPr lang="ru-RU" b="1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43608" y="0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/>
              <a:t>Задание № 14 из сборника «ОГЭ-2021» Л.Н. </a:t>
            </a:r>
            <a:r>
              <a:rPr lang="ru-RU" cap="none" dirty="0" err="1" smtClean="0"/>
              <a:t>Евич</a:t>
            </a:r>
            <a:endParaRPr lang="ru-RU" cap="none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14927"/>
          <a:stretch/>
        </p:blipFill>
        <p:spPr>
          <a:xfrm>
            <a:off x="208360" y="3895844"/>
            <a:ext cx="8727281" cy="289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8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920879" cy="1478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№3.</a:t>
            </a:r>
            <a:r>
              <a:rPr lang="ru-RU" dirty="0" smtClean="0"/>
              <a:t> Постройте круговую диаграмму, отображающую соотношение обученных женщин и мужчин суммарно по всем формам обучения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043608" y="14760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/>
              <a:t>Задание № 14 из сборника «ОГЭ-2021» Л.Н. </a:t>
            </a:r>
            <a:r>
              <a:rPr lang="ru-RU" cap="none" dirty="0" err="1" smtClean="0"/>
              <a:t>Евич</a:t>
            </a:r>
            <a:endParaRPr lang="ru-RU" cap="none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8039"/>
          <a:stretch/>
        </p:blipFill>
        <p:spPr>
          <a:xfrm>
            <a:off x="4271174" y="2819338"/>
            <a:ext cx="4833107" cy="3922030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02830" y="2789371"/>
            <a:ext cx="4536504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J</a:t>
            </a:r>
            <a:r>
              <a:rPr lang="ru-RU" b="1" dirty="0" smtClean="0"/>
              <a:t>2=СУММ(</a:t>
            </a:r>
            <a:r>
              <a:rPr lang="en-US" b="1" dirty="0" smtClean="0"/>
              <a:t>D3:D1157)</a:t>
            </a:r>
            <a:endParaRPr lang="ru-RU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/>
              <a:t>К2=СУММ(Е</a:t>
            </a:r>
            <a:r>
              <a:rPr lang="en-US" b="1" dirty="0" smtClean="0"/>
              <a:t>3:</a:t>
            </a:r>
            <a:r>
              <a:rPr lang="ru-RU" b="1" dirty="0" smtClean="0"/>
              <a:t>Е</a:t>
            </a:r>
            <a:r>
              <a:rPr lang="en-US" b="1" dirty="0" smtClean="0"/>
              <a:t>1157)</a:t>
            </a:r>
            <a:endParaRPr lang="ru-RU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Выделяем диапазон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J1:К2 и выбираем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 меню Вставка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Диаграмма - Круговая</a:t>
            </a:r>
          </a:p>
        </p:txBody>
      </p:sp>
    </p:spTree>
    <p:extLst>
      <p:ext uri="{BB962C8B-B14F-4D97-AF65-F5344CB8AC3E}">
        <p14:creationId xmlns:p14="http://schemas.microsoft.com/office/powerpoint/2010/main" val="39052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6134"/>
            <a:ext cx="7429499" cy="830579"/>
          </a:xfrm>
        </p:spPr>
        <p:txBody>
          <a:bodyPr/>
          <a:lstStyle/>
          <a:p>
            <a:pPr algn="ctr"/>
            <a:r>
              <a:rPr lang="ru-RU" cap="none" dirty="0" smtClean="0"/>
              <a:t>Полное решение задачи</a:t>
            </a:r>
            <a:endParaRPr lang="ru-RU" cap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3225"/>
          <a:stretch/>
        </p:blipFill>
        <p:spPr>
          <a:xfrm>
            <a:off x="12998" y="836713"/>
            <a:ext cx="9131002" cy="59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1043608" y="0"/>
            <a:ext cx="7429500" cy="1082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100" cap="none" dirty="0" smtClean="0"/>
              <a:t>Задание № 14 из сборника «ОГЭ-2020» </a:t>
            </a: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sz="2700" cap="none" dirty="0" smtClean="0"/>
              <a:t>под ред. В.Р. </a:t>
            </a:r>
            <a:r>
              <a:rPr lang="ru-RU" sz="2700" cap="none" dirty="0" err="1" smtClean="0"/>
              <a:t>Лещинер</a:t>
            </a:r>
            <a:r>
              <a:rPr lang="ru-RU" sz="2700" cap="none" dirty="0" smtClean="0"/>
              <a:t>, Ю.С. </a:t>
            </a:r>
            <a:r>
              <a:rPr lang="ru-RU" sz="2700" cap="none" dirty="0" err="1" smtClean="0"/>
              <a:t>Путимцева</a:t>
            </a:r>
            <a:endParaRPr lang="ru-RU" sz="2700" cap="none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95" y="980728"/>
            <a:ext cx="7777113" cy="58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563" y="980728"/>
            <a:ext cx="83335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№1. </a:t>
            </a:r>
            <a:r>
              <a:rPr lang="ru-RU" dirty="0" smtClean="0"/>
              <a:t>«Сколько городов Беларуси представлено в таблице» 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Выделяем</a:t>
            </a:r>
            <a:r>
              <a:rPr lang="en-US" dirty="0" smtClean="0"/>
              <a:t> </a:t>
            </a:r>
            <a:r>
              <a:rPr lang="ru-RU" dirty="0" smtClean="0"/>
              <a:t>ячейку с названием столбца (</a:t>
            </a:r>
            <a:r>
              <a:rPr lang="en-US" dirty="0" smtClean="0"/>
              <a:t>C</a:t>
            </a:r>
            <a:r>
              <a:rPr lang="ru-RU" dirty="0" smtClean="0"/>
              <a:t>1)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Выбираем в меню  Главная–</a:t>
            </a:r>
            <a:r>
              <a:rPr lang="en-US" dirty="0" smtClean="0"/>
              <a:t> </a:t>
            </a:r>
            <a:r>
              <a:rPr lang="ru-RU" dirty="0" smtClean="0"/>
              <a:t>Сортировка и фильтр – Фильтр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В столбце С оставляем галочку только напротив Беларусь  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Нажимаем  ОК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Записываем результат в ячейку </a:t>
            </a:r>
            <a:r>
              <a:rPr lang="en-US" dirty="0" smtClean="0"/>
              <a:t>F2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69" y="3043215"/>
            <a:ext cx="8541863" cy="2650148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1258888" y="25400"/>
            <a:ext cx="7429500" cy="1082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100" cap="none" dirty="0" smtClean="0"/>
              <a:t>Задание № 14 из сборника «ОГЭ-2020» </a:t>
            </a: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sz="2700" cap="none" dirty="0" smtClean="0"/>
              <a:t>под ред. В.Р. </a:t>
            </a:r>
            <a:r>
              <a:rPr lang="ru-RU" sz="2700" cap="none" dirty="0" err="1" smtClean="0"/>
              <a:t>Лещинер</a:t>
            </a:r>
            <a:r>
              <a:rPr lang="ru-RU" sz="2700" cap="none" dirty="0" smtClean="0"/>
              <a:t>, Ю.С. </a:t>
            </a:r>
            <a:r>
              <a:rPr lang="ru-RU" sz="2700" cap="none" dirty="0" err="1" smtClean="0"/>
              <a:t>Путимцева</a:t>
            </a:r>
            <a:endParaRPr lang="ru-RU" sz="2700" cap="none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341" t="20470" r="52953" b="30067"/>
          <a:stretch/>
        </p:blipFill>
        <p:spPr>
          <a:xfrm>
            <a:off x="4945835" y="2667278"/>
            <a:ext cx="4397966" cy="3981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649" y="5724525"/>
            <a:ext cx="27051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1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8f327297c3592eb618bb5cd31364880ff9fc1a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2093</TotalTime>
  <Words>793</Words>
  <Application>Microsoft Office PowerPoint</Application>
  <PresentationFormat>Экран (4:3)</PresentationFormat>
  <Paragraphs>104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Tw Cen MT</vt:lpstr>
      <vt:lpstr>Контур</vt:lpstr>
      <vt:lpstr>Обработка большого массива данных (Задание № 14)</vt:lpstr>
      <vt:lpstr>Презентация PowerPoint</vt:lpstr>
      <vt:lpstr>Задание № 14 из сборника «ОГЭ-2021» Л.Н. Евич</vt:lpstr>
      <vt:lpstr>Задание № 14 из сборника «ОГЭ-2021» Л.Н. Евич</vt:lpstr>
      <vt:lpstr>Задание № 14 из сборника «ОГЭ-2021» Л.Н. Евич</vt:lpstr>
      <vt:lpstr>Задание № 14 из сборника «ОГЭ-2021» Л.Н. Евич</vt:lpstr>
      <vt:lpstr>Полное решение задачи</vt:lpstr>
      <vt:lpstr>Презентация PowerPoint</vt:lpstr>
      <vt:lpstr>Презентация PowerPoint</vt:lpstr>
      <vt:lpstr>Задание № 14 из сборника «ОГЭ-2020»  под ред. В.Р. Лещинер, Ю.С. Путимцева</vt:lpstr>
      <vt:lpstr>Презентация PowerPoint</vt:lpstr>
      <vt:lpstr>Презентация PowerPoint</vt:lpstr>
      <vt:lpstr>Презентация PowerPoint</vt:lpstr>
      <vt:lpstr>Задание № 14 из открытого 1 варианта</vt:lpstr>
      <vt:lpstr>Презентация PowerPoint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Офисный пакет</dc:title>
  <dc:creator>obstinate</dc:creator>
  <dc:description>Шаблон презентации с сайта https://presentation-creation.ru/</dc:description>
  <cp:lastModifiedBy>Семья</cp:lastModifiedBy>
  <cp:revision>364</cp:revision>
  <dcterms:created xsi:type="dcterms:W3CDTF">2018-02-25T09:09:03Z</dcterms:created>
  <dcterms:modified xsi:type="dcterms:W3CDTF">2021-05-14T10:33:35Z</dcterms:modified>
</cp:coreProperties>
</file>