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6" r:id="rId4"/>
    <p:sldId id="265" r:id="rId5"/>
    <p:sldId id="267" r:id="rId6"/>
    <p:sldId id="268" r:id="rId7"/>
    <p:sldId id="269" r:id="rId8"/>
    <p:sldId id="256" r:id="rId9"/>
    <p:sldId id="257" r:id="rId10"/>
    <p:sldId id="270" r:id="rId11"/>
    <p:sldId id="276" r:id="rId12"/>
    <p:sldId id="271" r:id="rId13"/>
    <p:sldId id="272" r:id="rId14"/>
    <p:sldId id="274" r:id="rId15"/>
    <p:sldId id="273" r:id="rId16"/>
    <p:sldId id="258" r:id="rId17"/>
    <p:sldId id="259" r:id="rId18"/>
    <p:sldId id="275" r:id="rId19"/>
    <p:sldId id="262" r:id="rId20"/>
    <p:sldId id="261" r:id="rId21"/>
    <p:sldId id="260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57C16-F1A0-49E5-A6ED-DCAC7E74F9F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AE61BD4-735D-46EE-ABBD-17D66BEEA48F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Желаемый будущий образ школы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C9A7A-D036-4565-9D5B-15B810BEC0A4}" type="parTrans" cxnId="{9C460AE8-01AB-4D62-99C3-AD2A095B9634}">
      <dgm:prSet/>
      <dgm:spPr/>
      <dgm:t>
        <a:bodyPr/>
        <a:lstStyle/>
        <a:p>
          <a:endParaRPr lang="ru-RU"/>
        </a:p>
      </dgm:t>
    </dgm:pt>
    <dgm:pt modelId="{0CBADB8F-C87C-4870-9D53-B84FC65783DF}" type="sibTrans" cxnId="{9C460AE8-01AB-4D62-99C3-AD2A095B9634}">
      <dgm:prSet/>
      <dgm:spPr/>
      <dgm:t>
        <a:bodyPr/>
        <a:lstStyle/>
        <a:p>
          <a:endParaRPr lang="ru-RU"/>
        </a:p>
      </dgm:t>
    </dgm:pt>
    <dgm:pt modelId="{453AED25-455D-4A43-8EB6-5AF8CAAE3D4C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Стратегические цели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046312-EEA7-428E-95E3-171F428B72C8}" type="parTrans" cxnId="{E37427A5-8FD2-4D23-8235-1372A087EC3D}">
      <dgm:prSet/>
      <dgm:spPr/>
      <dgm:t>
        <a:bodyPr/>
        <a:lstStyle/>
        <a:p>
          <a:endParaRPr lang="ru-RU"/>
        </a:p>
      </dgm:t>
    </dgm:pt>
    <dgm:pt modelId="{FD76DE07-05DB-404C-836C-AA5891A251A2}" type="sibTrans" cxnId="{E37427A5-8FD2-4D23-8235-1372A087EC3D}">
      <dgm:prSet/>
      <dgm:spPr/>
      <dgm:t>
        <a:bodyPr/>
        <a:lstStyle/>
        <a:p>
          <a:endParaRPr lang="ru-RU"/>
        </a:p>
      </dgm:t>
    </dgm:pt>
    <dgm:pt modelId="{BF798609-6121-49E7-839C-F3267D48582C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Концептуальные ведущие идеи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AAD21-9C0C-44AC-BF8B-463CD5169CB1}" type="parTrans" cxnId="{4816B323-9544-44A3-A6B1-F8DA9236D6AA}">
      <dgm:prSet/>
      <dgm:spPr/>
      <dgm:t>
        <a:bodyPr/>
        <a:lstStyle/>
        <a:p>
          <a:endParaRPr lang="ru-RU"/>
        </a:p>
      </dgm:t>
    </dgm:pt>
    <dgm:pt modelId="{30655627-B0B1-4A12-9DE4-B0D8D3887DB9}" type="sibTrans" cxnId="{4816B323-9544-44A3-A6B1-F8DA9236D6AA}">
      <dgm:prSet/>
      <dgm:spPr/>
      <dgm:t>
        <a:bodyPr/>
        <a:lstStyle/>
        <a:p>
          <a:endParaRPr lang="ru-RU"/>
        </a:p>
      </dgm:t>
    </dgm:pt>
    <dgm:pt modelId="{1E9C8DEB-0585-4B11-B16C-B43DF49988AF}" type="pres">
      <dgm:prSet presAssocID="{C1F57C16-F1A0-49E5-A6ED-DCAC7E74F9F9}" presName="rootnode" presStyleCnt="0">
        <dgm:presLayoutVars>
          <dgm:chMax/>
          <dgm:chPref/>
          <dgm:dir/>
          <dgm:animLvl val="lvl"/>
        </dgm:presLayoutVars>
      </dgm:prSet>
      <dgm:spPr/>
    </dgm:pt>
    <dgm:pt modelId="{1C7BB57B-3D64-4901-A3C6-6E651B93597E}" type="pres">
      <dgm:prSet presAssocID="{4AE61BD4-735D-46EE-ABBD-17D66BEEA48F}" presName="composite" presStyleCnt="0"/>
      <dgm:spPr/>
    </dgm:pt>
    <dgm:pt modelId="{8D213694-ED57-4385-AC42-0BA399E6AC9B}" type="pres">
      <dgm:prSet presAssocID="{4AE61BD4-735D-46EE-ABBD-17D66BEEA48F}" presName="bentUpArrow1" presStyleLbl="alignImgPlace1" presStyleIdx="0" presStyleCnt="2"/>
      <dgm:spPr/>
    </dgm:pt>
    <dgm:pt modelId="{807D6FE8-F5D8-4E11-B3A2-7CD56BD1D10D}" type="pres">
      <dgm:prSet presAssocID="{4AE61BD4-735D-46EE-ABBD-17D66BEEA48F}" presName="ParentText" presStyleLbl="node1" presStyleIdx="0" presStyleCnt="3" custScaleX="3407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98E7B-55E0-4FD4-A372-618945D46128}" type="pres">
      <dgm:prSet presAssocID="{4AE61BD4-735D-46EE-ABBD-17D66BEEA48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E0380-E48E-4703-B9FE-A9C6A717004B}" type="pres">
      <dgm:prSet presAssocID="{0CBADB8F-C87C-4870-9D53-B84FC65783DF}" presName="sibTrans" presStyleCnt="0"/>
      <dgm:spPr/>
    </dgm:pt>
    <dgm:pt modelId="{E9C827F2-B214-4A50-861B-7EFADC77EC15}" type="pres">
      <dgm:prSet presAssocID="{453AED25-455D-4A43-8EB6-5AF8CAAE3D4C}" presName="composite" presStyleCnt="0"/>
      <dgm:spPr/>
    </dgm:pt>
    <dgm:pt modelId="{A60FE670-40FF-4CD4-82FC-59BA68566354}" type="pres">
      <dgm:prSet presAssocID="{453AED25-455D-4A43-8EB6-5AF8CAAE3D4C}" presName="bentUpArrow1" presStyleLbl="alignImgPlace1" presStyleIdx="1" presStyleCnt="2"/>
      <dgm:spPr/>
    </dgm:pt>
    <dgm:pt modelId="{DEE9D180-3E36-4CC8-B213-43F52A53050C}" type="pres">
      <dgm:prSet presAssocID="{453AED25-455D-4A43-8EB6-5AF8CAAE3D4C}" presName="ParentText" presStyleLbl="node1" presStyleIdx="1" presStyleCnt="3" custScaleX="3136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18620-673E-4D08-9EA2-6544F37AA4D2}" type="pres">
      <dgm:prSet presAssocID="{453AED25-455D-4A43-8EB6-5AF8CAAE3D4C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9C483-6BF5-451E-AAF4-B8020C972473}" type="pres">
      <dgm:prSet presAssocID="{FD76DE07-05DB-404C-836C-AA5891A251A2}" presName="sibTrans" presStyleCnt="0"/>
      <dgm:spPr/>
    </dgm:pt>
    <dgm:pt modelId="{945BA781-F2E5-4B0B-B8D6-2D5452E66CC4}" type="pres">
      <dgm:prSet presAssocID="{BF798609-6121-49E7-839C-F3267D48582C}" presName="composite" presStyleCnt="0"/>
      <dgm:spPr/>
    </dgm:pt>
    <dgm:pt modelId="{9FBE1506-8CED-44B2-A5E0-2B42222C8652}" type="pres">
      <dgm:prSet presAssocID="{BF798609-6121-49E7-839C-F3267D48582C}" presName="ParentText" presStyleLbl="node1" presStyleIdx="2" presStyleCnt="3" custScaleX="2771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16B323-9544-44A3-A6B1-F8DA9236D6AA}" srcId="{C1F57C16-F1A0-49E5-A6ED-DCAC7E74F9F9}" destId="{BF798609-6121-49E7-839C-F3267D48582C}" srcOrd="2" destOrd="0" parTransId="{67BAAD21-9C0C-44AC-BF8B-463CD5169CB1}" sibTransId="{30655627-B0B1-4A12-9DE4-B0D8D3887DB9}"/>
    <dgm:cxn modelId="{E37427A5-8FD2-4D23-8235-1372A087EC3D}" srcId="{C1F57C16-F1A0-49E5-A6ED-DCAC7E74F9F9}" destId="{453AED25-455D-4A43-8EB6-5AF8CAAE3D4C}" srcOrd="1" destOrd="0" parTransId="{C5046312-EEA7-428E-95E3-171F428B72C8}" sibTransId="{FD76DE07-05DB-404C-836C-AA5891A251A2}"/>
    <dgm:cxn modelId="{E75EC0EA-A1B7-4F14-A8D0-A846195672D7}" type="presOf" srcId="{453AED25-455D-4A43-8EB6-5AF8CAAE3D4C}" destId="{DEE9D180-3E36-4CC8-B213-43F52A53050C}" srcOrd="0" destOrd="0" presId="urn:microsoft.com/office/officeart/2005/8/layout/StepDownProcess"/>
    <dgm:cxn modelId="{C88F2C9B-503B-490D-B803-CB0B173FBFC4}" type="presOf" srcId="{4AE61BD4-735D-46EE-ABBD-17D66BEEA48F}" destId="{807D6FE8-F5D8-4E11-B3A2-7CD56BD1D10D}" srcOrd="0" destOrd="0" presId="urn:microsoft.com/office/officeart/2005/8/layout/StepDownProcess"/>
    <dgm:cxn modelId="{EA8F96BB-39FB-4C97-9CBF-917C71F384DE}" type="presOf" srcId="{C1F57C16-F1A0-49E5-A6ED-DCAC7E74F9F9}" destId="{1E9C8DEB-0585-4B11-B16C-B43DF49988AF}" srcOrd="0" destOrd="0" presId="urn:microsoft.com/office/officeart/2005/8/layout/StepDownProcess"/>
    <dgm:cxn modelId="{16D4FE70-ACCB-4F41-B21B-4D1C5240E5EA}" type="presOf" srcId="{BF798609-6121-49E7-839C-F3267D48582C}" destId="{9FBE1506-8CED-44B2-A5E0-2B42222C8652}" srcOrd="0" destOrd="0" presId="urn:microsoft.com/office/officeart/2005/8/layout/StepDownProcess"/>
    <dgm:cxn modelId="{9C460AE8-01AB-4D62-99C3-AD2A095B9634}" srcId="{C1F57C16-F1A0-49E5-A6ED-DCAC7E74F9F9}" destId="{4AE61BD4-735D-46EE-ABBD-17D66BEEA48F}" srcOrd="0" destOrd="0" parTransId="{F48C9A7A-D036-4565-9D5B-15B810BEC0A4}" sibTransId="{0CBADB8F-C87C-4870-9D53-B84FC65783DF}"/>
    <dgm:cxn modelId="{C6F976B6-7216-4EB8-A184-735FF0EC8A4D}" type="presParOf" srcId="{1E9C8DEB-0585-4B11-B16C-B43DF49988AF}" destId="{1C7BB57B-3D64-4901-A3C6-6E651B93597E}" srcOrd="0" destOrd="0" presId="urn:microsoft.com/office/officeart/2005/8/layout/StepDownProcess"/>
    <dgm:cxn modelId="{D6AD347D-54EF-4D4D-B708-174BB8587DA8}" type="presParOf" srcId="{1C7BB57B-3D64-4901-A3C6-6E651B93597E}" destId="{8D213694-ED57-4385-AC42-0BA399E6AC9B}" srcOrd="0" destOrd="0" presId="urn:microsoft.com/office/officeart/2005/8/layout/StepDownProcess"/>
    <dgm:cxn modelId="{814E26AB-FEBB-4C2F-89BC-5466C10D7E94}" type="presParOf" srcId="{1C7BB57B-3D64-4901-A3C6-6E651B93597E}" destId="{807D6FE8-F5D8-4E11-B3A2-7CD56BD1D10D}" srcOrd="1" destOrd="0" presId="urn:microsoft.com/office/officeart/2005/8/layout/StepDownProcess"/>
    <dgm:cxn modelId="{3C5497BF-C536-4E5C-A2C3-AE5CE7340F45}" type="presParOf" srcId="{1C7BB57B-3D64-4901-A3C6-6E651B93597E}" destId="{47998E7B-55E0-4FD4-A372-618945D46128}" srcOrd="2" destOrd="0" presId="urn:microsoft.com/office/officeart/2005/8/layout/StepDownProcess"/>
    <dgm:cxn modelId="{A2CA5656-4460-4DA0-A6D0-D32157DB56DC}" type="presParOf" srcId="{1E9C8DEB-0585-4B11-B16C-B43DF49988AF}" destId="{EF5E0380-E48E-4703-B9FE-A9C6A717004B}" srcOrd="1" destOrd="0" presId="urn:microsoft.com/office/officeart/2005/8/layout/StepDownProcess"/>
    <dgm:cxn modelId="{E8651609-15AD-44D2-95CC-9498365077FD}" type="presParOf" srcId="{1E9C8DEB-0585-4B11-B16C-B43DF49988AF}" destId="{E9C827F2-B214-4A50-861B-7EFADC77EC15}" srcOrd="2" destOrd="0" presId="urn:microsoft.com/office/officeart/2005/8/layout/StepDownProcess"/>
    <dgm:cxn modelId="{91237015-7F77-43B1-B50C-7C3DF3915020}" type="presParOf" srcId="{E9C827F2-B214-4A50-861B-7EFADC77EC15}" destId="{A60FE670-40FF-4CD4-82FC-59BA68566354}" srcOrd="0" destOrd="0" presId="urn:microsoft.com/office/officeart/2005/8/layout/StepDownProcess"/>
    <dgm:cxn modelId="{1D644203-E1E5-4E43-8F15-E3A9AB03BFF9}" type="presParOf" srcId="{E9C827F2-B214-4A50-861B-7EFADC77EC15}" destId="{DEE9D180-3E36-4CC8-B213-43F52A53050C}" srcOrd="1" destOrd="0" presId="urn:microsoft.com/office/officeart/2005/8/layout/StepDownProcess"/>
    <dgm:cxn modelId="{696E10DD-6308-4415-A597-B94A6509A67A}" type="presParOf" srcId="{E9C827F2-B214-4A50-861B-7EFADC77EC15}" destId="{48018620-673E-4D08-9EA2-6544F37AA4D2}" srcOrd="2" destOrd="0" presId="urn:microsoft.com/office/officeart/2005/8/layout/StepDownProcess"/>
    <dgm:cxn modelId="{D6BBCDB3-91CD-47A0-86CE-1CDC465CF573}" type="presParOf" srcId="{1E9C8DEB-0585-4B11-B16C-B43DF49988AF}" destId="{EB19C483-6BF5-451E-AAF4-B8020C972473}" srcOrd="3" destOrd="0" presId="urn:microsoft.com/office/officeart/2005/8/layout/StepDownProcess"/>
    <dgm:cxn modelId="{20AFBD5A-E5D5-439B-A97B-4B348F3D8FD5}" type="presParOf" srcId="{1E9C8DEB-0585-4B11-B16C-B43DF49988AF}" destId="{945BA781-F2E5-4B0B-B8D6-2D5452E66CC4}" srcOrd="4" destOrd="0" presId="urn:microsoft.com/office/officeart/2005/8/layout/StepDownProcess"/>
    <dgm:cxn modelId="{E3A1E85D-EFCA-463A-ADFE-37CF9C7A4279}" type="presParOf" srcId="{945BA781-F2E5-4B0B-B8D6-2D5452E66CC4}" destId="{9FBE1506-8CED-44B2-A5E0-2B42222C865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57C16-F1A0-49E5-A6ED-DCAC7E74F9F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AE61BD4-735D-46EE-ABBD-17D66BEEA48F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Паспортные данные, ресурсы ОО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C9A7A-D036-4565-9D5B-15B810BEC0A4}" type="parTrans" cxnId="{9C460AE8-01AB-4D62-99C3-AD2A095B9634}">
      <dgm:prSet/>
      <dgm:spPr/>
      <dgm:t>
        <a:bodyPr/>
        <a:lstStyle/>
        <a:p>
          <a:endParaRPr lang="ru-RU"/>
        </a:p>
      </dgm:t>
    </dgm:pt>
    <dgm:pt modelId="{0CBADB8F-C87C-4870-9D53-B84FC65783DF}" type="sibTrans" cxnId="{9C460AE8-01AB-4D62-99C3-AD2A095B9634}">
      <dgm:prSet/>
      <dgm:spPr/>
      <dgm:t>
        <a:bodyPr/>
        <a:lstStyle/>
        <a:p>
          <a:endParaRPr lang="ru-RU"/>
        </a:p>
      </dgm:t>
    </dgm:pt>
    <dgm:pt modelId="{453AED25-455D-4A43-8EB6-5AF8CAAE3D4C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Благоприятные условия для реализации стратегических целей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046312-EEA7-428E-95E3-171F428B72C8}" type="parTrans" cxnId="{E37427A5-8FD2-4D23-8235-1372A087EC3D}">
      <dgm:prSet/>
      <dgm:spPr/>
      <dgm:t>
        <a:bodyPr/>
        <a:lstStyle/>
        <a:p>
          <a:endParaRPr lang="ru-RU"/>
        </a:p>
      </dgm:t>
    </dgm:pt>
    <dgm:pt modelId="{FD76DE07-05DB-404C-836C-AA5891A251A2}" type="sibTrans" cxnId="{E37427A5-8FD2-4D23-8235-1372A087EC3D}">
      <dgm:prSet/>
      <dgm:spPr/>
      <dgm:t>
        <a:bodyPr/>
        <a:lstStyle/>
        <a:p>
          <a:endParaRPr lang="ru-RU"/>
        </a:p>
      </dgm:t>
    </dgm:pt>
    <dgm:pt modelId="{BF798609-6121-49E7-839C-F3267D48582C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Проблемное поле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AAD21-9C0C-44AC-BF8B-463CD5169CB1}" type="parTrans" cxnId="{4816B323-9544-44A3-A6B1-F8DA9236D6AA}">
      <dgm:prSet/>
      <dgm:spPr/>
      <dgm:t>
        <a:bodyPr/>
        <a:lstStyle/>
        <a:p>
          <a:endParaRPr lang="ru-RU"/>
        </a:p>
      </dgm:t>
    </dgm:pt>
    <dgm:pt modelId="{30655627-B0B1-4A12-9DE4-B0D8D3887DB9}" type="sibTrans" cxnId="{4816B323-9544-44A3-A6B1-F8DA9236D6AA}">
      <dgm:prSet/>
      <dgm:spPr/>
      <dgm:t>
        <a:bodyPr/>
        <a:lstStyle/>
        <a:p>
          <a:endParaRPr lang="ru-RU"/>
        </a:p>
      </dgm:t>
    </dgm:pt>
    <dgm:pt modelId="{1E9C8DEB-0585-4B11-B16C-B43DF49988AF}" type="pres">
      <dgm:prSet presAssocID="{C1F57C16-F1A0-49E5-A6ED-DCAC7E74F9F9}" presName="rootnode" presStyleCnt="0">
        <dgm:presLayoutVars>
          <dgm:chMax/>
          <dgm:chPref/>
          <dgm:dir/>
          <dgm:animLvl val="lvl"/>
        </dgm:presLayoutVars>
      </dgm:prSet>
      <dgm:spPr/>
    </dgm:pt>
    <dgm:pt modelId="{1C7BB57B-3D64-4901-A3C6-6E651B93597E}" type="pres">
      <dgm:prSet presAssocID="{4AE61BD4-735D-46EE-ABBD-17D66BEEA48F}" presName="composite" presStyleCnt="0"/>
      <dgm:spPr/>
    </dgm:pt>
    <dgm:pt modelId="{8D213694-ED57-4385-AC42-0BA399E6AC9B}" type="pres">
      <dgm:prSet presAssocID="{4AE61BD4-735D-46EE-ABBD-17D66BEEA48F}" presName="bentUpArrow1" presStyleLbl="alignImgPlace1" presStyleIdx="0" presStyleCnt="2"/>
      <dgm:spPr/>
    </dgm:pt>
    <dgm:pt modelId="{807D6FE8-F5D8-4E11-B3A2-7CD56BD1D10D}" type="pres">
      <dgm:prSet presAssocID="{4AE61BD4-735D-46EE-ABBD-17D66BEEA48F}" presName="ParentText" presStyleLbl="node1" presStyleIdx="0" presStyleCnt="3" custScaleX="3407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98E7B-55E0-4FD4-A372-618945D46128}" type="pres">
      <dgm:prSet presAssocID="{4AE61BD4-735D-46EE-ABBD-17D66BEEA48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E0380-E48E-4703-B9FE-A9C6A717004B}" type="pres">
      <dgm:prSet presAssocID="{0CBADB8F-C87C-4870-9D53-B84FC65783DF}" presName="sibTrans" presStyleCnt="0"/>
      <dgm:spPr/>
    </dgm:pt>
    <dgm:pt modelId="{E9C827F2-B214-4A50-861B-7EFADC77EC15}" type="pres">
      <dgm:prSet presAssocID="{453AED25-455D-4A43-8EB6-5AF8CAAE3D4C}" presName="composite" presStyleCnt="0"/>
      <dgm:spPr/>
    </dgm:pt>
    <dgm:pt modelId="{A60FE670-40FF-4CD4-82FC-59BA68566354}" type="pres">
      <dgm:prSet presAssocID="{453AED25-455D-4A43-8EB6-5AF8CAAE3D4C}" presName="bentUpArrow1" presStyleLbl="alignImgPlace1" presStyleIdx="1" presStyleCnt="2"/>
      <dgm:spPr/>
    </dgm:pt>
    <dgm:pt modelId="{DEE9D180-3E36-4CC8-B213-43F52A53050C}" type="pres">
      <dgm:prSet presAssocID="{453AED25-455D-4A43-8EB6-5AF8CAAE3D4C}" presName="ParentText" presStyleLbl="node1" presStyleIdx="1" presStyleCnt="3" custScaleX="3136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18620-673E-4D08-9EA2-6544F37AA4D2}" type="pres">
      <dgm:prSet presAssocID="{453AED25-455D-4A43-8EB6-5AF8CAAE3D4C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9C483-6BF5-451E-AAF4-B8020C972473}" type="pres">
      <dgm:prSet presAssocID="{FD76DE07-05DB-404C-836C-AA5891A251A2}" presName="sibTrans" presStyleCnt="0"/>
      <dgm:spPr/>
    </dgm:pt>
    <dgm:pt modelId="{945BA781-F2E5-4B0B-B8D6-2D5452E66CC4}" type="pres">
      <dgm:prSet presAssocID="{BF798609-6121-49E7-839C-F3267D48582C}" presName="composite" presStyleCnt="0"/>
      <dgm:spPr/>
    </dgm:pt>
    <dgm:pt modelId="{9FBE1506-8CED-44B2-A5E0-2B42222C8652}" type="pres">
      <dgm:prSet presAssocID="{BF798609-6121-49E7-839C-F3267D48582C}" presName="ParentText" presStyleLbl="node1" presStyleIdx="2" presStyleCnt="3" custScaleX="2771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8F96BB-39FB-4C97-9CBF-917C71F384DE}" type="presOf" srcId="{C1F57C16-F1A0-49E5-A6ED-DCAC7E74F9F9}" destId="{1E9C8DEB-0585-4B11-B16C-B43DF49988AF}" srcOrd="0" destOrd="0" presId="urn:microsoft.com/office/officeart/2005/8/layout/StepDownProcess"/>
    <dgm:cxn modelId="{4816B323-9544-44A3-A6B1-F8DA9236D6AA}" srcId="{C1F57C16-F1A0-49E5-A6ED-DCAC7E74F9F9}" destId="{BF798609-6121-49E7-839C-F3267D48582C}" srcOrd="2" destOrd="0" parTransId="{67BAAD21-9C0C-44AC-BF8B-463CD5169CB1}" sibTransId="{30655627-B0B1-4A12-9DE4-B0D8D3887DB9}"/>
    <dgm:cxn modelId="{E75EC0EA-A1B7-4F14-A8D0-A846195672D7}" type="presOf" srcId="{453AED25-455D-4A43-8EB6-5AF8CAAE3D4C}" destId="{DEE9D180-3E36-4CC8-B213-43F52A53050C}" srcOrd="0" destOrd="0" presId="urn:microsoft.com/office/officeart/2005/8/layout/StepDownProcess"/>
    <dgm:cxn modelId="{16D4FE70-ACCB-4F41-B21B-4D1C5240E5EA}" type="presOf" srcId="{BF798609-6121-49E7-839C-F3267D48582C}" destId="{9FBE1506-8CED-44B2-A5E0-2B42222C8652}" srcOrd="0" destOrd="0" presId="urn:microsoft.com/office/officeart/2005/8/layout/StepDownProcess"/>
    <dgm:cxn modelId="{9C460AE8-01AB-4D62-99C3-AD2A095B9634}" srcId="{C1F57C16-F1A0-49E5-A6ED-DCAC7E74F9F9}" destId="{4AE61BD4-735D-46EE-ABBD-17D66BEEA48F}" srcOrd="0" destOrd="0" parTransId="{F48C9A7A-D036-4565-9D5B-15B810BEC0A4}" sibTransId="{0CBADB8F-C87C-4870-9D53-B84FC65783DF}"/>
    <dgm:cxn modelId="{E37427A5-8FD2-4D23-8235-1372A087EC3D}" srcId="{C1F57C16-F1A0-49E5-A6ED-DCAC7E74F9F9}" destId="{453AED25-455D-4A43-8EB6-5AF8CAAE3D4C}" srcOrd="1" destOrd="0" parTransId="{C5046312-EEA7-428E-95E3-171F428B72C8}" sibTransId="{FD76DE07-05DB-404C-836C-AA5891A251A2}"/>
    <dgm:cxn modelId="{C88F2C9B-503B-490D-B803-CB0B173FBFC4}" type="presOf" srcId="{4AE61BD4-735D-46EE-ABBD-17D66BEEA48F}" destId="{807D6FE8-F5D8-4E11-B3A2-7CD56BD1D10D}" srcOrd="0" destOrd="0" presId="urn:microsoft.com/office/officeart/2005/8/layout/StepDownProcess"/>
    <dgm:cxn modelId="{C6F976B6-7216-4EB8-A184-735FF0EC8A4D}" type="presParOf" srcId="{1E9C8DEB-0585-4B11-B16C-B43DF49988AF}" destId="{1C7BB57B-3D64-4901-A3C6-6E651B93597E}" srcOrd="0" destOrd="0" presId="urn:microsoft.com/office/officeart/2005/8/layout/StepDownProcess"/>
    <dgm:cxn modelId="{D6AD347D-54EF-4D4D-B708-174BB8587DA8}" type="presParOf" srcId="{1C7BB57B-3D64-4901-A3C6-6E651B93597E}" destId="{8D213694-ED57-4385-AC42-0BA399E6AC9B}" srcOrd="0" destOrd="0" presId="urn:microsoft.com/office/officeart/2005/8/layout/StepDownProcess"/>
    <dgm:cxn modelId="{814E26AB-FEBB-4C2F-89BC-5466C10D7E94}" type="presParOf" srcId="{1C7BB57B-3D64-4901-A3C6-6E651B93597E}" destId="{807D6FE8-F5D8-4E11-B3A2-7CD56BD1D10D}" srcOrd="1" destOrd="0" presId="urn:microsoft.com/office/officeart/2005/8/layout/StepDownProcess"/>
    <dgm:cxn modelId="{3C5497BF-C536-4E5C-A2C3-AE5CE7340F45}" type="presParOf" srcId="{1C7BB57B-3D64-4901-A3C6-6E651B93597E}" destId="{47998E7B-55E0-4FD4-A372-618945D46128}" srcOrd="2" destOrd="0" presId="urn:microsoft.com/office/officeart/2005/8/layout/StepDownProcess"/>
    <dgm:cxn modelId="{A2CA5656-4460-4DA0-A6D0-D32157DB56DC}" type="presParOf" srcId="{1E9C8DEB-0585-4B11-B16C-B43DF49988AF}" destId="{EF5E0380-E48E-4703-B9FE-A9C6A717004B}" srcOrd="1" destOrd="0" presId="urn:microsoft.com/office/officeart/2005/8/layout/StepDownProcess"/>
    <dgm:cxn modelId="{E8651609-15AD-44D2-95CC-9498365077FD}" type="presParOf" srcId="{1E9C8DEB-0585-4B11-B16C-B43DF49988AF}" destId="{E9C827F2-B214-4A50-861B-7EFADC77EC15}" srcOrd="2" destOrd="0" presId="urn:microsoft.com/office/officeart/2005/8/layout/StepDownProcess"/>
    <dgm:cxn modelId="{91237015-7F77-43B1-B50C-7C3DF3915020}" type="presParOf" srcId="{E9C827F2-B214-4A50-861B-7EFADC77EC15}" destId="{A60FE670-40FF-4CD4-82FC-59BA68566354}" srcOrd="0" destOrd="0" presId="urn:microsoft.com/office/officeart/2005/8/layout/StepDownProcess"/>
    <dgm:cxn modelId="{1D644203-E1E5-4E43-8F15-E3A9AB03BFF9}" type="presParOf" srcId="{E9C827F2-B214-4A50-861B-7EFADC77EC15}" destId="{DEE9D180-3E36-4CC8-B213-43F52A53050C}" srcOrd="1" destOrd="0" presId="urn:microsoft.com/office/officeart/2005/8/layout/StepDownProcess"/>
    <dgm:cxn modelId="{696E10DD-6308-4415-A597-B94A6509A67A}" type="presParOf" srcId="{E9C827F2-B214-4A50-861B-7EFADC77EC15}" destId="{48018620-673E-4D08-9EA2-6544F37AA4D2}" srcOrd="2" destOrd="0" presId="urn:microsoft.com/office/officeart/2005/8/layout/StepDownProcess"/>
    <dgm:cxn modelId="{D6BBCDB3-91CD-47A0-86CE-1CDC465CF573}" type="presParOf" srcId="{1E9C8DEB-0585-4B11-B16C-B43DF49988AF}" destId="{EB19C483-6BF5-451E-AAF4-B8020C972473}" srcOrd="3" destOrd="0" presId="urn:microsoft.com/office/officeart/2005/8/layout/StepDownProcess"/>
    <dgm:cxn modelId="{20AFBD5A-E5D5-439B-A97B-4B348F3D8FD5}" type="presParOf" srcId="{1E9C8DEB-0585-4B11-B16C-B43DF49988AF}" destId="{945BA781-F2E5-4B0B-B8D6-2D5452E66CC4}" srcOrd="4" destOrd="0" presId="urn:microsoft.com/office/officeart/2005/8/layout/StepDownProcess"/>
    <dgm:cxn modelId="{E3A1E85D-EFCA-463A-ADFE-37CF9C7A4279}" type="presParOf" srcId="{945BA781-F2E5-4B0B-B8D6-2D5452E66CC4}" destId="{9FBE1506-8CED-44B2-A5E0-2B42222C865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13694-ED57-4385-AC42-0BA399E6AC9B}">
      <dsp:nvSpPr>
        <dsp:cNvPr id="0" name=""/>
        <dsp:cNvSpPr/>
      </dsp:nvSpPr>
      <dsp:spPr>
        <a:xfrm rot="5400000">
          <a:off x="3200720" y="909326"/>
          <a:ext cx="804220" cy="9155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D6FE8-F5D8-4E11-B3A2-7CD56BD1D10D}">
      <dsp:nvSpPr>
        <dsp:cNvPr id="0" name=""/>
        <dsp:cNvSpPr/>
      </dsp:nvSpPr>
      <dsp:spPr>
        <a:xfrm>
          <a:off x="1357816" y="17831"/>
          <a:ext cx="4613502" cy="94764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Желаемый будущий образ школы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4084" y="64099"/>
        <a:ext cx="4520966" cy="855104"/>
      </dsp:txXfrm>
    </dsp:sp>
    <dsp:sp modelId="{47998E7B-55E0-4FD4-A372-618945D46128}">
      <dsp:nvSpPr>
        <dsp:cNvPr id="0" name=""/>
        <dsp:cNvSpPr/>
      </dsp:nvSpPr>
      <dsp:spPr>
        <a:xfrm>
          <a:off x="4341485" y="108210"/>
          <a:ext cx="984650" cy="765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FE670-40FF-4CD4-82FC-59BA68566354}">
      <dsp:nvSpPr>
        <dsp:cNvPr id="0" name=""/>
        <dsp:cNvSpPr/>
      </dsp:nvSpPr>
      <dsp:spPr>
        <a:xfrm rot="5400000">
          <a:off x="5231615" y="1973839"/>
          <a:ext cx="804220" cy="9155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9D180-3E36-4CC8-B213-43F52A53050C}">
      <dsp:nvSpPr>
        <dsp:cNvPr id="0" name=""/>
        <dsp:cNvSpPr/>
      </dsp:nvSpPr>
      <dsp:spPr>
        <a:xfrm>
          <a:off x="3572297" y="1082344"/>
          <a:ext cx="4246329" cy="94764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Стратегические цели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8565" y="1128612"/>
        <a:ext cx="4153793" cy="855104"/>
      </dsp:txXfrm>
    </dsp:sp>
    <dsp:sp modelId="{48018620-673E-4D08-9EA2-6544F37AA4D2}">
      <dsp:nvSpPr>
        <dsp:cNvPr id="0" name=""/>
        <dsp:cNvSpPr/>
      </dsp:nvSpPr>
      <dsp:spPr>
        <a:xfrm>
          <a:off x="6372380" y="1172723"/>
          <a:ext cx="984650" cy="765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E1506-8CED-44B2-A5E0-2B42222C8652}">
      <dsp:nvSpPr>
        <dsp:cNvPr id="0" name=""/>
        <dsp:cNvSpPr/>
      </dsp:nvSpPr>
      <dsp:spPr>
        <a:xfrm>
          <a:off x="5786779" y="2146857"/>
          <a:ext cx="3752789" cy="94764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Концептуальные ведущие идеи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3047" y="2193125"/>
        <a:ext cx="3660253" cy="855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13694-ED57-4385-AC42-0BA399E6AC9B}">
      <dsp:nvSpPr>
        <dsp:cNvPr id="0" name=""/>
        <dsp:cNvSpPr/>
      </dsp:nvSpPr>
      <dsp:spPr>
        <a:xfrm rot="5400000">
          <a:off x="3200720" y="909326"/>
          <a:ext cx="804220" cy="9155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D6FE8-F5D8-4E11-B3A2-7CD56BD1D10D}">
      <dsp:nvSpPr>
        <dsp:cNvPr id="0" name=""/>
        <dsp:cNvSpPr/>
      </dsp:nvSpPr>
      <dsp:spPr>
        <a:xfrm>
          <a:off x="1357816" y="17831"/>
          <a:ext cx="4613502" cy="94764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Паспортные данные, ресурсы ОО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4084" y="64099"/>
        <a:ext cx="4520966" cy="855104"/>
      </dsp:txXfrm>
    </dsp:sp>
    <dsp:sp modelId="{47998E7B-55E0-4FD4-A372-618945D46128}">
      <dsp:nvSpPr>
        <dsp:cNvPr id="0" name=""/>
        <dsp:cNvSpPr/>
      </dsp:nvSpPr>
      <dsp:spPr>
        <a:xfrm>
          <a:off x="4341485" y="108210"/>
          <a:ext cx="984650" cy="765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FE670-40FF-4CD4-82FC-59BA68566354}">
      <dsp:nvSpPr>
        <dsp:cNvPr id="0" name=""/>
        <dsp:cNvSpPr/>
      </dsp:nvSpPr>
      <dsp:spPr>
        <a:xfrm rot="5400000">
          <a:off x="5231615" y="1973839"/>
          <a:ext cx="804220" cy="9155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9D180-3E36-4CC8-B213-43F52A53050C}">
      <dsp:nvSpPr>
        <dsp:cNvPr id="0" name=""/>
        <dsp:cNvSpPr/>
      </dsp:nvSpPr>
      <dsp:spPr>
        <a:xfrm>
          <a:off x="3572297" y="1082344"/>
          <a:ext cx="4246329" cy="94764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Благоприятные условия для реализации стратегических целей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8565" y="1128612"/>
        <a:ext cx="4153793" cy="855104"/>
      </dsp:txXfrm>
    </dsp:sp>
    <dsp:sp modelId="{48018620-673E-4D08-9EA2-6544F37AA4D2}">
      <dsp:nvSpPr>
        <dsp:cNvPr id="0" name=""/>
        <dsp:cNvSpPr/>
      </dsp:nvSpPr>
      <dsp:spPr>
        <a:xfrm>
          <a:off x="6372380" y="1172723"/>
          <a:ext cx="984650" cy="765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E1506-8CED-44B2-A5E0-2B42222C8652}">
      <dsp:nvSpPr>
        <dsp:cNvPr id="0" name=""/>
        <dsp:cNvSpPr/>
      </dsp:nvSpPr>
      <dsp:spPr>
        <a:xfrm>
          <a:off x="5786779" y="2146857"/>
          <a:ext cx="3752789" cy="94764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Проблемное поле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3047" y="2193125"/>
        <a:ext cx="3660253" cy="855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195C-30F1-44EB-80A7-CBAC3C97381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998E-A94F-495F-B417-23C358531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195C-30F1-44EB-80A7-CBAC3C97381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998E-A94F-495F-B417-23C358531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195C-30F1-44EB-80A7-CBAC3C97381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998E-A94F-495F-B417-23C358531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9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195C-30F1-44EB-80A7-CBAC3C97381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998E-A94F-495F-B417-23C358531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4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195C-30F1-44EB-80A7-CBAC3C97381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998E-A94F-495F-B417-23C358531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7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195C-30F1-44EB-80A7-CBAC3C97381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998E-A94F-495F-B417-23C358531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26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195C-30F1-44EB-80A7-CBAC3C97381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998E-A94F-495F-B417-23C358531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4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195C-30F1-44EB-80A7-CBAC3C97381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998E-A94F-495F-B417-23C358531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8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195C-30F1-44EB-80A7-CBAC3C97381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998E-A94F-495F-B417-23C358531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60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195C-30F1-44EB-80A7-CBAC3C97381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998E-A94F-495F-B417-23C358531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5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195C-30F1-44EB-80A7-CBAC3C97381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998E-A94F-495F-B417-23C358531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8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7195C-30F1-44EB-80A7-CBAC3C97381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F998E-A94F-495F-B417-23C358531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9876" y="763571"/>
            <a:ext cx="10906812" cy="30291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разработке концепции развития образовательной организации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0305" y="4214781"/>
            <a:ext cx="9144000" cy="66830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управленческих команд ШНОР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07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608" y="197963"/>
            <a:ext cx="114347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текущего состояния,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писание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рисков развития образовательной организации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619892" y="1325937"/>
            <a:ext cx="8380430" cy="324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6757067"/>
              </p:ext>
            </p:extLst>
          </p:nvPr>
        </p:nvGraphicFramePr>
        <p:xfrm>
          <a:off x="980388" y="2025843"/>
          <a:ext cx="10897385" cy="311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504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50" y="3970318"/>
            <a:ext cx="113592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«рисковым профилем»  определены следующие факторы риска, которые планируются к устранению: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Низкий уровень оснащения школы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Дефицит педагогических кадров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Высокая доля обучающихся с ОВЗ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Низкая учебная мотивация обучающихся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Высокая доля обучающихся с рисками учебной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Низкий уровень вовлеченности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итогам проведенного самоанализа было выявлено следующее:</a:t>
            </a:r>
          </a:p>
          <a:p>
            <a:r>
              <a:rPr lang="ru-RU" dirty="0"/>
              <a:t>1. </a:t>
            </a:r>
            <a:r>
              <a:rPr lang="ru-RU" u="sng" dirty="0"/>
              <a:t>Отсутствие единой системы управления качеством образования</a:t>
            </a:r>
            <a:r>
              <a:rPr lang="ru-RU" dirty="0"/>
              <a:t> (диагностика и мониторинг образования, критерии оценивания).</a:t>
            </a:r>
          </a:p>
          <a:p>
            <a:r>
              <a:rPr lang="ru-RU" dirty="0"/>
              <a:t>2. </a:t>
            </a:r>
            <a:r>
              <a:rPr lang="ru-RU" u="sng" dirty="0" err="1"/>
              <a:t>Неукомплектованность</a:t>
            </a:r>
            <a:r>
              <a:rPr lang="ru-RU" u="sng" dirty="0"/>
              <a:t> педагогическими кадрами</a:t>
            </a:r>
            <a:r>
              <a:rPr lang="ru-RU" dirty="0"/>
              <a:t> (В школе работает 15 педагогов. С 2018-2019 учебного года школа испытывает дефицит педагогических кадров. Для устранения проблемы в течение прошедшего года 5 педагогов прошли курсы переподготовки. На начало 2020-2021 года данную проблему удалось частично решить)</a:t>
            </a:r>
          </a:p>
          <a:p>
            <a:r>
              <a:rPr lang="ru-RU" dirty="0"/>
              <a:t>3. </a:t>
            </a:r>
            <a:r>
              <a:rPr lang="ru-RU" u="sng" dirty="0"/>
              <a:t>Не все учителя школы достаточно хорошо владеют современными методиками, приемами и технологиями обучения</a:t>
            </a:r>
            <a:r>
              <a:rPr lang="ru-RU" dirty="0"/>
              <a:t> (Недостаточное использование активных и интерактивных методик, методик проектных технологий, ЭОР, ДОТ, в том числе для обучающихся с особыми образовательными потребностями) </a:t>
            </a:r>
          </a:p>
          <a:p>
            <a:r>
              <a:rPr lang="ru-RU" dirty="0"/>
              <a:t>4) </a:t>
            </a:r>
            <a:r>
              <a:rPr lang="ru-RU" u="sng" dirty="0"/>
              <a:t>Увеличение доли обучающихся, снизивших образовательные результаты</a:t>
            </a:r>
            <a:r>
              <a:rPr lang="ru-RU" dirty="0"/>
              <a:t> (В период пандемии новой </a:t>
            </a:r>
            <a:r>
              <a:rPr lang="ru-RU" dirty="0" err="1"/>
              <a:t>каронавирусной</a:t>
            </a:r>
            <a:r>
              <a:rPr lang="ru-RU" dirty="0"/>
              <a:t> инфекции и переходом на дистанционное обучение увеличилась доля обучающихся, снизивших образовательные результаты. Школа расположена в социально-неблагополучном районе города. Контингент обучающихся школы сложный: более 80% - дети цыганской и азербайджанской национальностей, для которых характерно двуязычие и </a:t>
            </a:r>
            <a:r>
              <a:rPr lang="ru-RU" b="1" dirty="0"/>
              <a:t>русский язык не является родным;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0527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4/48684/images/screen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55" y="6755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89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2.slideserve.com/4760012/slide6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0" y="26552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74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472265"/>
              </p:ext>
            </p:extLst>
          </p:nvPr>
        </p:nvGraphicFramePr>
        <p:xfrm>
          <a:off x="767613" y="890130"/>
          <a:ext cx="9884664" cy="4011615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9884664">
                  <a:extLst>
                    <a:ext uri="{9D8B030D-6E8A-4147-A177-3AD203B41FA5}">
                      <a16:colId xmlns:a16="http://schemas.microsoft.com/office/drawing/2014/main" val="4067488474"/>
                    </a:ext>
                  </a:extLst>
                </a:gridCol>
              </a:tblGrid>
              <a:tr h="67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Факторы риска ГБОУ СОШ </a:t>
                      </a:r>
                      <a:r>
                        <a:rPr lang="ru-RU" sz="1200" baseline="0" dirty="0" smtClean="0">
                          <a:effectLst/>
                        </a:rPr>
                        <a:t> ….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818952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1.Дефицит педагогических кадров: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нехватка педагогов;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нехватка психологов, логопедов, социальных педагогов.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286606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Низкая учебная мотивация обучающихся: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оценка мотивации обучающихся учителями -59 баллов из 100;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уровень мотивации обучающихся – 66 баллов из 100.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393955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Высокая доля обучающихся с рисками учебной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неуспешности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9092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доля обучающихся  с низким индексом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ESCS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-100%;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9092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доля обучающихся, которым учителя рекомендуют дополнительные занятия с целью ликвидации отставания от учебной программы-54%.	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359904"/>
                  </a:ext>
                </a:extLst>
              </a:tr>
              <a:tr h="31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Низкий уровень вовлеченности родителей: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-высокая степень незаинтересованности учебным процессом со стороны родителей.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52265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7103" y="76349"/>
            <a:ext cx="48199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9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9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9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9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9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9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9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9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9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 «Рисковый профиль» школы.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238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6816" y="247650"/>
            <a:ext cx="11811785" cy="6362700"/>
            <a:chOff x="0" y="0"/>
            <a:chExt cx="10001250" cy="63627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9525" y="676275"/>
              <a:ext cx="2914650" cy="1181100"/>
              <a:chOff x="0" y="0"/>
              <a:chExt cx="2914650" cy="1181100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0" y="0"/>
                <a:ext cx="2914650" cy="4381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Рисковый профиль 1                                                                         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0" y="447675"/>
                <a:ext cx="2905125" cy="7334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Дефицит педагогических кадров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Надпись 42"/>
            <p:cNvSpPr txBox="1"/>
            <p:nvPr/>
          </p:nvSpPr>
          <p:spPr>
            <a:xfrm>
              <a:off x="85725" y="0"/>
              <a:ext cx="9906000" cy="3714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Описание ключевых рисков развития образовательной организации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2905125" y="866775"/>
              <a:ext cx="476250" cy="65722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" name="Надпись 37"/>
            <p:cNvSpPr txBox="1"/>
            <p:nvPr/>
          </p:nvSpPr>
          <p:spPr>
            <a:xfrm>
              <a:off x="3409950" y="647700"/>
              <a:ext cx="6438900" cy="13525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Кадровый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дефицит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является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редким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явлением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</a:t>
              </a:r>
              <a:r>
                <a:rPr lang="ru-RU" sz="1200" spc="-28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российских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школах,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особенно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сельской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местности.</a:t>
              </a:r>
              <a:r>
                <a:rPr lang="ru-RU" sz="1200" spc="-29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Отсутствие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специалистов-предметников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может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стать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критическим вызовом для школы. Нехватка педагогов – предметников, таких как,  учитель информатики, учитель технологии,  специалистов: логопеда, социального педагога, педагога – дефектолога – являются одним из параметров  фиксации риска в школе. 50% педагогов школы пенсионного возраста, что является показателем дефицита педагогических кадров. 17% педагогов в возрасте до 30 лет.47% педагогов имеют стаж работы свыше 30 лет. 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0" y="2152650"/>
              <a:ext cx="2914650" cy="1181100"/>
              <a:chOff x="0" y="0"/>
              <a:chExt cx="2914650" cy="1181100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0" y="0"/>
                <a:ext cx="2914650" cy="43815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Рисковый профиль 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0" y="447675"/>
                <a:ext cx="2905125" cy="73342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Недостаточная предметная и методическая компетентность педагогических работников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Стрелка вправо 7"/>
            <p:cNvSpPr/>
            <p:nvPr/>
          </p:nvSpPr>
          <p:spPr>
            <a:xfrm>
              <a:off x="2933700" y="2343150"/>
              <a:ext cx="476250" cy="657225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Надпись 32"/>
            <p:cNvSpPr txBox="1"/>
            <p:nvPr/>
          </p:nvSpPr>
          <p:spPr>
            <a:xfrm>
              <a:off x="3429000" y="2143125"/>
              <a:ext cx="6486525" cy="171450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Современный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педагог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должен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только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обладать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развитыми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предметными,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методическими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психолого-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педагогическими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компетентностями,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но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непрерывно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их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совершенствовать.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 оценке педагогических компетенций на основе проведенного анализа результатов ВПР  58% педагогов испытывают затруднения при использовании современных педагогических технологий. По результатам анкетирования платформы АИС Кадры образование Самарской области выявлены дефициты педагогических компетенций у 68% педагогов.</a:t>
              </a:r>
              <a:r>
                <a:rPr lang="ru-RU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Отсутствие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школе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системы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наставничества,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системы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посещения уроков других учителей приводит к отсутствию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объективной «обратной связи» для учителя и увеличивает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риск</a:t>
              </a:r>
              <a:r>
                <a:rPr lang="ru-RU" sz="1200" spc="-1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низких образовательных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результатов</a:t>
              </a:r>
              <a:r>
                <a:rPr lang="ru-RU" sz="1200" spc="-1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обучающихся.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47625" y="3714750"/>
              <a:ext cx="2914650" cy="1181100"/>
              <a:chOff x="0" y="0"/>
              <a:chExt cx="2914650" cy="1181100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0" y="0"/>
                <a:ext cx="2914650" cy="43815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Рисковый профиль 3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0" y="447675"/>
                <a:ext cx="2905125" cy="73342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Пониженный уровень школьного благополучия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114300" y="5181600"/>
              <a:ext cx="2914650" cy="1181100"/>
              <a:chOff x="0" y="0"/>
              <a:chExt cx="2914650" cy="1181100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0" y="0"/>
                <a:ext cx="2914650" cy="43815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Рисковый профиль 4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0" y="447675"/>
                <a:ext cx="2905125" cy="73342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Высокая доля обучающихся с рисками учебной неуспешности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Стрелка вправо 11"/>
            <p:cNvSpPr/>
            <p:nvPr/>
          </p:nvSpPr>
          <p:spPr>
            <a:xfrm>
              <a:off x="3009900" y="4019550"/>
              <a:ext cx="476250" cy="657225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3028950" y="5353050"/>
              <a:ext cx="476250" cy="657225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Надпись 23"/>
            <p:cNvSpPr txBox="1"/>
            <p:nvPr/>
          </p:nvSpPr>
          <p:spPr>
            <a:xfrm>
              <a:off x="3486150" y="3971925"/>
              <a:ext cx="6486525" cy="100012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67945" marR="62230" algn="just">
                <a:lnSpc>
                  <a:spcPts val="1320"/>
                </a:lnSpc>
                <a:spcBef>
                  <a:spcPts val="85"/>
                </a:spcBef>
                <a:spcAft>
                  <a:spcPts val="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Композиция школьного контингента может оказывать</a:t>
              </a:r>
              <a:r>
                <a:rPr lang="ru-RU" sz="1200" spc="-28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негативное влияние на школьные результаты. Большая доля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обучающихся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низким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социальным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статусом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–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общепризнанный</a:t>
              </a:r>
              <a:r>
                <a:rPr lang="ru-RU" sz="1200" spc="-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фактор риска. 25% - семей – неполных, 76% семей обучающихся – малообеспеченнные; 20% семей – многодетные; 10% семей  - неблагополучные.  17% обучающихся при оценке рисков указали, что столкнулись с ситуациями конфликтов и буллинга в школе (по ответам обучающихся).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Надпись 22"/>
            <p:cNvSpPr txBox="1"/>
            <p:nvPr/>
          </p:nvSpPr>
          <p:spPr>
            <a:xfrm>
              <a:off x="3514725" y="5191125"/>
              <a:ext cx="6486525" cy="100012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67945" marR="59690" algn="just">
                <a:lnSpc>
                  <a:spcPts val="1320"/>
                </a:lnSpc>
                <a:spcBef>
                  <a:spcPts val="100"/>
                </a:spcBef>
                <a:spcAft>
                  <a:spcPts val="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Риски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учебной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неуспешности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развиваются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из-за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отсутствия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системной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работы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неуспевающими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обучающимися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недостаточной</a:t>
              </a:r>
              <a:r>
                <a:rPr lang="ru-RU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психологической</a:t>
              </a:r>
              <a:r>
                <a:rPr lang="ru-RU" sz="1200" spc="-28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 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поддержки,</a:t>
              </a:r>
              <a:r>
                <a:rPr lang="ru-RU" sz="1200" spc="-2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которую</a:t>
              </a:r>
              <a:r>
                <a:rPr lang="ru-RU" sz="1200" spc="-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может</a:t>
              </a:r>
              <a:r>
                <a:rPr lang="ru-RU" sz="1200" spc="-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оказать школа учащимся. 73% обучающихся с низким индексом </a:t>
              </a: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ESCS</a:t>
              </a: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; 42% обучающихся рекомендованы дополнительные занятия с учителями с целью ликвидации отставания от учебной программы.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978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267" y="683615"/>
            <a:ext cx="11792932" cy="628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Риск 1: дефицит педагогических кадров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устранение к 2024 году кадрового дефицита в Школе за счет проведения 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работы со старшеклассниками, заключения договоров о целевом обучении с выпускниками Школы, договоров о дуальном обучении с ВУЗами и СПО, привлечение молодых специалистов и осуществления профессиональной переподготовки учителей.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Скорректировать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профориентационную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работу учащихся 8-10 классов в направлении: «Педагогическое образование».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Заключить долгосрочные договоры с организациями СПО, ВУЗами по совместной работе со студентами.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Выстроить работу кураторов практики студентов из числа опытных педагогов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3: высокая доля обучающихся с рисками учебной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снижение доли обучающихся 5-9 классов с рисками учебной 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концу 2021-2022 учебного года  за счет создания условий для эффективного обучения и повышения мотивации школьников к учебной деятельности.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диагностику обучающихся с трудностями в учебной деятельности с целью выявления причин затруднений.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систему адресной помощи обучающимся с трудностями в обучении.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современные педагогические технологии обучения.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Скорректировать рабочие программы учебных предметов в соответствии с выявленными затруднениями.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802" y="216816"/>
            <a:ext cx="10275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развития ОО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023728" y="801591"/>
            <a:ext cx="519416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076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1976" y="585788"/>
            <a:ext cx="11924906" cy="5686425"/>
            <a:chOff x="0" y="0"/>
            <a:chExt cx="10001250" cy="568642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9525" y="0"/>
              <a:ext cx="2914650" cy="1181100"/>
              <a:chOff x="0" y="0"/>
              <a:chExt cx="2914650" cy="1181100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0" y="0"/>
                <a:ext cx="2914650" cy="4381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Рисковый профиль 1                                                                         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0" y="447675"/>
                <a:ext cx="2905125" cy="7334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Дефицит педагогических кадров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Стрелка вправо 3"/>
            <p:cNvSpPr/>
            <p:nvPr/>
          </p:nvSpPr>
          <p:spPr>
            <a:xfrm>
              <a:off x="2905125" y="190500"/>
              <a:ext cx="476250" cy="65722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" name="Надпись 58"/>
            <p:cNvSpPr txBox="1"/>
            <p:nvPr/>
          </p:nvSpPr>
          <p:spPr>
            <a:xfrm>
              <a:off x="3409950" y="85725"/>
              <a:ext cx="6438900" cy="12477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Цель 1:</a:t>
              </a:r>
              <a:r>
                <a:rPr lang="ru-RU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устранить к 2024 году кадровый дефицит в образовательной организации за счёт привлечение молодых специалистов через участие в региональном проекте «Земский учитель», профессиональной переподготовки учителей и внедрения практик сетевого взаимодействия (проект «Цифровая школа»)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0" y="1476375"/>
              <a:ext cx="2914650" cy="1181100"/>
              <a:chOff x="0" y="0"/>
              <a:chExt cx="2914650" cy="1181100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0" y="0"/>
                <a:ext cx="2914650" cy="43815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Рисковый профиль 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0" y="447675"/>
                <a:ext cx="2905125" cy="73342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Недостаточная предметная и методическая компетентность педагогических работников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Стрелка вправо 6"/>
            <p:cNvSpPr/>
            <p:nvPr/>
          </p:nvSpPr>
          <p:spPr>
            <a:xfrm>
              <a:off x="2933700" y="1666875"/>
              <a:ext cx="476250" cy="657225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Надпись 53"/>
            <p:cNvSpPr txBox="1"/>
            <p:nvPr/>
          </p:nvSpPr>
          <p:spPr>
            <a:xfrm>
              <a:off x="3429000" y="1504950"/>
              <a:ext cx="6486525" cy="130492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Цель 2:</a:t>
              </a:r>
              <a:r>
                <a:rPr lang="ru-RU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повысить предметную и методическую компетентность педагогических работников к концу 2024 года через создание системы непрерывного профессионального развития педагогов, обеспечивающую ликвидацию актуальных профессиональных дефицитов и применение эффективных методических систем обучения и воспитания 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57150" y="2905125"/>
              <a:ext cx="2914650" cy="1181100"/>
              <a:chOff x="0" y="0"/>
              <a:chExt cx="2914650" cy="118110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2914650" cy="43815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Рисковый профиль 3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0" y="447675"/>
                <a:ext cx="2905125" cy="73342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Пониженный уровень школьного благополучия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14300" y="4505325"/>
              <a:ext cx="2914650" cy="1181100"/>
              <a:chOff x="0" y="0"/>
              <a:chExt cx="2914650" cy="118110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0" y="0"/>
                <a:ext cx="2914650" cy="43815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Рисковый профиль 4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0" y="447675"/>
                <a:ext cx="2905125" cy="73342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Высокая доля обучающихся с рисками учебной </a:t>
                </a:r>
                <a:r>
                  <a:rPr lang="ru-RU" sz="1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неуспешности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Стрелка вправо 10"/>
            <p:cNvSpPr/>
            <p:nvPr/>
          </p:nvSpPr>
          <p:spPr>
            <a:xfrm>
              <a:off x="2981325" y="3133725"/>
              <a:ext cx="476250" cy="657225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3028950" y="4676775"/>
              <a:ext cx="476250" cy="657225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Надпись 44"/>
            <p:cNvSpPr txBox="1"/>
            <p:nvPr/>
          </p:nvSpPr>
          <p:spPr>
            <a:xfrm>
              <a:off x="3486150" y="3000375"/>
              <a:ext cx="6486525" cy="105727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Цель 3</a:t>
              </a:r>
              <a:r>
                <a:rPr lang="ru-RU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повысить уровень школьного благополучия к 2024 году через создание развивающей образовательной среды, оказание дифференцированной и адресной помощи обучающимся с рисками академической </a:t>
              </a:r>
              <a:r>
                <a:rPr lang="ru-RU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неуспешности</a:t>
              </a:r>
              <a:r>
                <a:rPr lang="ru-RU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вовлечение родителей в поддержку учения школьников</a:t>
              </a: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Надпись 43"/>
            <p:cNvSpPr txBox="1"/>
            <p:nvPr/>
          </p:nvSpPr>
          <p:spPr>
            <a:xfrm>
              <a:off x="3514725" y="4514850"/>
              <a:ext cx="6486525" cy="100012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Цель 4:</a:t>
              </a:r>
              <a:r>
                <a:rPr lang="ru-RU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снижение доли обучающихся с рисками учебной неуспешности к концу 2024 года через своевременное выявление учебных дефицитов, повышения учебной мотивации обучающихся, применение формирующего оценивания 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147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82705" y="311085"/>
            <a:ext cx="6344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и мероприятия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94689" y="957416"/>
            <a:ext cx="473225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93685" y="1758359"/>
          <a:ext cx="7404629" cy="448587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916693">
                  <a:extLst>
                    <a:ext uri="{9D8B030D-6E8A-4147-A177-3AD203B41FA5}">
                      <a16:colId xmlns:a16="http://schemas.microsoft.com/office/drawing/2014/main" val="2509507513"/>
                    </a:ext>
                  </a:extLst>
                </a:gridCol>
                <a:gridCol w="2794507">
                  <a:extLst>
                    <a:ext uri="{9D8B030D-6E8A-4147-A177-3AD203B41FA5}">
                      <a16:colId xmlns:a16="http://schemas.microsoft.com/office/drawing/2014/main" val="3528611612"/>
                    </a:ext>
                  </a:extLst>
                </a:gridCol>
                <a:gridCol w="2424275">
                  <a:extLst>
                    <a:ext uri="{9D8B030D-6E8A-4147-A177-3AD203B41FA5}">
                      <a16:colId xmlns:a16="http://schemas.microsoft.com/office/drawing/2014/main" val="1511033455"/>
                    </a:ext>
                  </a:extLst>
                </a:gridCol>
                <a:gridCol w="1269154">
                  <a:extLst>
                    <a:ext uri="{9D8B030D-6E8A-4147-A177-3AD203B41FA5}">
                      <a16:colId xmlns:a16="http://schemas.microsoft.com/office/drawing/2014/main" val="2426189136"/>
                    </a:ext>
                  </a:extLst>
                </a:gridCol>
              </a:tblGrid>
              <a:tr h="128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Факторы риска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Цели и задачи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Меры и мероприятия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Ответственные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/>
                </a:tc>
                <a:extLst>
                  <a:ext uri="{0D108BD9-81ED-4DB2-BD59-A6C34878D82A}">
                    <a16:rowId xmlns:a16="http://schemas.microsoft.com/office/drawing/2014/main" val="3409130673"/>
                  </a:ext>
                </a:extLst>
              </a:tr>
              <a:tr h="1144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 Низкий уровень оснащения школы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Цель: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Улучшение материально-технической базы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Задача: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800">
                          <a:effectLst/>
                        </a:rPr>
                        <a:t>Обновить  материально-техническую базу за счет участия в проекте ЦОС.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800">
                          <a:effectLst/>
                        </a:rPr>
                        <a:t>Обеспечить обучающихся и педагогических работников доступом к различным информационным системам.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 Участие в проекте ЦОС.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Директор, заведующий хозяйством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/>
                </a:tc>
                <a:extLst>
                  <a:ext uri="{0D108BD9-81ED-4DB2-BD59-A6C34878D82A}">
                    <a16:rowId xmlns:a16="http://schemas.microsoft.com/office/drawing/2014/main" val="4270721792"/>
                  </a:ext>
                </a:extLst>
              </a:tr>
              <a:tr h="1146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2. Дефицит педагогических кадров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Цель: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Устранение к 2024 году кадрового дефицита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Задачи: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1) формировать профессионально ориентированных обучающихся;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2) создать систему поддержки молодого учителя в период его профессионального становления.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3) привлечь молодых педагогов в школу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 Профориентационная работа с выпускниками педагогических колледжей и ВУЗов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2.Посещение ярмарки профессий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 Привлечение студентов старших курсов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4. Переподготовка кадров.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Директор, зам.директора по УР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/>
                </a:tc>
                <a:extLst>
                  <a:ext uri="{0D108BD9-81ED-4DB2-BD59-A6C34878D82A}">
                    <a16:rowId xmlns:a16="http://schemas.microsoft.com/office/drawing/2014/main" val="2516692926"/>
                  </a:ext>
                </a:extLst>
              </a:tr>
              <a:tr h="193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4. Высокая доля обучающихся с ОВЗ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Цель: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Создание к 2022 году условий для обеспечения психической коррекции недостатков в развитии детей с ОВЗ, оказание помощи детям этой категории в освоении образовательной программы.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Задачи: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1) создать доступную среду,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2) обеспечение специальными педагогическими кадрами (педагог-психолог, логопед, дефектолог и др.),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3) направление педагогов на курсы повышения квалификации по вопросам организации обучения детей с ОВЗ,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4) разработка адаптированной основной общеобразовательной программы, рабочих программ педагогов в соответствии с требованиями ФГОС и пр.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 Курсы повышения квалификации по работе с детьми ОВЗ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 Организация работы ППк.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 Перевод детей с ОВЗ на обучение по АООП различных форм обучения.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4. Индивидуальные и групповые формы работы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Зам. директора по УР, учителя-предметники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/>
                </a:tc>
                <a:extLst>
                  <a:ext uri="{0D108BD9-81ED-4DB2-BD59-A6C34878D82A}">
                    <a16:rowId xmlns:a16="http://schemas.microsoft.com/office/drawing/2014/main" val="1113470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595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447783"/>
              </p:ext>
            </p:extLst>
          </p:nvPr>
        </p:nvGraphicFramePr>
        <p:xfrm>
          <a:off x="2" y="70642"/>
          <a:ext cx="12191999" cy="690385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509369">
                  <a:extLst>
                    <a:ext uri="{9D8B030D-6E8A-4147-A177-3AD203B41FA5}">
                      <a16:colId xmlns:a16="http://schemas.microsoft.com/office/drawing/2014/main" val="3442542434"/>
                    </a:ext>
                  </a:extLst>
                </a:gridCol>
                <a:gridCol w="4601260">
                  <a:extLst>
                    <a:ext uri="{9D8B030D-6E8A-4147-A177-3AD203B41FA5}">
                      <a16:colId xmlns:a16="http://schemas.microsoft.com/office/drawing/2014/main" val="1806399054"/>
                    </a:ext>
                  </a:extLst>
                </a:gridCol>
                <a:gridCol w="3991660">
                  <a:extLst>
                    <a:ext uri="{9D8B030D-6E8A-4147-A177-3AD203B41FA5}">
                      <a16:colId xmlns:a16="http://schemas.microsoft.com/office/drawing/2014/main" val="2107383524"/>
                    </a:ext>
                  </a:extLst>
                </a:gridCol>
                <a:gridCol w="2089710">
                  <a:extLst>
                    <a:ext uri="{9D8B030D-6E8A-4147-A177-3AD203B41FA5}">
                      <a16:colId xmlns:a16="http://schemas.microsoft.com/office/drawing/2014/main" val="22209001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риска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и мероприятия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273168"/>
                  </a:ext>
                </a:extLst>
              </a:tr>
              <a:tr h="1815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Низкий уровень оснащения школы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материально-технической базы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Обновить  материально-техническую базу за счет участия в проекте ЦОС.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обучающихся и педагогических работников доступом к различным информационным системам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Участие в проекте ЦОС.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Директор, заведующий хозяйством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679667"/>
                  </a:ext>
                </a:extLst>
              </a:tr>
              <a:tr h="1754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Дефицит педагогических кадров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Устранение к 2024 году кадрового дефицита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формировать профессионально ориентированных обучающихся;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2) создать систему поддержки молодого учителя в период его профессионального становления.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привлечь молодых педагогов в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Профориентационная работа с выпускниками педагогических колледжей и ВУЗов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2.Посещение ярмарки профессий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Привлечение студентов старших курсов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Переподготовка кадров.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Директор, зам.директора по УР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120780"/>
                  </a:ext>
                </a:extLst>
              </a:tr>
              <a:tr h="193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Высокая доля обучающихся с ОВЗ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 2022 году условий для обеспечения психической коррекции недостатков в развитии детей с ОВЗ, оказание помощи детям этой категории в освоении образовательной программы.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создать доступную среду,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обеспечение специальными педагогическими кадрами (педагог-психолог, логопед, дефектолог и др.),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направление педагогов на курсы повышения квалификации по вопросам организации обучения детей с ОВЗ,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разработка адаптированной основной общеобразовательной программы, рабочих программ педагогов в соответствии с требованиями ФГОС и пр.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Курсы повышения квалификации по работе с детьми ОВЗ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Организация работы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Перевод детей с ОВЗ на обучение по АООП различных форм обучения.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Индивидуальные и групповые формы работы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 директора по УР, учителя-предметники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91" marR="48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036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70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742" y="669303"/>
            <a:ext cx="111707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 развития школы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документ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определяющий перспективы и направление ее движения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долгие годы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Ее не следует смешивать с программой развития, предусматривающей конкретные шаги, которые должны привести к системным преобразованиям и с основной образовательной программой школы, которая по своей сути является развернутым приложением по реализации программы развития.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86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47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085" y="292232"/>
            <a:ext cx="1175522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3: высокая доля обучающихся с рисками учебной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доли обучающихся 5-9 классов с рисками учебной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концу 2021-2022 учебного года  за счет создания условий для эффективного обучения и повышения мотивации школьников к учебной деятельности.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адресных образовательных программ по работе с обучающимися с трудностями в обучении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Частой причиной учебной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являются слабая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и/или существенные пробелы в базовой предметной подготовке. Диагностика обучающихся с трудностями в учебной деятельности позволит выявить причины затруднений Результаты диагностики могут быть взяты за основу адресной корректировки методики работы учителя и образовательных программ.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технологии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тьюторства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инструмент поддержки обучающихся с трудностями в обучении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образовательной среды, обеспечивающей развитие познавательного интереса каждого обучающегося, становление и развитие предметных,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личностных результатов, проявляющихся в умении ставить и достигать образовательные цели, проектировать и реализовывать индивидуальные образовательные маршруты освоения предметов, индивидуальные образовательные программы, в образовательной самостоятельности и самоорганизации обучающихся.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психологическая поддержка обучающихся с трудностями в обучении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29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3"/>
          <p:cNvSpPr txBox="1"/>
          <p:nvPr/>
        </p:nvSpPr>
        <p:spPr>
          <a:xfrm>
            <a:off x="1124145" y="128489"/>
            <a:ext cx="10659359" cy="11334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1:</a:t>
            </a:r>
            <a:r>
              <a:rPr lang="ru-RU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устранить к 2024 году кадровый дефицит в образовательной организации за счёт привлечение молодых специалистов через участие в региональном проекте «Земский учитель», профессиональной переподготовки учителей и внедрения практик сетевого взаимодействия (проект</a:t>
            </a:r>
            <a:r>
              <a:rPr lang="ru-RU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«Цифровая школа»)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95017" y="1514721"/>
            <a:ext cx="4448323" cy="2867025"/>
            <a:chOff x="0" y="0"/>
            <a:chExt cx="3743325" cy="286702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3743325" cy="428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Основные задачи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525" y="447675"/>
              <a:ext cx="3705225" cy="24193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5727747" y="1444854"/>
            <a:ext cx="6055758" cy="31623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и мероприятия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154587" y="2431675"/>
            <a:ext cx="461914" cy="103694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336" y="4993899"/>
            <a:ext cx="11177169" cy="1266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программы: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Ответственные за достижение результата: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4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8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7975076" y="1338606"/>
            <a:ext cx="3516198" cy="188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97963" y="1587400"/>
            <a:ext cx="1172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запустить процессы, которые приведут к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эффективному управлению и эффективной образовательной деятельности педагогов.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изменения связаны с уровнем готовности к изменениям педагогического коллектива и директора школы.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71336286"/>
              </p:ext>
            </p:extLst>
          </p:nvPr>
        </p:nvGraphicFramePr>
        <p:xfrm>
          <a:off x="1027522" y="3157060"/>
          <a:ext cx="10897385" cy="311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13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6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0" r="-446"/>
          <a:stretch/>
        </p:blipFill>
        <p:spPr>
          <a:xfrm>
            <a:off x="597788" y="292231"/>
            <a:ext cx="10996423" cy="612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7" y="0"/>
            <a:ext cx="1141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108" y="0"/>
            <a:ext cx="12012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 принятое школьным сообществом и официально декларируемое решение об общем назначении образовательного учреждения, о его целях и ценностях, о принимаемых на себя обязательствах.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8" y="2308324"/>
            <a:ext cx="5860330" cy="4395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20" y="2196446"/>
            <a:ext cx="5649797" cy="42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9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4852" r="7552" b="14222"/>
          <a:stretch/>
        </p:blipFill>
        <p:spPr>
          <a:xfrm>
            <a:off x="433633" y="282804"/>
            <a:ext cx="4487159" cy="32101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8110" r="6460" b="9141"/>
          <a:stretch/>
        </p:blipFill>
        <p:spPr>
          <a:xfrm>
            <a:off x="6579912" y="282804"/>
            <a:ext cx="4779388" cy="3353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5" b="13912"/>
          <a:stretch/>
        </p:blipFill>
        <p:spPr>
          <a:xfrm>
            <a:off x="6835402" y="3624153"/>
            <a:ext cx="4248979" cy="2984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 b="15593"/>
          <a:stretch/>
        </p:blipFill>
        <p:spPr>
          <a:xfrm>
            <a:off x="178141" y="3492915"/>
            <a:ext cx="4998141" cy="328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0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1849</Words>
  <Application>Microsoft Office PowerPoint</Application>
  <PresentationFormat>Широкоэкранный</PresentationFormat>
  <Paragraphs>178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Методические рекомендации по разработке концепции развития образовательной организации</vt:lpstr>
      <vt:lpstr>Презентация PowerPoint</vt:lpstr>
      <vt:lpstr>Презентация PowerPoint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41</cp:revision>
  <dcterms:created xsi:type="dcterms:W3CDTF">2021-04-23T06:58:01Z</dcterms:created>
  <dcterms:modified xsi:type="dcterms:W3CDTF">2021-04-23T11:25:49Z</dcterms:modified>
</cp:coreProperties>
</file>