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2" r:id="rId3"/>
    <p:sldId id="257" r:id="rId4"/>
    <p:sldId id="259" r:id="rId5"/>
    <p:sldId id="258" r:id="rId6"/>
    <p:sldId id="271" r:id="rId7"/>
    <p:sldId id="273" r:id="rId8"/>
    <p:sldId id="261" r:id="rId9"/>
    <p:sldId id="262" r:id="rId10"/>
    <p:sldId id="269" r:id="rId11"/>
    <p:sldId id="270" r:id="rId12"/>
    <p:sldId id="265" r:id="rId13"/>
    <p:sldId id="264" r:id="rId14"/>
    <p:sldId id="266" r:id="rId15"/>
    <p:sldId id="267" r:id="rId16"/>
    <p:sldId id="263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C277AE-0466-449D-B588-46E137502C1E}" type="doc">
      <dgm:prSet loTypeId="urn:microsoft.com/office/officeart/2005/8/layout/process3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57621AF1-1B83-4204-9F75-7CE1E4B2BA20}">
      <dgm:prSet phldrT="[Текст]"/>
      <dgm:spPr/>
      <dgm:t>
        <a:bodyPr/>
        <a:lstStyle/>
        <a:p>
          <a:r>
            <a:rPr lang="ru-RU" b="1" dirty="0" smtClean="0"/>
            <a:t>Концепция развития</a:t>
          </a:r>
          <a:endParaRPr lang="ru-RU" b="1" dirty="0"/>
        </a:p>
      </dgm:t>
    </dgm:pt>
    <dgm:pt modelId="{51411A73-9012-46AC-AC93-0BEA2288A1D1}" type="parTrans" cxnId="{2F4DF3A3-1208-4042-9270-7B3756D425B0}">
      <dgm:prSet/>
      <dgm:spPr/>
      <dgm:t>
        <a:bodyPr/>
        <a:lstStyle/>
        <a:p>
          <a:endParaRPr lang="ru-RU"/>
        </a:p>
      </dgm:t>
    </dgm:pt>
    <dgm:pt modelId="{150E1051-8CA2-4221-A051-6D3D9698E9AE}" type="sibTrans" cxnId="{2F4DF3A3-1208-4042-9270-7B3756D425B0}">
      <dgm:prSet/>
      <dgm:spPr/>
      <dgm:t>
        <a:bodyPr/>
        <a:lstStyle/>
        <a:p>
          <a:endParaRPr lang="ru-RU" dirty="0"/>
        </a:p>
      </dgm:t>
    </dgm:pt>
    <dgm:pt modelId="{6D3AFAF9-4A86-4FE6-ACB8-6E709FFDFA47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Стратегическое проектирование на длительный срок</a:t>
          </a:r>
          <a:endParaRPr lang="ru-RU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8573D3-A87B-44E0-B7B1-52AD7079FDC3}" type="parTrans" cxnId="{11CDAC34-7643-4065-9CE8-B84234EC31C6}">
      <dgm:prSet/>
      <dgm:spPr/>
      <dgm:t>
        <a:bodyPr/>
        <a:lstStyle/>
        <a:p>
          <a:endParaRPr lang="ru-RU"/>
        </a:p>
      </dgm:t>
    </dgm:pt>
    <dgm:pt modelId="{285A4E8F-344A-467C-B478-B6AB55960CDF}" type="sibTrans" cxnId="{11CDAC34-7643-4065-9CE8-B84234EC31C6}">
      <dgm:prSet/>
      <dgm:spPr/>
      <dgm:t>
        <a:bodyPr/>
        <a:lstStyle/>
        <a:p>
          <a:endParaRPr lang="ru-RU"/>
        </a:p>
      </dgm:t>
    </dgm:pt>
    <dgm:pt modelId="{D925FAC8-D143-467B-8028-6E6AE442D027}">
      <dgm:prSet phldrT="[Текст]"/>
      <dgm:spPr/>
      <dgm:t>
        <a:bodyPr/>
        <a:lstStyle/>
        <a:p>
          <a:r>
            <a:rPr lang="ru-RU" b="1" dirty="0" smtClean="0"/>
            <a:t>Среднесрочная программа</a:t>
          </a:r>
          <a:endParaRPr lang="ru-RU" b="1" dirty="0"/>
        </a:p>
      </dgm:t>
    </dgm:pt>
    <dgm:pt modelId="{BA243712-FBAF-462B-A37E-764D5B15A1CB}" type="parTrans" cxnId="{EF4E3825-2D77-47DA-B065-6D01798B094B}">
      <dgm:prSet/>
      <dgm:spPr/>
      <dgm:t>
        <a:bodyPr/>
        <a:lstStyle/>
        <a:p>
          <a:endParaRPr lang="ru-RU"/>
        </a:p>
      </dgm:t>
    </dgm:pt>
    <dgm:pt modelId="{C880FCB5-0C9D-450C-B490-3A85A85C9E06}" type="sibTrans" cxnId="{EF4E3825-2D77-47DA-B065-6D01798B094B}">
      <dgm:prSet/>
      <dgm:spPr/>
      <dgm:t>
        <a:bodyPr/>
        <a:lstStyle/>
        <a:p>
          <a:endParaRPr lang="ru-RU" dirty="0"/>
        </a:p>
      </dgm:t>
    </dgm:pt>
    <dgm:pt modelId="{5BF72304-178C-43F4-8A0E-91F22CB103B8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Определение конкретных задач, для реализации в установленные сроки</a:t>
          </a:r>
          <a:endParaRPr lang="ru-RU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BD29A3-088C-45E7-A01C-DEA025CB7CFC}" type="parTrans" cxnId="{4D12D70B-1EA1-4758-BBED-DBD058E93EC5}">
      <dgm:prSet/>
      <dgm:spPr/>
      <dgm:t>
        <a:bodyPr/>
        <a:lstStyle/>
        <a:p>
          <a:endParaRPr lang="ru-RU"/>
        </a:p>
      </dgm:t>
    </dgm:pt>
    <dgm:pt modelId="{6D0EA1B2-DFF4-4EA1-BCE4-730A8A20357C}" type="sibTrans" cxnId="{4D12D70B-1EA1-4758-BBED-DBD058E93EC5}">
      <dgm:prSet/>
      <dgm:spPr/>
      <dgm:t>
        <a:bodyPr/>
        <a:lstStyle/>
        <a:p>
          <a:endParaRPr lang="ru-RU"/>
        </a:p>
      </dgm:t>
    </dgm:pt>
    <dgm:pt modelId="{B21ADC34-77BE-4583-AC77-1E02DC6B8D30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Программа антикризисных мер</a:t>
          </a:r>
          <a:endParaRPr lang="ru-RU" b="1" dirty="0">
            <a:solidFill>
              <a:schemeClr val="bg1"/>
            </a:solidFill>
          </a:endParaRPr>
        </a:p>
      </dgm:t>
    </dgm:pt>
    <dgm:pt modelId="{1DFC6945-102F-4F53-8461-9FFF19FBABCC}" type="parTrans" cxnId="{1974CDDE-F984-4528-965C-67A5D55E0263}">
      <dgm:prSet/>
      <dgm:spPr/>
      <dgm:t>
        <a:bodyPr/>
        <a:lstStyle/>
        <a:p>
          <a:endParaRPr lang="ru-RU"/>
        </a:p>
      </dgm:t>
    </dgm:pt>
    <dgm:pt modelId="{D74DB832-80F7-4F52-A972-BDDA7D8DEE51}" type="sibTrans" cxnId="{1974CDDE-F984-4528-965C-67A5D55E0263}">
      <dgm:prSet/>
      <dgm:spPr/>
      <dgm:t>
        <a:bodyPr/>
        <a:lstStyle/>
        <a:p>
          <a:endParaRPr lang="ru-RU"/>
        </a:p>
      </dgm:t>
    </dgm:pt>
    <dgm:pt modelId="{74C4EECF-CF65-4DA3-9A84-D57ED7F05293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Максимальная конкретизация и детализация</a:t>
          </a:r>
          <a:endParaRPr lang="ru-RU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9601B4-8A12-4F47-B120-180FF7F458C9}" type="parTrans" cxnId="{B50F82A2-F41A-4C90-8515-FAB049FF7A15}">
      <dgm:prSet/>
      <dgm:spPr/>
      <dgm:t>
        <a:bodyPr/>
        <a:lstStyle/>
        <a:p>
          <a:endParaRPr lang="ru-RU"/>
        </a:p>
      </dgm:t>
    </dgm:pt>
    <dgm:pt modelId="{DFCC6768-C5F9-4B76-BA20-344EE8C5714C}" type="sibTrans" cxnId="{B50F82A2-F41A-4C90-8515-FAB049FF7A15}">
      <dgm:prSet/>
      <dgm:spPr/>
      <dgm:t>
        <a:bodyPr/>
        <a:lstStyle/>
        <a:p>
          <a:endParaRPr lang="ru-RU"/>
        </a:p>
      </dgm:t>
    </dgm:pt>
    <dgm:pt modelId="{66A4455C-767F-4139-AC1B-E65FC4525D5D}" type="pres">
      <dgm:prSet presAssocID="{DBC277AE-0466-449D-B588-46E137502C1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C1321B-E4EE-43EE-8338-5F73E79E6F01}" type="pres">
      <dgm:prSet presAssocID="{57621AF1-1B83-4204-9F75-7CE1E4B2BA20}" presName="composite" presStyleCnt="0"/>
      <dgm:spPr/>
    </dgm:pt>
    <dgm:pt modelId="{85593E18-EE52-4688-9398-E6446D51D2F3}" type="pres">
      <dgm:prSet presAssocID="{57621AF1-1B83-4204-9F75-7CE1E4B2BA20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FAD052-9E5E-4CAC-BF68-832F57B9FDD9}" type="pres">
      <dgm:prSet presAssocID="{57621AF1-1B83-4204-9F75-7CE1E4B2BA20}" presName="parSh" presStyleLbl="node1" presStyleIdx="0" presStyleCnt="3"/>
      <dgm:spPr/>
      <dgm:t>
        <a:bodyPr/>
        <a:lstStyle/>
        <a:p>
          <a:endParaRPr lang="ru-RU"/>
        </a:p>
      </dgm:t>
    </dgm:pt>
    <dgm:pt modelId="{F0FFF195-23DA-4AE0-9BB9-9FAC2C91D2C0}" type="pres">
      <dgm:prSet presAssocID="{57621AF1-1B83-4204-9F75-7CE1E4B2BA20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2F847F-622B-4267-BF4A-8CF30B0F35BD}" type="pres">
      <dgm:prSet presAssocID="{150E1051-8CA2-4221-A051-6D3D9698E9AE}" presName="sibTrans" presStyleLbl="sibTrans2D1" presStyleIdx="0" presStyleCnt="2"/>
      <dgm:spPr/>
      <dgm:t>
        <a:bodyPr/>
        <a:lstStyle/>
        <a:p>
          <a:endParaRPr lang="ru-RU"/>
        </a:p>
      </dgm:t>
    </dgm:pt>
    <dgm:pt modelId="{27111823-9D31-4AB8-B6F9-CE6C62AD1D80}" type="pres">
      <dgm:prSet presAssocID="{150E1051-8CA2-4221-A051-6D3D9698E9AE}" presName="connTx" presStyleLbl="sibTrans2D1" presStyleIdx="0" presStyleCnt="2"/>
      <dgm:spPr/>
      <dgm:t>
        <a:bodyPr/>
        <a:lstStyle/>
        <a:p>
          <a:endParaRPr lang="ru-RU"/>
        </a:p>
      </dgm:t>
    </dgm:pt>
    <dgm:pt modelId="{6F51B229-B097-441C-A82A-76E45D214A2D}" type="pres">
      <dgm:prSet presAssocID="{D925FAC8-D143-467B-8028-6E6AE442D027}" presName="composite" presStyleCnt="0"/>
      <dgm:spPr/>
    </dgm:pt>
    <dgm:pt modelId="{421B8793-16FB-4676-A476-E0A1EF910CD9}" type="pres">
      <dgm:prSet presAssocID="{D925FAC8-D143-467B-8028-6E6AE442D027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FD7D52-DB1C-4A9C-8365-053B9F45B5F6}" type="pres">
      <dgm:prSet presAssocID="{D925FAC8-D143-467B-8028-6E6AE442D027}" presName="parSh" presStyleLbl="node1" presStyleIdx="1" presStyleCnt="3"/>
      <dgm:spPr/>
      <dgm:t>
        <a:bodyPr/>
        <a:lstStyle/>
        <a:p>
          <a:endParaRPr lang="ru-RU"/>
        </a:p>
      </dgm:t>
    </dgm:pt>
    <dgm:pt modelId="{262C114E-F0DD-4141-8BED-2A899F175D56}" type="pres">
      <dgm:prSet presAssocID="{D925FAC8-D143-467B-8028-6E6AE442D027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E2A87A-4AB9-4C1F-8ED0-48D90DDA03DC}" type="pres">
      <dgm:prSet presAssocID="{C880FCB5-0C9D-450C-B490-3A85A85C9E06}" presName="sibTrans" presStyleLbl="sibTrans2D1" presStyleIdx="1" presStyleCnt="2"/>
      <dgm:spPr/>
      <dgm:t>
        <a:bodyPr/>
        <a:lstStyle/>
        <a:p>
          <a:endParaRPr lang="ru-RU"/>
        </a:p>
      </dgm:t>
    </dgm:pt>
    <dgm:pt modelId="{3F64D067-A70A-4784-8874-EFE9EA2FF66E}" type="pres">
      <dgm:prSet presAssocID="{C880FCB5-0C9D-450C-B490-3A85A85C9E06}" presName="connTx" presStyleLbl="sibTrans2D1" presStyleIdx="1" presStyleCnt="2"/>
      <dgm:spPr/>
      <dgm:t>
        <a:bodyPr/>
        <a:lstStyle/>
        <a:p>
          <a:endParaRPr lang="ru-RU"/>
        </a:p>
      </dgm:t>
    </dgm:pt>
    <dgm:pt modelId="{0A050809-EFEA-4A7F-BB68-13B9094872BF}" type="pres">
      <dgm:prSet presAssocID="{B21ADC34-77BE-4583-AC77-1E02DC6B8D30}" presName="composite" presStyleCnt="0"/>
      <dgm:spPr/>
    </dgm:pt>
    <dgm:pt modelId="{D39630A4-6B00-4B26-A460-EFB257CC985C}" type="pres">
      <dgm:prSet presAssocID="{B21ADC34-77BE-4583-AC77-1E02DC6B8D30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FA1D18-A281-4B5D-92F2-BFB7CE7536EE}" type="pres">
      <dgm:prSet presAssocID="{B21ADC34-77BE-4583-AC77-1E02DC6B8D30}" presName="parSh" presStyleLbl="node1" presStyleIdx="2" presStyleCnt="3"/>
      <dgm:spPr/>
      <dgm:t>
        <a:bodyPr/>
        <a:lstStyle/>
        <a:p>
          <a:endParaRPr lang="ru-RU"/>
        </a:p>
      </dgm:t>
    </dgm:pt>
    <dgm:pt modelId="{8BF452E3-6D62-42A2-939C-E610F5A209B6}" type="pres">
      <dgm:prSet presAssocID="{B21ADC34-77BE-4583-AC77-1E02DC6B8D30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1D3DC3-675D-42B2-92FA-D2B1F626A96B}" type="presOf" srcId="{57621AF1-1B83-4204-9F75-7CE1E4B2BA20}" destId="{39FAD052-9E5E-4CAC-BF68-832F57B9FDD9}" srcOrd="1" destOrd="0" presId="urn:microsoft.com/office/officeart/2005/8/layout/process3"/>
    <dgm:cxn modelId="{EF4E3825-2D77-47DA-B065-6D01798B094B}" srcId="{DBC277AE-0466-449D-B588-46E137502C1E}" destId="{D925FAC8-D143-467B-8028-6E6AE442D027}" srcOrd="1" destOrd="0" parTransId="{BA243712-FBAF-462B-A37E-764D5B15A1CB}" sibTransId="{C880FCB5-0C9D-450C-B490-3A85A85C9E06}"/>
    <dgm:cxn modelId="{7964E323-621A-4EB1-8DF6-171863623ADB}" type="presOf" srcId="{C880FCB5-0C9D-450C-B490-3A85A85C9E06}" destId="{E2E2A87A-4AB9-4C1F-8ED0-48D90DDA03DC}" srcOrd="0" destOrd="0" presId="urn:microsoft.com/office/officeart/2005/8/layout/process3"/>
    <dgm:cxn modelId="{11CDAC34-7643-4065-9CE8-B84234EC31C6}" srcId="{57621AF1-1B83-4204-9F75-7CE1E4B2BA20}" destId="{6D3AFAF9-4A86-4FE6-ACB8-6E709FFDFA47}" srcOrd="0" destOrd="0" parTransId="{B48573D3-A87B-44E0-B7B1-52AD7079FDC3}" sibTransId="{285A4E8F-344A-467C-B478-B6AB55960CDF}"/>
    <dgm:cxn modelId="{835EEB75-E8DF-4C57-A69B-DCAD16CF0CC7}" type="presOf" srcId="{150E1051-8CA2-4221-A051-6D3D9698E9AE}" destId="{9C2F847F-622B-4267-BF4A-8CF30B0F35BD}" srcOrd="0" destOrd="0" presId="urn:microsoft.com/office/officeart/2005/8/layout/process3"/>
    <dgm:cxn modelId="{4DD3E369-1192-49E9-84C5-E270F44FE8E3}" type="presOf" srcId="{6D3AFAF9-4A86-4FE6-ACB8-6E709FFDFA47}" destId="{F0FFF195-23DA-4AE0-9BB9-9FAC2C91D2C0}" srcOrd="0" destOrd="0" presId="urn:microsoft.com/office/officeart/2005/8/layout/process3"/>
    <dgm:cxn modelId="{0EA39370-0345-43E6-A006-C1A8289865A3}" type="presOf" srcId="{DBC277AE-0466-449D-B588-46E137502C1E}" destId="{66A4455C-767F-4139-AC1B-E65FC4525D5D}" srcOrd="0" destOrd="0" presId="urn:microsoft.com/office/officeart/2005/8/layout/process3"/>
    <dgm:cxn modelId="{36EF6A2F-2B45-4972-B4DF-08702E62D2C9}" type="presOf" srcId="{D925FAC8-D143-467B-8028-6E6AE442D027}" destId="{421B8793-16FB-4676-A476-E0A1EF910CD9}" srcOrd="0" destOrd="0" presId="urn:microsoft.com/office/officeart/2005/8/layout/process3"/>
    <dgm:cxn modelId="{D922CD89-801E-4B5C-BB11-B590260D6471}" type="presOf" srcId="{74C4EECF-CF65-4DA3-9A84-D57ED7F05293}" destId="{8BF452E3-6D62-42A2-939C-E610F5A209B6}" srcOrd="0" destOrd="0" presId="urn:microsoft.com/office/officeart/2005/8/layout/process3"/>
    <dgm:cxn modelId="{B50F82A2-F41A-4C90-8515-FAB049FF7A15}" srcId="{B21ADC34-77BE-4583-AC77-1E02DC6B8D30}" destId="{74C4EECF-CF65-4DA3-9A84-D57ED7F05293}" srcOrd="0" destOrd="0" parTransId="{159601B4-8A12-4F47-B120-180FF7F458C9}" sibTransId="{DFCC6768-C5F9-4B76-BA20-344EE8C5714C}"/>
    <dgm:cxn modelId="{CE73D27B-6900-40B3-B1E3-E6BF24EC86DC}" type="presOf" srcId="{C880FCB5-0C9D-450C-B490-3A85A85C9E06}" destId="{3F64D067-A70A-4784-8874-EFE9EA2FF66E}" srcOrd="1" destOrd="0" presId="urn:microsoft.com/office/officeart/2005/8/layout/process3"/>
    <dgm:cxn modelId="{122854D8-94D4-4859-B0FF-41A08720134B}" type="presOf" srcId="{D925FAC8-D143-467B-8028-6E6AE442D027}" destId="{1CFD7D52-DB1C-4A9C-8365-053B9F45B5F6}" srcOrd="1" destOrd="0" presId="urn:microsoft.com/office/officeart/2005/8/layout/process3"/>
    <dgm:cxn modelId="{4F1A5D30-147D-4097-9C39-B9A4DDA88F9D}" type="presOf" srcId="{57621AF1-1B83-4204-9F75-7CE1E4B2BA20}" destId="{85593E18-EE52-4688-9398-E6446D51D2F3}" srcOrd="0" destOrd="0" presId="urn:microsoft.com/office/officeart/2005/8/layout/process3"/>
    <dgm:cxn modelId="{8B126DFC-66B0-4758-AE08-99E59770C9A4}" type="presOf" srcId="{B21ADC34-77BE-4583-AC77-1E02DC6B8D30}" destId="{C0FA1D18-A281-4B5D-92F2-BFB7CE7536EE}" srcOrd="1" destOrd="0" presId="urn:microsoft.com/office/officeart/2005/8/layout/process3"/>
    <dgm:cxn modelId="{4D12D70B-1EA1-4758-BBED-DBD058E93EC5}" srcId="{D925FAC8-D143-467B-8028-6E6AE442D027}" destId="{5BF72304-178C-43F4-8A0E-91F22CB103B8}" srcOrd="0" destOrd="0" parTransId="{FCBD29A3-088C-45E7-A01C-DEA025CB7CFC}" sibTransId="{6D0EA1B2-DFF4-4EA1-BCE4-730A8A20357C}"/>
    <dgm:cxn modelId="{01312D65-8800-4485-9AE3-BD979914BE8A}" type="presOf" srcId="{150E1051-8CA2-4221-A051-6D3D9698E9AE}" destId="{27111823-9D31-4AB8-B6F9-CE6C62AD1D80}" srcOrd="1" destOrd="0" presId="urn:microsoft.com/office/officeart/2005/8/layout/process3"/>
    <dgm:cxn modelId="{1974CDDE-F984-4528-965C-67A5D55E0263}" srcId="{DBC277AE-0466-449D-B588-46E137502C1E}" destId="{B21ADC34-77BE-4583-AC77-1E02DC6B8D30}" srcOrd="2" destOrd="0" parTransId="{1DFC6945-102F-4F53-8461-9FFF19FBABCC}" sibTransId="{D74DB832-80F7-4F52-A972-BDDA7D8DEE51}"/>
    <dgm:cxn modelId="{2F4DF3A3-1208-4042-9270-7B3756D425B0}" srcId="{DBC277AE-0466-449D-B588-46E137502C1E}" destId="{57621AF1-1B83-4204-9F75-7CE1E4B2BA20}" srcOrd="0" destOrd="0" parTransId="{51411A73-9012-46AC-AC93-0BEA2288A1D1}" sibTransId="{150E1051-8CA2-4221-A051-6D3D9698E9AE}"/>
    <dgm:cxn modelId="{E8B30AD2-07C5-4D8E-871A-1A268BB9BB11}" type="presOf" srcId="{B21ADC34-77BE-4583-AC77-1E02DC6B8D30}" destId="{D39630A4-6B00-4B26-A460-EFB257CC985C}" srcOrd="0" destOrd="0" presId="urn:microsoft.com/office/officeart/2005/8/layout/process3"/>
    <dgm:cxn modelId="{B381912A-A305-4DCF-91AE-2DBC925FDA5B}" type="presOf" srcId="{5BF72304-178C-43F4-8A0E-91F22CB103B8}" destId="{262C114E-F0DD-4141-8BED-2A899F175D56}" srcOrd="0" destOrd="0" presId="urn:microsoft.com/office/officeart/2005/8/layout/process3"/>
    <dgm:cxn modelId="{BA2814EF-88B4-4E01-83CF-B51BB6136697}" type="presParOf" srcId="{66A4455C-767F-4139-AC1B-E65FC4525D5D}" destId="{55C1321B-E4EE-43EE-8338-5F73E79E6F01}" srcOrd="0" destOrd="0" presId="urn:microsoft.com/office/officeart/2005/8/layout/process3"/>
    <dgm:cxn modelId="{0AC3C0E6-5D6C-4B54-8018-81FFB42D97D0}" type="presParOf" srcId="{55C1321B-E4EE-43EE-8338-5F73E79E6F01}" destId="{85593E18-EE52-4688-9398-E6446D51D2F3}" srcOrd="0" destOrd="0" presId="urn:microsoft.com/office/officeart/2005/8/layout/process3"/>
    <dgm:cxn modelId="{C67F2933-7954-419F-921A-5A60A77C61F4}" type="presParOf" srcId="{55C1321B-E4EE-43EE-8338-5F73E79E6F01}" destId="{39FAD052-9E5E-4CAC-BF68-832F57B9FDD9}" srcOrd="1" destOrd="0" presId="urn:microsoft.com/office/officeart/2005/8/layout/process3"/>
    <dgm:cxn modelId="{0F49473E-E41A-4053-821E-3599A1EBBD73}" type="presParOf" srcId="{55C1321B-E4EE-43EE-8338-5F73E79E6F01}" destId="{F0FFF195-23DA-4AE0-9BB9-9FAC2C91D2C0}" srcOrd="2" destOrd="0" presId="urn:microsoft.com/office/officeart/2005/8/layout/process3"/>
    <dgm:cxn modelId="{A9C106AC-DC68-4A5A-A2DF-BE1FFF313048}" type="presParOf" srcId="{66A4455C-767F-4139-AC1B-E65FC4525D5D}" destId="{9C2F847F-622B-4267-BF4A-8CF30B0F35BD}" srcOrd="1" destOrd="0" presId="urn:microsoft.com/office/officeart/2005/8/layout/process3"/>
    <dgm:cxn modelId="{8BD04AE5-FFD5-466E-8A56-E185D98F0FF0}" type="presParOf" srcId="{9C2F847F-622B-4267-BF4A-8CF30B0F35BD}" destId="{27111823-9D31-4AB8-B6F9-CE6C62AD1D80}" srcOrd="0" destOrd="0" presId="urn:microsoft.com/office/officeart/2005/8/layout/process3"/>
    <dgm:cxn modelId="{8E2F9CC7-47B5-4F2E-8C23-C9C6A770A73C}" type="presParOf" srcId="{66A4455C-767F-4139-AC1B-E65FC4525D5D}" destId="{6F51B229-B097-441C-A82A-76E45D214A2D}" srcOrd="2" destOrd="0" presId="urn:microsoft.com/office/officeart/2005/8/layout/process3"/>
    <dgm:cxn modelId="{B0139C3E-8F28-4731-B118-A11C6D9DFE80}" type="presParOf" srcId="{6F51B229-B097-441C-A82A-76E45D214A2D}" destId="{421B8793-16FB-4676-A476-E0A1EF910CD9}" srcOrd="0" destOrd="0" presId="urn:microsoft.com/office/officeart/2005/8/layout/process3"/>
    <dgm:cxn modelId="{617C5F0E-64A3-42D1-90F4-97DF9B99B897}" type="presParOf" srcId="{6F51B229-B097-441C-A82A-76E45D214A2D}" destId="{1CFD7D52-DB1C-4A9C-8365-053B9F45B5F6}" srcOrd="1" destOrd="0" presId="urn:microsoft.com/office/officeart/2005/8/layout/process3"/>
    <dgm:cxn modelId="{9097C0E8-BB2E-4A10-A69A-5E7B988BDCCA}" type="presParOf" srcId="{6F51B229-B097-441C-A82A-76E45D214A2D}" destId="{262C114E-F0DD-4141-8BED-2A899F175D56}" srcOrd="2" destOrd="0" presId="urn:microsoft.com/office/officeart/2005/8/layout/process3"/>
    <dgm:cxn modelId="{174DE6DC-8D5A-4746-B979-F1493B70B563}" type="presParOf" srcId="{66A4455C-767F-4139-AC1B-E65FC4525D5D}" destId="{E2E2A87A-4AB9-4C1F-8ED0-48D90DDA03DC}" srcOrd="3" destOrd="0" presId="urn:microsoft.com/office/officeart/2005/8/layout/process3"/>
    <dgm:cxn modelId="{DC8F668B-6550-4B7F-A24E-6D8C243ED1A5}" type="presParOf" srcId="{E2E2A87A-4AB9-4C1F-8ED0-48D90DDA03DC}" destId="{3F64D067-A70A-4784-8874-EFE9EA2FF66E}" srcOrd="0" destOrd="0" presId="urn:microsoft.com/office/officeart/2005/8/layout/process3"/>
    <dgm:cxn modelId="{3B9F292F-089E-44BB-8A86-29639A89A61D}" type="presParOf" srcId="{66A4455C-767F-4139-AC1B-E65FC4525D5D}" destId="{0A050809-EFEA-4A7F-BB68-13B9094872BF}" srcOrd="4" destOrd="0" presId="urn:microsoft.com/office/officeart/2005/8/layout/process3"/>
    <dgm:cxn modelId="{E7B798B8-5E78-4311-84D4-1BD4F11361E2}" type="presParOf" srcId="{0A050809-EFEA-4A7F-BB68-13B9094872BF}" destId="{D39630A4-6B00-4B26-A460-EFB257CC985C}" srcOrd="0" destOrd="0" presId="urn:microsoft.com/office/officeart/2005/8/layout/process3"/>
    <dgm:cxn modelId="{6DDCE3B2-6B9B-4371-B0AC-F62B2F00B233}" type="presParOf" srcId="{0A050809-EFEA-4A7F-BB68-13B9094872BF}" destId="{C0FA1D18-A281-4B5D-92F2-BFB7CE7536EE}" srcOrd="1" destOrd="0" presId="urn:microsoft.com/office/officeart/2005/8/layout/process3"/>
    <dgm:cxn modelId="{6C2291B4-9F67-4B1C-91B0-32E57257AA3B}" type="presParOf" srcId="{0A050809-EFEA-4A7F-BB68-13B9094872BF}" destId="{8BF452E3-6D62-42A2-939C-E610F5A209B6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FAD052-9E5E-4CAC-BF68-832F57B9FDD9}">
      <dsp:nvSpPr>
        <dsp:cNvPr id="0" name=""/>
        <dsp:cNvSpPr/>
      </dsp:nvSpPr>
      <dsp:spPr>
        <a:xfrm>
          <a:off x="6063" y="1062187"/>
          <a:ext cx="2757130" cy="130233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Концепция развития</a:t>
          </a:r>
          <a:endParaRPr lang="ru-RU" sz="2200" b="1" kern="1200" dirty="0"/>
        </a:p>
      </dsp:txBody>
      <dsp:txXfrm>
        <a:off x="6063" y="1062187"/>
        <a:ext cx="2757130" cy="868226"/>
      </dsp:txXfrm>
    </dsp:sp>
    <dsp:sp modelId="{F0FFF195-23DA-4AE0-9BB9-9FAC2C91D2C0}">
      <dsp:nvSpPr>
        <dsp:cNvPr id="0" name=""/>
        <dsp:cNvSpPr/>
      </dsp:nvSpPr>
      <dsp:spPr>
        <a:xfrm>
          <a:off x="570777" y="1930414"/>
          <a:ext cx="2757130" cy="217800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Стратегическое проектирование на длительный срок</a:t>
          </a:r>
          <a:endParaRPr lang="ru-RU" sz="22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4568" y="1994205"/>
        <a:ext cx="2629548" cy="2050418"/>
      </dsp:txXfrm>
    </dsp:sp>
    <dsp:sp modelId="{9C2F847F-622B-4267-BF4A-8CF30B0F35BD}">
      <dsp:nvSpPr>
        <dsp:cNvPr id="0" name=""/>
        <dsp:cNvSpPr/>
      </dsp:nvSpPr>
      <dsp:spPr>
        <a:xfrm>
          <a:off x="3181164" y="1153078"/>
          <a:ext cx="886098" cy="68644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3181164" y="1290367"/>
        <a:ext cx="680165" cy="411867"/>
      </dsp:txXfrm>
    </dsp:sp>
    <dsp:sp modelId="{1CFD7D52-DB1C-4A9C-8365-053B9F45B5F6}">
      <dsp:nvSpPr>
        <dsp:cNvPr id="0" name=""/>
        <dsp:cNvSpPr/>
      </dsp:nvSpPr>
      <dsp:spPr>
        <a:xfrm>
          <a:off x="4435077" y="1062187"/>
          <a:ext cx="2757130" cy="130233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Среднесрочная программа</a:t>
          </a:r>
          <a:endParaRPr lang="ru-RU" sz="2200" b="1" kern="1200" dirty="0"/>
        </a:p>
      </dsp:txBody>
      <dsp:txXfrm>
        <a:off x="4435077" y="1062187"/>
        <a:ext cx="2757130" cy="868226"/>
      </dsp:txXfrm>
    </dsp:sp>
    <dsp:sp modelId="{262C114E-F0DD-4141-8BED-2A899F175D56}">
      <dsp:nvSpPr>
        <dsp:cNvPr id="0" name=""/>
        <dsp:cNvSpPr/>
      </dsp:nvSpPr>
      <dsp:spPr>
        <a:xfrm>
          <a:off x="4999791" y="1930414"/>
          <a:ext cx="2757130" cy="217800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Определение конкретных задач, для реализации в установленные сроки</a:t>
          </a:r>
          <a:endParaRPr lang="ru-RU" sz="22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63582" y="1994205"/>
        <a:ext cx="2629548" cy="2050418"/>
      </dsp:txXfrm>
    </dsp:sp>
    <dsp:sp modelId="{E2E2A87A-4AB9-4C1F-8ED0-48D90DDA03DC}">
      <dsp:nvSpPr>
        <dsp:cNvPr id="0" name=""/>
        <dsp:cNvSpPr/>
      </dsp:nvSpPr>
      <dsp:spPr>
        <a:xfrm>
          <a:off x="7610178" y="1153078"/>
          <a:ext cx="886098" cy="68644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7610178" y="1290367"/>
        <a:ext cx="680165" cy="411867"/>
      </dsp:txXfrm>
    </dsp:sp>
    <dsp:sp modelId="{C0FA1D18-A281-4B5D-92F2-BFB7CE7536EE}">
      <dsp:nvSpPr>
        <dsp:cNvPr id="0" name=""/>
        <dsp:cNvSpPr/>
      </dsp:nvSpPr>
      <dsp:spPr>
        <a:xfrm>
          <a:off x="8864091" y="1062187"/>
          <a:ext cx="2757130" cy="130233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bg1"/>
              </a:solidFill>
            </a:rPr>
            <a:t>Программа антикризисных мер</a:t>
          </a:r>
          <a:endParaRPr lang="ru-RU" sz="2200" b="1" kern="1200" dirty="0">
            <a:solidFill>
              <a:schemeClr val="bg1"/>
            </a:solidFill>
          </a:endParaRPr>
        </a:p>
      </dsp:txBody>
      <dsp:txXfrm>
        <a:off x="8864091" y="1062187"/>
        <a:ext cx="2757130" cy="868226"/>
      </dsp:txXfrm>
    </dsp:sp>
    <dsp:sp modelId="{8BF452E3-6D62-42A2-939C-E610F5A209B6}">
      <dsp:nvSpPr>
        <dsp:cNvPr id="0" name=""/>
        <dsp:cNvSpPr/>
      </dsp:nvSpPr>
      <dsp:spPr>
        <a:xfrm>
          <a:off x="9428805" y="1930414"/>
          <a:ext cx="2757130" cy="217800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Максимальная конкретизация и детализация</a:t>
          </a:r>
          <a:endParaRPr lang="ru-RU" sz="22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92596" y="1994205"/>
        <a:ext cx="2629548" cy="20504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DC3191-EDFB-4B09-8E6A-DCFA732594A3}" type="datetimeFigureOut">
              <a:rPr lang="ru-RU" smtClean="0"/>
              <a:t>19.05.2021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69B91D-A35F-415D-8514-31F06064B87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6216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C056-AFFA-4E9C-87AC-84CEA9367110}" type="datetime1">
              <a:rPr lang="ru-RU" smtClean="0"/>
              <a:t>19.05.2021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3B58-F308-4BD1-8A50-2373D88C001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8077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E93EA-24B0-4A49-8F32-44F63F599102}" type="datetime1">
              <a:rPr lang="ru-RU" smtClean="0"/>
              <a:t>19.05.2021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3B58-F308-4BD1-8A50-2373D88C001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2617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2F63F-BE36-4AA2-B371-30D81D5B3DD6}" type="datetime1">
              <a:rPr lang="ru-RU" smtClean="0"/>
              <a:t>19.05.2021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3B58-F308-4BD1-8A50-2373D88C001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9717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70C7A-E5FC-4570-9410-878234F5054E}" type="datetime1">
              <a:rPr lang="ru-RU" smtClean="0"/>
              <a:t>19.05.2021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3B58-F308-4BD1-8A50-2373D88C001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7217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3F9B6-1111-43A3-941A-02552FE7FA27}" type="datetime1">
              <a:rPr lang="ru-RU" smtClean="0"/>
              <a:t>19.05.2021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3B58-F308-4BD1-8A50-2373D88C001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2828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FBD5F-F81F-4808-98BC-D544C0A82722}" type="datetime1">
              <a:rPr lang="ru-RU" smtClean="0"/>
              <a:t>19.05.2021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3B58-F308-4BD1-8A50-2373D88C001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881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98CF-6132-450F-936B-15185390BA6B}" type="datetime1">
              <a:rPr lang="ru-RU" smtClean="0"/>
              <a:t>19.05.2021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3B58-F308-4BD1-8A50-2373D88C001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03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D9C3-77A6-4AB2-9215-766B67BE7AD1}" type="datetime1">
              <a:rPr lang="ru-RU" smtClean="0"/>
              <a:t>19.05.2021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3B58-F308-4BD1-8A50-2373D88C001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5823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E7D7-59F7-456D-BFEB-1BA7F5915255}" type="datetime1">
              <a:rPr lang="ru-RU" smtClean="0"/>
              <a:t>19.05.2021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3B58-F308-4BD1-8A50-2373D88C001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5709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4EB67-B946-4D54-865F-9CD76DC67B65}" type="datetime1">
              <a:rPr lang="ru-RU" smtClean="0"/>
              <a:t>19.05.2021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3B58-F308-4BD1-8A50-2373D88C001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0580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71331-6D5D-492E-A951-CE3B03FA385E}" type="datetime1">
              <a:rPr lang="ru-RU" smtClean="0"/>
              <a:t>19.05.2021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3B58-F308-4BD1-8A50-2373D88C001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8272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C3A64-0475-49E0-948A-23E4C0AFF5F2}" type="datetime1">
              <a:rPr lang="ru-RU" smtClean="0"/>
              <a:t>19.05.2021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43B58-F308-4BD1-8A50-2373D88C001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1620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5545" y="1744532"/>
            <a:ext cx="10567447" cy="23876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реализации программы повышения образовательных результатов обучающих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7327" y="4290195"/>
            <a:ext cx="11283885" cy="762572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для управленческих команд образовательных организаций Самарской области, вошедших в список ШНОР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93" y="171385"/>
            <a:ext cx="2223536" cy="9509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842" y="171385"/>
            <a:ext cx="1289370" cy="14150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28940" y="5788058"/>
            <a:ext cx="2922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мая 2021 года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3B58-F308-4BD1-8A50-2373D88C001B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12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548" y="101774"/>
            <a:ext cx="11811786" cy="10200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среднесрочной программы и направления, обеспечивающие реализацию её задач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3B58-F308-4BD1-8A50-2373D88C001B}" type="slidenum">
              <a:rPr lang="ru-RU" smtClean="0"/>
              <a:t>10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547999"/>
              </p:ext>
            </p:extLst>
          </p:nvPr>
        </p:nvGraphicFramePr>
        <p:xfrm>
          <a:off x="-67562" y="1121790"/>
          <a:ext cx="12192005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8399">
                  <a:extLst>
                    <a:ext uri="{9D8B030D-6E8A-4147-A177-3AD203B41FA5}">
                      <a16:colId xmlns:a16="http://schemas.microsoft.com/office/drawing/2014/main" val="1290043492"/>
                    </a:ext>
                  </a:extLst>
                </a:gridCol>
                <a:gridCol w="2007910">
                  <a:extLst>
                    <a:ext uri="{9D8B030D-6E8A-4147-A177-3AD203B41FA5}">
                      <a16:colId xmlns:a16="http://schemas.microsoft.com/office/drawing/2014/main" val="4148703787"/>
                    </a:ext>
                  </a:extLst>
                </a:gridCol>
                <a:gridCol w="1970202">
                  <a:extLst>
                    <a:ext uri="{9D8B030D-6E8A-4147-A177-3AD203B41FA5}">
                      <a16:colId xmlns:a16="http://schemas.microsoft.com/office/drawing/2014/main" val="2838088221"/>
                    </a:ext>
                  </a:extLst>
                </a:gridCol>
                <a:gridCol w="961534">
                  <a:extLst>
                    <a:ext uri="{9D8B030D-6E8A-4147-A177-3AD203B41FA5}">
                      <a16:colId xmlns:a16="http://schemas.microsoft.com/office/drawing/2014/main" val="2386470490"/>
                    </a:ext>
                  </a:extLst>
                </a:gridCol>
                <a:gridCol w="3176833">
                  <a:extLst>
                    <a:ext uri="{9D8B030D-6E8A-4147-A177-3AD203B41FA5}">
                      <a16:colId xmlns:a16="http://schemas.microsoft.com/office/drawing/2014/main" val="898566770"/>
                    </a:ext>
                  </a:extLst>
                </a:gridCol>
                <a:gridCol w="1357459">
                  <a:extLst>
                    <a:ext uri="{9D8B030D-6E8A-4147-A177-3AD203B41FA5}">
                      <a16:colId xmlns:a16="http://schemas.microsoft.com/office/drawing/2014/main" val="2357728976"/>
                    </a:ext>
                  </a:extLst>
                </a:gridCol>
                <a:gridCol w="1019668">
                  <a:extLst>
                    <a:ext uri="{9D8B030D-6E8A-4147-A177-3AD203B41FA5}">
                      <a16:colId xmlns:a16="http://schemas.microsoft.com/office/drawing/2014/main" val="1818045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 в </a:t>
                      </a:r>
                      <a:r>
                        <a:rPr lang="ru-RU" sz="18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соответ-ии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риском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реализации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Ответственные 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Участники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043072"/>
                  </a:ext>
                </a:extLst>
              </a:tr>
              <a:tr h="370840">
                <a:tc rowSpan="6"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уровня предметной и методической компетентности педагогов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Разработать инновационную</a:t>
                      </a:r>
                      <a:r>
                        <a:rPr lang="ru-RU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модель системы непрерывного профессионального развития и роста</a:t>
                      </a:r>
                      <a:r>
                        <a:rPr lang="ru-RU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педагогов в школе</a:t>
                      </a:r>
                      <a:endParaRPr lang="ru-RU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проектной группы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приказ, графическое</a:t>
                      </a:r>
                      <a:r>
                        <a:rPr lang="ru-RU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текстовое описание на сайте школы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215795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Методический совет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протокол заседания методического совета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802886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Педагогический совет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протокол заседания педагогического совета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педколлектив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14443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Создать педагогическое обучающееся сообщество учителей школы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Стратегическая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сессия «Возьми свою высоту!»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ИОМ, программа профессионального</a:t>
                      </a:r>
                      <a:r>
                        <a:rPr lang="ru-RU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роста педагогов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30810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Методический день «…..»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Программа, разработки уроков, экспертные листы, фотоматериалы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070004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Обучающий семинар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……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июнь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методические</a:t>
                      </a:r>
                      <a:r>
                        <a:rPr lang="ru-RU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дидактические материалы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7648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671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5414"/>
            <a:ext cx="12192000" cy="14045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Дорожная карта реализации программы антикризисных мер «</a:t>
            </a: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предметной и методической компетентности 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педагогов»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3B58-F308-4BD1-8A50-2373D88C001B}" type="slidenum">
              <a:rPr lang="ru-RU" smtClean="0"/>
              <a:t>11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139639"/>
              </p:ext>
            </p:extLst>
          </p:nvPr>
        </p:nvGraphicFramePr>
        <p:xfrm>
          <a:off x="0" y="1643493"/>
          <a:ext cx="12192000" cy="4861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2054">
                  <a:extLst>
                    <a:ext uri="{9D8B030D-6E8A-4147-A177-3AD203B41FA5}">
                      <a16:colId xmlns:a16="http://schemas.microsoft.com/office/drawing/2014/main" val="1645618803"/>
                    </a:ext>
                  </a:extLst>
                </a:gridCol>
                <a:gridCol w="4590853">
                  <a:extLst>
                    <a:ext uri="{9D8B030D-6E8A-4147-A177-3AD203B41FA5}">
                      <a16:colId xmlns:a16="http://schemas.microsoft.com/office/drawing/2014/main" val="4120849167"/>
                    </a:ext>
                  </a:extLst>
                </a:gridCol>
                <a:gridCol w="1168924">
                  <a:extLst>
                    <a:ext uri="{9D8B030D-6E8A-4147-A177-3AD203B41FA5}">
                      <a16:colId xmlns:a16="http://schemas.microsoft.com/office/drawing/2014/main" val="2253206860"/>
                    </a:ext>
                  </a:extLst>
                </a:gridCol>
                <a:gridCol w="1875934">
                  <a:extLst>
                    <a:ext uri="{9D8B030D-6E8A-4147-A177-3AD203B41FA5}">
                      <a16:colId xmlns:a16="http://schemas.microsoft.com/office/drawing/2014/main" val="3701069357"/>
                    </a:ext>
                  </a:extLst>
                </a:gridCol>
                <a:gridCol w="1794235">
                  <a:extLst>
                    <a:ext uri="{9D8B030D-6E8A-4147-A177-3AD203B41FA5}">
                      <a16:colId xmlns:a16="http://schemas.microsoft.com/office/drawing/2014/main" val="4658409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Ответственные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Участники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400533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Разработать инновационную</a:t>
                      </a:r>
                      <a:r>
                        <a:rPr lang="ru-RU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модель системы непрерывного профессионального развития и роста</a:t>
                      </a:r>
                      <a:r>
                        <a:rPr lang="ru-RU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педагогов в школе</a:t>
                      </a:r>
                      <a:endParaRPr lang="ru-RU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проектной группы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5.04.21.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31387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проектной группы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ФИО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ФИО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49889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Методический совет: обсуждение модели системы….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26.04.21.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ФИО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ФИО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566484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Педагогический совет: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утверждение новой модели …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29.04.21.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педколлектив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059696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Создать педагогическое обучающееся сообщество учителей школы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Стратегическая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сессия «Возьми свою высоту!»</a:t>
                      </a:r>
                      <a:endParaRPr lang="ru-RU" sz="18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11.05.21.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ФИО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педколлектив</a:t>
                      </a:r>
                      <a:endParaRPr lang="ru-RU" sz="18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07352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Методический день: «Повышение качества урока через применение технологии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формирующего оценивания»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14.05.21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ФИО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66215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Обучающие семинар «Методические аспекты реализации дифференциации и индивидуализации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обучения на уроке»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31.04.- 4.06. 21.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ФИО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ФИО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02787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599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2320"/>
            <a:ext cx="12192000" cy="74723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Риск: Низкий уровень учебной мотивации обучающихся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686" y="650449"/>
            <a:ext cx="118966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повышение к концу 2021 года доли обучающихся 5-8 классов с высоким и средним уровнем внутренней учебной мотивации на 15% с помощью формирующего оценивания и воспитывающего обучения   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623766"/>
              </p:ext>
            </p:extLst>
          </p:nvPr>
        </p:nvGraphicFramePr>
        <p:xfrm>
          <a:off x="-1" y="1850778"/>
          <a:ext cx="12192000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2822">
                  <a:extLst>
                    <a:ext uri="{9D8B030D-6E8A-4147-A177-3AD203B41FA5}">
                      <a16:colId xmlns:a16="http://schemas.microsoft.com/office/drawing/2014/main" val="3886514981"/>
                    </a:ext>
                  </a:extLst>
                </a:gridCol>
                <a:gridCol w="4758179">
                  <a:extLst>
                    <a:ext uri="{9D8B030D-6E8A-4147-A177-3AD203B41FA5}">
                      <a16:colId xmlns:a16="http://schemas.microsoft.com/office/drawing/2014/main" val="1196470840"/>
                    </a:ext>
                  </a:extLst>
                </a:gridCol>
                <a:gridCol w="4190999">
                  <a:extLst>
                    <a:ext uri="{9D8B030D-6E8A-4147-A177-3AD203B41FA5}">
                      <a16:colId xmlns:a16="http://schemas.microsoft.com/office/drawing/2014/main" val="29401576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Целевые показатели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Формы контроля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541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педагогов обучившихся на семинарах, КПК по целевым программам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Обучающие семинары, КПК по программам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ДПО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Удостоверения и сертификаты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540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оформленная программа мониторинга учебной мотивации обучающихся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программы мониторинга учебной мотивации обучающихся 5-8 классов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Сайт школы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018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обучающихся 5-8 классов повысивших учебную мотивацию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Диагностика учебной мотивации обучающихся 5-8 классов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Аналитическая справка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543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педагогов освоивших и применяющих технологию формирующего оценивания (ТФО) на уроках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Проектировочные сессии. Взаимопосещение уроков. Методические дни с открытыми уроками, мастер-классами. 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Методические разработки уроков с применением ТФО. Фото- и видеоматериалы. Карты оценки применения ТФО. Публикации педагогов.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067780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3B58-F308-4BD1-8A50-2373D88C001B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920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2320"/>
            <a:ext cx="12192000" cy="74723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Риск: Низкий уровень учебной мотивации обучающихся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686" y="650449"/>
            <a:ext cx="118966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повышение к концу 2021 года доли обучающихся 5-8 классов с высоким и средним уровнем внутренней учебной мотивации на 15% с помощью формирующего оценивания и воспитывающего обучения   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315170"/>
              </p:ext>
            </p:extLst>
          </p:nvPr>
        </p:nvGraphicFramePr>
        <p:xfrm>
          <a:off x="-1" y="1850778"/>
          <a:ext cx="12192000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2822">
                  <a:extLst>
                    <a:ext uri="{9D8B030D-6E8A-4147-A177-3AD203B41FA5}">
                      <a16:colId xmlns:a16="http://schemas.microsoft.com/office/drawing/2014/main" val="3886514981"/>
                    </a:ext>
                  </a:extLst>
                </a:gridCol>
                <a:gridCol w="4091233">
                  <a:extLst>
                    <a:ext uri="{9D8B030D-6E8A-4147-A177-3AD203B41FA5}">
                      <a16:colId xmlns:a16="http://schemas.microsoft.com/office/drawing/2014/main" val="1196470840"/>
                    </a:ext>
                  </a:extLst>
                </a:gridCol>
                <a:gridCol w="4857945">
                  <a:extLst>
                    <a:ext uri="{9D8B030D-6E8A-4147-A177-3AD203B41FA5}">
                      <a16:colId xmlns:a16="http://schemas.microsoft.com/office/drawing/2014/main" val="29401576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Целевые показатели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Формы контроля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541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педагогов освоивших и применяющих технологию личностно-ориентированного (ЛОО) и развивающего</a:t>
                      </a:r>
                      <a:r>
                        <a:rPr lang="ru-RU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обучения (ТРО)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Проектировочные сессии. Взаимопосещение уроков. Методические дни с открытыми уроками, мастер-классами. </a:t>
                      </a:r>
                    </a:p>
                    <a:p>
                      <a:pPr algn="just"/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Методические разработки уроков с применением ТЛОО и ТРО. Фото- и видеоматериалы. Карты оценки применения ТЛОО и ТРО. Публикации педагогов.</a:t>
                      </a:r>
                    </a:p>
                    <a:p>
                      <a:pPr algn="just"/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78694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обучающихся 5-8</a:t>
                      </a:r>
                      <a:r>
                        <a:rPr lang="ru-RU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классов с высоким и средним уровнем внутренней учебной мотивацией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программы мониторинга учебной мотивации обучающихся.</a:t>
                      </a:r>
                    </a:p>
                    <a:p>
                      <a:pPr algn="just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диагностики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учебной мотивации обучающихся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етодики диагностики учебной мотивации обучающихся. Аналитические справки по результатам диагностики</a:t>
                      </a:r>
                      <a:endParaRPr lang="ru-RU" sz="20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000308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3B58-F308-4BD1-8A50-2373D88C001B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878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2320"/>
            <a:ext cx="12192000" cy="74723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Риск: Высокая доля обучающихся с рисками учебной неуспешности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686" y="650449"/>
            <a:ext cx="118966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понижение к концу 2021 года доли обучающихся 5-8 классов с рисками учебной неуспешности на 15% с помощью применения адресной дифференцированной помощи, психолого-педагогической поддержки   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647651"/>
              </p:ext>
            </p:extLst>
          </p:nvPr>
        </p:nvGraphicFramePr>
        <p:xfrm>
          <a:off x="-1" y="1850778"/>
          <a:ext cx="12192000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2822">
                  <a:extLst>
                    <a:ext uri="{9D8B030D-6E8A-4147-A177-3AD203B41FA5}">
                      <a16:colId xmlns:a16="http://schemas.microsoft.com/office/drawing/2014/main" val="3886514981"/>
                    </a:ext>
                  </a:extLst>
                </a:gridCol>
                <a:gridCol w="4741682">
                  <a:extLst>
                    <a:ext uri="{9D8B030D-6E8A-4147-A177-3AD203B41FA5}">
                      <a16:colId xmlns:a16="http://schemas.microsoft.com/office/drawing/2014/main" val="1196470840"/>
                    </a:ext>
                  </a:extLst>
                </a:gridCol>
                <a:gridCol w="4207496">
                  <a:extLst>
                    <a:ext uri="{9D8B030D-6E8A-4147-A177-3AD203B41FA5}">
                      <a16:colId xmlns:a16="http://schemas.microsoft.com/office/drawing/2014/main" val="29401576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Целевые показатели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Формы контроля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541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педагогов обучившихся на семинарах, КПК по целевым программам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Обучающие семинара, КПК по программам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ДПО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Удостоверения и сертификаты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540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обучающихся 5-8 классов прошедших через психолого-педагогические тренинги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концепции и  программы психолого-педагогической поддержки (ППП) обучающихся с рисками учебной неуспешности. Психолого-педагогические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тренинги для обучающихся.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Концепция и программа ППП обучающихся с рисками школьной неуспешности. Фото-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видеоматериалы. Листы обратной связи по результатам тренинга.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018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педагогов освоивших и применяющих  адресную дифференцированную помощь (АДП) обучающимся с рисками учебной неуспешности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Проектировочные сессии. Взаимопосещение уроков. Методические дни с открытыми уроками, мастер-классами. 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Методические разработки уроков с применением АДП. Фото- и видеоматериалы. Карты оценки применения АДП. Публикации педагогов.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067780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3B58-F308-4BD1-8A50-2373D88C001B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510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6904"/>
            <a:ext cx="12192000" cy="74723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Риск: Низкий уровень вовлечённости родителей в оказание помощи и поддержки детям в процессе обучения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" y="702296"/>
            <a:ext cx="12192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повышение на 12% к концу 2021 года доли родителей обучающихся 7-9 классов с рисками учебной неуспешности   к   оказанию им помощи и поддержки в процессе обучения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226177"/>
              </p:ext>
            </p:extLst>
          </p:nvPr>
        </p:nvGraphicFramePr>
        <p:xfrm>
          <a:off x="-1" y="1850778"/>
          <a:ext cx="12192000" cy="390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1376">
                  <a:extLst>
                    <a:ext uri="{9D8B030D-6E8A-4147-A177-3AD203B41FA5}">
                      <a16:colId xmlns:a16="http://schemas.microsoft.com/office/drawing/2014/main" val="3886514981"/>
                    </a:ext>
                  </a:extLst>
                </a:gridCol>
                <a:gridCol w="5105400">
                  <a:extLst>
                    <a:ext uri="{9D8B030D-6E8A-4147-A177-3AD203B41FA5}">
                      <a16:colId xmlns:a16="http://schemas.microsoft.com/office/drawing/2014/main" val="1196470840"/>
                    </a:ext>
                  </a:extLst>
                </a:gridCol>
                <a:gridCol w="3705224">
                  <a:extLst>
                    <a:ext uri="{9D8B030D-6E8A-4147-A177-3AD203B41FA5}">
                      <a16:colId xmlns:a16="http://schemas.microsoft.com/office/drawing/2014/main" val="29401576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Целевые показатели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Формы контроля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541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разработанная</a:t>
                      </a:r>
                      <a:r>
                        <a:rPr lang="ru-RU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программа взаимодействия школы с родителями обучающихся 7-9 классов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программы взаимодействия школы с родителями обучающихся 7-9 классов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Протокол заседания педагогического совета.</a:t>
                      </a:r>
                    </a:p>
                    <a:p>
                      <a:pPr algn="just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Сайт школы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540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родителей обучающихся 7-9 классов с рисками учебной неуспешности взаимодействующих</a:t>
                      </a:r>
                      <a:r>
                        <a:rPr lang="ru-RU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 школой</a:t>
                      </a:r>
                      <a:endParaRPr lang="ru-RU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мероприятий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родителями: родительские собрания, консультации, родительская конференция, дни открытых дверей, праздники, конкурсы …..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Разработки сценариев мероприятий. Листы обратной связи: отзывы родителей. Листы регистрации. Фото- и видеоматериалы.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018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endParaRPr lang="ru-RU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067780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3B58-F308-4BD1-8A50-2373D88C001B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420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50826"/>
            <a:ext cx="10515600" cy="73025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Аналитическая справка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3B58-F308-4BD1-8A50-2373D88C001B}" type="slidenum">
              <a:rPr lang="ru-RU" smtClean="0"/>
              <a:t>16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47637" y="981076"/>
            <a:ext cx="1189672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КОНСТАТИРУЮЩАЯ ЧАСТЬ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цель, задачи, участники, ответственные, сроки, содержание, формы, методы, средства, результаты (количественные и качественные характеристики)</a:t>
            </a:r>
          </a:p>
          <a:p>
            <a:endParaRPr lang="ru-RU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глубокий, всесторонний, содержательный, объективный</a:t>
            </a:r>
          </a:p>
          <a:p>
            <a:endParaRPr lang="ru-RU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ВЫВОДЫ: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относительно целей и задач</a:t>
            </a:r>
          </a:p>
          <a:p>
            <a:endParaRPr lang="ru-RU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АДРЕСНЫЕ РЕКОМЕНДАЦИИ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управленческой команде, педагогам, обучающимся, родителям</a:t>
            </a:r>
          </a:p>
          <a:p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67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3B58-F308-4BD1-8A50-2373D88C001B}" type="slidenum">
              <a:rPr lang="ru-RU" smtClean="0"/>
              <a:t>2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976263" y="694357"/>
            <a:ext cx="708419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«Если вы хотите в чём-то преуспеть, стоит искать новые пути, а не идти проторёнными путями уже кем-то достигнутого успеха»</a:t>
            </a:r>
          </a:p>
          <a:p>
            <a:pPr algn="r"/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 Рокфеллер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cdn1.ozone.ru/s3/multimedia-l/60273471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64" y="217208"/>
            <a:ext cx="4004964" cy="621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45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2" y="244161"/>
            <a:ext cx="11186084" cy="1384995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Региональная программа методического сопровождения профессионального роста педагогов «Семь шагов к успеху» (СИПКРО, 2020, 2021) – 102 школы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63852" y="1810167"/>
            <a:ext cx="6076361" cy="1384995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проект методического сопровождения ШНОР «500+» (ФИОКО, 2021) – 34 школы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2106891" y="1648198"/>
            <a:ext cx="1244338" cy="2696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>
            <a:off x="7929515" y="3210551"/>
            <a:ext cx="1244338" cy="2696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520179" y="3480242"/>
            <a:ext cx="6485641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Среднесрочная программа развития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20178" y="4273153"/>
            <a:ext cx="6485641" cy="83099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антикризисных мер по преодолению рисковых профилей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7390" y="1954534"/>
            <a:ext cx="5043340" cy="120032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повышения образовательных результатов обучающихся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390" y="3345396"/>
            <a:ext cx="5043340" cy="83099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реализации: 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2020-2021 учебный год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41328" y="5338893"/>
            <a:ext cx="5043340" cy="83099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реализации: 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апрель-декабрь 2021 года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Выгнутая вправо стрелка 11"/>
          <p:cNvSpPr/>
          <p:nvPr/>
        </p:nvSpPr>
        <p:spPr>
          <a:xfrm>
            <a:off x="11414686" y="746781"/>
            <a:ext cx="669302" cy="185708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3B58-F308-4BD1-8A50-2373D88C001B}" type="slidenum">
              <a:rPr lang="ru-RU" smtClean="0"/>
              <a:t>3</a:t>
            </a:fld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236" y="4581268"/>
            <a:ext cx="2564092" cy="1280507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9906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830" y="4937125"/>
            <a:ext cx="3696093" cy="1325563"/>
          </a:xfrm>
          <a:ln w="57150">
            <a:solidFill>
              <a:srgbClr val="C00000"/>
            </a:solidFill>
          </a:ln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355184" y="4590854"/>
            <a:ext cx="7616857" cy="1857081"/>
          </a:xfrm>
          <a:prstGeom prst="round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объективно достигнутое </a:t>
            </a:r>
            <a:r>
              <a:rPr lang="ru-RU" sz="2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объекта, на который было направлено целевое воздействие; </a:t>
            </a:r>
            <a:r>
              <a:rPr lang="ru-RU" sz="2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процесса или деятельности, направленной на реализацию цели с применением определённых средств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3931371" y="5189840"/>
            <a:ext cx="339365" cy="8201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8219" y="2894029"/>
            <a:ext cx="2630078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44480" y="2647807"/>
            <a:ext cx="5590094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ПОКАЗАТЕЛИ И ИНДИКАТОРЫ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3096705" y="2776350"/>
            <a:ext cx="339365" cy="8201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04960" y="412755"/>
            <a:ext cx="3696093" cy="1325563"/>
          </a:xfrm>
          <a:prstGeom prst="rect">
            <a:avLst/>
          </a:prstGeom>
          <a:ln w="57150">
            <a:solidFill>
              <a:srgbClr val="C0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00281" y="362859"/>
            <a:ext cx="7371760" cy="1325563"/>
          </a:xfrm>
          <a:prstGeom prst="round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предвосхищаемы </a:t>
            </a:r>
            <a:r>
              <a:rPr lang="ru-RU" sz="2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образ будущего, на достижение которого будут направлены усилия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4200231" y="615575"/>
            <a:ext cx="339365" cy="8201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9" t="-4146" b="-1"/>
          <a:stretch/>
        </p:blipFill>
        <p:spPr>
          <a:xfrm>
            <a:off x="9521072" y="2315995"/>
            <a:ext cx="2354734" cy="16472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3B58-F308-4BD1-8A50-2373D88C001B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358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home\Documents\2021\ШНОР\Проект +500\Установочный семинар по ШНОР\4 (1)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2" t="17643" r="79517" b="64489"/>
          <a:stretch/>
        </p:blipFill>
        <p:spPr bwMode="auto">
          <a:xfrm>
            <a:off x="263950" y="179110"/>
            <a:ext cx="1480008" cy="16496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C:\Users\home\Documents\2021\ШНОР\Проект +500\Установочный семинар по ШНОР\4 (1)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6" t="27313" r="36051" b="24948"/>
          <a:stretch/>
        </p:blipFill>
        <p:spPr bwMode="auto">
          <a:xfrm>
            <a:off x="2045616" y="518475"/>
            <a:ext cx="9832157" cy="5882326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3B58-F308-4BD1-8A50-2373D88C001B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574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3B58-F308-4BD1-8A50-2373D88C001B}" type="slidenum">
              <a:rPr lang="ru-RU" smtClean="0"/>
              <a:t>6</a:t>
            </a:fld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219241455"/>
              </p:ext>
            </p:extLst>
          </p:nvPr>
        </p:nvGraphicFramePr>
        <p:xfrm>
          <a:off x="0" y="1687398"/>
          <a:ext cx="12191999" cy="5170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 descr="C:\Users\home\Documents\2021\ШНОР\Проект +500\Установочный семинар по ШНОР\4 (1)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2" t="17643" r="79517" b="64489"/>
          <a:stretch/>
        </p:blipFill>
        <p:spPr bwMode="auto">
          <a:xfrm>
            <a:off x="263950" y="179110"/>
            <a:ext cx="1480008" cy="16496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604" y="293001"/>
            <a:ext cx="2564092" cy="1280507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03652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3B58-F308-4BD1-8A50-2373D88C001B}" type="slidenum">
              <a:rPr lang="ru-RU" smtClean="0"/>
              <a:t>7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0"/>
            <a:ext cx="10925175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53" y="167872"/>
            <a:ext cx="2564092" cy="1280507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5941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2320"/>
            <a:ext cx="12192000" cy="74723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Риск: Низкий уровень предметной и методической компетентности педагогов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686" y="650449"/>
            <a:ext cx="118966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создание к 2024 году обновлённой системы непрерывного профессионального развития и роста педагогов, направленной на реализацию методической системы обучения, обеспечивающей повышение образовательных результатов обучающихся  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7260"/>
              </p:ext>
            </p:extLst>
          </p:nvPr>
        </p:nvGraphicFramePr>
        <p:xfrm>
          <a:off x="-1" y="1850778"/>
          <a:ext cx="12192000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0785">
                  <a:extLst>
                    <a:ext uri="{9D8B030D-6E8A-4147-A177-3AD203B41FA5}">
                      <a16:colId xmlns:a16="http://schemas.microsoft.com/office/drawing/2014/main" val="3886514981"/>
                    </a:ext>
                  </a:extLst>
                </a:gridCol>
                <a:gridCol w="3893270">
                  <a:extLst>
                    <a:ext uri="{9D8B030D-6E8A-4147-A177-3AD203B41FA5}">
                      <a16:colId xmlns:a16="http://schemas.microsoft.com/office/drawing/2014/main" val="1196470840"/>
                    </a:ext>
                  </a:extLst>
                </a:gridCol>
                <a:gridCol w="4857945">
                  <a:extLst>
                    <a:ext uri="{9D8B030D-6E8A-4147-A177-3AD203B41FA5}">
                      <a16:colId xmlns:a16="http://schemas.microsoft.com/office/drawing/2014/main" val="29401576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Целевые показатели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Формы контроля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541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Инновационная</a:t>
                      </a:r>
                      <a:r>
                        <a:rPr lang="ru-RU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модель системы непрерывного профессионального развития и роста</a:t>
                      </a:r>
                      <a:r>
                        <a:rPr lang="ru-RU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педагогов в школе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и работа проектной группы. 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Методический 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совет. Педагогический совет. 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графическое 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текстовое описание модели. Фото и видео материалы. Протоколы заседаний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067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</a:t>
                      </a:r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педагогов,  </a:t>
                      </a:r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реализовавших</a:t>
                      </a:r>
                      <a:r>
                        <a:rPr lang="ru-RU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или реализующих свои ИОМ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Стратегические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проектные сессии, </a:t>
                      </a:r>
                      <a:r>
                        <a:rPr lang="ru-RU" sz="2000" b="1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воркшопы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обучающие и методические семинары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ИОМ педагогов. Программа ПР. Отчёты педагогов о реализации ИОМ. Удостоверения и сертификаты.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78694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педагогов работающих</a:t>
                      </a:r>
                      <a:r>
                        <a:rPr lang="ru-RU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методической системе обучения (МСО), обеспечивающей  повышение образовательных результатов обучающихся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Научно-практические конференции. Фестивали, конкурсы,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выставки. 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Методические дни с открытыми уроками, мастер-классами. Взаимопосещение уроков,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творческих мастерских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Описанные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учителями МСО. Публикации в научно-методических изданиях. Наличие методических разработок, материалов педагогов. Фото- и видеоматериалы.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Экспертные листы, карты оценки открытых уроков, мастер-классов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000308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3B58-F308-4BD1-8A50-2373D88C001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32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2320"/>
            <a:ext cx="12192000" cy="74723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Риск: Низкий уровень предметной и методической компетентности педагогов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686" y="650449"/>
            <a:ext cx="118966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создание к 2024 году обновлённой системы непрерывного профессионального развития и роста педагогов, направленной на реализацию методической системы обучения, обеспечивающей повышение образовательных результатов обучающихся  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104235"/>
              </p:ext>
            </p:extLst>
          </p:nvPr>
        </p:nvGraphicFramePr>
        <p:xfrm>
          <a:off x="-1" y="1850778"/>
          <a:ext cx="12192000" cy="399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2248">
                  <a:extLst>
                    <a:ext uri="{9D8B030D-6E8A-4147-A177-3AD203B41FA5}">
                      <a16:colId xmlns:a16="http://schemas.microsoft.com/office/drawing/2014/main" val="3886514981"/>
                    </a:ext>
                  </a:extLst>
                </a:gridCol>
                <a:gridCol w="4081807">
                  <a:extLst>
                    <a:ext uri="{9D8B030D-6E8A-4147-A177-3AD203B41FA5}">
                      <a16:colId xmlns:a16="http://schemas.microsoft.com/office/drawing/2014/main" val="1196470840"/>
                    </a:ext>
                  </a:extLst>
                </a:gridCol>
                <a:gridCol w="4857945">
                  <a:extLst>
                    <a:ext uri="{9D8B030D-6E8A-4147-A177-3AD203B41FA5}">
                      <a16:colId xmlns:a16="http://schemas.microsoft.com/office/drawing/2014/main" val="29401576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Целевые показатели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Формы контроля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541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endParaRPr lang="ru-RU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171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педагогов принявших участие в различных профессиональных конкурсах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Профессиональные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конкурса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Дипломы, грамоты. Фото и видео материалы. Конкурсные материалы педагогов.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610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педагогов повысивших</a:t>
                      </a:r>
                      <a:r>
                        <a:rPr lang="ru-RU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свои профессиональные компетенции</a:t>
                      </a:r>
                    </a:p>
                    <a:p>
                      <a:pPr algn="just"/>
                      <a:endParaRPr lang="ru-RU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Мониторинг (диагностика) профессиональных компетенций педагогов.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Методики диагностики профессиональных компетенций.</a:t>
                      </a:r>
                    </a:p>
                    <a:p>
                      <a:pPr algn="just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Аналитическая справка по результатам диагностики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210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 образовательных результатов обучающихся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Диагностика </a:t>
                      </a:r>
                      <a:r>
                        <a:rPr lang="ru-RU" sz="20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обученности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обучающихся 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Аналитические справки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результатам диагностики </a:t>
                      </a:r>
                      <a:r>
                        <a:rPr lang="ru-RU" sz="2000" b="1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обученности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53626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3B58-F308-4BD1-8A50-2373D88C001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85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1316</Words>
  <Application>Microsoft Office PowerPoint</Application>
  <PresentationFormat>Широкоэкранный</PresentationFormat>
  <Paragraphs>206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Анализ реализации программы повышения образовательных результатов обучающих</vt:lpstr>
      <vt:lpstr>Презентация PowerPoint</vt:lpstr>
      <vt:lpstr>Презентация PowerPoint</vt:lpstr>
      <vt:lpstr>РЕЗУЛЬТАТ</vt:lpstr>
      <vt:lpstr>Презентация PowerPoint</vt:lpstr>
      <vt:lpstr>Презентация PowerPoint</vt:lpstr>
      <vt:lpstr>Презентация PowerPoint</vt:lpstr>
      <vt:lpstr>Риск: Низкий уровень предметной и методической компетентности педагогов</vt:lpstr>
      <vt:lpstr>Риск: Низкий уровень предметной и методической компетентности педагогов</vt:lpstr>
      <vt:lpstr>Мероприятия среднесрочной программы и направления, обеспечивающие реализацию её задач</vt:lpstr>
      <vt:lpstr> Дорожная карта реализации программы антикризисных мер «Повышение уровня предметной и методической компетентности педагогов» </vt:lpstr>
      <vt:lpstr>Риск: Низкий уровень учебной мотивации обучающихся</vt:lpstr>
      <vt:lpstr>Риск: Низкий уровень учебной мотивации обучающихся</vt:lpstr>
      <vt:lpstr>Риск: Высокая доля обучающихся с рисками учебной неуспешности</vt:lpstr>
      <vt:lpstr>Риск: Низкий уровень вовлечённости родителей в оказание помощи и поддержки детям в процессе обучения</vt:lpstr>
      <vt:lpstr>Аналитическая справка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реализации программы повышения образовательных результатов обучающих</dc:title>
  <dc:creator>home</dc:creator>
  <cp:lastModifiedBy>home</cp:lastModifiedBy>
  <cp:revision>135</cp:revision>
  <dcterms:created xsi:type="dcterms:W3CDTF">2021-05-18T07:42:35Z</dcterms:created>
  <dcterms:modified xsi:type="dcterms:W3CDTF">2021-05-19T11:24:31Z</dcterms:modified>
</cp:coreProperties>
</file>