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9" r:id="rId3"/>
    <p:sldId id="272" r:id="rId4"/>
    <p:sldId id="280" r:id="rId5"/>
    <p:sldId id="261" r:id="rId6"/>
    <p:sldId id="263" r:id="rId7"/>
    <p:sldId id="258" r:id="rId8"/>
    <p:sldId id="264" r:id="rId9"/>
    <p:sldId id="262" r:id="rId10"/>
    <p:sldId id="273" r:id="rId11"/>
    <p:sldId id="285" r:id="rId12"/>
    <p:sldId id="283" r:id="rId13"/>
    <p:sldId id="276" r:id="rId14"/>
    <p:sldId id="282" r:id="rId15"/>
    <p:sldId id="277" r:id="rId16"/>
    <p:sldId id="286" r:id="rId17"/>
    <p:sldId id="290" r:id="rId18"/>
    <p:sldId id="291" r:id="rId19"/>
    <p:sldId id="293" r:id="rId20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Проверка ТУ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Ниже 1 уровня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  <c:pt idx="4">
                  <c:v>4 уровень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0.06</c:v>
                </c:pt>
                <c:pt idx="1">
                  <c:v>0.374</c:v>
                </c:pt>
                <c:pt idx="2">
                  <c:v>0.36699999999999999</c:v>
                </c:pt>
                <c:pt idx="3">
                  <c:v>0.19</c:v>
                </c:pt>
                <c:pt idx="4" formatCode="0.00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C-4FC4-9C55-6CBE31B435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Проверка эксперты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Ниже 1 уровня</c:v>
                </c:pt>
                <c:pt idx="1">
                  <c:v>1 уровень</c:v>
                </c:pt>
                <c:pt idx="2">
                  <c:v>2 уровень</c:v>
                </c:pt>
                <c:pt idx="3">
                  <c:v>3 уровень</c:v>
                </c:pt>
                <c:pt idx="4">
                  <c:v>4 уровень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0.15</c:v>
                </c:pt>
                <c:pt idx="1">
                  <c:v>0.57999999999999996</c:v>
                </c:pt>
                <c:pt idx="2">
                  <c:v>0.22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C-4FC4-9C55-6CBE31B43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260608"/>
        <c:axId val="263254448"/>
      </c:barChart>
      <c:catAx>
        <c:axId val="26326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3254448"/>
        <c:crosses val="autoZero"/>
        <c:auto val="1"/>
        <c:lblAlgn val="ctr"/>
        <c:lblOffset val="100"/>
        <c:noMultiLvlLbl val="0"/>
      </c:catAx>
      <c:valAx>
        <c:axId val="2632544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63260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553768701696395E-2"/>
          <c:y val="0.104013702335082"/>
          <c:w val="0.74899749889558276"/>
          <c:h val="0.567561614154073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398BB80-96D4-4A1C-A3FF-C8616E752A13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AED-4587-9FD5-D151F08ACF0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ED-4587-9FD5-D151F08AC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6.4000000000000001E-2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D-4587-9FD5-D151F08ACF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0.374</c:v>
                </c:pt>
                <c:pt idx="1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ED-4587-9FD5-D151F08ACF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0.36699999999999999</c:v>
                </c:pt>
                <c:pt idx="1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D-4587-9FD5-D151F08ACF0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0.19</c:v>
                </c:pt>
                <c:pt idx="1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ED-4587-9FD5-D151F08ACF0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8974818565161591E-2"/>
                  <c:y val="-1.9460932178651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AED-4587-9FD5-D151F08ACF0D}"/>
                </c:ext>
              </c:extLst>
            </c:dLbl>
            <c:dLbl>
              <c:idx val="1"/>
              <c:layout>
                <c:manualLayout>
                  <c:x val="4.26997326223435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AED-4587-9FD5-D151F08ACF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2019 год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5.0000000000000001E-3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ED-4587-9FD5-D151F08AC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7384992"/>
        <c:axId val="267387232"/>
      </c:barChart>
      <c:catAx>
        <c:axId val="267384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267387232"/>
        <c:crosses val="autoZero"/>
        <c:auto val="1"/>
        <c:lblAlgn val="ctr"/>
        <c:lblOffset val="100"/>
        <c:noMultiLvlLbl val="0"/>
      </c:catAx>
      <c:valAx>
        <c:axId val="267387232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6738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048865977475049E-2"/>
          <c:y val="0.82767666332009981"/>
          <c:w val="0.83265163058102987"/>
          <c:h val="0.134186221864884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53883292120562E-2"/>
          <c:y val="5.7184726724956607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398BB80-96D4-4A1C-A3FF-C8616E752A13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0CF-4615-8EEB-88B5A2AFB7F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CF-4615-8EEB-88B5A2AFB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5.0999999999999997E-2</c:v>
                </c:pt>
                <c:pt idx="1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F-4615-8EEB-88B5A2AFB7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0.13900000000000001</c:v>
                </c:pt>
                <c:pt idx="1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CF-4615-8EEB-88B5A2AFB7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0.255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F-4615-8EEB-88B5A2AFB7F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0.27500000000000002</c:v>
                </c:pt>
                <c:pt idx="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CF-4615-8EEB-88B5A2AFB7F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70CF-4615-8EEB-88B5A2AFB7FB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70CF-4615-8EEB-88B5A2AFB7FB}"/>
              </c:ext>
            </c:extLst>
          </c:dPt>
          <c:dLbls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0.193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CF-4615-8EEB-88B5A2AFB7F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7.2999999999999995E-2</c:v>
                </c:pt>
                <c:pt idx="1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CF-4615-8EEB-88B5A2AFB7F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2492168213411247E-2"/>
                  <c:y val="-8.431546465123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0CF-4615-8EEB-88B5A2AFB7FB}"/>
                </c:ext>
              </c:extLst>
            </c:dLbl>
            <c:dLbl>
              <c:idx val="1"/>
              <c:layout>
                <c:manualLayout>
                  <c:x val="2.2492168213411247E-2"/>
                  <c:y val="-3.86441415447306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CF-4615-8EEB-88B5A2AFB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2018 год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1.4999999999999999E-2</c:v>
                </c:pt>
                <c:pt idx="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CF-4615-8EEB-88B5A2AFB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611728"/>
        <c:axId val="175613408"/>
      </c:barChart>
      <c:catAx>
        <c:axId val="175611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5613408"/>
        <c:crosses val="autoZero"/>
        <c:auto val="1"/>
        <c:lblAlgn val="ctr"/>
        <c:lblOffset val="100"/>
        <c:noMultiLvlLbl val="0"/>
      </c:catAx>
      <c:valAx>
        <c:axId val="175613408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7561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34758143869544"/>
          <c:y val="6.8822486652124093E-2"/>
          <c:w val="0.74899749889558276"/>
          <c:h val="0.51106199037233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ysClr val="windowText" lastClr="000000">
                <a:lumMod val="65000"/>
                <a:lumOff val="35000"/>
              </a:sys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5-429D-9A8F-5D273A6540E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0.01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5-429D-9A8F-5D273A6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0"/>
              <c:layout>
                <c:manualLayout>
                  <c:x val="1.494984562224377E-2"/>
                  <c:y val="-0.1105583954966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0.02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5-429D-9A8F-5D273A6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7.0000000000000007E-2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C5-429D-9A8F-5D273A6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C5-429D-9A8F-5D273A6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41C5-429D-9A8F-5D273A6540E0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A-41C5-429D-9A8F-5D273A6540E0}"/>
              </c:ext>
            </c:extLst>
          </c:dPt>
          <c:dLbls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0.28999999999999998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C5-429D-9A8F-5D273A6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0.28000000000000003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C5-429D-9A8F-5D273A654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2.2492168213411247E-2"/>
                  <c:y val="-8.4315464651239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1C5-429D-9A8F-5D273A6540E0}"/>
                </c:ext>
              </c:extLst>
            </c:dLbl>
            <c:dLbl>
              <c:idx val="1"/>
              <c:layout>
                <c:manualLayout>
                  <c:x val="8.2291601800620617E-2"/>
                  <c:y val="-0.133833847180165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0.17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1C5-429D-9A8F-5D273A654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745376"/>
        <c:axId val="424485712"/>
      </c:barChart>
      <c:catAx>
        <c:axId val="271745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24485712"/>
        <c:crosses val="autoZero"/>
        <c:auto val="1"/>
        <c:lblAlgn val="ctr"/>
        <c:lblOffset val="100"/>
        <c:noMultiLvlLbl val="0"/>
      </c:catAx>
      <c:valAx>
        <c:axId val="424485712"/>
        <c:scaling>
          <c:orientation val="minMax"/>
          <c:max val="1.1000000000000001"/>
          <c:min val="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7174537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6874123805929466E-2"/>
          <c:y val="0.74802452762222871"/>
          <c:w val="0.90585117221933309"/>
          <c:h val="0.1485783639519271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Основной задачей является не просто выполнение, но выполнение на уровне выше 4-го . Прогресс российских школьников осуществлен, в основном, за счет перехода из группы с низкими результатами, в группу средних результатов. Процент же </a:t>
            </a:r>
            <a:r>
              <a:rPr lang="ru-RU" altLang="ru-RU" sz="1800" dirty="0" smtClean="0"/>
              <a:t>выполнивших </a:t>
            </a:r>
            <a:r>
              <a:rPr lang="ru-RU" altLang="ru-RU" sz="1800" dirty="0"/>
              <a:t>тест на 5-6 – </a:t>
            </a:r>
            <a:r>
              <a:rPr lang="ru-RU" altLang="ru-RU" sz="1800" dirty="0" smtClean="0"/>
              <a:t>остается </a:t>
            </a:r>
            <a:r>
              <a:rPr lang="ru-RU" altLang="ru-RU" sz="1800" dirty="0"/>
              <a:t>стабильно низким. </a:t>
            </a:r>
            <a:endParaRPr lang="ru-RU" altLang="ru-RU" sz="1800" dirty="0" smtClean="0"/>
          </a:p>
          <a:p>
            <a:pPr indent="287338" algn="just" eaLnBrk="1" hangingPunct="1">
              <a:spcBef>
                <a:spcPct val="0"/>
              </a:spcBef>
            </a:pPr>
            <a:endParaRPr lang="ru-RU" altLang="ru-RU" sz="1800" dirty="0" smtClean="0"/>
          </a:p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 smtClean="0"/>
              <a:t>Сопоставление с ФГОС показало, что невысокие результаты российских учащихся связаны с недостаточным овладением некоторыми </a:t>
            </a:r>
            <a:r>
              <a:rPr lang="ru-RU" altLang="ru-RU" sz="1800" dirty="0" err="1" smtClean="0"/>
              <a:t>метапредметными</a:t>
            </a:r>
            <a:r>
              <a:rPr lang="ru-RU" altLang="ru-RU" sz="1800" dirty="0" smtClean="0"/>
              <a:t> умениями:</a:t>
            </a:r>
          </a:p>
          <a:p>
            <a:pPr indent="287338" algn="just" eaLnBrk="1" hangingPunct="1">
              <a:spcBef>
                <a:spcPct val="0"/>
              </a:spcBef>
            </a:pPr>
            <a:endParaRPr lang="ru-RU" altLang="ru-RU" sz="1800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5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2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6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38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7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0" cy="741862"/>
          </a:xfrm>
        </p:spPr>
        <p:txBody>
          <a:bodyPr>
            <a:normAutofit/>
          </a:bodyPr>
          <a:lstStyle>
            <a:lvl1pPr>
              <a:defRPr sz="3829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9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02"/>
            <a:ext cx="10363201" cy="1362076"/>
          </a:xfrm>
        </p:spPr>
        <p:txBody>
          <a:bodyPr anchor="t"/>
          <a:lstStyle>
            <a:lvl1pPr algn="l">
              <a:defRPr sz="449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1" cy="1500188"/>
          </a:xfrm>
        </p:spPr>
        <p:txBody>
          <a:bodyPr anchor="b"/>
          <a:lstStyle>
            <a:lvl1pPr marL="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1pPr>
            <a:lvl2pPr marL="498973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2pPr>
            <a:lvl3pPr marL="997947" indent="0">
              <a:buNone/>
              <a:defRPr sz="1819">
                <a:solidFill>
                  <a:schemeClr val="tx1">
                    <a:tint val="75000"/>
                  </a:schemeClr>
                </a:solidFill>
              </a:defRPr>
            </a:lvl3pPr>
            <a:lvl4pPr marL="149692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4pPr>
            <a:lvl5pPr marL="1995893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5pPr>
            <a:lvl6pPr marL="2494867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6pPr>
            <a:lvl7pPr marL="299384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7pPr>
            <a:lvl8pPr marL="3492813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8pPr>
            <a:lvl9pPr marL="3991787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3"/>
            <a:ext cx="5384800" cy="4525963"/>
          </a:xfrm>
        </p:spPr>
        <p:txBody>
          <a:bodyPr/>
          <a:lstStyle>
            <a:lvl1pPr>
              <a:defRPr sz="3063"/>
            </a:lvl1pPr>
            <a:lvl2pPr>
              <a:defRPr sz="2584"/>
            </a:lvl2pPr>
            <a:lvl3pPr>
              <a:defRPr sz="2202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600203"/>
            <a:ext cx="5384800" cy="4525963"/>
          </a:xfrm>
        </p:spPr>
        <p:txBody>
          <a:bodyPr/>
          <a:lstStyle>
            <a:lvl1pPr>
              <a:defRPr sz="3063"/>
            </a:lvl1pPr>
            <a:lvl2pPr>
              <a:defRPr sz="2584"/>
            </a:lvl2pPr>
            <a:lvl3pPr>
              <a:defRPr sz="2202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535116"/>
            <a:ext cx="5386916" cy="639761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8973" indent="0">
              <a:buNone/>
              <a:defRPr sz="2202" b="1"/>
            </a:lvl2pPr>
            <a:lvl3pPr marL="997947" indent="0">
              <a:buNone/>
              <a:defRPr sz="2010" b="1"/>
            </a:lvl3pPr>
            <a:lvl4pPr marL="1496920" indent="0">
              <a:buNone/>
              <a:defRPr sz="1819" b="1"/>
            </a:lvl4pPr>
            <a:lvl5pPr marL="1995893" indent="0">
              <a:buNone/>
              <a:defRPr sz="1819" b="1"/>
            </a:lvl5pPr>
            <a:lvl6pPr marL="2494867" indent="0">
              <a:buNone/>
              <a:defRPr sz="1819" b="1"/>
            </a:lvl6pPr>
            <a:lvl7pPr marL="2993840" indent="0">
              <a:buNone/>
              <a:defRPr sz="1819" b="1"/>
            </a:lvl7pPr>
            <a:lvl8pPr marL="3492813" indent="0">
              <a:buNone/>
              <a:defRPr sz="1819" b="1"/>
            </a:lvl8pPr>
            <a:lvl9pPr marL="3991787" indent="0">
              <a:buNone/>
              <a:defRPr sz="181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3" y="2174878"/>
            <a:ext cx="5386916" cy="3951286"/>
          </a:xfrm>
        </p:spPr>
        <p:txBody>
          <a:bodyPr/>
          <a:lstStyle>
            <a:lvl1pPr>
              <a:defRPr sz="2584"/>
            </a:lvl1pPr>
            <a:lvl2pPr>
              <a:defRPr sz="2202"/>
            </a:lvl2pPr>
            <a:lvl3pPr>
              <a:defRPr sz="2010"/>
            </a:lvl3pPr>
            <a:lvl4pPr>
              <a:defRPr sz="1819"/>
            </a:lvl4pPr>
            <a:lvl5pPr>
              <a:defRPr sz="1819"/>
            </a:lvl5pPr>
            <a:lvl6pPr>
              <a:defRPr sz="1819"/>
            </a:lvl6pPr>
            <a:lvl7pPr>
              <a:defRPr sz="1819"/>
            </a:lvl7pPr>
            <a:lvl8pPr>
              <a:defRPr sz="1819"/>
            </a:lvl8pPr>
            <a:lvl9pPr>
              <a:defRPr sz="18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4" cy="639761"/>
          </a:xfrm>
        </p:spPr>
        <p:txBody>
          <a:bodyPr anchor="b"/>
          <a:lstStyle>
            <a:lvl1pPr marL="0" indent="0">
              <a:buNone/>
              <a:defRPr sz="2584" b="1"/>
            </a:lvl1pPr>
            <a:lvl2pPr marL="498973" indent="0">
              <a:buNone/>
              <a:defRPr sz="2202" b="1"/>
            </a:lvl2pPr>
            <a:lvl3pPr marL="997947" indent="0">
              <a:buNone/>
              <a:defRPr sz="2010" b="1"/>
            </a:lvl3pPr>
            <a:lvl4pPr marL="1496920" indent="0">
              <a:buNone/>
              <a:defRPr sz="1819" b="1"/>
            </a:lvl4pPr>
            <a:lvl5pPr marL="1995893" indent="0">
              <a:buNone/>
              <a:defRPr sz="1819" b="1"/>
            </a:lvl5pPr>
            <a:lvl6pPr marL="2494867" indent="0">
              <a:buNone/>
              <a:defRPr sz="1819" b="1"/>
            </a:lvl6pPr>
            <a:lvl7pPr marL="2993840" indent="0">
              <a:buNone/>
              <a:defRPr sz="1819" b="1"/>
            </a:lvl7pPr>
            <a:lvl8pPr marL="3492813" indent="0">
              <a:buNone/>
              <a:defRPr sz="1819" b="1"/>
            </a:lvl8pPr>
            <a:lvl9pPr marL="3991787" indent="0">
              <a:buNone/>
              <a:defRPr sz="181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4" cy="3951286"/>
          </a:xfrm>
        </p:spPr>
        <p:txBody>
          <a:bodyPr/>
          <a:lstStyle>
            <a:lvl1pPr>
              <a:defRPr sz="2584"/>
            </a:lvl1pPr>
            <a:lvl2pPr>
              <a:defRPr sz="2202"/>
            </a:lvl2pPr>
            <a:lvl3pPr>
              <a:defRPr sz="2010"/>
            </a:lvl3pPr>
            <a:lvl4pPr>
              <a:defRPr sz="1819"/>
            </a:lvl4pPr>
            <a:lvl5pPr>
              <a:defRPr sz="1819"/>
            </a:lvl5pPr>
            <a:lvl6pPr>
              <a:defRPr sz="1819"/>
            </a:lvl6pPr>
            <a:lvl7pPr>
              <a:defRPr sz="1819"/>
            </a:lvl7pPr>
            <a:lvl8pPr>
              <a:defRPr sz="1819"/>
            </a:lvl8pPr>
            <a:lvl9pPr>
              <a:defRPr sz="181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2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2"/>
            <a:ext cx="4011084" cy="1162050"/>
          </a:xfrm>
        </p:spPr>
        <p:txBody>
          <a:bodyPr anchor="b"/>
          <a:lstStyle>
            <a:lvl1pPr algn="l">
              <a:defRPr sz="220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6" cy="5853112"/>
          </a:xfrm>
        </p:spPr>
        <p:txBody>
          <a:bodyPr/>
          <a:lstStyle>
            <a:lvl1pPr>
              <a:defRPr sz="3446"/>
            </a:lvl1pPr>
            <a:lvl2pPr>
              <a:defRPr sz="3063"/>
            </a:lvl2pPr>
            <a:lvl3pPr>
              <a:defRPr sz="2584"/>
            </a:lvl3pPr>
            <a:lvl4pPr>
              <a:defRPr sz="2202"/>
            </a:lvl4pPr>
            <a:lvl5pPr>
              <a:defRPr sz="2202"/>
            </a:lvl5pPr>
            <a:lvl6pPr>
              <a:defRPr sz="2202"/>
            </a:lvl6pPr>
            <a:lvl7pPr>
              <a:defRPr sz="2202"/>
            </a:lvl7pPr>
            <a:lvl8pPr>
              <a:defRPr sz="2202"/>
            </a:lvl8pPr>
            <a:lvl9pPr>
              <a:defRPr sz="220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532"/>
            </a:lvl1pPr>
            <a:lvl2pPr marL="498973" indent="0">
              <a:buNone/>
              <a:defRPr sz="1436"/>
            </a:lvl2pPr>
            <a:lvl3pPr marL="997947" indent="0">
              <a:buNone/>
              <a:defRPr sz="1053"/>
            </a:lvl3pPr>
            <a:lvl4pPr marL="1496920" indent="0">
              <a:buNone/>
              <a:defRPr sz="1053"/>
            </a:lvl4pPr>
            <a:lvl5pPr marL="1995893" indent="0">
              <a:buNone/>
              <a:defRPr sz="1053"/>
            </a:lvl5pPr>
            <a:lvl6pPr marL="2494867" indent="0">
              <a:buNone/>
              <a:defRPr sz="1053"/>
            </a:lvl6pPr>
            <a:lvl7pPr marL="2993840" indent="0">
              <a:buNone/>
              <a:defRPr sz="1053"/>
            </a:lvl7pPr>
            <a:lvl8pPr marL="3492813" indent="0">
              <a:buNone/>
              <a:defRPr sz="1053"/>
            </a:lvl8pPr>
            <a:lvl9pPr marL="3991787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8"/>
          </a:xfrm>
        </p:spPr>
        <p:txBody>
          <a:bodyPr anchor="b"/>
          <a:lstStyle>
            <a:lvl1pPr algn="l">
              <a:defRPr sz="220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446"/>
            </a:lvl1pPr>
            <a:lvl2pPr marL="498973" indent="0">
              <a:buNone/>
              <a:defRPr sz="3063"/>
            </a:lvl2pPr>
            <a:lvl3pPr marL="997947" indent="0">
              <a:buNone/>
              <a:defRPr sz="2584"/>
            </a:lvl3pPr>
            <a:lvl4pPr marL="1496920" indent="0">
              <a:buNone/>
              <a:defRPr sz="2202"/>
            </a:lvl4pPr>
            <a:lvl5pPr marL="1995893" indent="0">
              <a:buNone/>
              <a:defRPr sz="2202"/>
            </a:lvl5pPr>
            <a:lvl6pPr marL="2494867" indent="0">
              <a:buNone/>
              <a:defRPr sz="2202"/>
            </a:lvl6pPr>
            <a:lvl7pPr marL="2993840" indent="0">
              <a:buNone/>
              <a:defRPr sz="2202"/>
            </a:lvl7pPr>
            <a:lvl8pPr marL="3492813" indent="0">
              <a:buNone/>
              <a:defRPr sz="2202"/>
            </a:lvl8pPr>
            <a:lvl9pPr marL="3991787" indent="0">
              <a:buNone/>
              <a:defRPr sz="220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1"/>
          </a:xfrm>
        </p:spPr>
        <p:txBody>
          <a:bodyPr/>
          <a:lstStyle>
            <a:lvl1pPr marL="0" indent="0">
              <a:buNone/>
              <a:defRPr sz="1532"/>
            </a:lvl1pPr>
            <a:lvl2pPr marL="498973" indent="0">
              <a:buNone/>
              <a:defRPr sz="1436"/>
            </a:lvl2pPr>
            <a:lvl3pPr marL="997947" indent="0">
              <a:buNone/>
              <a:defRPr sz="1053"/>
            </a:lvl3pPr>
            <a:lvl4pPr marL="1496920" indent="0">
              <a:buNone/>
              <a:defRPr sz="1053"/>
            </a:lvl4pPr>
            <a:lvl5pPr marL="1995893" indent="0">
              <a:buNone/>
              <a:defRPr sz="1053"/>
            </a:lvl5pPr>
            <a:lvl6pPr marL="2494867" indent="0">
              <a:buNone/>
              <a:defRPr sz="1053"/>
            </a:lvl6pPr>
            <a:lvl7pPr marL="2993840" indent="0">
              <a:buNone/>
              <a:defRPr sz="1053"/>
            </a:lvl7pPr>
            <a:lvl8pPr marL="3492813" indent="0">
              <a:buNone/>
              <a:defRPr sz="1053"/>
            </a:lvl8pPr>
            <a:lvl9pPr marL="3991787" indent="0">
              <a:buNone/>
              <a:defRPr sz="105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1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41"/>
            <a:ext cx="10972800" cy="1143000"/>
          </a:xfrm>
          <a:prstGeom prst="rect">
            <a:avLst/>
          </a:prstGeom>
        </p:spPr>
        <p:txBody>
          <a:bodyPr vert="horz" lIns="104257" tIns="52128" rIns="104257" bIns="521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600203"/>
            <a:ext cx="10972800" cy="4525963"/>
          </a:xfrm>
          <a:prstGeom prst="rect">
            <a:avLst/>
          </a:prstGeom>
        </p:spPr>
        <p:txBody>
          <a:bodyPr vert="horz" lIns="104257" tIns="52128" rIns="104257" bIns="521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844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947"/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7947"/>
              <a:t>16.02.2021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49"/>
            <a:ext cx="3860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94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49"/>
            <a:ext cx="2844800" cy="365126"/>
          </a:xfrm>
          <a:prstGeom prst="rect">
            <a:avLst/>
          </a:prstGeom>
        </p:spPr>
        <p:txBody>
          <a:bodyPr vert="horz" lIns="104257" tIns="52128" rIns="104257" bIns="52128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947"/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794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97947" rtl="0" eaLnBrk="1" latinLnBrk="0" hangingPunct="1">
        <a:spcBef>
          <a:spcPct val="0"/>
        </a:spcBef>
        <a:buNone/>
        <a:defRPr sz="48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31" indent="-374231" algn="l" defTabSz="997947" rtl="0" eaLnBrk="1" latinLnBrk="0" hangingPunct="1">
        <a:spcBef>
          <a:spcPct val="20000"/>
        </a:spcBef>
        <a:buFont typeface="Arial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10832" indent="-311859" algn="l" defTabSz="997947" rtl="0" eaLnBrk="1" latinLnBrk="0" hangingPunct="1">
        <a:spcBef>
          <a:spcPct val="20000"/>
        </a:spcBef>
        <a:buFont typeface="Arial" pitchFamily="34" charset="0"/>
        <a:buChar char="–"/>
        <a:defRPr sz="3063" kern="1200">
          <a:solidFill>
            <a:schemeClr val="tx1"/>
          </a:solidFill>
          <a:latin typeface="+mn-lt"/>
          <a:ea typeface="+mn-ea"/>
          <a:cs typeface="+mn-cs"/>
        </a:defRPr>
      </a:lvl2pPr>
      <a:lvl3pPr marL="1247434" indent="-249487" algn="l" defTabSz="997947" rtl="0" eaLnBrk="1" latinLnBrk="0" hangingPunct="1">
        <a:spcBef>
          <a:spcPct val="20000"/>
        </a:spcBef>
        <a:buFont typeface="Arial" pitchFamily="34" charset="0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3pPr>
      <a:lvl4pPr marL="1746406" indent="-249487" algn="l" defTabSz="997947" rtl="0" eaLnBrk="1" latinLnBrk="0" hangingPunct="1">
        <a:spcBef>
          <a:spcPct val="20000"/>
        </a:spcBef>
        <a:buFont typeface="Arial" pitchFamily="34" charset="0"/>
        <a:buChar char="–"/>
        <a:defRPr sz="2202" kern="1200">
          <a:solidFill>
            <a:schemeClr val="tx1"/>
          </a:solidFill>
          <a:latin typeface="+mn-lt"/>
          <a:ea typeface="+mn-ea"/>
          <a:cs typeface="+mn-cs"/>
        </a:defRPr>
      </a:lvl4pPr>
      <a:lvl5pPr marL="2245380" indent="-249487" algn="l" defTabSz="997947" rtl="0" eaLnBrk="1" latinLnBrk="0" hangingPunct="1">
        <a:spcBef>
          <a:spcPct val="20000"/>
        </a:spcBef>
        <a:buFont typeface="Arial" pitchFamily="34" charset="0"/>
        <a:buChar char="»"/>
        <a:defRPr sz="2202" kern="1200">
          <a:solidFill>
            <a:schemeClr val="tx1"/>
          </a:solidFill>
          <a:latin typeface="+mn-lt"/>
          <a:ea typeface="+mn-ea"/>
          <a:cs typeface="+mn-cs"/>
        </a:defRPr>
      </a:lvl5pPr>
      <a:lvl6pPr marL="2744353" indent="-249487" algn="l" defTabSz="997947" rtl="0" eaLnBrk="1" latinLnBrk="0" hangingPunct="1">
        <a:spcBef>
          <a:spcPct val="20000"/>
        </a:spcBef>
        <a:buFont typeface="Arial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6pPr>
      <a:lvl7pPr marL="3243328" indent="-249487" algn="l" defTabSz="997947" rtl="0" eaLnBrk="1" latinLnBrk="0" hangingPunct="1">
        <a:spcBef>
          <a:spcPct val="20000"/>
        </a:spcBef>
        <a:buFont typeface="Arial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7pPr>
      <a:lvl8pPr marL="3742301" indent="-249487" algn="l" defTabSz="997947" rtl="0" eaLnBrk="1" latinLnBrk="0" hangingPunct="1">
        <a:spcBef>
          <a:spcPct val="20000"/>
        </a:spcBef>
        <a:buFont typeface="Arial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8pPr>
      <a:lvl9pPr marL="4241274" indent="-249487" algn="l" defTabSz="997947" rtl="0" eaLnBrk="1" latinLnBrk="0" hangingPunct="1">
        <a:spcBef>
          <a:spcPct val="20000"/>
        </a:spcBef>
        <a:buFont typeface="Arial" pitchFamily="34" charset="0"/>
        <a:buChar char="•"/>
        <a:defRPr sz="22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1pPr>
      <a:lvl2pPr marL="498973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97947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20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4pPr>
      <a:lvl5pPr marL="1995893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5pPr>
      <a:lvl6pPr marL="2494867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6pPr>
      <a:lvl7pPr marL="2993840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7pPr>
      <a:lvl8pPr marL="3492813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8pPr>
      <a:lvl9pPr marL="3991787" algn="l" defTabSz="997947" rtl="0" eaLnBrk="1" latinLnBrk="0" hangingPunct="1">
        <a:defRPr sz="2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myskills.ru/exam/test/group/12/details/1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clck.ru/TJkn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88272" y="1581955"/>
            <a:ext cx="11026066" cy="30479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800" b="1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Возможности существующих ресурсов для формирования навыков функциональной </a:t>
            </a:r>
            <a:r>
              <a:rPr lang="ru-RU" sz="5800" b="1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грамотности</a:t>
            </a:r>
            <a:endParaRPr lang="ru-RU" sz="5800" b="1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367" y="4887404"/>
            <a:ext cx="4639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Л.Ю.Панарина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проректор по научной работе СИПКРО,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к.психол.н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О.Ю.Ерофеева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заведующий кафедрой социально-гуманитарного образования СИПКРО,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к.п.н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7895" y="6427433"/>
            <a:ext cx="126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17.02.2021</a:t>
            </a:r>
            <a:endParaRPr lang="ru-RU" dirty="0"/>
          </a:p>
        </p:txBody>
      </p:sp>
      <p:pic>
        <p:nvPicPr>
          <p:cNvPr id="2050" name="Picture 2" descr="https://pbs.twimg.com/media/CxTmqzUXAAA308g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4" y="282406"/>
            <a:ext cx="1241394" cy="9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Интерактивный опрос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4" y="908502"/>
            <a:ext cx="11231029" cy="84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Определите, является ли представленная задача направленной на формирование навыков ФГ.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605" y="1755166"/>
            <a:ext cx="11393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    Москвич </a:t>
            </a:r>
            <a:r>
              <a:rPr lang="ru-RU" i="1" dirty="0"/>
              <a:t>Пётр Петрович решил </a:t>
            </a:r>
            <a:r>
              <a:rPr lang="ru-RU" i="1" dirty="0" smtClean="0"/>
              <a:t>отправиться</a:t>
            </a:r>
            <a:r>
              <a:rPr lang="en-US" i="1" dirty="0" smtClean="0"/>
              <a:t> </a:t>
            </a:r>
            <a:r>
              <a:rPr lang="ru-RU" i="1" dirty="0" smtClean="0"/>
              <a:t>на </a:t>
            </a:r>
            <a:r>
              <a:rPr lang="ru-RU" i="1" dirty="0"/>
              <a:t>два дня в Санкт-Петербург в гости к </a:t>
            </a:r>
            <a:r>
              <a:rPr lang="ru-RU" i="1" dirty="0" smtClean="0"/>
              <a:t>своему</a:t>
            </a:r>
            <a:r>
              <a:rPr lang="en-US" i="1" dirty="0" smtClean="0"/>
              <a:t> </a:t>
            </a:r>
            <a:r>
              <a:rPr lang="ru-RU" i="1" dirty="0" smtClean="0"/>
              <a:t>бывшему </a:t>
            </a:r>
            <a:r>
              <a:rPr lang="ru-RU" i="1" dirty="0"/>
              <a:t>однокласснику. Он купил билет </a:t>
            </a:r>
            <a:r>
              <a:rPr lang="ru-RU" i="1" dirty="0" smtClean="0"/>
              <a:t>на</a:t>
            </a:r>
            <a:r>
              <a:rPr lang="en-US" i="1" dirty="0" smtClean="0"/>
              <a:t> </a:t>
            </a:r>
            <a:r>
              <a:rPr lang="ru-RU" i="1" dirty="0" smtClean="0"/>
              <a:t>поезд</a:t>
            </a:r>
            <a:r>
              <a:rPr lang="ru-RU" i="1" dirty="0"/>
              <a:t>, который отправляется с </a:t>
            </a:r>
            <a:r>
              <a:rPr lang="ru-RU" i="1" dirty="0" smtClean="0"/>
              <a:t>Ленинградского</a:t>
            </a:r>
            <a:r>
              <a:rPr lang="en-US" i="1" dirty="0" smtClean="0"/>
              <a:t> </a:t>
            </a:r>
            <a:r>
              <a:rPr lang="ru-RU" i="1" dirty="0" smtClean="0"/>
              <a:t>вокзала </a:t>
            </a:r>
            <a:r>
              <a:rPr lang="ru-RU" i="1" dirty="0"/>
              <a:t>в 15:00.</a:t>
            </a:r>
          </a:p>
          <a:p>
            <a:pPr algn="just"/>
            <a:r>
              <a:rPr lang="ru-RU" i="1" dirty="0" smtClean="0"/>
              <a:t>     В </a:t>
            </a:r>
            <a:r>
              <a:rPr lang="ru-RU" i="1" dirty="0"/>
              <a:t>какое время Петру Петровичу нужно </a:t>
            </a:r>
            <a:r>
              <a:rPr lang="ru-RU" i="1" dirty="0" smtClean="0"/>
              <a:t>выйти</a:t>
            </a:r>
            <a:r>
              <a:rPr lang="en-US" i="1" dirty="0" smtClean="0"/>
              <a:t> </a:t>
            </a:r>
            <a:r>
              <a:rPr lang="ru-RU" i="1" dirty="0" smtClean="0"/>
              <a:t>из </a:t>
            </a:r>
            <a:r>
              <a:rPr lang="ru-RU" i="1" dirty="0"/>
              <a:t>дома, </a:t>
            </a:r>
            <a:r>
              <a:rPr lang="ru-RU" i="1" dirty="0" smtClean="0"/>
              <a:t>если</a:t>
            </a:r>
            <a:r>
              <a:rPr lang="en-US" i="1" dirty="0" smtClean="0"/>
              <a:t> </a:t>
            </a:r>
            <a:r>
              <a:rPr lang="ru-RU" i="1" dirty="0" smtClean="0"/>
              <a:t>рекомендуется </a:t>
            </a:r>
            <a:r>
              <a:rPr lang="ru-RU" i="1" dirty="0"/>
              <a:t>прибыть на вокзал за 30 минут до отправления </a:t>
            </a:r>
            <a:r>
              <a:rPr lang="ru-RU" i="1" dirty="0" smtClean="0"/>
              <a:t>поезда, от </a:t>
            </a:r>
            <a:r>
              <a:rPr lang="ru-RU" i="1" dirty="0"/>
              <a:t>дома до ближайшей станции метро идти 10 </a:t>
            </a:r>
            <a:r>
              <a:rPr lang="ru-RU" i="1" dirty="0" smtClean="0"/>
              <a:t>минут, на </a:t>
            </a:r>
            <a:r>
              <a:rPr lang="ru-RU" i="1" dirty="0"/>
              <a:t>метро ехать 7 </a:t>
            </a:r>
            <a:r>
              <a:rPr lang="ru-RU" i="1" dirty="0" smtClean="0"/>
              <a:t>мин, от </a:t>
            </a:r>
            <a:r>
              <a:rPr lang="ru-RU" i="1" dirty="0"/>
              <a:t>станции метро до железнодорожной платформы идти 20 </a:t>
            </a:r>
            <a:r>
              <a:rPr lang="ru-RU" i="1" dirty="0" smtClean="0"/>
              <a:t>минут?</a:t>
            </a:r>
            <a:endParaRPr lang="ru-RU" i="1" dirty="0"/>
          </a:p>
          <a:p>
            <a:r>
              <a:rPr lang="ru-RU" i="1" dirty="0"/>
              <a:t>Запишите ответ и решение. </a:t>
            </a:r>
            <a:endParaRPr lang="ru-RU" i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31007"/>
              </p:ext>
            </p:extLst>
          </p:nvPr>
        </p:nvGraphicFramePr>
        <p:xfrm>
          <a:off x="2104102" y="3843164"/>
          <a:ext cx="9645446" cy="2580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534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Развиваемая компетенция (или умение) конкретного вида функциональной грамотности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применять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1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Тип знания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процедурный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1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Концепт (или концепты)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1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Контексты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личный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1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Когнитивный </a:t>
                      </a:r>
                      <a:r>
                        <a:rPr lang="ru-RU" sz="1400" dirty="0" smtClean="0">
                          <a:effectLst/>
                        </a:rPr>
                        <a:t>уровень (или степень трудности задания)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средний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7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Дидактические единицы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выполнение действий с величинами, переход от одних единиц времени к другим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9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</a:rPr>
                        <a:t>Формат вопроса (или вопросов)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задание с развернутым ответом (в виде текста и вычислений, или только вычислений)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2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Ответ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ч 53 мин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8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5797" y="3187883"/>
            <a:ext cx="643803" cy="669974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39" y="3641617"/>
            <a:ext cx="777022" cy="819405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60" y="2634417"/>
            <a:ext cx="927489" cy="92748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99770" y="190611"/>
            <a:ext cx="9916782" cy="555596"/>
          </a:xfrm>
          <a:noFill/>
          <a:ln>
            <a:noFill/>
          </a:ln>
        </p:spPr>
        <p:txBody>
          <a:bodyPr vert="horz" lIns="68580" tIns="34290" rIns="68580" bIns="34290" rtlCol="0" anchor="ctr">
            <a:noAutofit/>
          </a:bodyPr>
          <a:lstStyle/>
          <a:p>
            <a:pPr>
              <a:buClr>
                <a:srgbClr val="0F6FC6">
                  <a:lumMod val="75000"/>
                </a:srgbClr>
              </a:buClr>
              <a:buSzPct val="95000"/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Дидактический комплекс издательства «Просвещение»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63" y="2685811"/>
            <a:ext cx="596693" cy="59669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038151" y="1027666"/>
            <a:ext cx="244827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Функциональная грамотность. </a:t>
            </a:r>
          </a:p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Учимся для жизни</a:t>
            </a:r>
          </a:p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5-9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6122" y="1017020"/>
            <a:ext cx="2592288" cy="5770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Функциональная грамотность. Тренажеры</a:t>
            </a:r>
          </a:p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5-9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70800" y="1099674"/>
            <a:ext cx="2625019" cy="4154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Задачники</a:t>
            </a:r>
          </a:p>
          <a:p>
            <a:pPr algn="ctr"/>
            <a:r>
              <a:rPr lang="ru-RU" sz="1050" b="1" dirty="0">
                <a:solidFill>
                  <a:srgbClr val="009900"/>
                </a:solidFill>
                <a:latin typeface="Arial Black" panose="020B0A04020102020204" pitchFamily="34" charset="0"/>
              </a:rPr>
              <a:t>2-4, 8-9, 10-11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09" y="3251024"/>
            <a:ext cx="595976" cy="595976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08" y="2699707"/>
            <a:ext cx="567211" cy="567211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50" y="3752128"/>
            <a:ext cx="567211" cy="567211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551" y="3204936"/>
            <a:ext cx="599189" cy="599189"/>
          </a:xfrm>
          <a:prstGeom prst="rect">
            <a:avLst/>
          </a:prstGeom>
          <a:noFill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51" y="2539834"/>
            <a:ext cx="2448272" cy="264338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038151" y="1819754"/>
            <a:ext cx="2448272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Индивидуальные обучающие </a:t>
            </a:r>
          </a:p>
          <a:p>
            <a:pPr algn="ctr"/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пособия </a:t>
            </a:r>
          </a:p>
          <a:p>
            <a:pPr algn="ctr"/>
            <a:r>
              <a:rPr lang="ru-RU" sz="90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(все виды грамотностей)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70800" y="1603730"/>
            <a:ext cx="2663985" cy="8540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Многофункциональные сборники задач </a:t>
            </a:r>
          </a:p>
          <a:p>
            <a:pPr algn="ctr"/>
            <a:r>
              <a:rPr lang="ru-RU" sz="90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(функциональная грамотность, углубленное изучение предмета, олимпиады)</a:t>
            </a:r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06122" y="1736887"/>
            <a:ext cx="2604637" cy="7155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Сборники задач для отработки навыков решения задач</a:t>
            </a:r>
          </a:p>
          <a:p>
            <a:pPr algn="ctr"/>
            <a:r>
              <a:rPr lang="ru-RU" sz="105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  </a:t>
            </a:r>
            <a:r>
              <a:rPr lang="ru-RU" sz="900" b="1" i="1" dirty="0">
                <a:solidFill>
                  <a:srgbClr val="009900"/>
                </a:solidFill>
                <a:latin typeface="Arial Black" panose="020B0A04020102020204" pitchFamily="34" charset="0"/>
              </a:rPr>
              <a:t>(математическая и естественнонаучная грамотности</a:t>
            </a:r>
            <a:r>
              <a:rPr lang="ru-RU" sz="900" b="1" i="1" dirty="0">
                <a:solidFill>
                  <a:srgbClr val="2F5597"/>
                </a:solidFill>
                <a:latin typeface="Arial Black" panose="020B0A04020102020204" pitchFamily="34" charset="0"/>
              </a:rPr>
              <a:t>)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702448" y="1099674"/>
            <a:ext cx="12323" cy="2116636"/>
          </a:xfrm>
          <a:prstGeom prst="line">
            <a:avLst/>
          </a:prstGeom>
          <a:ln w="5080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661950" y="1090135"/>
            <a:ext cx="3068" cy="2111441"/>
          </a:xfrm>
          <a:prstGeom prst="line">
            <a:avLst/>
          </a:prstGeom>
          <a:ln w="50800"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86424" y="3187906"/>
            <a:ext cx="563153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90410" y="3183026"/>
            <a:ext cx="563153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20" y="2687776"/>
            <a:ext cx="914796" cy="91479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59" y="3698826"/>
            <a:ext cx="911648" cy="91164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36" y="3685372"/>
            <a:ext cx="928376" cy="92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9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3" y="12415"/>
            <a:ext cx="10972800" cy="74186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СБОРНИКИ ЭТАЛОННЫХ ЗАДАНИЙ* 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4" t="7686" r="22272" b="3917"/>
          <a:stretch/>
        </p:blipFill>
        <p:spPr bwMode="auto">
          <a:xfrm>
            <a:off x="2707593" y="754277"/>
            <a:ext cx="6684529" cy="50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6346" y="6145969"/>
            <a:ext cx="63886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*из презентации </a:t>
            </a:r>
            <a:r>
              <a:rPr lang="ru-RU" sz="1100" dirty="0"/>
              <a:t>Л.О. </a:t>
            </a:r>
            <a:r>
              <a:rPr lang="ru-RU" sz="1100" dirty="0" smtClean="0"/>
              <a:t>Рословой, </a:t>
            </a:r>
            <a:r>
              <a:rPr lang="ru-RU" sz="1100" dirty="0"/>
              <a:t>канд. </a:t>
            </a:r>
            <a:r>
              <a:rPr lang="ru-RU" sz="1100" dirty="0" err="1"/>
              <a:t>пед</a:t>
            </a:r>
            <a:r>
              <a:rPr lang="ru-RU" sz="1100" dirty="0"/>
              <a:t>. наук, </a:t>
            </a:r>
            <a:r>
              <a:rPr lang="ru-RU" sz="1100" dirty="0" smtClean="0"/>
              <a:t>зав. </a:t>
            </a:r>
            <a:r>
              <a:rPr lang="ru-RU" sz="1100" dirty="0"/>
              <a:t>лабораторией математического общего образования и информатизации, Институт стратегии развития образования Российской академии образования, </a:t>
            </a:r>
            <a:r>
              <a:rPr lang="ru-RU" sz="1100" dirty="0" err="1" smtClean="0"/>
              <a:t>глав.ред</a:t>
            </a:r>
            <a:r>
              <a:rPr lang="ru-RU" sz="1100" dirty="0" smtClean="0"/>
              <a:t>. </a:t>
            </a:r>
            <a:r>
              <a:rPr lang="ru-RU" sz="1100" dirty="0"/>
              <a:t>журнала «Математика</a:t>
            </a:r>
            <a:r>
              <a:rPr lang="ru-RU" sz="1100" dirty="0" smtClean="0"/>
              <a:t>», 04.02.2021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131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МОСКОВСКИЙ ЦЕНТР КАЧЕСТВА ОБРАЗОВАНИЯ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5" y="1397502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</a:t>
            </a:r>
            <a:r>
              <a:rPr lang="en-US" sz="2000" dirty="0" smtClean="0">
                <a:hlinkClick r:id="rId2"/>
              </a:rPr>
              <a:t>://myskills.ru/exam/test/group/12/details/1460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506" r="21875" b="51016"/>
          <a:stretch/>
        </p:blipFill>
        <p:spPr>
          <a:xfrm>
            <a:off x="521894" y="2244935"/>
            <a:ext cx="11240356" cy="3194973"/>
          </a:xfrm>
          <a:prstGeom prst="rect">
            <a:avLst/>
          </a:prstGeom>
        </p:spPr>
      </p:pic>
      <p:pic>
        <p:nvPicPr>
          <p:cNvPr id="5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6015" y="1360545"/>
            <a:ext cx="409274" cy="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ДЕМОНСТРАЦИОННЫЕ ВАРИАНТЫ. САЙТ ИСРО РАО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2974" y="921151"/>
            <a:ext cx="652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http://skiv.instrao.ru/bank-zadaniy/matematicheskaya-gramotnost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86263"/>
              </p:ext>
            </p:extLst>
          </p:nvPr>
        </p:nvGraphicFramePr>
        <p:xfrm>
          <a:off x="301752" y="1435608"/>
          <a:ext cx="11585448" cy="50887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11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6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занятия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часов,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часа в неделю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Теория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Планируемый образовательный результат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43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 с информацией, представленной в форме таблиц, диаграмм столбчатой или круговой, схем.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https://fg.resh.edu.ru/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«Кулинарный колледж»</a:t>
                      </a:r>
                    </a:p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https://clck.ru/TJknd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«Доставка обеда»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83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Вычисление расстояний на местности в стандартных ситуациях и применение формул в повседневной жизни.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https://fg.resh.edu.ru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«Кресельные подъёмники»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Квадратные уравнения, аналитические и неаналитические методы решения.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https://clck.ru/TJknd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«Как быстро растет факториал?»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51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Алгебраические связи между элементами фигур: теорема Пифагора, соотношения между сторонами треугольника), относительное расположение, равенство.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https://clck.ru/TJknd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«Пропорции лица»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31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Математическое описание зависимости между переменными в различных процессах.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0,5/1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https://fg.resh.edu.ru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«Шкалы температур»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Интерпретация трёхмерных изображений, построение фигур.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https://fg.resh.edu.ru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«Ремонт комнаты»</a:t>
                      </a:r>
                      <a:endParaRPr lang="ru-RU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marL="342900" lvl="0"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Определение ошибки измерения, определение шансов наступления того или иного события.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1/1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https://clck.ru/TJknd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«Первая линия московского метро»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7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рубежной аттестации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8/16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9584" y="859656"/>
            <a:ext cx="409274" cy="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ФУНКЦИОНАЛЬНАЯ ГРАМОТНОСТЬ</a:t>
            </a:r>
            <a:r>
              <a:rPr lang="ru-RU" sz="2800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ONLINE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ТРЕНАЖЕРЫ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27" r="438" b="14136"/>
          <a:stretch/>
        </p:blipFill>
        <p:spPr>
          <a:xfrm>
            <a:off x="609602" y="1362988"/>
            <a:ext cx="11133703" cy="478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15410"/>
            <a:ext cx="10972800" cy="12029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ЭЛЕКТРОННЫЙ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БАНК ЗАДАНИЙ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ДЛЯ ОЦЕНКИ ФУНКЦИОНАЛЬНОЙ ГРАМОТНОСТИ</a:t>
            </a:r>
            <a:b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58" y="1459688"/>
            <a:ext cx="9466633" cy="5324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3566" y="1051292"/>
            <a:ext cx="230838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hlinkClick r:id="rId3"/>
              </a:rPr>
              <a:t>https://fg.resh.edu.ru/</a:t>
            </a:r>
            <a:endParaRPr lang="ru-RU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myfortcredit.com/wp-content/uploads/2018/05/hands-click-png-icon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3693" y="909417"/>
            <a:ext cx="409274" cy="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Читательская грамотность</a:t>
            </a:r>
            <a:b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 класс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6164" b="7431"/>
          <a:stretch/>
        </p:blipFill>
        <p:spPr>
          <a:xfrm>
            <a:off x="1439929" y="1600200"/>
            <a:ext cx="931214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Читательская грамотность</a:t>
            </a:r>
            <a:b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787" y="1258481"/>
            <a:ext cx="8595078" cy="48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РАБОТА С БАНКОМ РЭШ 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2" y="1136823"/>
            <a:ext cx="10972800" cy="49893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направлена на формирование навыков чтения</a:t>
            </a:r>
            <a:r>
              <a:rPr lang="ru-RU" dirty="0"/>
              <a:t>, которые включают в </a:t>
            </a:r>
            <a:r>
              <a:rPr lang="ru-RU" dirty="0" smtClean="0"/>
              <a:t>себя поиск</a:t>
            </a:r>
            <a:r>
              <a:rPr lang="ru-RU" dirty="0"/>
              <a:t>, </a:t>
            </a:r>
            <a:r>
              <a:rPr lang="ru-RU" dirty="0" smtClean="0"/>
              <a:t>выбор, интерпретацию</a:t>
            </a:r>
            <a:r>
              <a:rPr lang="ru-RU" dirty="0"/>
              <a:t>, интеграцию и оценку </a:t>
            </a:r>
            <a:r>
              <a:rPr lang="ru-RU" dirty="0" smtClean="0"/>
              <a:t>информации;</a:t>
            </a:r>
          </a:p>
          <a:p>
            <a:pPr algn="just"/>
            <a:r>
              <a:rPr lang="ru-RU" dirty="0" smtClean="0"/>
              <a:t>включает работу с разными форматами текста: сплошной, </a:t>
            </a:r>
            <a:r>
              <a:rPr lang="ru-RU" dirty="0" err="1" smtClean="0"/>
              <a:t>несплошной</a:t>
            </a:r>
            <a:r>
              <a:rPr lang="ru-RU" dirty="0" smtClean="0"/>
              <a:t>, смешанный, составной;</a:t>
            </a:r>
          </a:p>
          <a:p>
            <a:pPr algn="just"/>
            <a:r>
              <a:rPr lang="ru-RU" dirty="0" smtClean="0"/>
              <a:t>помогает учителю оценить </a:t>
            </a:r>
            <a:r>
              <a:rPr lang="ru-RU" dirty="0"/>
              <a:t>базовые читательские учения при чтении сложных </a:t>
            </a:r>
            <a:r>
              <a:rPr lang="ru-RU" dirty="0" smtClean="0"/>
              <a:t>и множественных </a:t>
            </a:r>
            <a:r>
              <a:rPr lang="ru-RU" dirty="0"/>
              <a:t>текстов: смысловое чтение, определение основной темы</a:t>
            </a:r>
            <a:r>
              <a:rPr lang="ru-RU" dirty="0" smtClean="0"/>
              <a:t>, формулирование выводов;</a:t>
            </a:r>
          </a:p>
          <a:p>
            <a:pPr algn="just"/>
            <a:r>
              <a:rPr lang="ru-RU" dirty="0" smtClean="0"/>
              <a:t>направлена на формирование способности учащихся ориентироваться </a:t>
            </a:r>
            <a:r>
              <a:rPr lang="ru-RU" dirty="0"/>
              <a:t>в современном </a:t>
            </a:r>
            <a:r>
              <a:rPr lang="ru-RU" dirty="0" smtClean="0"/>
              <a:t>мире </a:t>
            </a:r>
            <a:r>
              <a:rPr lang="ru-RU" dirty="0"/>
              <a:t>и справляться </a:t>
            </a:r>
            <a:r>
              <a:rPr lang="ru-RU" dirty="0" smtClean="0"/>
              <a:t>с новыми </a:t>
            </a:r>
            <a:r>
              <a:rPr lang="ru-RU" dirty="0"/>
              <a:t>появившимися требованиями. </a:t>
            </a:r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5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РЕГИОНАЛЬНОГО РЕЙТИНГА</a:t>
            </a:r>
            <a:r>
              <a:rPr lang="en-US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’2020</a:t>
            </a: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(математическая грамотность)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58788348"/>
              </p:ext>
            </p:extLst>
          </p:nvPr>
        </p:nvGraphicFramePr>
        <p:xfrm>
          <a:off x="1151139" y="1405055"/>
          <a:ext cx="10238911" cy="500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8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75575" y="92637"/>
            <a:ext cx="7256852" cy="795538"/>
          </a:xfrm>
          <a:prstGeom prst="rect">
            <a:avLst/>
          </a:prstGeom>
          <a:noFill/>
        </p:spPr>
        <p:txBody>
          <a:bodyPr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800" b="1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УРОВНИ ФУНКЦИОНАЛЬНОЙ ГРАМОТНОСТИ ОБУЧАЮЩИХСЯ</a:t>
            </a:r>
            <a:endParaRPr lang="ru-RU" sz="2800" b="1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3E85CF-F11F-4C27-96C0-A48693066807}"/>
              </a:ext>
            </a:extLst>
          </p:cNvPr>
          <p:cNvGrpSpPr/>
          <p:nvPr/>
        </p:nvGrpSpPr>
        <p:grpSpPr>
          <a:xfrm>
            <a:off x="1783363" y="4683590"/>
            <a:ext cx="5043306" cy="1548000"/>
            <a:chOff x="-218700" y="244259"/>
            <a:chExt cx="4688441" cy="1548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5DC4C0F4-EBED-466A-AEE2-96FEDAEE0371}"/>
                </a:ext>
              </a:extLst>
            </p:cNvPr>
            <p:cNvSpPr/>
            <p:nvPr/>
          </p:nvSpPr>
          <p:spPr>
            <a:xfrm>
              <a:off x="-218700" y="244259"/>
              <a:ext cx="4685368" cy="1548000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809844BC-2950-438C-9ED8-D837C0BDBC5D}"/>
                </a:ext>
              </a:extLst>
            </p:cNvPr>
            <p:cNvSpPr txBox="1"/>
            <p:nvPr/>
          </p:nvSpPr>
          <p:spPr>
            <a:xfrm>
              <a:off x="-48293" y="366780"/>
              <a:ext cx="4518034" cy="13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100" dirty="0"/>
                <a:t>2 уровень – </a:t>
              </a:r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100" kern="1200" dirty="0"/>
                <a:t>пороговый, при достижении которого учащиеся начинают демонстрировать применение знаний и умений в простейших </a:t>
              </a:r>
              <a:r>
                <a:rPr lang="ru-RU" sz="2100" kern="1200" dirty="0" err="1"/>
                <a:t>неучебных</a:t>
              </a:r>
              <a:r>
                <a:rPr lang="ru-RU" sz="2100" kern="1200" dirty="0"/>
                <a:t> ситуациях​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44B9151-58A0-4BCD-BF80-E8F604E4D337}"/>
              </a:ext>
            </a:extLst>
          </p:cNvPr>
          <p:cNvGrpSpPr/>
          <p:nvPr/>
        </p:nvGrpSpPr>
        <p:grpSpPr>
          <a:xfrm>
            <a:off x="966867" y="2951394"/>
            <a:ext cx="5040000" cy="1440000"/>
            <a:chOff x="1018626" y="2281547"/>
            <a:chExt cx="4817701" cy="120128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0B94A942-E769-4A09-8BC2-C2110A03A1CE}"/>
                </a:ext>
              </a:extLst>
            </p:cNvPr>
            <p:cNvSpPr/>
            <p:nvPr/>
          </p:nvSpPr>
          <p:spPr>
            <a:xfrm>
              <a:off x="1018626" y="2281547"/>
              <a:ext cx="4817701" cy="120128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:a16="http://schemas.microsoft.com/office/drawing/2014/main" id="{6CA4B6A9-1BBD-4427-9B18-4AF5D17584CE}"/>
                </a:ext>
              </a:extLst>
            </p:cNvPr>
            <p:cNvSpPr txBox="1"/>
            <p:nvPr/>
          </p:nvSpPr>
          <p:spPr>
            <a:xfrm>
              <a:off x="1075244" y="2281547"/>
              <a:ext cx="4753160" cy="1192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sz="2100" kern="1200" dirty="0"/>
                <a:t>4 уровень – </a:t>
              </a:r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проявляется способность использовать имеющиеся знания и умения для получения новой информации​</a:t>
              </a:r>
            </a:p>
          </p:txBody>
        </p:sp>
      </p:grpSp>
      <p:sp>
        <p:nvSpPr>
          <p:cNvPr id="20" name="Стрелка: изогнутая вверх 19">
            <a:extLst>
              <a:ext uri="{FF2B5EF4-FFF2-40B4-BE49-F238E27FC236}">
                <a16:creationId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1122066" y="4723953"/>
            <a:ext cx="540225" cy="60776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8C8BAB0-487F-4E2B-A782-80DA816879F2}"/>
              </a:ext>
            </a:extLst>
          </p:cNvPr>
          <p:cNvGrpSpPr/>
          <p:nvPr/>
        </p:nvGrpSpPr>
        <p:grpSpPr>
          <a:xfrm>
            <a:off x="155575" y="1143183"/>
            <a:ext cx="5040000" cy="1440000"/>
            <a:chOff x="2263544" y="3841991"/>
            <a:chExt cx="3742470" cy="1481413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9223D3DE-E1C8-4ADF-8704-FF95193D6ED6}"/>
                </a:ext>
              </a:extLst>
            </p:cNvPr>
            <p:cNvSpPr/>
            <p:nvPr/>
          </p:nvSpPr>
          <p:spPr>
            <a:xfrm>
              <a:off x="2263544" y="3841991"/>
              <a:ext cx="3742470" cy="1481413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CDC33C56-6B4D-4124-AA58-B0211CB02D9F}"/>
                </a:ext>
              </a:extLst>
            </p:cNvPr>
            <p:cNvSpPr txBox="1"/>
            <p:nvPr/>
          </p:nvSpPr>
          <p:spPr>
            <a:xfrm>
              <a:off x="2335874" y="3914321"/>
              <a:ext cx="3597810" cy="1336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just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100" kern="1200" dirty="0"/>
                <a:t>6 </a:t>
              </a:r>
              <a:r>
                <a:rPr lang="ru-RU" sz="2100" dirty="0"/>
                <a:t>уровень – </a:t>
              </a:r>
              <a:endParaRPr lang="ru-RU" sz="2100" kern="1200" dirty="0"/>
            </a:p>
            <a:p>
              <a:pPr marL="0" lvl="0" indent="0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100" kern="1200" dirty="0"/>
                <a:t>самостоятельно мыслящие и способные функционировать в сложных условиях​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5D79A38-3470-4BEF-897F-A7D577B6A019}"/>
              </a:ext>
            </a:extLst>
          </p:cNvPr>
          <p:cNvGrpSpPr/>
          <p:nvPr/>
        </p:nvGrpSpPr>
        <p:grpSpPr>
          <a:xfrm>
            <a:off x="6915253" y="4917087"/>
            <a:ext cx="5087849" cy="1540745"/>
            <a:chOff x="5108909" y="560396"/>
            <a:chExt cx="5141361" cy="1361974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544350CD-396E-4456-980B-1654D179DFBC}"/>
                </a:ext>
              </a:extLst>
            </p:cNvPr>
            <p:cNvSpPr/>
            <p:nvPr/>
          </p:nvSpPr>
          <p:spPr>
            <a:xfrm>
              <a:off x="5108909" y="560396"/>
              <a:ext cx="5031707" cy="13619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:a16="http://schemas.microsoft.com/office/drawing/2014/main" id="{C5931C30-048A-4F79-9DAF-C7B47FCF812E}"/>
                </a:ext>
              </a:extLst>
            </p:cNvPr>
            <p:cNvSpPr txBox="1"/>
            <p:nvPr/>
          </p:nvSpPr>
          <p:spPr>
            <a:xfrm>
              <a:off x="5221403" y="644932"/>
              <a:ext cx="5028867" cy="122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находить и извлекать информацию​; 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формулировать​ математическую ​проблему;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  <a:buChar char="•"/>
              </a:pPr>
              <a:r>
                <a:rPr lang="ru-RU" sz="2000" kern="1200" dirty="0"/>
                <a:t>давать научные ​объяснения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ru-RU" sz="2000" kern="1200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1586802-415B-470E-A9C0-85617B811B59}"/>
              </a:ext>
            </a:extLst>
          </p:cNvPr>
          <p:cNvGrpSpPr/>
          <p:nvPr/>
        </p:nvGrpSpPr>
        <p:grpSpPr>
          <a:xfrm>
            <a:off x="6087745" y="3196497"/>
            <a:ext cx="5898262" cy="1340995"/>
            <a:chOff x="5881954" y="2168042"/>
            <a:chExt cx="6379262" cy="1504676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CB38A4C7-B9F7-4718-BDAB-6A2D4271BAEB}"/>
                </a:ext>
              </a:extLst>
            </p:cNvPr>
            <p:cNvSpPr/>
            <p:nvPr/>
          </p:nvSpPr>
          <p:spPr>
            <a:xfrm>
              <a:off x="5881954" y="2243259"/>
              <a:ext cx="5596470" cy="139552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: скругленные углы 6">
              <a:extLst>
                <a:ext uri="{FF2B5EF4-FFF2-40B4-BE49-F238E27FC236}">
                  <a16:creationId xmlns:a16="http://schemas.microsoft.com/office/drawing/2014/main" id="{EAA8EBC7-2F5A-420D-BA69-A886FFE4DCE7}"/>
                </a:ext>
              </a:extLst>
            </p:cNvPr>
            <p:cNvSpPr txBox="1"/>
            <p:nvPr/>
          </p:nvSpPr>
          <p:spPr>
            <a:xfrm>
              <a:off x="5881954" y="2168042"/>
              <a:ext cx="6379262" cy="150467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осмысливать и оценивать информацию;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​применять математические понятия, процедуры, факты и инструменты;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применять </a:t>
              </a:r>
              <a:r>
                <a:rPr lang="ru-RU" sz="2000" kern="1200" dirty="0" smtClean="0"/>
                <a:t>ест.-научные  </a:t>
              </a:r>
              <a:r>
                <a:rPr lang="ru-RU" sz="2000" kern="1200" dirty="0"/>
                <a:t>методы исследования​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4D727-CD2A-4E49-B8BC-BE4F25A1CAB0}"/>
              </a:ext>
            </a:extLst>
          </p:cNvPr>
          <p:cNvGrpSpPr/>
          <p:nvPr/>
        </p:nvGrpSpPr>
        <p:grpSpPr>
          <a:xfrm>
            <a:off x="5292982" y="1434382"/>
            <a:ext cx="7076981" cy="1293752"/>
            <a:chOff x="6616133" y="4239288"/>
            <a:chExt cx="7632338" cy="127988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7D27591-777F-47E5-B9BD-4AAD18257C23}"/>
                </a:ext>
              </a:extLst>
            </p:cNvPr>
            <p:cNvSpPr/>
            <p:nvPr/>
          </p:nvSpPr>
          <p:spPr>
            <a:xfrm>
              <a:off x="6616133" y="4272678"/>
              <a:ext cx="7192482" cy="124649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: скругленные углы 8">
              <a:extLst>
                <a:ext uri="{FF2B5EF4-FFF2-40B4-BE49-F238E27FC236}">
                  <a16:creationId xmlns:a16="http://schemas.microsoft.com/office/drawing/2014/main" id="{7C28C299-4449-4286-B209-4D4D9E8A033C}"/>
                </a:ext>
              </a:extLst>
            </p:cNvPr>
            <p:cNvSpPr txBox="1"/>
            <p:nvPr/>
          </p:nvSpPr>
          <p:spPr>
            <a:xfrm>
              <a:off x="6752532" y="4239288"/>
              <a:ext cx="7495939" cy="1124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</a:t>
              </a:r>
              <a:r>
                <a:rPr lang="ru-RU" sz="2000" kern="1200" dirty="0" smtClean="0"/>
                <a:t>информацию </a:t>
              </a:r>
              <a:r>
                <a:rPr lang="ru-RU" sz="2000" b="1" kern="1200" dirty="0" smtClean="0"/>
                <a:t>для принятия решения</a:t>
              </a:r>
              <a:r>
                <a:rPr lang="ru-RU" sz="2000" kern="1200" dirty="0" smtClean="0"/>
                <a:t>;</a:t>
              </a:r>
              <a:endParaRPr lang="ru-RU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результаты </a:t>
              </a:r>
              <a:r>
                <a:rPr lang="ru-RU" sz="2000" b="1" kern="1200" dirty="0"/>
                <a:t>в контексте</a:t>
              </a:r>
              <a:r>
                <a:rPr lang="ru-RU" sz="2000" kern="1200" dirty="0"/>
                <a:t>;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/>
                <a:t>интерпретировать данные </a:t>
              </a:r>
              <a:r>
                <a:rPr lang="ru-RU" sz="2000" kern="1200" dirty="0" smtClean="0"/>
                <a:t>исследования </a:t>
              </a:r>
              <a:r>
                <a:rPr lang="ru-RU" sz="2000" b="1" kern="1200" dirty="0" smtClean="0"/>
                <a:t>для получения выводов</a:t>
              </a:r>
              <a:endParaRPr lang="ru-RU" sz="2000" b="1" kern="1200" dirty="0"/>
            </a:p>
          </p:txBody>
        </p:sp>
      </p:grpSp>
      <p:sp>
        <p:nvSpPr>
          <p:cNvPr id="33" name="Стрелка: изогнутая вверх 19">
            <a:extLst>
              <a:ext uri="{FF2B5EF4-FFF2-40B4-BE49-F238E27FC236}">
                <a16:creationId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260971" y="2790616"/>
            <a:ext cx="540225" cy="60776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01" y="983825"/>
            <a:ext cx="1101033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260" y="237169"/>
            <a:ext cx="8504901" cy="741862"/>
          </a:xfrm>
        </p:spPr>
        <p:txBody>
          <a:bodyPr>
            <a:noAutofit/>
          </a:bodyPr>
          <a:lstStyle/>
          <a:p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РЕГИОНАЛЬНОГО РЕЙТИНГА</a:t>
            </a: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(математическая грамотность)</a:t>
            </a:r>
            <a:endParaRPr lang="ru-RU" sz="2800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8132691"/>
              </p:ext>
            </p:extLst>
          </p:nvPr>
        </p:nvGraphicFramePr>
        <p:xfrm>
          <a:off x="0" y="1099814"/>
          <a:ext cx="8327921" cy="240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19863605"/>
              </p:ext>
            </p:extLst>
          </p:nvPr>
        </p:nvGraphicFramePr>
        <p:xfrm>
          <a:off x="3696929" y="4483713"/>
          <a:ext cx="8495071" cy="218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778908" y="3522745"/>
            <a:ext cx="5923938" cy="741862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</a:t>
            </a:r>
            <a:b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(математическая грамотность)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46" y="123645"/>
            <a:ext cx="10693398" cy="7418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 В СРАВНЕНИИ СО СТРАНАМИ-ЛИДЕРАМИ</a:t>
            </a:r>
            <a:b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94675803"/>
              </p:ext>
            </p:extLst>
          </p:nvPr>
        </p:nvGraphicFramePr>
        <p:xfrm>
          <a:off x="0" y="865507"/>
          <a:ext cx="8495071" cy="218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1158" y="4054461"/>
            <a:ext cx="9144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Показатель качества </a:t>
            </a:r>
            <a:r>
              <a:rPr lang="ru-RU" sz="2800" dirty="0">
                <a:solidFill>
                  <a:srgbClr val="002060"/>
                </a:solidFill>
              </a:rPr>
              <a:t>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стран-лидеров (в целом по исследованию </a:t>
            </a:r>
            <a:r>
              <a:rPr lang="en-US" sz="2800" dirty="0" smtClean="0">
                <a:solidFill>
                  <a:srgbClr val="002060"/>
                </a:solidFill>
              </a:rPr>
              <a:t>PISA)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доля </a:t>
            </a:r>
            <a:r>
              <a:rPr lang="ru-RU" sz="2800" dirty="0">
                <a:solidFill>
                  <a:srgbClr val="002060"/>
                </a:solidFill>
              </a:rPr>
              <a:t>выпускников основной школы, демонстрирующих самые высокие результаты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</a:rPr>
              <a:t>5,</a:t>
            </a:r>
            <a:r>
              <a:rPr lang="ru-RU" sz="2800" dirty="0" smtClean="0">
                <a:solidFill>
                  <a:srgbClr val="002060"/>
                </a:solidFill>
              </a:rPr>
              <a:t>6 уровень) -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менее 11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доля хорошо </a:t>
            </a:r>
            <a:r>
              <a:rPr lang="ru-RU" sz="2800" dirty="0">
                <a:solidFill>
                  <a:srgbClr val="002060"/>
                </a:solidFill>
              </a:rPr>
              <a:t>подготовленных учащихся к продолжению </a:t>
            </a:r>
            <a:r>
              <a:rPr lang="ru-RU" sz="2800" dirty="0" smtClean="0">
                <a:solidFill>
                  <a:srgbClr val="002060"/>
                </a:solidFill>
              </a:rPr>
              <a:t>образования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 smtClean="0">
                <a:solidFill>
                  <a:srgbClr val="002060"/>
                </a:solidFill>
              </a:rPr>
              <a:t>3,4 уровень) -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40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syl.ru/misc/i/ai/208338/945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41" y="3227725"/>
            <a:ext cx="826736" cy="8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0252" y="3725509"/>
            <a:ext cx="714825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2800" u="sng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 в работе каждого ОУ:</a:t>
            </a:r>
            <a:endParaRPr lang="ru-RU" sz="2800" u="sng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" y="4212680"/>
            <a:ext cx="2047875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848" y="3028305"/>
            <a:ext cx="772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определить моя школа (класс) вошли бы в 10 лучших стран мира,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если бы приняли участие в прошлом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исследовании </a:t>
            </a:r>
            <a:r>
              <a:rPr lang="en-US" b="1" dirty="0" smtClean="0">
                <a:solidFill>
                  <a:srgbClr val="FF0000"/>
                </a:solidFill>
              </a:rPr>
              <a:t>PISA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52729" y="0"/>
            <a:ext cx="7500989" cy="10001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PISA-2022: Новые акценты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8912" y="785794"/>
            <a:ext cx="11146536" cy="592935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Акцент при оценке - математические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рассуждения</a:t>
            </a:r>
            <a:r>
              <a:rPr lang="ru-RU" sz="2400" b="1" i="1" dirty="0"/>
              <a:t>.</a:t>
            </a:r>
            <a:endParaRPr lang="ru-RU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dirty="0"/>
              <a:t>Центральный компонент</a:t>
            </a:r>
            <a:r>
              <a:rPr lang="ru-RU" sz="2400" dirty="0"/>
              <a:t> математической грамотности - связь между математическими рассуждениями и решением поставленной проблемы: </a:t>
            </a:r>
          </a:p>
          <a:p>
            <a:pPr marL="354013" indent="0" algn="just">
              <a:buNone/>
            </a:pPr>
            <a:r>
              <a:rPr lang="ru-RU" sz="2400" dirty="0"/>
              <a:t>для решения проблемы учащийся сначала должен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увидеть математическую природу проблемы, представленной в контексте  реального мира,  и сформулировать ее на языке математики</a:t>
            </a:r>
            <a:r>
              <a:rPr lang="ru-RU" sz="2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i="1" dirty="0"/>
              <a:t>Новые темы </a:t>
            </a:r>
            <a:r>
              <a:rPr lang="ru-RU" sz="2400" dirty="0"/>
              <a:t>по областям содержания:</a:t>
            </a:r>
          </a:p>
          <a:p>
            <a:pPr marL="452438" indent="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Явления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роста: </a:t>
            </a:r>
            <a:r>
              <a:rPr lang="ru-RU" sz="2400" dirty="0"/>
              <a:t>линейные, нелинейные, квадратичные и экспоненциальные </a:t>
            </a:r>
            <a:r>
              <a:rPr lang="ru-RU" sz="2400" dirty="0" smtClean="0"/>
              <a:t>зависимости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(Изменение и зависимости)</a:t>
            </a:r>
          </a:p>
          <a:p>
            <a:pPr marL="452438" lvl="0" indent="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Геометрическая аппроксимация </a:t>
            </a:r>
            <a:r>
              <a:rPr lang="ru-RU" sz="2400" dirty="0"/>
              <a:t>свойств нестандартных или незнакомых форм и объектов путем разбиения этих фигур и объектов на знакомые формы и объекты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(Пространство и формы)</a:t>
            </a:r>
          </a:p>
          <a:p>
            <a:pPr marL="452438" lvl="0" indent="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Компьютерное моделирование: </a:t>
            </a:r>
            <a:r>
              <a:rPr lang="ru-RU" sz="2400" dirty="0"/>
              <a:t>анализ изменений, влияния переменных на результат; калькулятор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(Количество)</a:t>
            </a:r>
          </a:p>
          <a:p>
            <a:pPr marL="452438" lvl="0" indent="0" algn="just"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Принятие решений в ситуациях неопределенности: </a:t>
            </a:r>
            <a:r>
              <a:rPr lang="ru-RU" sz="2400" dirty="0"/>
              <a:t>использование вероятности и основных принципов комбинаторики для интерпретации ситуаций и прогнозирования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(Неопределенность и данные)</a:t>
            </a:r>
          </a:p>
          <a:p>
            <a:pPr marL="452438" indent="0">
              <a:buNone/>
            </a:pPr>
            <a:endParaRPr lang="ru-RU" sz="2400" dirty="0"/>
          </a:p>
          <a:p>
            <a:pPr marL="452438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3074" t="63661" r="32670" b="16389"/>
          <a:stretch>
            <a:fillRect/>
          </a:stretch>
        </p:blipFill>
        <p:spPr bwMode="auto">
          <a:xfrm>
            <a:off x="97536" y="112336"/>
            <a:ext cx="1498146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56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ГЛАВНЫЕ ДЕТЕРМИНАНТЫ КАЧЕСТВА ШКОЛЬНОГО ОБРАЗОВАНИЯ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14905" y="1600203"/>
            <a:ext cx="11067497" cy="4525963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Качество школьного образования в основном определяется качеством </a:t>
            </a:r>
            <a:r>
              <a:rPr lang="ru-RU" dirty="0" smtClean="0"/>
              <a:t>профессиональной подготовки </a:t>
            </a:r>
            <a:r>
              <a:rPr lang="ru-RU" dirty="0" smtClean="0"/>
              <a:t>педагогов</a:t>
            </a:r>
          </a:p>
          <a:p>
            <a:pPr marL="694272" indent="-694272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PISA)</a:t>
            </a:r>
            <a:endParaRPr lang="ru-RU" i="1" dirty="0" smtClean="0"/>
          </a:p>
          <a:p>
            <a:pPr marL="694272" indent="-694272">
              <a:lnSpc>
                <a:spcPct val="80000"/>
              </a:lnSpc>
              <a:defRPr/>
            </a:pPr>
            <a:endParaRPr lang="ru-RU" sz="1627" dirty="0"/>
          </a:p>
          <a:p>
            <a:pPr marL="433074" indent="-433074" algn="just">
              <a:lnSpc>
                <a:spcPct val="80000"/>
              </a:lnSpc>
              <a:defRPr/>
            </a:pPr>
            <a:r>
              <a:rPr lang="ru-RU" dirty="0" smtClean="0"/>
              <a:t>Качество </a:t>
            </a:r>
            <a:r>
              <a:rPr lang="ru-RU" dirty="0" smtClean="0">
                <a:solidFill>
                  <a:schemeClr val="tx2"/>
                </a:solidFill>
              </a:rPr>
              <a:t>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dirty="0" smtClean="0">
              <a:solidFill>
                <a:schemeClr val="tx2"/>
              </a:solidFill>
            </a:endParaRPr>
          </a:p>
          <a:p>
            <a:pPr marL="694272" indent="-694272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i="1" dirty="0" smtClean="0"/>
              <a:t>(по результатам </a:t>
            </a:r>
            <a:r>
              <a:rPr lang="en-US" i="1" dirty="0" smtClean="0"/>
              <a:t>ITL</a:t>
            </a:r>
            <a:r>
              <a:rPr lang="ru-RU" i="1" dirty="0" smtClean="0"/>
              <a:t>, </a:t>
            </a:r>
            <a:r>
              <a:rPr lang="en-US" i="1" dirty="0" smtClean="0"/>
              <a:t>PISA</a:t>
            </a:r>
            <a:r>
              <a:rPr lang="ru-RU" i="1" dirty="0" smtClean="0"/>
              <a:t>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7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ПРИМЕР ПАСПОРТА КОМПЛЕКСНОЙ ЗАДАЧИ. </a:t>
            </a:r>
            <a:b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8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Акцент внимания при методическом аудите!!!</a:t>
            </a:r>
            <a:endParaRPr lang="ru-RU" sz="28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67611"/>
              </p:ext>
            </p:extLst>
          </p:nvPr>
        </p:nvGraphicFramePr>
        <p:xfrm>
          <a:off x="234106" y="1221337"/>
          <a:ext cx="11715238" cy="5590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832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№ задачи (или название задачи)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Криптография в современном мире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809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Вопрос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Перечислите буквы русского алфавита, встречающиеся с частотой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ниже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%.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477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Развиваемая компетенция (или умение) конкретного вида функциональной грамотности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Математическая грамотность: умение находить и извлекать математическую информацию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4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Тип знания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Процедурное. 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4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Концепт </a:t>
                      </a:r>
                      <a:r>
                        <a:rPr lang="ru-RU" sz="1800" dirty="0" smtClean="0">
                          <a:effectLst/>
                        </a:rPr>
                        <a:t>(область содержания)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Неопределенности и данные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4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Контексты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Профессиональный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81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Когнитивный </a:t>
                      </a:r>
                      <a:r>
                        <a:rPr lang="ru-RU" sz="1800" dirty="0" smtClean="0">
                          <a:effectLst/>
                        </a:rPr>
                        <a:t>уровень (или степень трудности задания)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48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Дидактические единицы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Сравнение десятичных дробей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010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</a:rPr>
                        <a:t>Формат вопроса (или вопросов)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Текстовый, множественный выбор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0513"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Ответ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балл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Указан полный верный ответ: Ж, Ф, Х, Ц, Ч, Ш, Щ, Э, Ю.</a:t>
                      </a:r>
                    </a:p>
                    <a:p>
                      <a:pPr marL="0" algn="l" defTabSz="997947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 баллов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Ответ указан неверно (отсутствует хотя бы одно верное значение, либо присутствует хотя бы одно неверное) или неверно записан (строчными буквами)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3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46214"/>
            <a:ext cx="10972800" cy="741862"/>
          </a:xfrm>
        </p:spPr>
        <p:txBody>
          <a:bodyPr>
            <a:normAutofit/>
          </a:bodyPr>
          <a:lstStyle/>
          <a:p>
            <a:r>
              <a:rPr lang="ru-RU" altLang="ru-RU" sz="31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ЗАДАНИЕ: </a:t>
            </a:r>
            <a:r>
              <a:rPr lang="ru-RU" altLang="ru-RU" sz="3100" spc="-40" dirty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«Криптография в современном мире</a:t>
            </a:r>
            <a:r>
              <a:rPr lang="ru-RU" altLang="ru-RU" sz="3100" spc="-40" dirty="0" smtClean="0">
                <a:solidFill>
                  <a:srgbClr val="0000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»</a:t>
            </a:r>
            <a:endParaRPr lang="ru-RU" sz="3100" spc="-40" dirty="0">
              <a:solidFill>
                <a:srgbClr val="0000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86554"/>
              </p:ext>
            </p:extLst>
          </p:nvPr>
        </p:nvGraphicFramePr>
        <p:xfrm>
          <a:off x="997686" y="4261484"/>
          <a:ext cx="4926678" cy="19629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4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6,2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4,0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Ш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0,6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Й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Щ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Ъ,Ь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Э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Е,Ё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Х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Ю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Ц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Пробел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7786" y="1101286"/>
            <a:ext cx="114384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 клавиатуре буквы О, Е, И, А, Н, Т, С, Р находятся в центральной части. Они наиболее часто используются во время печатания текста. Редкие буквы Ф, Э, Ш, Ц, Ю, Щ помещаются ближе к её краям. При таком расположении букв оператор может быстрее печатать и у него меньше устают руки, поскольку пальцы работают в основном в центре клавиатуры. Подсчитано, какие буквы в русском тексте встречаются чаще всего.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ru-RU" alt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Таблица </a:t>
            </a:r>
            <a:r>
              <a:rPr kumimoji="0" lang="ru-RU" altLang="ru-RU" sz="15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частот встречаемости букв в русском языке (%)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7088" y="4624665"/>
            <a:ext cx="5609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Перечислите буквы русского алфавита, встречающиеся с частотой ниже 1%. 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Ответ запишите заглавными буквами через запятую.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1436</Words>
  <Application>Microsoft Office PowerPoint</Application>
  <PresentationFormat>Широкоэкранный</PresentationFormat>
  <Paragraphs>270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Baskerville Old Face</vt:lpstr>
      <vt:lpstr>Calibri</vt:lpstr>
      <vt:lpstr>Open Sans</vt:lpstr>
      <vt:lpstr>Times New Roman</vt:lpstr>
      <vt:lpstr>Wingdings</vt:lpstr>
      <vt:lpstr>1_Тема Office</vt:lpstr>
      <vt:lpstr>Презентация PowerPoint</vt:lpstr>
      <vt:lpstr>РЕЗУЛЬТАТЫ РЕГИОНАЛЬНОГО РЕЙТИНГА’2020 (математическая грамотность)</vt:lpstr>
      <vt:lpstr>Презентация PowerPoint</vt:lpstr>
      <vt:lpstr>РЕЗУЛЬТАТЫ РЕГИОНАЛЬНОГО РЕЙТИНГА (математическая грамотность)</vt:lpstr>
      <vt:lpstr>РЕЗУЛЬТАТЫ РФ В СРАВНЕНИИ СО СТРАНАМИ-ЛИДЕРАМИ (математическая грамотность)</vt:lpstr>
      <vt:lpstr>PISA-2022: Новые акценты</vt:lpstr>
      <vt:lpstr>ГЛАВНЫЕ ДЕТЕРМИНАНТЫ КАЧЕСТВА ШКОЛЬНОГО ОБРАЗОВАНИЯ</vt:lpstr>
      <vt:lpstr>ПРИМЕР ПАСПОРТА КОМПЛЕКСНОЙ ЗАДАЧИ.  Акцент внимания при методическом аудите!!!</vt:lpstr>
      <vt:lpstr>ЗАДАНИЕ: «Криптография в современном мире»</vt:lpstr>
      <vt:lpstr>Интерактивный опрос</vt:lpstr>
      <vt:lpstr>Дидактический комплекс издательства «Просвещение»</vt:lpstr>
      <vt:lpstr> СБОРНИКИ ЭТАЛОННЫХ ЗАДАНИЙ* </vt:lpstr>
      <vt:lpstr>МОСКОВСКИЙ ЦЕНТР КАЧЕСТВА ОБРАЗОВАНИЯ</vt:lpstr>
      <vt:lpstr>ДЕМОНСТРАЦИОННЫЕ ВАРИАНТЫ. САЙТ ИСРО РАО</vt:lpstr>
      <vt:lpstr>ФУНКЦИОНАЛЬНАЯ ГРАМОТНОСТЬ. ONLINE ТРЕНАЖЕРЫ</vt:lpstr>
      <vt:lpstr>ЭЛЕКТРОННЫЙ БАНК ЗАДАНИЙ  ДЛЯ ОЦЕНКИ ФУНКЦИОНАЛЬНОЙ ГРАМОТНОСТИ </vt:lpstr>
      <vt:lpstr>Читательская грамотность 8 класс</vt:lpstr>
      <vt:lpstr>Читательская грамотность 9 класс</vt:lpstr>
      <vt:lpstr>РАБОТА С БАНКОМ РЭШ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_</cp:lastModifiedBy>
  <cp:revision>52</cp:revision>
  <cp:lastPrinted>2021-02-15T13:43:39Z</cp:lastPrinted>
  <dcterms:created xsi:type="dcterms:W3CDTF">2021-02-15T09:04:25Z</dcterms:created>
  <dcterms:modified xsi:type="dcterms:W3CDTF">2021-02-16T16:14:13Z</dcterms:modified>
</cp:coreProperties>
</file>