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1" r:id="rId2"/>
    <p:sldId id="317" r:id="rId3"/>
    <p:sldId id="315" r:id="rId4"/>
    <p:sldId id="314" r:id="rId5"/>
    <p:sldId id="329" r:id="rId6"/>
    <p:sldId id="318" r:id="rId7"/>
    <p:sldId id="325" r:id="rId8"/>
    <p:sldId id="326" r:id="rId9"/>
    <p:sldId id="327" r:id="rId10"/>
    <p:sldId id="328" r:id="rId11"/>
    <p:sldId id="324" r:id="rId1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обученности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литература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45-42CB-86F8-B9A9C7AC2D8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обученности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литература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C45-42CB-86F8-B9A9C7AC2D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99168"/>
        <c:axId val="6197632"/>
      </c:barChart>
      <c:catAx>
        <c:axId val="6199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6197632"/>
        <c:crosses val="autoZero"/>
        <c:auto val="1"/>
        <c:lblAlgn val="ctr"/>
        <c:lblOffset val="100"/>
        <c:noMultiLvlLbl val="0"/>
      </c:catAx>
      <c:valAx>
        <c:axId val="6197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991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C63B-2450-48C3-A047-A9333589AC1E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EEBFC-D669-475F-AF38-9C50CD7ADD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67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BA49-AB90-407F-8D5E-55F2FCFEB049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9A40A6-920F-4E06-9241-BB58F499F0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BA49-AB90-407F-8D5E-55F2FCFEB049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40A6-920F-4E06-9241-BB58F499F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BA49-AB90-407F-8D5E-55F2FCFEB049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40A6-920F-4E06-9241-BB58F499F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BA49-AB90-407F-8D5E-55F2FCFEB049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40A6-920F-4E06-9241-BB58F499F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BA49-AB90-407F-8D5E-55F2FCFEB049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40A6-920F-4E06-9241-BB58F499F0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BA49-AB90-407F-8D5E-55F2FCFEB049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40A6-920F-4E06-9241-BB58F499F0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BA49-AB90-407F-8D5E-55F2FCFEB049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40A6-920F-4E06-9241-BB58F499F0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BA49-AB90-407F-8D5E-55F2FCFEB049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40A6-920F-4E06-9241-BB58F499F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BA49-AB90-407F-8D5E-55F2FCFEB049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40A6-920F-4E06-9241-BB58F499F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BA49-AB90-407F-8D5E-55F2FCFEB049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40A6-920F-4E06-9241-BB58F499F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BA49-AB90-407F-8D5E-55F2FCFEB049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40A6-920F-4E06-9241-BB58F499F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972BA49-AB90-407F-8D5E-55F2FCFEB049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59A40A6-920F-4E06-9241-BB58F499F0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5328592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C00000"/>
                </a:solidFill>
              </a:rPr>
              <a:t>Анализ диагностической работы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 по литературе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Методические рекомендации по результатам диагностической работы по литературе 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в 10 классе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(октябрь 2020 года)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Л.Т. Ларина, методист «Кинельского РЦ»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В перечень тем включены: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099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традиционные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данного предмета темы, требующие логичного и аргументированного ответа на проблемный вопрос «Против чего протестует Чацкий?»;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темы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сопоставительного характера (появление подобных тем подготовлено заданиями на сопоставление) «В чём схожи и в чём различны, с Вашей точки зрения, натуры Печорина и Вернера?» (По роману М.Ю. Лермонтова «Герой нашего времени»);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темы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цитаты «В чём Вы видите правоту филолога Н.К. Гудзия, утверждавшего, что в прозе Л.Н. Толстого проявился «дар чрезвычайной наблюдательности»? (На примере одного из произведений по Вашему выбору);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темы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посвящённые поэзии «Как в лирике одного из отечественных поэтов второй половины ХХ – начала XXI в. раскрывается тема любви? (На примере не менее двух стихотворений по Вашему выбору);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темы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свободного характера «Какие сюжеты из произведений отечественной и зарубежной литературы являются для Вас актуальными и почему?» (На основе анализа одного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 произведений).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077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>
                <a:effectLst/>
              </a:rPr>
              <a:t> </a:t>
            </a:r>
            <a:r>
              <a:rPr lang="ru-RU" sz="2400" b="1" smtClean="0">
                <a:effectLst/>
              </a:rPr>
              <a:t>Рекомендации: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преподавания литературы письменные задания, ориентированные на формат работ ОГЭ, акцентируя внимание не только на содержании высказывания, но и на соответствии текста орфографическим, пунктуационным и грамматическим нормам.</a:t>
            </a: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556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" t="22222" r="29643" b="11746"/>
          <a:stretch/>
        </p:blipFill>
        <p:spPr bwMode="auto">
          <a:xfrm>
            <a:off x="-44538" y="620688"/>
            <a:ext cx="9188538" cy="4951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7741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sz="3600" dirty="0" smtClean="0"/>
              <a:t>Статистика по предмету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207551"/>
              </p:ext>
            </p:extLst>
          </p:nvPr>
        </p:nvGraphicFramePr>
        <p:xfrm>
          <a:off x="107504" y="980728"/>
          <a:ext cx="8784974" cy="5342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81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362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011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</a:t>
                      </a:r>
                      <a:r>
                        <a:rPr lang="ru-RU" sz="1400" dirty="0" smtClean="0"/>
                        <a:t>ОО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Количество</a:t>
                      </a:r>
                      <a:r>
                        <a:rPr lang="ru-RU" sz="1400" baseline="0" dirty="0" smtClean="0"/>
                        <a:t> участников, получивших «2»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Количество</a:t>
                      </a:r>
                      <a:r>
                        <a:rPr lang="ru-RU" sz="1400" baseline="0" dirty="0" smtClean="0"/>
                        <a:t> участников, получивших «3</a:t>
                      </a:r>
                      <a:r>
                        <a:rPr lang="ru-RU" sz="1400" baseline="0" dirty="0" smtClean="0"/>
                        <a:t>»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Количество</a:t>
                      </a:r>
                      <a:r>
                        <a:rPr lang="ru-RU" sz="1400" baseline="0" dirty="0" smtClean="0"/>
                        <a:t> участников, получивших «4</a:t>
                      </a:r>
                      <a:r>
                        <a:rPr lang="ru-RU" sz="1400" baseline="0" dirty="0" smtClean="0"/>
                        <a:t>»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Количество</a:t>
                      </a:r>
                      <a:r>
                        <a:rPr lang="ru-RU" sz="1400" baseline="0" dirty="0" smtClean="0"/>
                        <a:t> участников, получивших «5»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Средний балл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982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ГБОУ СОШ </a:t>
                      </a:r>
                    </a:p>
                    <a:p>
                      <a:r>
                        <a:rPr lang="ru-RU" sz="1400" dirty="0" smtClean="0"/>
                        <a:t>с. </a:t>
                      </a:r>
                      <a:r>
                        <a:rPr lang="ru-RU" sz="1400" dirty="0" smtClean="0"/>
                        <a:t>Георгиевка</a:t>
                      </a:r>
                      <a:endParaRPr lang="ru-RU" sz="1400" dirty="0" smtClean="0"/>
                    </a:p>
                    <a:p>
                      <a:r>
                        <a:rPr lang="ru-RU" sz="1400" dirty="0" smtClean="0"/>
                        <a:t>м.р. Кинельский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982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ГБОУ СОШ </a:t>
                      </a:r>
                    </a:p>
                    <a:p>
                      <a:r>
                        <a:rPr lang="ru-RU" sz="1400" dirty="0" smtClean="0"/>
                        <a:t>с. Богдановка</a:t>
                      </a:r>
                    </a:p>
                    <a:p>
                      <a:r>
                        <a:rPr lang="ru-RU" sz="1400" dirty="0" smtClean="0"/>
                        <a:t>м.р. Кинельский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88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ГБОУ СОШ </a:t>
                      </a:r>
                      <a:r>
                        <a:rPr lang="ru-RU" sz="1400" dirty="0" smtClean="0"/>
                        <a:t>№9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города </a:t>
                      </a:r>
                      <a:r>
                        <a:rPr lang="ru-RU" sz="1400" dirty="0" err="1" smtClean="0"/>
                        <a:t>Кинеля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9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ГБОУ СОШ №8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п.г.т</a:t>
                      </a:r>
                      <a:r>
                        <a:rPr lang="ru-RU" sz="1400" dirty="0" smtClean="0"/>
                        <a:t>. Алексеевка </a:t>
                      </a:r>
                      <a:r>
                        <a:rPr lang="ru-RU" sz="1400" dirty="0" err="1" smtClean="0"/>
                        <a:t>г.о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Кинель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</a:tr>
              <a:tr h="7043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ГБОУ СОШ </a:t>
                      </a:r>
                      <a:r>
                        <a:rPr lang="ru-RU" sz="1400" dirty="0" smtClean="0"/>
                        <a:t>№4</a:t>
                      </a:r>
                      <a:endParaRPr lang="ru-RU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п.г.т</a:t>
                      </a:r>
                      <a:r>
                        <a:rPr lang="ru-RU" sz="1400" dirty="0" smtClean="0"/>
                        <a:t>. Алексеевка </a:t>
                      </a:r>
                      <a:r>
                        <a:rPr lang="ru-RU" sz="1400" dirty="0" err="1" smtClean="0"/>
                        <a:t>г.о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Кинель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321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ГБОУ СОШ </a:t>
                      </a:r>
                      <a:r>
                        <a:rPr lang="ru-RU" sz="1400" dirty="0" smtClean="0"/>
                        <a:t>№11 города </a:t>
                      </a:r>
                      <a:r>
                        <a:rPr lang="ru-RU" sz="1400" dirty="0" err="1" smtClean="0"/>
                        <a:t>Кинель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5645"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3,7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68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Результаты ДР-10 2020 года по предмету</a:t>
            </a:r>
            <a:br>
              <a:rPr lang="ru-RU" sz="2400" dirty="0" smtClean="0"/>
            </a:br>
            <a:r>
              <a:rPr lang="ru-RU" sz="2400" dirty="0" smtClean="0"/>
              <a:t>Кинельский округ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12246413"/>
              </p:ext>
            </p:extLst>
          </p:nvPr>
        </p:nvGraphicFramePr>
        <p:xfrm>
          <a:off x="4648200" y="4221163"/>
          <a:ext cx="40386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37858121"/>
              </p:ext>
            </p:extLst>
          </p:nvPr>
        </p:nvGraphicFramePr>
        <p:xfrm>
          <a:off x="365125" y="1916832"/>
          <a:ext cx="8527355" cy="1885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4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054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54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054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054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590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Доля участников , получивших «2»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Доля участников , получивших «3»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Доля участников , получивших «4»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Доля участников , получивших «5»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7141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28,6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614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Перечень ОО, </a:t>
            </a:r>
            <a:r>
              <a:rPr lang="ru-RU" sz="2400" dirty="0" err="1" smtClean="0"/>
              <a:t>продемонстрировашие</a:t>
            </a:r>
            <a:r>
              <a:rPr lang="ru-RU" sz="2400" dirty="0" smtClean="0"/>
              <a:t> наиболее высокие результаты ДР-10 по литературе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7660381"/>
              </p:ext>
            </p:extLst>
          </p:nvPr>
        </p:nvGraphicFramePr>
        <p:xfrm>
          <a:off x="539552" y="2204865"/>
          <a:ext cx="8147248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3137520"/>
                <a:gridCol w="2036812"/>
                <a:gridCol w="2036812"/>
              </a:tblGrid>
              <a:tr h="7978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Доля участников, получивших отметку «2»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Доля участников, получивших отметки «4» и «5» (качество</a:t>
                      </a:r>
                      <a:r>
                        <a:rPr lang="ru-RU" baseline="0" dirty="0" smtClean="0"/>
                        <a:t> обучения)</a:t>
                      </a:r>
                      <a:endParaRPr lang="ru-RU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ГБОУ СОШ с. Георгиевка м.р. Кинельский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ГБОУ СОШ с. Богдановка м.р. Кинельский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ГБОУ СОШ №8 </a:t>
                      </a:r>
                    </a:p>
                    <a:p>
                      <a:r>
                        <a:rPr lang="ru-RU" dirty="0" err="1" smtClean="0"/>
                        <a:t>п.г.т</a:t>
                      </a:r>
                      <a:r>
                        <a:rPr lang="ru-RU" dirty="0" smtClean="0"/>
                        <a:t>. Алексеевка м.р. Кинельский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10%%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9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944216"/>
          </a:xfrm>
        </p:spPr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2400" b="1" dirty="0">
                <a:effectLst/>
              </a:rPr>
              <a:t>Методические рекомендации по результатам диагностической работы по литературе в 10 классах</a:t>
            </a:r>
            <a:br>
              <a:rPr lang="ru-RU" sz="2400" b="1" dirty="0">
                <a:effectLst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4973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диагностической работы по литературе позволил сделать следующие выводы: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целом уровень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знаний содержательной стороны курса (история и теория литературы), а также необходимый комплекс умений по предмету у десятиклассников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Кинельского образовательного округа,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принимавших участие в выполнении диагностической работы в октябре 2020 года, не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достаточным, поскольку уровень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составляет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85,7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%, а качество знаний составляет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57,1 %;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важным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позитивным моментом является стабильность показателей выполнения заданий разного уровня сложности, сопоставительное задание и сочинение для большинства обучающихся уже не представляют непреодолимой трудности, уровень их выполнения соотносится с общим уровнем выполнения всей диагностической работы, а иногда и превышает его. Однако у 50 % учащихся, входящих в группы с неудовлетворительным и средним результатом, сопоставительное задание повышенного уровня сложности 1.1.3 (1.2.3) вызвало существенное затруднение. Школьники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трудом находят элементы различия (или сходства) между произведениями (или фрагментами), затрудняются в подборе аргументов для обоснования указанного в задании направления сопоставления;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сопоставительный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результатов, показанных обучающимися с различными уровнями подготовки, свидетельствует о том, что одной из очевидных «проблемных зон» изучения литературы в основной школе является формирование литературоведческой компетенции;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достаточно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низкими оказались результаты по тем критериям, которые отражают уровень умений, связанных с привлечением текста для аргументации (К5, К8, К11), речевым оформлением высказывания (К6, К9, К14) и результат оценки работ по критерию «Грамотность».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405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В целях повышения качества подготовки обучающихся по литературе необходимо: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Руководителям окружного 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школьных методических объединений включить в план работы анализ результатов диагностической работы и запланировать заседания, посвященные изменениям в структуре экзаменационной работы и проблемам подготовки выпускников 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 по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литературе.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Учителям русского языка и литературы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уделять должное внимание работе с учащимися, готовящимися к сдаче экзамена: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познакомить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изменениями в КИМ ОГЭ и критериями оценки;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дифференцированный подход при подборе материалов к уроку и организации текущего и итогового контроля, последовательно формировать навыки анализа художественного текста;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систематизировать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 по литературе,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стремиться к расширению понятийного аппарата учащихся, развитию и совершенствованию их аналитических навыков;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уделять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должное внимание на уроках литературы обсуждению вопросов проблемного характера, формировать у учащихся умения определять авторскую позицию, выражать собственную точку зрения и находить соответствующую аргументацию;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2429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В целях повышения качества подготовки обучающихся по литературе необходимо: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поскольку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экзаменационной работе появилось новое задание базового уровня сложности 2.1/2.2, предполагающее анализ самостоятельно выбранного фрагмента предложенного произведения в заданном направлении, необходимо обратить внимание на знание содержания текстов произведений, определяемых КИМ, и умения самостоятельно подбирать необходимый фрагмент произведения;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активнее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включать в учебную деятельность элементы сопоставительного анализа художественных произведений, расширенно привлекать в работе литературный контекст; формировать умения давать содержательное обоснование для сравнения;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так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экзаменационная модель ОГЭ 2021 года не предполагает выбора между прозаическим и поэтическим текстами (работе с поэтическим текстом посвящён второй комплекс заданий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 и №4), необходимо уделить особое внимание работе с поэтическим текстом, анализу не только содержательной стороны лирического произведения (темы, идеи, настроения и т.д.), но и рассмотрение его с точки зрения строения, особенностей формы, использования языковых средств и т. д.;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особое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следует уделить обучению сопоставительному анализу поэтических текстов (задание №4), которое предполагает: сравнение двух текстов в указанном направлении, самостоятельное извлечение информации из предложенных для сравнения поэтических текстов, нахождение оснований для построения сопоставительного анализа в рамках определённого в задании ракурса;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0750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В целях повышения качества подготовки обучающихся по литературе необходимо: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систематически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работу по формированию умения использовать для аргументации своих суждений текст на уровне анализа важных для выполнения задания фрагментов, образов,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микротем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деталей, без искажения авторской позиции и фактических ошибок, познакомить детей со способами ввода аргументов в текст своего высказывания;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целенаправленно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монологическую речь учащихся (устную и письменную); развивать умение рассуждать на предложенную тему, приводя тезисы, аргументы и делать выводы;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обратить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обучающихся на то, что темы сочинения формулируются по творчеству тех писателей, чьи произведения не были включены в часть 1 экзаменационной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060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1091</TotalTime>
  <Words>945</Words>
  <Application>Microsoft Office PowerPoint</Application>
  <PresentationFormat>Экран (4:3)</PresentationFormat>
  <Paragraphs>114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 Анализ диагностической работы  по литературе  Методические рекомендации по результатам диагностической работы по литературе  в 10 классе (октябрь 2020 года)       Л.Т. Ларина, методист «Кинельского РЦ»</vt:lpstr>
      <vt:lpstr>Презентация PowerPoint</vt:lpstr>
      <vt:lpstr>Статистика по предмету</vt:lpstr>
      <vt:lpstr>Результаты ДР-10 2020 года по предмету Кинельский округ</vt:lpstr>
      <vt:lpstr>Перечень ОО, продемонстрировашие наиболее высокие результаты ДР-10 по литературе</vt:lpstr>
      <vt:lpstr>       Методические рекомендации по результатам диагностической работы по литературе в 10 классах </vt:lpstr>
      <vt:lpstr>В целях повышения качества подготовки обучающихся по литературе необходимо:</vt:lpstr>
      <vt:lpstr>В целях повышения качества подготовки обучающихся по литературе необходимо:</vt:lpstr>
      <vt:lpstr>В целях повышения качества подготовки обучающихся по литературе необходимо:</vt:lpstr>
      <vt:lpstr>В перечень тем включены:</vt:lpstr>
      <vt:lpstr> Рекомендации: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«Модель просветительской работы в системе общего образования по возрождению традиционных семейных ценностей».</dc:title>
  <dc:creator>Миша</dc:creator>
  <cp:lastModifiedBy>Лилия Тагировна</cp:lastModifiedBy>
  <cp:revision>93</cp:revision>
  <cp:lastPrinted>2020-11-30T04:59:07Z</cp:lastPrinted>
  <dcterms:created xsi:type="dcterms:W3CDTF">2016-05-19T09:44:18Z</dcterms:created>
  <dcterms:modified xsi:type="dcterms:W3CDTF">2020-11-30T07:56:39Z</dcterms:modified>
</cp:coreProperties>
</file>