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92"/>
  </p:notesMasterIdLst>
  <p:sldIdLst>
    <p:sldId id="261" r:id="rId2"/>
    <p:sldId id="463" r:id="rId3"/>
    <p:sldId id="564" r:id="rId4"/>
    <p:sldId id="591" r:id="rId5"/>
    <p:sldId id="592" r:id="rId6"/>
    <p:sldId id="590" r:id="rId7"/>
    <p:sldId id="593" r:id="rId8"/>
    <p:sldId id="578" r:id="rId9"/>
    <p:sldId id="568" r:id="rId10"/>
    <p:sldId id="569" r:id="rId11"/>
    <p:sldId id="570" r:id="rId12"/>
    <p:sldId id="571" r:id="rId13"/>
    <p:sldId id="572" r:id="rId14"/>
    <p:sldId id="575" r:id="rId15"/>
    <p:sldId id="565" r:id="rId16"/>
    <p:sldId id="464" r:id="rId17"/>
    <p:sldId id="581" r:id="rId18"/>
    <p:sldId id="582" r:id="rId19"/>
    <p:sldId id="589" r:id="rId20"/>
    <p:sldId id="584" r:id="rId21"/>
    <p:sldId id="585" r:id="rId22"/>
    <p:sldId id="586" r:id="rId23"/>
    <p:sldId id="583" r:id="rId24"/>
    <p:sldId id="587" r:id="rId25"/>
    <p:sldId id="588" r:id="rId26"/>
    <p:sldId id="566" r:id="rId27"/>
    <p:sldId id="466" r:id="rId28"/>
    <p:sldId id="468" r:id="rId29"/>
    <p:sldId id="469" r:id="rId30"/>
    <p:sldId id="470" r:id="rId31"/>
    <p:sldId id="472" r:id="rId32"/>
    <p:sldId id="471" r:id="rId33"/>
    <p:sldId id="473" r:id="rId34"/>
    <p:sldId id="474" r:id="rId35"/>
    <p:sldId id="524" r:id="rId36"/>
    <p:sldId id="526" r:id="rId37"/>
    <p:sldId id="531" r:id="rId38"/>
    <p:sldId id="532" r:id="rId39"/>
    <p:sldId id="533" r:id="rId40"/>
    <p:sldId id="534" r:id="rId41"/>
    <p:sldId id="535" r:id="rId42"/>
    <p:sldId id="536" r:id="rId43"/>
    <p:sldId id="537" r:id="rId44"/>
    <p:sldId id="538" r:id="rId45"/>
    <p:sldId id="539" r:id="rId46"/>
    <p:sldId id="540" r:id="rId47"/>
    <p:sldId id="541" r:id="rId48"/>
    <p:sldId id="542" r:id="rId49"/>
    <p:sldId id="543" r:id="rId50"/>
    <p:sldId id="544" r:id="rId51"/>
    <p:sldId id="545" r:id="rId52"/>
    <p:sldId id="546" r:id="rId53"/>
    <p:sldId id="547" r:id="rId54"/>
    <p:sldId id="548" r:id="rId55"/>
    <p:sldId id="553" r:id="rId56"/>
    <p:sldId id="549" r:id="rId57"/>
    <p:sldId id="550" r:id="rId58"/>
    <p:sldId id="551" r:id="rId59"/>
    <p:sldId id="552" r:id="rId60"/>
    <p:sldId id="498" r:id="rId61"/>
    <p:sldId id="525" r:id="rId62"/>
    <p:sldId id="499" r:id="rId63"/>
    <p:sldId id="500" r:id="rId64"/>
    <p:sldId id="501" r:id="rId65"/>
    <p:sldId id="502" r:id="rId66"/>
    <p:sldId id="596" r:id="rId67"/>
    <p:sldId id="594" r:id="rId68"/>
    <p:sldId id="503" r:id="rId69"/>
    <p:sldId id="504" r:id="rId70"/>
    <p:sldId id="491" r:id="rId71"/>
    <p:sldId id="476" r:id="rId72"/>
    <p:sldId id="477" r:id="rId73"/>
    <p:sldId id="478" r:id="rId74"/>
    <p:sldId id="479" r:id="rId75"/>
    <p:sldId id="480" r:id="rId76"/>
    <p:sldId id="481" r:id="rId77"/>
    <p:sldId id="554" r:id="rId78"/>
    <p:sldId id="555" r:id="rId79"/>
    <p:sldId id="556" r:id="rId80"/>
    <p:sldId id="557" r:id="rId81"/>
    <p:sldId id="558" r:id="rId82"/>
    <p:sldId id="559" r:id="rId83"/>
    <p:sldId id="560" r:id="rId84"/>
    <p:sldId id="561" r:id="rId85"/>
    <p:sldId id="562" r:id="rId86"/>
    <p:sldId id="563" r:id="rId87"/>
    <p:sldId id="482" r:id="rId88"/>
    <p:sldId id="483" r:id="rId89"/>
    <p:sldId id="487" r:id="rId90"/>
    <p:sldId id="597" r:id="rId9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6154" autoAdjust="0"/>
  </p:normalViewPr>
  <p:slideViewPr>
    <p:cSldViewPr>
      <p:cViewPr>
        <p:scale>
          <a:sx n="66" d="100"/>
          <a:sy n="66" d="100"/>
        </p:scale>
        <p:origin x="-1500" y="-192"/>
      </p:cViewPr>
      <p:guideLst>
        <p:guide orient="horz" pos="2160"/>
        <p:guide pos="2880"/>
      </p:guideLst>
    </p:cSldViewPr>
  </p:slideViewPr>
  <p:outlineViewPr>
    <p:cViewPr>
      <p:scale>
        <a:sx n="33" d="100"/>
        <a:sy n="33" d="100"/>
      </p:scale>
      <p:origin x="42" y="42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92CD5C-3D1E-4EF8-B8A6-B72517487B1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646223B1-9D51-4F94-B251-6EE9E53F0899}">
      <dgm:prSet phldrT="[Текст]" custT="1"/>
      <dgm:spPr>
        <a:solidFill>
          <a:srgbClr val="FF5050"/>
        </a:solidFill>
      </dgm:spPr>
      <dgm:t>
        <a:bodyPr/>
        <a:lstStyle/>
        <a:p>
          <a:r>
            <a:rPr lang="ru-RU" sz="5400" b="1" i="1" dirty="0" smtClean="0">
              <a:solidFill>
                <a:schemeClr val="bg1"/>
              </a:solidFill>
              <a:latin typeface="Monotype Corsiva" pitchFamily="66" charset="0"/>
            </a:rPr>
            <a:t>Формирование</a:t>
          </a:r>
          <a:endParaRPr lang="ru-RU" sz="5400" b="1" i="1" dirty="0">
            <a:solidFill>
              <a:schemeClr val="bg1"/>
            </a:solidFill>
            <a:latin typeface="Monotype Corsiva" pitchFamily="66" charset="0"/>
          </a:endParaRPr>
        </a:p>
      </dgm:t>
    </dgm:pt>
    <dgm:pt modelId="{EDA0904D-91FB-4485-B742-6CE9D8D92EC8}" type="parTrans" cxnId="{862A0B4C-A815-4061-B1C3-C9FF60C5D79B}">
      <dgm:prSet/>
      <dgm:spPr/>
      <dgm:t>
        <a:bodyPr/>
        <a:lstStyle/>
        <a:p>
          <a:endParaRPr lang="ru-RU"/>
        </a:p>
      </dgm:t>
    </dgm:pt>
    <dgm:pt modelId="{93526780-B8B6-44F9-A14E-CC216DD8546D}" type="sibTrans" cxnId="{862A0B4C-A815-4061-B1C3-C9FF60C5D79B}">
      <dgm:prSet/>
      <dgm:spPr/>
      <dgm:t>
        <a:bodyPr/>
        <a:lstStyle/>
        <a:p>
          <a:endParaRPr lang="ru-RU"/>
        </a:p>
      </dgm:t>
    </dgm:pt>
    <dgm:pt modelId="{31C26279-84C7-41C0-ABFF-C166DB20DED1}">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ctr"/>
          <a:r>
            <a:rPr lang="ru-RU" sz="5400" b="1" dirty="0" smtClean="0">
              <a:latin typeface="Monotype Corsiva" pitchFamily="66" charset="0"/>
            </a:rPr>
            <a:t>ФГОС НОО</a:t>
          </a:r>
          <a:endParaRPr lang="ru-RU" sz="5400" b="1" dirty="0">
            <a:latin typeface="Monotype Corsiva" pitchFamily="66" charset="0"/>
          </a:endParaRPr>
        </a:p>
      </dgm:t>
    </dgm:pt>
    <dgm:pt modelId="{AD9CA9C1-238E-457B-AC60-C4BA68D73D2E}" type="parTrans" cxnId="{5CE53297-53AA-4BF7-85D8-1EB74768DFD8}">
      <dgm:prSet/>
      <dgm:spPr/>
      <dgm:t>
        <a:bodyPr/>
        <a:lstStyle/>
        <a:p>
          <a:endParaRPr lang="ru-RU"/>
        </a:p>
      </dgm:t>
    </dgm:pt>
    <dgm:pt modelId="{936218C9-192C-4715-AAAE-69DF29553477}" type="sibTrans" cxnId="{5CE53297-53AA-4BF7-85D8-1EB74768DFD8}">
      <dgm:prSet/>
      <dgm:spPr/>
      <dgm:t>
        <a:bodyPr/>
        <a:lstStyle/>
        <a:p>
          <a:endParaRPr lang="ru-RU"/>
        </a:p>
      </dgm:t>
    </dgm:pt>
    <dgm:pt modelId="{2DFDAF74-9E2A-4CA5-B0B6-E571A8C0E848}">
      <dgm:prSet phldrT="[Текст]" custT="1"/>
      <dgm:spPr>
        <a:solidFill>
          <a:srgbClr val="00B050"/>
        </a:solidFill>
      </dgm:spPr>
      <dgm:t>
        <a:bodyPr/>
        <a:lstStyle/>
        <a:p>
          <a:r>
            <a:rPr lang="ru-RU" sz="5400" b="1" i="1" dirty="0" smtClean="0">
              <a:solidFill>
                <a:schemeClr val="tx2">
                  <a:lumMod val="50000"/>
                </a:schemeClr>
              </a:solidFill>
              <a:latin typeface="Monotype Corsiva" pitchFamily="66" charset="0"/>
            </a:rPr>
            <a:t>Развитие</a:t>
          </a:r>
          <a:endParaRPr lang="ru-RU" sz="5400" b="1" i="1" dirty="0">
            <a:solidFill>
              <a:schemeClr val="tx2">
                <a:lumMod val="50000"/>
              </a:schemeClr>
            </a:solidFill>
            <a:latin typeface="Monotype Corsiva" pitchFamily="66" charset="0"/>
          </a:endParaRPr>
        </a:p>
      </dgm:t>
    </dgm:pt>
    <dgm:pt modelId="{35E26B38-D8A9-47C4-9570-3CC5D41641FC}" type="parTrans" cxnId="{5DBDA11D-A4B8-42E1-BBAE-9E27BD121E43}">
      <dgm:prSet/>
      <dgm:spPr/>
      <dgm:t>
        <a:bodyPr/>
        <a:lstStyle/>
        <a:p>
          <a:endParaRPr lang="ru-RU"/>
        </a:p>
      </dgm:t>
    </dgm:pt>
    <dgm:pt modelId="{B780DE6A-71A0-43E2-9A32-5F132D6FB717}" type="sibTrans" cxnId="{5DBDA11D-A4B8-42E1-BBAE-9E27BD121E43}">
      <dgm:prSet/>
      <dgm:spPr/>
      <dgm:t>
        <a:bodyPr/>
        <a:lstStyle/>
        <a:p>
          <a:endParaRPr lang="ru-RU"/>
        </a:p>
      </dgm:t>
    </dgm:pt>
    <dgm:pt modelId="{CBDB7E8A-469B-4247-B21F-E980D80CE517}">
      <dgm:prSet phldrT="[Текст]" custT="1"/>
      <dgm:spPr>
        <a:solidFill>
          <a:srgbClr val="92D050"/>
        </a:solidFill>
      </dgm:spPr>
      <dgm:t>
        <a:bodyPr/>
        <a:lstStyle/>
        <a:p>
          <a:pPr algn="ctr"/>
          <a:r>
            <a:rPr lang="ru-RU" sz="5400" b="1" dirty="0" smtClean="0">
              <a:latin typeface="Monotype Corsiva" pitchFamily="66" charset="0"/>
            </a:rPr>
            <a:t>ФГОС ООО</a:t>
          </a:r>
          <a:endParaRPr lang="ru-RU" sz="5400" b="1" dirty="0">
            <a:latin typeface="Monotype Corsiva" pitchFamily="66" charset="0"/>
          </a:endParaRPr>
        </a:p>
      </dgm:t>
    </dgm:pt>
    <dgm:pt modelId="{03EE4D40-1370-4898-95C3-E75D5F539C2F}" type="parTrans" cxnId="{43172711-79F8-4308-AD79-0895740523B0}">
      <dgm:prSet/>
      <dgm:spPr/>
      <dgm:t>
        <a:bodyPr/>
        <a:lstStyle/>
        <a:p>
          <a:endParaRPr lang="ru-RU"/>
        </a:p>
      </dgm:t>
    </dgm:pt>
    <dgm:pt modelId="{F4621204-DAED-47E8-8B49-344C052E5AA2}" type="sibTrans" cxnId="{43172711-79F8-4308-AD79-0895740523B0}">
      <dgm:prSet/>
      <dgm:spPr/>
      <dgm:t>
        <a:bodyPr/>
        <a:lstStyle/>
        <a:p>
          <a:endParaRPr lang="ru-RU"/>
        </a:p>
      </dgm:t>
    </dgm:pt>
    <dgm:pt modelId="{D04B8C32-3377-4E4B-A7C7-C8369E8FE59F}">
      <dgm:prSet phldrT="[Текст]" custT="1"/>
      <dgm:spPr>
        <a:solidFill>
          <a:srgbClr val="FFFF00"/>
        </a:solidFill>
      </dgm:spPr>
      <dgm:t>
        <a:bodyPr/>
        <a:lstStyle/>
        <a:p>
          <a:r>
            <a:rPr lang="ru-RU" sz="5400" b="1" i="1" dirty="0" smtClean="0">
              <a:solidFill>
                <a:srgbClr val="FF0000"/>
              </a:solidFill>
              <a:latin typeface="Monotype Corsiva" pitchFamily="66" charset="0"/>
            </a:rPr>
            <a:t>Владение</a:t>
          </a:r>
          <a:endParaRPr lang="ru-RU" sz="5400" b="1" i="1" dirty="0">
            <a:solidFill>
              <a:srgbClr val="FF0000"/>
            </a:solidFill>
            <a:latin typeface="Monotype Corsiva" pitchFamily="66" charset="0"/>
          </a:endParaRPr>
        </a:p>
      </dgm:t>
    </dgm:pt>
    <dgm:pt modelId="{7848439A-6301-4937-9556-BCA2AF962A3C}" type="parTrans" cxnId="{AB78FF3B-C343-47AE-99E7-64A11F1493AC}">
      <dgm:prSet/>
      <dgm:spPr/>
      <dgm:t>
        <a:bodyPr/>
        <a:lstStyle/>
        <a:p>
          <a:endParaRPr lang="ru-RU"/>
        </a:p>
      </dgm:t>
    </dgm:pt>
    <dgm:pt modelId="{726967AF-A0C1-4F06-9D3D-662E19AC63A8}" type="sibTrans" cxnId="{AB78FF3B-C343-47AE-99E7-64A11F1493AC}">
      <dgm:prSet/>
      <dgm:spPr/>
      <dgm:t>
        <a:bodyPr/>
        <a:lstStyle/>
        <a:p>
          <a:endParaRPr lang="ru-RU"/>
        </a:p>
      </dgm:t>
    </dgm:pt>
    <dgm:pt modelId="{67F9D7F0-D8A0-4AE4-8C4F-2EA947BC55C9}">
      <dgm:prSet phldrT="[Текст]" custT="1"/>
      <dgm:spPr>
        <a:solidFill>
          <a:srgbClr val="FFFF66"/>
        </a:solidFill>
      </dgm:spPr>
      <dgm:t>
        <a:bodyPr/>
        <a:lstStyle/>
        <a:p>
          <a:pPr algn="ctr"/>
          <a:r>
            <a:rPr lang="ru-RU" sz="5400" b="0" dirty="0" smtClean="0">
              <a:latin typeface="Monotype Corsiva" pitchFamily="66" charset="0"/>
            </a:rPr>
            <a:t>ФГОС СОО</a:t>
          </a:r>
          <a:endParaRPr lang="ru-RU" sz="5400" b="0" dirty="0">
            <a:latin typeface="Monotype Corsiva" pitchFamily="66" charset="0"/>
          </a:endParaRPr>
        </a:p>
      </dgm:t>
    </dgm:pt>
    <dgm:pt modelId="{B2C6FAE6-EB0F-4299-90AD-E046A60E4351}" type="parTrans" cxnId="{2E33BFA9-F7B0-468F-ADDC-1B3BE7080682}">
      <dgm:prSet/>
      <dgm:spPr/>
      <dgm:t>
        <a:bodyPr/>
        <a:lstStyle/>
        <a:p>
          <a:endParaRPr lang="ru-RU"/>
        </a:p>
      </dgm:t>
    </dgm:pt>
    <dgm:pt modelId="{A2FD489E-331C-4FCF-A96B-E1069EC9E12E}" type="sibTrans" cxnId="{2E33BFA9-F7B0-468F-ADDC-1B3BE7080682}">
      <dgm:prSet/>
      <dgm:spPr/>
      <dgm:t>
        <a:bodyPr/>
        <a:lstStyle/>
        <a:p>
          <a:endParaRPr lang="ru-RU"/>
        </a:p>
      </dgm:t>
    </dgm:pt>
    <dgm:pt modelId="{C3D541D4-2A83-4C13-9FBD-0133C7373792}" type="pres">
      <dgm:prSet presAssocID="{D392CD5C-3D1E-4EF8-B8A6-B72517487B1B}" presName="Name0" presStyleCnt="0">
        <dgm:presLayoutVars>
          <dgm:chMax val="5"/>
          <dgm:chPref val="5"/>
          <dgm:dir/>
          <dgm:animLvl val="lvl"/>
        </dgm:presLayoutVars>
      </dgm:prSet>
      <dgm:spPr/>
      <dgm:t>
        <a:bodyPr/>
        <a:lstStyle/>
        <a:p>
          <a:endParaRPr lang="ru-RU"/>
        </a:p>
      </dgm:t>
    </dgm:pt>
    <dgm:pt modelId="{2DAB05D4-777D-4021-9D99-7A81FDDC6F1D}" type="pres">
      <dgm:prSet presAssocID="{646223B1-9D51-4F94-B251-6EE9E53F0899}" presName="parentText1" presStyleLbl="node1" presStyleIdx="0" presStyleCnt="3" custScaleY="173848" custLinFactNeighborX="545" custLinFactNeighborY="-34629">
        <dgm:presLayoutVars>
          <dgm:chMax/>
          <dgm:chPref val="3"/>
          <dgm:bulletEnabled val="1"/>
        </dgm:presLayoutVars>
      </dgm:prSet>
      <dgm:spPr/>
      <dgm:t>
        <a:bodyPr/>
        <a:lstStyle/>
        <a:p>
          <a:endParaRPr lang="ru-RU"/>
        </a:p>
      </dgm:t>
    </dgm:pt>
    <dgm:pt modelId="{479EEEA6-96D3-470A-A477-3C31D229CF77}" type="pres">
      <dgm:prSet presAssocID="{646223B1-9D51-4F94-B251-6EE9E53F0899}" presName="childText1" presStyleLbl="solidAlignAcc1" presStyleIdx="0" presStyleCnt="3" custScaleY="83353" custLinFactNeighborX="-2483" custLinFactNeighborY="-19898">
        <dgm:presLayoutVars>
          <dgm:chMax val="0"/>
          <dgm:chPref val="0"/>
          <dgm:bulletEnabled val="1"/>
        </dgm:presLayoutVars>
      </dgm:prSet>
      <dgm:spPr/>
      <dgm:t>
        <a:bodyPr/>
        <a:lstStyle/>
        <a:p>
          <a:endParaRPr lang="ru-RU"/>
        </a:p>
      </dgm:t>
    </dgm:pt>
    <dgm:pt modelId="{68142E40-8BF9-4F06-8E2A-9CA0E12B5F07}" type="pres">
      <dgm:prSet presAssocID="{2DFDAF74-9E2A-4CA5-B0B6-E571A8C0E848}" presName="parentText2" presStyleLbl="node1" presStyleIdx="1" presStyleCnt="3" custScaleX="106910" custScaleY="169862" custLinFactNeighborX="-1803" custLinFactNeighborY="7792">
        <dgm:presLayoutVars>
          <dgm:chMax/>
          <dgm:chPref val="3"/>
          <dgm:bulletEnabled val="1"/>
        </dgm:presLayoutVars>
      </dgm:prSet>
      <dgm:spPr/>
      <dgm:t>
        <a:bodyPr/>
        <a:lstStyle/>
        <a:p>
          <a:endParaRPr lang="ru-RU"/>
        </a:p>
      </dgm:t>
    </dgm:pt>
    <dgm:pt modelId="{4E7EBF18-7190-4E98-9812-F8738F880647}" type="pres">
      <dgm:prSet presAssocID="{2DFDAF74-9E2A-4CA5-B0B6-E571A8C0E848}" presName="childText2" presStyleLbl="solidAlignAcc1" presStyleIdx="1" presStyleCnt="3" custScaleX="105575" custScaleY="68389" custLinFactNeighborX="-9026" custLinFactNeighborY="-3170">
        <dgm:presLayoutVars>
          <dgm:chMax val="0"/>
          <dgm:chPref val="0"/>
          <dgm:bulletEnabled val="1"/>
        </dgm:presLayoutVars>
      </dgm:prSet>
      <dgm:spPr/>
      <dgm:t>
        <a:bodyPr/>
        <a:lstStyle/>
        <a:p>
          <a:endParaRPr lang="ru-RU"/>
        </a:p>
      </dgm:t>
    </dgm:pt>
    <dgm:pt modelId="{B75C6057-1742-45F0-B6DC-8AC0FF3B239C}" type="pres">
      <dgm:prSet presAssocID="{D04B8C32-3377-4E4B-A7C7-C8369E8FE59F}" presName="parentText3" presStyleLbl="node1" presStyleIdx="2" presStyleCnt="3" custScaleX="116354" custScaleY="161153" custLinFactNeighborX="-1013" custLinFactNeighborY="57430">
        <dgm:presLayoutVars>
          <dgm:chMax/>
          <dgm:chPref val="3"/>
          <dgm:bulletEnabled val="1"/>
        </dgm:presLayoutVars>
      </dgm:prSet>
      <dgm:spPr/>
      <dgm:t>
        <a:bodyPr/>
        <a:lstStyle/>
        <a:p>
          <a:endParaRPr lang="ru-RU"/>
        </a:p>
      </dgm:t>
    </dgm:pt>
    <dgm:pt modelId="{DA096BC2-D8B8-4B99-9EEA-25F0A02922CD}" type="pres">
      <dgm:prSet presAssocID="{D04B8C32-3377-4E4B-A7C7-C8369E8FE59F}" presName="childText3" presStyleLbl="solidAlignAcc1" presStyleIdx="2" presStyleCnt="3" custScaleX="94424" custScaleY="75297" custLinFactNeighborX="-14245" custLinFactNeighborY="24796">
        <dgm:presLayoutVars>
          <dgm:chMax val="0"/>
          <dgm:chPref val="0"/>
          <dgm:bulletEnabled val="1"/>
        </dgm:presLayoutVars>
      </dgm:prSet>
      <dgm:spPr/>
      <dgm:t>
        <a:bodyPr/>
        <a:lstStyle/>
        <a:p>
          <a:endParaRPr lang="ru-RU"/>
        </a:p>
      </dgm:t>
    </dgm:pt>
  </dgm:ptLst>
  <dgm:cxnLst>
    <dgm:cxn modelId="{E1A1E054-A3C2-4FF5-912C-957101620247}" type="presOf" srcId="{CBDB7E8A-469B-4247-B21F-E980D80CE517}" destId="{4E7EBF18-7190-4E98-9812-F8738F880647}" srcOrd="0" destOrd="0" presId="urn:microsoft.com/office/officeart/2009/3/layout/IncreasingArrowsProcess"/>
    <dgm:cxn modelId="{0AF85A23-B155-470A-BE4C-EB59FD9A65DE}" type="presOf" srcId="{D04B8C32-3377-4E4B-A7C7-C8369E8FE59F}" destId="{B75C6057-1742-45F0-B6DC-8AC0FF3B239C}" srcOrd="0" destOrd="0" presId="urn:microsoft.com/office/officeart/2009/3/layout/IncreasingArrowsProcess"/>
    <dgm:cxn modelId="{BBC15659-4F3B-4B4A-8AF4-B556E7EB823F}" type="presOf" srcId="{646223B1-9D51-4F94-B251-6EE9E53F0899}" destId="{2DAB05D4-777D-4021-9D99-7A81FDDC6F1D}" srcOrd="0" destOrd="0" presId="urn:microsoft.com/office/officeart/2009/3/layout/IncreasingArrowsProcess"/>
    <dgm:cxn modelId="{46FF3D7A-4ABF-4DD4-8B67-8C1847BE8831}" type="presOf" srcId="{31C26279-84C7-41C0-ABFF-C166DB20DED1}" destId="{479EEEA6-96D3-470A-A477-3C31D229CF77}" srcOrd="0" destOrd="0" presId="urn:microsoft.com/office/officeart/2009/3/layout/IncreasingArrowsProcess"/>
    <dgm:cxn modelId="{2E33BFA9-F7B0-468F-ADDC-1B3BE7080682}" srcId="{D04B8C32-3377-4E4B-A7C7-C8369E8FE59F}" destId="{67F9D7F0-D8A0-4AE4-8C4F-2EA947BC55C9}" srcOrd="0" destOrd="0" parTransId="{B2C6FAE6-EB0F-4299-90AD-E046A60E4351}" sibTransId="{A2FD489E-331C-4FCF-A96B-E1069EC9E12E}"/>
    <dgm:cxn modelId="{1D694F59-C520-4040-8AB1-AE5752BC5557}" type="presOf" srcId="{D392CD5C-3D1E-4EF8-B8A6-B72517487B1B}" destId="{C3D541D4-2A83-4C13-9FBD-0133C7373792}" srcOrd="0" destOrd="0" presId="urn:microsoft.com/office/officeart/2009/3/layout/IncreasingArrowsProcess"/>
    <dgm:cxn modelId="{5DBDA11D-A4B8-42E1-BBAE-9E27BD121E43}" srcId="{D392CD5C-3D1E-4EF8-B8A6-B72517487B1B}" destId="{2DFDAF74-9E2A-4CA5-B0B6-E571A8C0E848}" srcOrd="1" destOrd="0" parTransId="{35E26B38-D8A9-47C4-9570-3CC5D41641FC}" sibTransId="{B780DE6A-71A0-43E2-9A32-5F132D6FB717}"/>
    <dgm:cxn modelId="{862A0B4C-A815-4061-B1C3-C9FF60C5D79B}" srcId="{D392CD5C-3D1E-4EF8-B8A6-B72517487B1B}" destId="{646223B1-9D51-4F94-B251-6EE9E53F0899}" srcOrd="0" destOrd="0" parTransId="{EDA0904D-91FB-4485-B742-6CE9D8D92EC8}" sibTransId="{93526780-B8B6-44F9-A14E-CC216DD8546D}"/>
    <dgm:cxn modelId="{43172711-79F8-4308-AD79-0895740523B0}" srcId="{2DFDAF74-9E2A-4CA5-B0B6-E571A8C0E848}" destId="{CBDB7E8A-469B-4247-B21F-E980D80CE517}" srcOrd="0" destOrd="0" parTransId="{03EE4D40-1370-4898-95C3-E75D5F539C2F}" sibTransId="{F4621204-DAED-47E8-8B49-344C052E5AA2}"/>
    <dgm:cxn modelId="{AB78FF3B-C343-47AE-99E7-64A11F1493AC}" srcId="{D392CD5C-3D1E-4EF8-B8A6-B72517487B1B}" destId="{D04B8C32-3377-4E4B-A7C7-C8369E8FE59F}" srcOrd="2" destOrd="0" parTransId="{7848439A-6301-4937-9556-BCA2AF962A3C}" sibTransId="{726967AF-A0C1-4F06-9D3D-662E19AC63A8}"/>
    <dgm:cxn modelId="{1FDBF761-8D59-445C-915C-37BBB54D353A}" type="presOf" srcId="{2DFDAF74-9E2A-4CA5-B0B6-E571A8C0E848}" destId="{68142E40-8BF9-4F06-8E2A-9CA0E12B5F07}" srcOrd="0" destOrd="0" presId="urn:microsoft.com/office/officeart/2009/3/layout/IncreasingArrowsProcess"/>
    <dgm:cxn modelId="{5CE53297-53AA-4BF7-85D8-1EB74768DFD8}" srcId="{646223B1-9D51-4F94-B251-6EE9E53F0899}" destId="{31C26279-84C7-41C0-ABFF-C166DB20DED1}" srcOrd="0" destOrd="0" parTransId="{AD9CA9C1-238E-457B-AC60-C4BA68D73D2E}" sibTransId="{936218C9-192C-4715-AAAE-69DF29553477}"/>
    <dgm:cxn modelId="{0A0EECE2-9D54-4360-BC60-639EA54BF948}" type="presOf" srcId="{67F9D7F0-D8A0-4AE4-8C4F-2EA947BC55C9}" destId="{DA096BC2-D8B8-4B99-9EEA-25F0A02922CD}" srcOrd="0" destOrd="0" presId="urn:microsoft.com/office/officeart/2009/3/layout/IncreasingArrowsProcess"/>
    <dgm:cxn modelId="{233D79F0-5EC2-4AE3-A2A8-4CB9D2C5245A}" type="presParOf" srcId="{C3D541D4-2A83-4C13-9FBD-0133C7373792}" destId="{2DAB05D4-777D-4021-9D99-7A81FDDC6F1D}" srcOrd="0" destOrd="0" presId="urn:microsoft.com/office/officeart/2009/3/layout/IncreasingArrowsProcess"/>
    <dgm:cxn modelId="{0DBAB318-FF90-474F-BEA6-9C547FF1D9EE}" type="presParOf" srcId="{C3D541D4-2A83-4C13-9FBD-0133C7373792}" destId="{479EEEA6-96D3-470A-A477-3C31D229CF77}" srcOrd="1" destOrd="0" presId="urn:microsoft.com/office/officeart/2009/3/layout/IncreasingArrowsProcess"/>
    <dgm:cxn modelId="{78B83D6C-A840-4D6E-A9BC-015D071AA8F0}" type="presParOf" srcId="{C3D541D4-2A83-4C13-9FBD-0133C7373792}" destId="{68142E40-8BF9-4F06-8E2A-9CA0E12B5F07}" srcOrd="2" destOrd="0" presId="urn:microsoft.com/office/officeart/2009/3/layout/IncreasingArrowsProcess"/>
    <dgm:cxn modelId="{61F8C905-A668-4015-B14D-5C6976678C6A}" type="presParOf" srcId="{C3D541D4-2A83-4C13-9FBD-0133C7373792}" destId="{4E7EBF18-7190-4E98-9812-F8738F880647}" srcOrd="3" destOrd="0" presId="urn:microsoft.com/office/officeart/2009/3/layout/IncreasingArrowsProcess"/>
    <dgm:cxn modelId="{14C1E407-67F5-401D-A2E8-650FFEDF6151}" type="presParOf" srcId="{C3D541D4-2A83-4C13-9FBD-0133C7373792}" destId="{B75C6057-1742-45F0-B6DC-8AC0FF3B239C}" srcOrd="4" destOrd="0" presId="urn:microsoft.com/office/officeart/2009/3/layout/IncreasingArrowsProcess"/>
    <dgm:cxn modelId="{0510F268-BB84-4A3A-9358-A45936DD7F13}" type="presParOf" srcId="{C3D541D4-2A83-4C13-9FBD-0133C7373792}" destId="{DA096BC2-D8B8-4B99-9EEA-25F0A02922CD}"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89FC1C-C8DA-4805-B9D9-C0B903C9A66D}"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FCE57DFF-EC0E-4586-89D6-34D4B9EFB21B}">
      <dgm:prSet phldrT="[Текст]" custT="1"/>
      <dgm:spPr>
        <a:solidFill>
          <a:schemeClr val="accent6">
            <a:lumMod val="20000"/>
            <a:lumOff val="80000"/>
          </a:schemeClr>
        </a:solidFill>
      </dgm:spPr>
      <dgm:t>
        <a:bodyPr/>
        <a:lstStyle/>
        <a:p>
          <a:endParaRPr lang="ru-RU" sz="2400" b="1" u="sng" dirty="0" smtClean="0">
            <a:solidFill>
              <a:srgbClr val="FF0000"/>
            </a:solidFill>
            <a:latin typeface="Monotype Corsiva" pitchFamily="66" charset="0"/>
          </a:endParaRPr>
        </a:p>
        <a:p>
          <a:r>
            <a:rPr lang="ru-RU" sz="2400" b="1" u="sng" dirty="0" smtClean="0">
              <a:solidFill>
                <a:srgbClr val="FF0000"/>
              </a:solidFill>
              <a:latin typeface="Monotype Corsiva" pitchFamily="66" charset="0"/>
            </a:rPr>
            <a:t>Базовые национальные ценности:</a:t>
          </a:r>
        </a:p>
        <a:p>
          <a:r>
            <a:rPr lang="ru-RU" sz="2400" dirty="0" smtClean="0">
              <a:solidFill>
                <a:srgbClr val="FF0000"/>
              </a:solidFill>
              <a:latin typeface="Monotype Corsiva" pitchFamily="66" charset="0"/>
            </a:rPr>
            <a:t>Патриотизм     </a:t>
          </a:r>
        </a:p>
        <a:p>
          <a:r>
            <a:rPr lang="ru-RU" sz="2400" dirty="0" smtClean="0">
              <a:solidFill>
                <a:srgbClr val="FF0000"/>
              </a:solidFill>
              <a:latin typeface="Monotype Corsiva" pitchFamily="66" charset="0"/>
            </a:rPr>
            <a:t>Социальная солидарность Гражданственность         Семья             </a:t>
          </a:r>
        </a:p>
        <a:p>
          <a:r>
            <a:rPr lang="ru-RU" sz="2400" dirty="0" smtClean="0">
              <a:solidFill>
                <a:srgbClr val="FF0000"/>
              </a:solidFill>
              <a:latin typeface="Monotype Corsiva" pitchFamily="66" charset="0"/>
            </a:rPr>
            <a:t>Труд и творчество          Наука      </a:t>
          </a:r>
        </a:p>
        <a:p>
          <a:r>
            <a:rPr lang="ru-RU" sz="2400" dirty="0" smtClean="0">
              <a:solidFill>
                <a:srgbClr val="FF0000"/>
              </a:solidFill>
              <a:latin typeface="Monotype Corsiva" pitchFamily="66" charset="0"/>
            </a:rPr>
            <a:t> Традиционные российские религии</a:t>
          </a:r>
        </a:p>
        <a:p>
          <a:r>
            <a:rPr lang="ru-RU" sz="2400" dirty="0" smtClean="0">
              <a:solidFill>
                <a:srgbClr val="FF0000"/>
              </a:solidFill>
              <a:latin typeface="Monotype Corsiva" pitchFamily="66" charset="0"/>
            </a:rPr>
            <a:t>Искусство и литература</a:t>
          </a:r>
        </a:p>
        <a:p>
          <a:r>
            <a:rPr lang="ru-RU" sz="2400" dirty="0" smtClean="0">
              <a:solidFill>
                <a:srgbClr val="FF0000"/>
              </a:solidFill>
              <a:latin typeface="Monotype Corsiva" pitchFamily="66" charset="0"/>
            </a:rPr>
            <a:t>Природа         Человечество</a:t>
          </a:r>
        </a:p>
        <a:p>
          <a:endParaRPr lang="ru-RU" sz="2800" dirty="0">
            <a:solidFill>
              <a:srgbClr val="FF0000"/>
            </a:solidFill>
            <a:latin typeface="Monotype Corsiva" pitchFamily="66" charset="0"/>
          </a:endParaRPr>
        </a:p>
      </dgm:t>
    </dgm:pt>
    <dgm:pt modelId="{C0254396-641B-4303-BE7E-EABAB55CBB40}" type="parTrans" cxnId="{685FAC9C-BCBE-4D10-A877-9D430E78A220}">
      <dgm:prSet/>
      <dgm:spPr/>
      <dgm:t>
        <a:bodyPr/>
        <a:lstStyle/>
        <a:p>
          <a:endParaRPr lang="ru-RU"/>
        </a:p>
      </dgm:t>
    </dgm:pt>
    <dgm:pt modelId="{A34110F4-88C7-4723-8B79-72CA04EF4978}" type="sibTrans" cxnId="{685FAC9C-BCBE-4D10-A877-9D430E78A220}">
      <dgm:prSet/>
      <dgm:spPr/>
      <dgm:t>
        <a:bodyPr/>
        <a:lstStyle/>
        <a:p>
          <a:endParaRPr lang="ru-RU"/>
        </a:p>
      </dgm:t>
    </dgm:pt>
    <dgm:pt modelId="{D1F680DC-4628-4F25-88BB-A69CDB6489CF}">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2400" dirty="0" smtClean="0">
              <a:solidFill>
                <a:schemeClr val="tx1"/>
              </a:solidFill>
              <a:latin typeface="Monotype Corsiva" pitchFamily="66" charset="0"/>
            </a:rPr>
            <a:t>Программа воспитания</a:t>
          </a:r>
          <a:endParaRPr lang="ru-RU" sz="2400" dirty="0">
            <a:solidFill>
              <a:schemeClr val="tx1"/>
            </a:solidFill>
            <a:latin typeface="Monotype Corsiva" pitchFamily="66" charset="0"/>
          </a:endParaRPr>
        </a:p>
      </dgm:t>
    </dgm:pt>
    <dgm:pt modelId="{1CEC6548-CE1C-45BD-BB03-DAD8AFB24D51}" type="parTrans" cxnId="{46F4AEA2-0590-4D69-B778-34FE960F7FA0}">
      <dgm:prSet/>
      <dgm:spPr/>
      <dgm:t>
        <a:bodyPr/>
        <a:lstStyle/>
        <a:p>
          <a:endParaRPr lang="ru-RU"/>
        </a:p>
      </dgm:t>
    </dgm:pt>
    <dgm:pt modelId="{C9231FB2-2593-4FDF-8FFA-726273580C02}" type="sibTrans" cxnId="{46F4AEA2-0590-4D69-B778-34FE960F7FA0}">
      <dgm:prSet/>
      <dgm:spPr/>
      <dgm:t>
        <a:bodyPr/>
        <a:lstStyle/>
        <a:p>
          <a:endParaRPr lang="ru-RU"/>
        </a:p>
      </dgm:t>
    </dgm:pt>
    <dgm:pt modelId="{A56B8397-70A6-4110-B661-5DD5C06CAAC6}">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400" dirty="0" smtClean="0">
              <a:solidFill>
                <a:schemeClr val="tx1"/>
              </a:solidFill>
              <a:latin typeface="Monotype Corsiva" pitchFamily="66" charset="0"/>
            </a:rPr>
            <a:t>План внеурочной деятельности</a:t>
          </a:r>
          <a:endParaRPr lang="ru-RU" sz="2400" dirty="0">
            <a:solidFill>
              <a:schemeClr val="tx1"/>
            </a:solidFill>
            <a:latin typeface="Monotype Corsiva" pitchFamily="66" charset="0"/>
          </a:endParaRPr>
        </a:p>
      </dgm:t>
    </dgm:pt>
    <dgm:pt modelId="{CEDFAC0D-2CD0-4842-A0F9-EAA294E8BF42}" type="parTrans" cxnId="{AB33A126-F4DC-458D-A748-09BB6AA62140}">
      <dgm:prSet/>
      <dgm:spPr/>
      <dgm:t>
        <a:bodyPr/>
        <a:lstStyle/>
        <a:p>
          <a:endParaRPr lang="ru-RU"/>
        </a:p>
      </dgm:t>
    </dgm:pt>
    <dgm:pt modelId="{213D1DC4-7EF2-446A-9F19-892292C3D1AD}" type="sibTrans" cxnId="{AB33A126-F4DC-458D-A748-09BB6AA62140}">
      <dgm:prSet/>
      <dgm:spPr/>
      <dgm:t>
        <a:bodyPr/>
        <a:lstStyle/>
        <a:p>
          <a:endParaRPr lang="ru-RU"/>
        </a:p>
      </dgm:t>
    </dgm:pt>
    <dgm:pt modelId="{BC8FA7DF-EDF4-4826-BF8F-A6C38C6EA49B}">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2400" dirty="0" smtClean="0">
              <a:solidFill>
                <a:schemeClr val="tx1"/>
              </a:solidFill>
              <a:latin typeface="Monotype Corsiva" pitchFamily="66" charset="0"/>
            </a:rPr>
            <a:t>Рабочая программа по предмету</a:t>
          </a:r>
          <a:endParaRPr lang="ru-RU" sz="2400" dirty="0">
            <a:solidFill>
              <a:schemeClr val="tx1"/>
            </a:solidFill>
            <a:latin typeface="Monotype Corsiva" pitchFamily="66" charset="0"/>
          </a:endParaRPr>
        </a:p>
      </dgm:t>
    </dgm:pt>
    <dgm:pt modelId="{8C8DB459-5F74-4BFA-9544-A6DC98676C26}" type="parTrans" cxnId="{977966A5-966F-48FE-A7A5-BB27E0CF734E}">
      <dgm:prSet/>
      <dgm:spPr/>
      <dgm:t>
        <a:bodyPr/>
        <a:lstStyle/>
        <a:p>
          <a:endParaRPr lang="ru-RU"/>
        </a:p>
      </dgm:t>
    </dgm:pt>
    <dgm:pt modelId="{3E49A4CD-D54C-4CB9-8B3F-6ABFF2F4FDD2}" type="sibTrans" cxnId="{977966A5-966F-48FE-A7A5-BB27E0CF734E}">
      <dgm:prSet/>
      <dgm:spPr/>
      <dgm:t>
        <a:bodyPr/>
        <a:lstStyle/>
        <a:p>
          <a:endParaRPr lang="ru-RU"/>
        </a:p>
      </dgm:t>
    </dgm:pt>
    <dgm:pt modelId="{0DA5EA10-214B-48C1-9D9A-10D476BE38D3}" type="pres">
      <dgm:prSet presAssocID="{1B89FC1C-C8DA-4805-B9D9-C0B903C9A66D}" presName="Name0" presStyleCnt="0">
        <dgm:presLayoutVars>
          <dgm:chMax val="1"/>
          <dgm:dir/>
          <dgm:animLvl val="ctr"/>
          <dgm:resizeHandles val="exact"/>
        </dgm:presLayoutVars>
      </dgm:prSet>
      <dgm:spPr/>
      <dgm:t>
        <a:bodyPr/>
        <a:lstStyle/>
        <a:p>
          <a:endParaRPr lang="ru-RU"/>
        </a:p>
      </dgm:t>
    </dgm:pt>
    <dgm:pt modelId="{B651B95F-6BC1-4E4F-A8F9-5B1CE48FE702}" type="pres">
      <dgm:prSet presAssocID="{FCE57DFF-EC0E-4586-89D6-34D4B9EFB21B}" presName="centerShape" presStyleLbl="node0" presStyleIdx="0" presStyleCnt="1" custScaleX="261952" custScaleY="199232" custLinFactNeighborX="-962" custLinFactNeighborY="1630"/>
      <dgm:spPr/>
      <dgm:t>
        <a:bodyPr/>
        <a:lstStyle/>
        <a:p>
          <a:endParaRPr lang="ru-RU"/>
        </a:p>
      </dgm:t>
    </dgm:pt>
    <dgm:pt modelId="{752B2315-06E3-4C7C-BD60-013F0CEEAF1C}" type="pres">
      <dgm:prSet presAssocID="{D1F680DC-4628-4F25-88BB-A69CDB6489CF}" presName="node" presStyleLbl="node1" presStyleIdx="0" presStyleCnt="3" custScaleX="135893" custRadScaleRad="133303" custRadScaleInc="-119730">
        <dgm:presLayoutVars>
          <dgm:bulletEnabled val="1"/>
        </dgm:presLayoutVars>
      </dgm:prSet>
      <dgm:spPr/>
      <dgm:t>
        <a:bodyPr/>
        <a:lstStyle/>
        <a:p>
          <a:endParaRPr lang="ru-RU"/>
        </a:p>
      </dgm:t>
    </dgm:pt>
    <dgm:pt modelId="{98AF5B90-CBDD-4871-A914-BF6F7170ABAD}" type="pres">
      <dgm:prSet presAssocID="{D1F680DC-4628-4F25-88BB-A69CDB6489CF}" presName="dummy" presStyleCnt="0"/>
      <dgm:spPr/>
    </dgm:pt>
    <dgm:pt modelId="{65028378-FB65-4976-B76C-5A12AF37C491}" type="pres">
      <dgm:prSet presAssocID="{C9231FB2-2593-4FDF-8FFA-726273580C02}" presName="sibTrans" presStyleLbl="sibTrans2D1" presStyleIdx="0" presStyleCnt="3"/>
      <dgm:spPr/>
      <dgm:t>
        <a:bodyPr/>
        <a:lstStyle/>
        <a:p>
          <a:endParaRPr lang="ru-RU"/>
        </a:p>
      </dgm:t>
    </dgm:pt>
    <dgm:pt modelId="{DFD32779-496D-435B-9D9E-AF6E6874CC6D}" type="pres">
      <dgm:prSet presAssocID="{A56B8397-70A6-4110-B661-5DD5C06CAAC6}" presName="node" presStyleLbl="node1" presStyleIdx="1" presStyleCnt="3" custScaleX="149766" custRadScaleRad="139279" custRadScaleInc="293590">
        <dgm:presLayoutVars>
          <dgm:bulletEnabled val="1"/>
        </dgm:presLayoutVars>
      </dgm:prSet>
      <dgm:spPr/>
      <dgm:t>
        <a:bodyPr/>
        <a:lstStyle/>
        <a:p>
          <a:endParaRPr lang="ru-RU"/>
        </a:p>
      </dgm:t>
    </dgm:pt>
    <dgm:pt modelId="{53E9582A-BA60-4221-9B3C-F1383247B8DB}" type="pres">
      <dgm:prSet presAssocID="{A56B8397-70A6-4110-B661-5DD5C06CAAC6}" presName="dummy" presStyleCnt="0"/>
      <dgm:spPr/>
    </dgm:pt>
    <dgm:pt modelId="{E5921040-292A-4BEB-9FA7-9BD297545C6E}" type="pres">
      <dgm:prSet presAssocID="{213D1DC4-7EF2-446A-9F19-892292C3D1AD}" presName="sibTrans" presStyleLbl="sibTrans2D1" presStyleIdx="1" presStyleCnt="3"/>
      <dgm:spPr/>
      <dgm:t>
        <a:bodyPr/>
        <a:lstStyle/>
        <a:p>
          <a:endParaRPr lang="ru-RU"/>
        </a:p>
      </dgm:t>
    </dgm:pt>
    <dgm:pt modelId="{27700BB7-3A60-43C4-A28B-EE6A4A840D8D}" type="pres">
      <dgm:prSet presAssocID="{BC8FA7DF-EDF4-4826-BF8F-A6C38C6EA49B}" presName="node" presStyleLbl="node1" presStyleIdx="2" presStyleCnt="3" custScaleX="147197" custScaleY="117472" custRadScaleRad="134704" custRadScaleInc="87280">
        <dgm:presLayoutVars>
          <dgm:bulletEnabled val="1"/>
        </dgm:presLayoutVars>
      </dgm:prSet>
      <dgm:spPr/>
      <dgm:t>
        <a:bodyPr/>
        <a:lstStyle/>
        <a:p>
          <a:endParaRPr lang="ru-RU"/>
        </a:p>
      </dgm:t>
    </dgm:pt>
    <dgm:pt modelId="{C5874A3E-3489-4DCC-95DC-22978704DCAA}" type="pres">
      <dgm:prSet presAssocID="{BC8FA7DF-EDF4-4826-BF8F-A6C38C6EA49B}" presName="dummy" presStyleCnt="0"/>
      <dgm:spPr/>
    </dgm:pt>
    <dgm:pt modelId="{266BF593-B35E-48F2-9D36-6B8CB12B4A68}" type="pres">
      <dgm:prSet presAssocID="{3E49A4CD-D54C-4CB9-8B3F-6ABFF2F4FDD2}" presName="sibTrans" presStyleLbl="sibTrans2D1" presStyleIdx="2" presStyleCnt="3"/>
      <dgm:spPr/>
      <dgm:t>
        <a:bodyPr/>
        <a:lstStyle/>
        <a:p>
          <a:endParaRPr lang="ru-RU"/>
        </a:p>
      </dgm:t>
    </dgm:pt>
  </dgm:ptLst>
  <dgm:cxnLst>
    <dgm:cxn modelId="{977966A5-966F-48FE-A7A5-BB27E0CF734E}" srcId="{FCE57DFF-EC0E-4586-89D6-34D4B9EFB21B}" destId="{BC8FA7DF-EDF4-4826-BF8F-A6C38C6EA49B}" srcOrd="2" destOrd="0" parTransId="{8C8DB459-5F74-4BFA-9544-A6DC98676C26}" sibTransId="{3E49A4CD-D54C-4CB9-8B3F-6ABFF2F4FDD2}"/>
    <dgm:cxn modelId="{E96DA5C6-22DA-4F36-B672-03887C17EF36}" type="presOf" srcId="{213D1DC4-7EF2-446A-9F19-892292C3D1AD}" destId="{E5921040-292A-4BEB-9FA7-9BD297545C6E}" srcOrd="0" destOrd="0" presId="urn:microsoft.com/office/officeart/2005/8/layout/radial6"/>
    <dgm:cxn modelId="{AB33A126-F4DC-458D-A748-09BB6AA62140}" srcId="{FCE57DFF-EC0E-4586-89D6-34D4B9EFB21B}" destId="{A56B8397-70A6-4110-B661-5DD5C06CAAC6}" srcOrd="1" destOrd="0" parTransId="{CEDFAC0D-2CD0-4842-A0F9-EAA294E8BF42}" sibTransId="{213D1DC4-7EF2-446A-9F19-892292C3D1AD}"/>
    <dgm:cxn modelId="{46F4AEA2-0590-4D69-B778-34FE960F7FA0}" srcId="{FCE57DFF-EC0E-4586-89D6-34D4B9EFB21B}" destId="{D1F680DC-4628-4F25-88BB-A69CDB6489CF}" srcOrd="0" destOrd="0" parTransId="{1CEC6548-CE1C-45BD-BB03-DAD8AFB24D51}" sibTransId="{C9231FB2-2593-4FDF-8FFA-726273580C02}"/>
    <dgm:cxn modelId="{BFE866FF-87BC-4641-8EB1-160A16A5B476}" type="presOf" srcId="{1B89FC1C-C8DA-4805-B9D9-C0B903C9A66D}" destId="{0DA5EA10-214B-48C1-9D9A-10D476BE38D3}" srcOrd="0" destOrd="0" presId="urn:microsoft.com/office/officeart/2005/8/layout/radial6"/>
    <dgm:cxn modelId="{685FAC9C-BCBE-4D10-A877-9D430E78A220}" srcId="{1B89FC1C-C8DA-4805-B9D9-C0B903C9A66D}" destId="{FCE57DFF-EC0E-4586-89D6-34D4B9EFB21B}" srcOrd="0" destOrd="0" parTransId="{C0254396-641B-4303-BE7E-EABAB55CBB40}" sibTransId="{A34110F4-88C7-4723-8B79-72CA04EF4978}"/>
    <dgm:cxn modelId="{105ED8B6-8014-48BC-B170-8546494E4C47}" type="presOf" srcId="{FCE57DFF-EC0E-4586-89D6-34D4B9EFB21B}" destId="{B651B95F-6BC1-4E4F-A8F9-5B1CE48FE702}" srcOrd="0" destOrd="0" presId="urn:microsoft.com/office/officeart/2005/8/layout/radial6"/>
    <dgm:cxn modelId="{AF64DB23-A1F0-4FC5-8003-54205D15023E}" type="presOf" srcId="{D1F680DC-4628-4F25-88BB-A69CDB6489CF}" destId="{752B2315-06E3-4C7C-BD60-013F0CEEAF1C}" srcOrd="0" destOrd="0" presId="urn:microsoft.com/office/officeart/2005/8/layout/radial6"/>
    <dgm:cxn modelId="{3539860F-AB8C-4D92-A88D-21B89FD82293}" type="presOf" srcId="{BC8FA7DF-EDF4-4826-BF8F-A6C38C6EA49B}" destId="{27700BB7-3A60-43C4-A28B-EE6A4A840D8D}" srcOrd="0" destOrd="0" presId="urn:microsoft.com/office/officeart/2005/8/layout/radial6"/>
    <dgm:cxn modelId="{1ACB21F0-B855-44BA-89A5-365461E8AF97}" type="presOf" srcId="{C9231FB2-2593-4FDF-8FFA-726273580C02}" destId="{65028378-FB65-4976-B76C-5A12AF37C491}" srcOrd="0" destOrd="0" presId="urn:microsoft.com/office/officeart/2005/8/layout/radial6"/>
    <dgm:cxn modelId="{4138B8DB-CF7B-40F9-B105-9937CC1965B4}" type="presOf" srcId="{A56B8397-70A6-4110-B661-5DD5C06CAAC6}" destId="{DFD32779-496D-435B-9D9E-AF6E6874CC6D}" srcOrd="0" destOrd="0" presId="urn:microsoft.com/office/officeart/2005/8/layout/radial6"/>
    <dgm:cxn modelId="{0A7A979B-D3A4-4365-AF12-1DAF2930514F}" type="presOf" srcId="{3E49A4CD-D54C-4CB9-8B3F-6ABFF2F4FDD2}" destId="{266BF593-B35E-48F2-9D36-6B8CB12B4A68}" srcOrd="0" destOrd="0" presId="urn:microsoft.com/office/officeart/2005/8/layout/radial6"/>
    <dgm:cxn modelId="{1FE7DB53-8F23-4C54-9FE7-F8A0E40CDA06}" type="presParOf" srcId="{0DA5EA10-214B-48C1-9D9A-10D476BE38D3}" destId="{B651B95F-6BC1-4E4F-A8F9-5B1CE48FE702}" srcOrd="0" destOrd="0" presId="urn:microsoft.com/office/officeart/2005/8/layout/radial6"/>
    <dgm:cxn modelId="{1D7184B7-19D4-47F0-8099-4AACE08EEB18}" type="presParOf" srcId="{0DA5EA10-214B-48C1-9D9A-10D476BE38D3}" destId="{752B2315-06E3-4C7C-BD60-013F0CEEAF1C}" srcOrd="1" destOrd="0" presId="urn:microsoft.com/office/officeart/2005/8/layout/radial6"/>
    <dgm:cxn modelId="{E7E9767C-43F4-4261-BC77-0E199E4F8D69}" type="presParOf" srcId="{0DA5EA10-214B-48C1-9D9A-10D476BE38D3}" destId="{98AF5B90-CBDD-4871-A914-BF6F7170ABAD}" srcOrd="2" destOrd="0" presId="urn:microsoft.com/office/officeart/2005/8/layout/radial6"/>
    <dgm:cxn modelId="{29B469F6-2932-47B5-B5AD-0321806783CB}" type="presParOf" srcId="{0DA5EA10-214B-48C1-9D9A-10D476BE38D3}" destId="{65028378-FB65-4976-B76C-5A12AF37C491}" srcOrd="3" destOrd="0" presId="urn:microsoft.com/office/officeart/2005/8/layout/radial6"/>
    <dgm:cxn modelId="{3FD7AAEE-0C0A-417D-8427-DC85F76D0972}" type="presParOf" srcId="{0DA5EA10-214B-48C1-9D9A-10D476BE38D3}" destId="{DFD32779-496D-435B-9D9E-AF6E6874CC6D}" srcOrd="4" destOrd="0" presId="urn:microsoft.com/office/officeart/2005/8/layout/radial6"/>
    <dgm:cxn modelId="{0C407008-E0C9-4704-AACC-9F27CA2710AA}" type="presParOf" srcId="{0DA5EA10-214B-48C1-9D9A-10D476BE38D3}" destId="{53E9582A-BA60-4221-9B3C-F1383247B8DB}" srcOrd="5" destOrd="0" presId="urn:microsoft.com/office/officeart/2005/8/layout/radial6"/>
    <dgm:cxn modelId="{FCB7933F-87B6-44FD-8456-EB9FED561165}" type="presParOf" srcId="{0DA5EA10-214B-48C1-9D9A-10D476BE38D3}" destId="{E5921040-292A-4BEB-9FA7-9BD297545C6E}" srcOrd="6" destOrd="0" presId="urn:microsoft.com/office/officeart/2005/8/layout/radial6"/>
    <dgm:cxn modelId="{9DAAF77C-4CFA-4709-9356-C89B2506CB17}" type="presParOf" srcId="{0DA5EA10-214B-48C1-9D9A-10D476BE38D3}" destId="{27700BB7-3A60-43C4-A28B-EE6A4A840D8D}" srcOrd="7" destOrd="0" presId="urn:microsoft.com/office/officeart/2005/8/layout/radial6"/>
    <dgm:cxn modelId="{233AB762-3DF5-4437-A0A9-B84242F82A54}" type="presParOf" srcId="{0DA5EA10-214B-48C1-9D9A-10D476BE38D3}" destId="{C5874A3E-3489-4DCC-95DC-22978704DCAA}" srcOrd="8" destOrd="0" presId="urn:microsoft.com/office/officeart/2005/8/layout/radial6"/>
    <dgm:cxn modelId="{0CB14E84-689B-4BFA-9A0F-1EE3CAB5C25B}" type="presParOf" srcId="{0DA5EA10-214B-48C1-9D9A-10D476BE38D3}" destId="{266BF593-B35E-48F2-9D36-6B8CB12B4A68}"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AB05D4-777D-4021-9D99-7A81FDDC6F1D}">
      <dsp:nvSpPr>
        <dsp:cNvPr id="0" name=""/>
        <dsp:cNvSpPr/>
      </dsp:nvSpPr>
      <dsp:spPr>
        <a:xfrm>
          <a:off x="-61640" y="458841"/>
          <a:ext cx="8386637" cy="2123403"/>
        </a:xfrm>
        <a:prstGeom prst="rightArrow">
          <a:avLst>
            <a:gd name="adj1" fmla="val 50000"/>
            <a:gd name="adj2" fmla="val 5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54000" bIns="193899" numCol="1" spcCol="1270" anchor="ctr" anchorCtr="0">
          <a:noAutofit/>
        </a:bodyPr>
        <a:lstStyle/>
        <a:p>
          <a:pPr lvl="0" algn="l" defTabSz="2400300">
            <a:lnSpc>
              <a:spcPct val="90000"/>
            </a:lnSpc>
            <a:spcBef>
              <a:spcPct val="0"/>
            </a:spcBef>
            <a:spcAft>
              <a:spcPct val="35000"/>
            </a:spcAft>
          </a:pPr>
          <a:r>
            <a:rPr lang="ru-RU" sz="5400" b="1" i="1" kern="1200" dirty="0" smtClean="0">
              <a:solidFill>
                <a:schemeClr val="bg1"/>
              </a:solidFill>
              <a:latin typeface="Monotype Corsiva" pitchFamily="66" charset="0"/>
            </a:rPr>
            <a:t>Формирование</a:t>
          </a:r>
          <a:endParaRPr lang="ru-RU" sz="5400" b="1" i="1" kern="1200" dirty="0">
            <a:solidFill>
              <a:schemeClr val="bg1"/>
            </a:solidFill>
            <a:latin typeface="Monotype Corsiva" pitchFamily="66" charset="0"/>
          </a:endParaRPr>
        </a:p>
      </dsp:txBody>
      <dsp:txXfrm>
        <a:off x="-61640" y="458841"/>
        <a:ext cx="8386637" cy="2123403"/>
      </dsp:txXfrm>
    </dsp:sp>
    <dsp:sp modelId="{479EEEA6-96D3-470A-A477-3C31D229CF77}">
      <dsp:nvSpPr>
        <dsp:cNvPr id="0" name=""/>
        <dsp:cNvSpPr/>
      </dsp:nvSpPr>
      <dsp:spPr>
        <a:xfrm>
          <a:off x="-107347" y="2002351"/>
          <a:ext cx="2583084" cy="196120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05740" tIns="205740" rIns="205740" bIns="205740" numCol="1" spcCol="1270" anchor="t" anchorCtr="0">
          <a:noAutofit/>
        </a:bodyPr>
        <a:lstStyle/>
        <a:p>
          <a:pPr lvl="0" algn="ctr" defTabSz="2400300">
            <a:lnSpc>
              <a:spcPct val="90000"/>
            </a:lnSpc>
            <a:spcBef>
              <a:spcPct val="0"/>
            </a:spcBef>
            <a:spcAft>
              <a:spcPct val="35000"/>
            </a:spcAft>
          </a:pPr>
          <a:r>
            <a:rPr lang="ru-RU" sz="5400" b="1" kern="1200" dirty="0" smtClean="0">
              <a:latin typeface="Monotype Corsiva" pitchFamily="66" charset="0"/>
            </a:rPr>
            <a:t>ФГОС НОО</a:t>
          </a:r>
          <a:endParaRPr lang="ru-RU" sz="5400" b="1" kern="1200" dirty="0">
            <a:latin typeface="Monotype Corsiva" pitchFamily="66" charset="0"/>
          </a:endParaRPr>
        </a:p>
      </dsp:txBody>
      <dsp:txXfrm>
        <a:off x="-107347" y="2002351"/>
        <a:ext cx="2583084" cy="1961206"/>
      </dsp:txXfrm>
    </dsp:sp>
    <dsp:sp modelId="{68142E40-8BF9-4F06-8E2A-9CA0E12B5F07}">
      <dsp:nvSpPr>
        <dsp:cNvPr id="0" name=""/>
        <dsp:cNvSpPr/>
      </dsp:nvSpPr>
      <dsp:spPr>
        <a:xfrm>
          <a:off x="2170585" y="1408458"/>
          <a:ext cx="6204578" cy="2074718"/>
        </a:xfrm>
        <a:prstGeom prst="rightArrow">
          <a:avLst>
            <a:gd name="adj1" fmla="val 50000"/>
            <a:gd name="adj2"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54000" bIns="193899" numCol="1" spcCol="1270" anchor="ctr" anchorCtr="0">
          <a:noAutofit/>
        </a:bodyPr>
        <a:lstStyle/>
        <a:p>
          <a:pPr lvl="0" algn="l" defTabSz="2400300">
            <a:lnSpc>
              <a:spcPct val="90000"/>
            </a:lnSpc>
            <a:spcBef>
              <a:spcPct val="0"/>
            </a:spcBef>
            <a:spcAft>
              <a:spcPct val="35000"/>
            </a:spcAft>
          </a:pPr>
          <a:r>
            <a:rPr lang="ru-RU" sz="5400" b="1" i="1" kern="1200" dirty="0" smtClean="0">
              <a:solidFill>
                <a:schemeClr val="tx2">
                  <a:lumMod val="50000"/>
                </a:schemeClr>
              </a:solidFill>
              <a:latin typeface="Monotype Corsiva" pitchFamily="66" charset="0"/>
            </a:rPr>
            <a:t>Развитие</a:t>
          </a:r>
          <a:endParaRPr lang="ru-RU" sz="5400" b="1" i="1" kern="1200" dirty="0">
            <a:solidFill>
              <a:schemeClr val="tx2">
                <a:lumMod val="50000"/>
              </a:schemeClr>
            </a:solidFill>
            <a:latin typeface="Monotype Corsiva" pitchFamily="66" charset="0"/>
          </a:endParaRPr>
        </a:p>
      </dsp:txBody>
      <dsp:txXfrm>
        <a:off x="2170585" y="1408458"/>
        <a:ext cx="6204578" cy="2074718"/>
      </dsp:txXfrm>
    </dsp:sp>
    <dsp:sp modelId="{4E7EBF18-7190-4E98-9812-F8738F880647}">
      <dsp:nvSpPr>
        <dsp:cNvPr id="0" name=""/>
        <dsp:cNvSpPr/>
      </dsp:nvSpPr>
      <dsp:spPr>
        <a:xfrm>
          <a:off x="2170584" y="2979124"/>
          <a:ext cx="2727091" cy="1609119"/>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ctr" defTabSz="2400300">
            <a:lnSpc>
              <a:spcPct val="90000"/>
            </a:lnSpc>
            <a:spcBef>
              <a:spcPct val="0"/>
            </a:spcBef>
            <a:spcAft>
              <a:spcPct val="35000"/>
            </a:spcAft>
          </a:pPr>
          <a:r>
            <a:rPr lang="ru-RU" sz="5400" b="1" kern="1200" dirty="0" smtClean="0">
              <a:latin typeface="Monotype Corsiva" pitchFamily="66" charset="0"/>
            </a:rPr>
            <a:t>ФГОС ООО</a:t>
          </a:r>
          <a:endParaRPr lang="ru-RU" sz="5400" b="1" kern="1200" dirty="0">
            <a:latin typeface="Monotype Corsiva" pitchFamily="66" charset="0"/>
          </a:endParaRPr>
        </a:p>
      </dsp:txBody>
      <dsp:txXfrm>
        <a:off x="2170584" y="2979124"/>
        <a:ext cx="2727091" cy="1609119"/>
      </dsp:txXfrm>
    </dsp:sp>
    <dsp:sp modelId="{B75C6057-1742-45F0-B6DC-8AC0FF3B239C}">
      <dsp:nvSpPr>
        <dsp:cNvPr id="0" name=""/>
        <dsp:cNvSpPr/>
      </dsp:nvSpPr>
      <dsp:spPr>
        <a:xfrm>
          <a:off x="4762860" y="2475068"/>
          <a:ext cx="3747144" cy="1968345"/>
        </a:xfrm>
        <a:prstGeom prst="rightArrow">
          <a:avLst>
            <a:gd name="adj1" fmla="val 50000"/>
            <a:gd name="adj2" fmla="val 5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54000" bIns="193899" numCol="1" spcCol="1270" anchor="ctr" anchorCtr="0">
          <a:noAutofit/>
        </a:bodyPr>
        <a:lstStyle/>
        <a:p>
          <a:pPr lvl="0" algn="l" defTabSz="2400300">
            <a:lnSpc>
              <a:spcPct val="90000"/>
            </a:lnSpc>
            <a:spcBef>
              <a:spcPct val="0"/>
            </a:spcBef>
            <a:spcAft>
              <a:spcPct val="35000"/>
            </a:spcAft>
          </a:pPr>
          <a:r>
            <a:rPr lang="ru-RU" sz="5400" b="1" i="1" kern="1200" dirty="0" smtClean="0">
              <a:solidFill>
                <a:srgbClr val="FF0000"/>
              </a:solidFill>
              <a:latin typeface="Monotype Corsiva" pitchFamily="66" charset="0"/>
            </a:rPr>
            <a:t>Владение</a:t>
          </a:r>
          <a:endParaRPr lang="ru-RU" sz="5400" b="1" i="1" kern="1200" dirty="0">
            <a:solidFill>
              <a:srgbClr val="FF0000"/>
            </a:solidFill>
            <a:latin typeface="Monotype Corsiva" pitchFamily="66" charset="0"/>
          </a:endParaRPr>
        </a:p>
      </dsp:txBody>
      <dsp:txXfrm>
        <a:off x="4762860" y="2475068"/>
        <a:ext cx="3747144" cy="1968345"/>
      </dsp:txXfrm>
    </dsp:sp>
    <dsp:sp modelId="{DA096BC2-D8B8-4B99-9EEA-25F0A02922CD}">
      <dsp:nvSpPr>
        <dsp:cNvPr id="0" name=""/>
        <dsp:cNvSpPr/>
      </dsp:nvSpPr>
      <dsp:spPr>
        <a:xfrm>
          <a:off x="4762877" y="3950211"/>
          <a:ext cx="2439051" cy="1745729"/>
        </a:xfrm>
        <a:prstGeom prst="rect">
          <a:avLst/>
        </a:prstGeom>
        <a:solidFill>
          <a:srgbClr val="FFFF66"/>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ctr" defTabSz="2400300">
            <a:lnSpc>
              <a:spcPct val="90000"/>
            </a:lnSpc>
            <a:spcBef>
              <a:spcPct val="0"/>
            </a:spcBef>
            <a:spcAft>
              <a:spcPct val="35000"/>
            </a:spcAft>
          </a:pPr>
          <a:r>
            <a:rPr lang="ru-RU" sz="5400" b="0" kern="1200" dirty="0" smtClean="0">
              <a:latin typeface="Monotype Corsiva" pitchFamily="66" charset="0"/>
            </a:rPr>
            <a:t>ФГОС СОО</a:t>
          </a:r>
          <a:endParaRPr lang="ru-RU" sz="5400" b="0" kern="1200" dirty="0">
            <a:latin typeface="Monotype Corsiva" pitchFamily="66" charset="0"/>
          </a:endParaRPr>
        </a:p>
      </dsp:txBody>
      <dsp:txXfrm>
        <a:off x="4762877" y="3950211"/>
        <a:ext cx="2439051" cy="17457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6BF593-B35E-48F2-9D36-6B8CB12B4A68}">
      <dsp:nvSpPr>
        <dsp:cNvPr id="0" name=""/>
        <dsp:cNvSpPr/>
      </dsp:nvSpPr>
      <dsp:spPr>
        <a:xfrm>
          <a:off x="1978629" y="441133"/>
          <a:ext cx="5113467" cy="5113467"/>
        </a:xfrm>
        <a:prstGeom prst="blockArc">
          <a:avLst>
            <a:gd name="adj1" fmla="val 10745750"/>
            <a:gd name="adj2" fmla="val 1378225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21040-292A-4BEB-9FA7-9BD297545C6E}">
      <dsp:nvSpPr>
        <dsp:cNvPr id="0" name=""/>
        <dsp:cNvSpPr/>
      </dsp:nvSpPr>
      <dsp:spPr>
        <a:xfrm>
          <a:off x="1892317" y="1132582"/>
          <a:ext cx="5113467" cy="5113467"/>
        </a:xfrm>
        <a:prstGeom prst="blockArc">
          <a:avLst>
            <a:gd name="adj1" fmla="val 8570974"/>
            <a:gd name="adj2" fmla="val 1170807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028378-FB65-4976-B76C-5A12AF37C491}">
      <dsp:nvSpPr>
        <dsp:cNvPr id="0" name=""/>
        <dsp:cNvSpPr/>
      </dsp:nvSpPr>
      <dsp:spPr>
        <a:xfrm>
          <a:off x="-1262869" y="431576"/>
          <a:ext cx="5113467" cy="5113467"/>
        </a:xfrm>
        <a:prstGeom prst="blockArc">
          <a:avLst>
            <a:gd name="adj1" fmla="val 18638019"/>
            <a:gd name="adj2" fmla="val 3732178"/>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51B95F-6BC1-4E4F-A8F9-5B1CE48FE702}">
      <dsp:nvSpPr>
        <dsp:cNvPr id="0" name=""/>
        <dsp:cNvSpPr/>
      </dsp:nvSpPr>
      <dsp:spPr>
        <a:xfrm>
          <a:off x="2257673" y="1060933"/>
          <a:ext cx="6168580" cy="4691617"/>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b="1" u="sng" kern="1200" dirty="0" smtClean="0">
            <a:solidFill>
              <a:srgbClr val="FF0000"/>
            </a:solidFill>
            <a:latin typeface="Monotype Corsiva" pitchFamily="66" charset="0"/>
          </a:endParaRPr>
        </a:p>
        <a:p>
          <a:pPr lvl="0" algn="ctr" defTabSz="1066800">
            <a:lnSpc>
              <a:spcPct val="90000"/>
            </a:lnSpc>
            <a:spcBef>
              <a:spcPct val="0"/>
            </a:spcBef>
            <a:spcAft>
              <a:spcPct val="35000"/>
            </a:spcAft>
          </a:pPr>
          <a:r>
            <a:rPr lang="ru-RU" sz="2400" b="1" u="sng" kern="1200" dirty="0" smtClean="0">
              <a:solidFill>
                <a:srgbClr val="FF0000"/>
              </a:solidFill>
              <a:latin typeface="Monotype Corsiva" pitchFamily="66" charset="0"/>
            </a:rPr>
            <a:t>Базовые национальные ценности:</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Патриотизм     </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Социальная солидарность Гражданственность         Семья             </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Труд и творчество          Наука      </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 Традиционные российские религии</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Искусство и литература</a:t>
          </a:r>
        </a:p>
        <a:p>
          <a:pPr lvl="0" algn="ctr" defTabSz="1066800">
            <a:lnSpc>
              <a:spcPct val="90000"/>
            </a:lnSpc>
            <a:spcBef>
              <a:spcPct val="0"/>
            </a:spcBef>
            <a:spcAft>
              <a:spcPct val="35000"/>
            </a:spcAft>
          </a:pPr>
          <a:r>
            <a:rPr lang="ru-RU" sz="2400" kern="1200" dirty="0" smtClean="0">
              <a:solidFill>
                <a:srgbClr val="FF0000"/>
              </a:solidFill>
              <a:latin typeface="Monotype Corsiva" pitchFamily="66" charset="0"/>
            </a:rPr>
            <a:t>Природа         Человечество</a:t>
          </a:r>
        </a:p>
        <a:p>
          <a:pPr lvl="0" algn="ctr" defTabSz="1066800">
            <a:lnSpc>
              <a:spcPct val="90000"/>
            </a:lnSpc>
            <a:spcBef>
              <a:spcPct val="0"/>
            </a:spcBef>
            <a:spcAft>
              <a:spcPct val="35000"/>
            </a:spcAft>
          </a:pPr>
          <a:endParaRPr lang="ru-RU" sz="2800" kern="1200" dirty="0">
            <a:solidFill>
              <a:srgbClr val="FF0000"/>
            </a:solidFill>
            <a:latin typeface="Monotype Corsiva" pitchFamily="66" charset="0"/>
          </a:endParaRPr>
        </a:p>
      </dsp:txBody>
      <dsp:txXfrm>
        <a:off x="2257673" y="1060933"/>
        <a:ext cx="6168580" cy="4691617"/>
      </dsp:txXfrm>
    </dsp:sp>
    <dsp:sp modelId="{752B2315-06E3-4C7C-BD60-013F0CEEAF1C}">
      <dsp:nvSpPr>
        <dsp:cNvPr id="0" name=""/>
        <dsp:cNvSpPr/>
      </dsp:nvSpPr>
      <dsp:spPr>
        <a:xfrm>
          <a:off x="1800187" y="268869"/>
          <a:ext cx="2240054" cy="164839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latin typeface="Monotype Corsiva" pitchFamily="66" charset="0"/>
            </a:rPr>
            <a:t>Программа воспитания</a:t>
          </a:r>
          <a:endParaRPr lang="ru-RU" sz="2400" kern="1200" dirty="0">
            <a:solidFill>
              <a:schemeClr val="tx1"/>
            </a:solidFill>
            <a:latin typeface="Monotype Corsiva" pitchFamily="66" charset="0"/>
          </a:endParaRPr>
        </a:p>
      </dsp:txBody>
      <dsp:txXfrm>
        <a:off x="1800187" y="268869"/>
        <a:ext cx="2240054" cy="1648396"/>
      </dsp:txXfrm>
    </dsp:sp>
    <dsp:sp modelId="{DFD32779-496D-435B-9D9E-AF6E6874CC6D}">
      <dsp:nvSpPr>
        <dsp:cNvPr id="0" name=""/>
        <dsp:cNvSpPr/>
      </dsp:nvSpPr>
      <dsp:spPr>
        <a:xfrm>
          <a:off x="1224130" y="4373316"/>
          <a:ext cx="2468736" cy="1648396"/>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latin typeface="Monotype Corsiva" pitchFamily="66" charset="0"/>
            </a:rPr>
            <a:t>План внеурочной деятельности</a:t>
          </a:r>
          <a:endParaRPr lang="ru-RU" sz="2400" kern="1200" dirty="0">
            <a:solidFill>
              <a:schemeClr val="tx1"/>
            </a:solidFill>
            <a:latin typeface="Monotype Corsiva" pitchFamily="66" charset="0"/>
          </a:endParaRPr>
        </a:p>
      </dsp:txBody>
      <dsp:txXfrm>
        <a:off x="1224130" y="4373316"/>
        <a:ext cx="2468736" cy="1648396"/>
      </dsp:txXfrm>
    </dsp:sp>
    <dsp:sp modelId="{27700BB7-3A60-43C4-A28B-EE6A4A840D8D}">
      <dsp:nvSpPr>
        <dsp:cNvPr id="0" name=""/>
        <dsp:cNvSpPr/>
      </dsp:nvSpPr>
      <dsp:spPr>
        <a:xfrm>
          <a:off x="825087" y="2069073"/>
          <a:ext cx="2426389" cy="1936403"/>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latin typeface="Monotype Corsiva" pitchFamily="66" charset="0"/>
            </a:rPr>
            <a:t>Рабочая программа по предмету</a:t>
          </a:r>
          <a:endParaRPr lang="ru-RU" sz="2400" kern="1200" dirty="0">
            <a:solidFill>
              <a:schemeClr val="tx1"/>
            </a:solidFill>
            <a:latin typeface="Monotype Corsiva" pitchFamily="66" charset="0"/>
          </a:endParaRPr>
        </a:p>
      </dsp:txBody>
      <dsp:txXfrm>
        <a:off x="825087" y="2069073"/>
        <a:ext cx="2426389" cy="1936403"/>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13E94-4CDC-45C6-B516-18815AD1042A}" type="datetimeFigureOut">
              <a:rPr lang="ru-RU" smtClean="0"/>
              <a:pPr/>
              <a:t>22.08.2019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BD694-62C3-4085-B90E-40944E75A29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smtClean="0"/>
          </a:p>
          <a:p>
            <a:endParaRPr lang="ru-RU" dirty="0" smtClean="0"/>
          </a:p>
          <a:p>
            <a:endParaRPr lang="ru-RU" dirty="0" smtClean="0"/>
          </a:p>
          <a:p>
            <a:endParaRPr lang="ru-RU" dirty="0" smtClean="0"/>
          </a:p>
          <a:p>
            <a:endParaRPr lang="ru-RU" dirty="0"/>
          </a:p>
        </p:txBody>
      </p:sp>
      <p:sp>
        <p:nvSpPr>
          <p:cNvPr id="4" name="Номер слайда 3"/>
          <p:cNvSpPr>
            <a:spLocks noGrp="1"/>
          </p:cNvSpPr>
          <p:nvPr>
            <p:ph type="sldNum" sz="quarter" idx="10"/>
          </p:nvPr>
        </p:nvSpPr>
        <p:spPr/>
        <p:txBody>
          <a:bodyPr/>
          <a:lstStyle/>
          <a:p>
            <a:fld id="{1AEBD694-62C3-4085-B90E-40944E75A297}"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6880794-27FA-4ACA-8327-2EDEFAF78A83}" type="slidenum">
              <a:rPr lang="ru-RU" smtClean="0"/>
              <a:pPr/>
              <a:t>80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p:spPr>
      </p:sp>
      <p:sp>
        <p:nvSpPr>
          <p:cNvPr id="133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0EF2D90-8224-478D-99D8-EFF559661C80}" type="slidenum">
              <a:rPr lang="ru-RU" smtClean="0"/>
              <a:pPr/>
              <a:t>5</a:t>
            </a:fld>
            <a:endParaRPr lang="ru-RU" smtClean="0"/>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	Разработка системы нормативов и выбор объектов норимрования определяются новым пониманием стандарта общего образования, в котором основной акцент переносится с содержания на результаты образования. Поэтому при разработке как Требований стандарта, так и документов, обеспечивающих его  реализацию, должны быть заданы рамки не только для изучаемого учебного материала, но и </a:t>
            </a:r>
            <a:r>
              <a:rPr lang="ru-RU" i="1" smtClean="0"/>
              <a:t>основные способы учебных действий</a:t>
            </a:r>
            <a:r>
              <a:rPr lang="ru-RU" smtClean="0"/>
              <a:t>, посредством которых дети осваивают данный учебный материал.</a:t>
            </a:r>
          </a:p>
          <a:p>
            <a:pPr eaLnBrk="1" hangingPunct="1">
              <a:spcBef>
                <a:spcPct val="0"/>
              </a:spcBef>
            </a:pPr>
            <a:r>
              <a:rPr lang="ru-RU" smtClean="0"/>
              <a:t>	Иными словами, наряду с традиционным вопросом «Чему учить?», по мнению разработчиков, важнейшим становится вопрос «Как учить?» или, точнее, «Как учить так, чтобы инициировать у детей собственные вопросы: “</a:t>
            </a:r>
            <a:r>
              <a:rPr lang="ru-RU" i="1" smtClean="0"/>
              <a:t>Чему мне нужно научиться?</a:t>
            </a:r>
            <a:r>
              <a:rPr lang="ru-RU" smtClean="0"/>
              <a:t>” и </a:t>
            </a:r>
            <a:r>
              <a:rPr lang="ru-RU" i="1" smtClean="0"/>
              <a:t>“Как мне этому научиться?”</a:t>
            </a:r>
            <a:r>
              <a:rPr lang="ru-RU" b="1" smtClean="0"/>
              <a:t>.</a:t>
            </a:r>
            <a:r>
              <a:rPr lang="ru-RU" smtClean="0"/>
              <a:t>  </a:t>
            </a:r>
            <a:r>
              <a:rPr lang="ru-RU" b="1" smtClean="0"/>
              <a:t>(Слайд 6)</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93F9BE5-4457-4FFB-8A94-6659A36AF0FD}" type="slidenum">
              <a:rPr lang="ru-RU" smtClean="0"/>
              <a:pPr/>
              <a:t>6</a:t>
            </a:fld>
            <a:endParaRPr lang="ru-RU" smtClean="0"/>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Настоящий проект концепции предлагает в качестве государственных стандартов общего образования второго поколения рассматривать три компонента – «Требования к структуре основных общеобразовательных программ», «Требования к результатам освоения основных общеобразовательных программ» и «Требования к условиям реализации основных общеобразовательных программ » (см. рис. 3).</a:t>
            </a:r>
            <a:endParaRPr lang="ru-RU" b="1" i="1" dirty="0" smtClean="0"/>
          </a:p>
          <a:p>
            <a:pPr eaLnBrk="1" hangingPunct="1">
              <a:spcBef>
                <a:spcPct val="0"/>
              </a:spcBef>
            </a:pPr>
            <a:r>
              <a:rPr lang="ru-RU" b="1" i="1" dirty="0" smtClean="0"/>
              <a:t>	Требования к структуре основных общеобразовательных программ</a:t>
            </a:r>
            <a:r>
              <a:rPr lang="ru-RU" dirty="0" smtClean="0"/>
              <a:t> представляют собой рамочное описание базовых компонентов образовательных программ начального общего, основного общего и полного среднего образования.</a:t>
            </a:r>
            <a:endParaRPr lang="ru-RU" b="1" i="1" dirty="0" smtClean="0"/>
          </a:p>
          <a:p>
            <a:pPr eaLnBrk="1" hangingPunct="1">
              <a:spcBef>
                <a:spcPct val="0"/>
              </a:spcBef>
            </a:pPr>
            <a:r>
              <a:rPr lang="ru-RU" b="1" i="1" dirty="0" smtClean="0"/>
              <a:t>	Требования к результатам освоения основных общеобразовательных программ</a:t>
            </a:r>
            <a:r>
              <a:rPr lang="ru-RU" dirty="0" smtClean="0"/>
              <a:t> представляют собой </a:t>
            </a:r>
            <a:r>
              <a:rPr lang="ru-RU" dirty="0" err="1" smtClean="0"/>
              <a:t>операциональное</a:t>
            </a:r>
            <a:r>
              <a:rPr lang="ru-RU" dirty="0" smtClean="0"/>
              <a:t> описание целевых установок общего образования.</a:t>
            </a:r>
            <a:endParaRPr lang="ru-RU" b="1" i="1" dirty="0" smtClean="0"/>
          </a:p>
          <a:p>
            <a:pPr eaLnBrk="1" hangingPunct="1">
              <a:spcBef>
                <a:spcPct val="0"/>
              </a:spcBef>
            </a:pPr>
            <a:r>
              <a:rPr lang="ru-RU" b="1" i="1" dirty="0" smtClean="0"/>
              <a:t>	Требования к условиям получения общего образования</a:t>
            </a:r>
            <a:r>
              <a:rPr lang="ru-RU" i="1" dirty="0" smtClean="0"/>
              <a:t> </a:t>
            </a:r>
            <a:r>
              <a:rPr lang="ru-RU" dirty="0" smtClean="0"/>
              <a:t>представляют собой интегральное описание совокупности условий, необходимых и рекомендуемых для обеспечения реализации соответствующих образовательных программ.</a:t>
            </a:r>
          </a:p>
          <a:p>
            <a:pPr eaLnBrk="1" hangingPunct="1">
              <a:spcBef>
                <a:spcPct val="0"/>
              </a:spcBef>
            </a:pPr>
            <a:endParaRPr lang="ru-R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591A46A-F429-4C51-95B1-D2966E66E0ED}" type="slidenum">
              <a:rPr lang="ru-RU" smtClean="0"/>
              <a:pPr/>
              <a:t>7</a:t>
            </a:fld>
            <a:endParaRPr lang="ru-RU" smtClean="0"/>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algn="ctr">
              <a:lnSpc>
                <a:spcPct val="90000"/>
              </a:lnSpc>
              <a:buFont typeface="Wingdings" pitchFamily="2" charset="2"/>
              <a:buNone/>
            </a:pPr>
            <a:r>
              <a:rPr lang="ru-RU" b="1" smtClean="0">
                <a:solidFill>
                  <a:schemeClr val="tx2"/>
                </a:solidFill>
              </a:rPr>
              <a:t>Качество образования:</a:t>
            </a:r>
          </a:p>
          <a:p>
            <a:pPr>
              <a:lnSpc>
                <a:spcPct val="90000"/>
              </a:lnSpc>
            </a:pPr>
            <a:r>
              <a:rPr lang="ru-RU" smtClean="0"/>
              <a:t>Соотношение цели и результата, мера достижения цели.</a:t>
            </a:r>
          </a:p>
          <a:p>
            <a:pPr>
              <a:lnSpc>
                <a:spcPct val="90000"/>
              </a:lnSpc>
            </a:pPr>
            <a:r>
              <a:rPr lang="ru-RU" smtClean="0"/>
              <a:t>Соответствие стандарту, норме.</a:t>
            </a:r>
          </a:p>
          <a:p>
            <a:pPr>
              <a:lnSpc>
                <a:spcPct val="90000"/>
              </a:lnSpc>
            </a:pPr>
            <a:r>
              <a:rPr lang="ru-RU" smtClean="0"/>
              <a:t>Это не только результат на выходе, но и качество образовательного процесса, цена средств достижения целей.</a:t>
            </a:r>
          </a:p>
          <a:p>
            <a:pPr>
              <a:lnSpc>
                <a:spcPct val="90000"/>
              </a:lnSpc>
            </a:pPr>
            <a:r>
              <a:rPr lang="ru-RU" smtClean="0"/>
              <a:t>Качество на выходе – это не только знания, но и физическое, духовно-нравственное здоровье, ценностные ориентации, общая культура и уровень готовности к решению послешкольных задач и к реализации своего потенциала в условиях рынка и многое д</a:t>
            </a:r>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370A37-1C87-4316-9946-649F385BE4B0}" type="slidenum">
              <a:rPr lang="ru-RU" smtClean="0"/>
              <a:pPr/>
              <a:t>16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B54AB6-69B6-42B9-B72C-4C0E36DD5904}" type="slidenum">
              <a:rPr lang="ru-RU"/>
              <a:pPr/>
              <a:t>24</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r>
              <a:rPr lang="ru-RU" b="1" smtClean="0"/>
              <a:t>каждому ребенку в школе необходимы хорошо развитые девять составляющих </a:t>
            </a:r>
            <a:endParaRPr lang="ru-RU" smtClean="0"/>
          </a:p>
        </p:txBody>
      </p:sp>
      <p:sp>
        <p:nvSpPr>
          <p:cNvPr id="286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64323A-2115-45F6-837E-97EF34045CDA}" type="slidenum">
              <a:rPr lang="ru-RU" smtClean="0"/>
              <a:pPr/>
              <a:t>30</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dirty="0" smtClean="0">
                <a:solidFill>
                  <a:srgbClr val="C00000"/>
                </a:solidFill>
                <a:latin typeface="Times New Roman" panose="02020603050405020304" pitchFamily="18" charset="0"/>
                <a:cs typeface="Times New Roman" panose="02020603050405020304" pitchFamily="18" charset="0"/>
              </a:rPr>
              <a:t>Типовая задача – это </a:t>
            </a:r>
            <a:r>
              <a:rPr lang="ru-RU" sz="1200" b="0" dirty="0" smtClean="0">
                <a:solidFill>
                  <a:srgbClr val="002060"/>
                </a:solidFill>
                <a:latin typeface="Times New Roman" panose="02020603050405020304" pitchFamily="18" charset="0"/>
                <a:cs typeface="Times New Roman" panose="02020603050405020304" pitchFamily="18" charset="0"/>
              </a:rPr>
              <a:t>такое  универсальное учебное задание, которое может применяться при изучении любого учебного предмета, направлено на освоение и оценку конкретного действия напрямую связанного с  функциональной грамотностью школьника</a:t>
            </a:r>
          </a:p>
          <a:p>
            <a:endParaRPr lang="ru-RU" b="0" dirty="0"/>
          </a:p>
        </p:txBody>
      </p:sp>
      <p:sp>
        <p:nvSpPr>
          <p:cNvPr id="4" name="Номер слайда 3"/>
          <p:cNvSpPr>
            <a:spLocks noGrp="1"/>
          </p:cNvSpPr>
          <p:nvPr>
            <p:ph type="sldNum" sz="quarter" idx="10"/>
          </p:nvPr>
        </p:nvSpPr>
        <p:spPr/>
        <p:txBody>
          <a:bodyPr/>
          <a:lstStyle/>
          <a:p>
            <a:fld id="{1AEBD694-62C3-4085-B90E-40944E75A297}" type="slidenum">
              <a:rPr lang="ru-RU" smtClean="0"/>
              <a:pPr/>
              <a:t>67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617538"/>
            <a:ext cx="7793037"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1182688" y="2017713"/>
            <a:ext cx="7772400" cy="4114800"/>
          </a:xfrm>
        </p:spPr>
        <p:txBody>
          <a:bodyPr rtlCol="0">
            <a:normAutofit/>
          </a:bodyPr>
          <a:lstStyle/>
          <a:p>
            <a:pPr lvl="0"/>
            <a:endParaRPr lang="ru-RU" noProof="0" smtClean="0"/>
          </a:p>
        </p:txBody>
      </p:sp>
      <p:sp>
        <p:nvSpPr>
          <p:cNvPr id="4" name="Rectangle 17"/>
          <p:cNvSpPr>
            <a:spLocks noGrp="1" noChangeArrowheads="1"/>
          </p:cNvSpPr>
          <p:nvPr>
            <p:ph type="dt" sz="half" idx="10"/>
          </p:nvPr>
        </p:nvSpPr>
        <p:spPr/>
        <p:txBody>
          <a:bodyPr/>
          <a:lstStyle>
            <a:lvl1pPr>
              <a:defRPr/>
            </a:lvl1pPr>
          </a:lstStyle>
          <a:p>
            <a:pPr>
              <a:defRPr/>
            </a:pPr>
            <a:endParaRPr lang="ru-RU"/>
          </a:p>
        </p:txBody>
      </p:sp>
      <p:sp>
        <p:nvSpPr>
          <p:cNvPr id="5" name="Rectangle 18"/>
          <p:cNvSpPr>
            <a:spLocks noGrp="1" noChangeArrowheads="1"/>
          </p:cNvSpPr>
          <p:nvPr>
            <p:ph type="ftr" sz="quarter" idx="11"/>
          </p:nvPr>
        </p:nvSpPr>
        <p:spPr/>
        <p:txBody>
          <a:bodyPr/>
          <a:lstStyle>
            <a:lvl1pPr>
              <a:defRPr/>
            </a:lvl1pPr>
          </a:lstStyle>
          <a:p>
            <a:pPr>
              <a:defRPr/>
            </a:pPr>
            <a:endParaRPr lang="ru-RU"/>
          </a:p>
        </p:txBody>
      </p:sp>
      <p:sp>
        <p:nvSpPr>
          <p:cNvPr id="6" name="Rectangle 19"/>
          <p:cNvSpPr>
            <a:spLocks noGrp="1" noChangeArrowheads="1"/>
          </p:cNvSpPr>
          <p:nvPr>
            <p:ph type="sldNum" sz="quarter" idx="12"/>
          </p:nvPr>
        </p:nvSpPr>
        <p:spPr/>
        <p:txBody>
          <a:bodyPr/>
          <a:lstStyle>
            <a:lvl1pPr>
              <a:defRPr/>
            </a:lvl1pPr>
          </a:lstStyle>
          <a:p>
            <a:pPr>
              <a:defRPr/>
            </a:pPr>
            <a:fld id="{DDADF954-3F3E-4095-ACC2-668A2FE73B39}" type="slidenum">
              <a:rPr lang="ru-RU"/>
              <a:pPr>
                <a:defRPr/>
              </a:pPr>
              <a:t>‹#›</a:t>
            </a:fld>
            <a:endParaRPr lang="ru-RU"/>
          </a:p>
        </p:txBody>
      </p:sp>
    </p:spTree>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22.08.2019</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uchinskayagk@mail.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jpeg"/><Relationship Id="rId3" Type="http://schemas.microsoft.com/office/2007/relationships/hdphoto" Target="../media/hdphoto12.wdp"/><Relationship Id="rId7" Type="http://schemas.microsoft.com/office/2007/relationships/hdphoto" Target="../media/hdphoto32.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11" Type="http://schemas.microsoft.com/office/2007/relationships/hdphoto" Target="../media/hdphoto52.wdp"/><Relationship Id="rId5" Type="http://schemas.microsoft.com/office/2007/relationships/hdphoto" Target="../media/hdphoto22.wdp"/><Relationship Id="rId10" Type="http://schemas.openxmlformats.org/officeDocument/2006/relationships/image" Target="../media/image5.jpeg"/><Relationship Id="rId4" Type="http://schemas.openxmlformats.org/officeDocument/2006/relationships/image" Target="../media/image2.jpeg"/><Relationship Id="rId9" Type="http://schemas.microsoft.com/office/2007/relationships/hdphoto" Target="../media/hdphoto42.wdp"/></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435280" cy="257829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b="1" dirty="0" smtClean="0">
                <a:solidFill>
                  <a:schemeClr val="bg2">
                    <a:lumMod val="25000"/>
                  </a:schemeClr>
                </a:solidFill>
                <a:latin typeface="Times New Roman" pitchFamily="18" charset="0"/>
                <a:cs typeface="Times New Roman" pitchFamily="18" charset="0"/>
              </a:rPr>
              <a:t>СИСТЕМА УРОК </a:t>
            </a:r>
            <a:r>
              <a:rPr lang="ru-RU" b="1" dirty="0" smtClean="0">
                <a:solidFill>
                  <a:schemeClr val="bg2">
                    <a:lumMod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b="1" dirty="0" smtClean="0">
                <a:latin typeface="Times New Roman" pitchFamily="18" charset="0"/>
                <a:cs typeface="Times New Roman" pitchFamily="18" charset="0"/>
              </a:rPr>
              <a:t>Совершенствование механизмов повышения функциональной грамотности обучающихся</a:t>
            </a:r>
            <a:endParaRPr lang="ru-RU" b="1" dirty="0">
              <a:solidFill>
                <a:schemeClr val="bg2">
                  <a:lumMod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2708920"/>
            <a:ext cx="8229600" cy="3417243"/>
          </a:xfrm>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algn="r">
              <a:buNone/>
            </a:pPr>
            <a:endParaRPr lang="ru-RU" sz="4000" b="1" dirty="0" smtClean="0">
              <a:solidFill>
                <a:schemeClr val="tx2"/>
              </a:solidFill>
              <a:latin typeface="Times New Roman" pitchFamily="18" charset="0"/>
              <a:cs typeface="Times New Roman" pitchFamily="18" charset="0"/>
            </a:endParaRPr>
          </a:p>
          <a:p>
            <a:pPr algn="r">
              <a:buNone/>
            </a:pPr>
            <a:endParaRPr lang="ru-RU" sz="4000" b="1" dirty="0" smtClean="0">
              <a:solidFill>
                <a:schemeClr val="tx2"/>
              </a:solidFill>
              <a:latin typeface="Times New Roman" pitchFamily="18" charset="0"/>
              <a:cs typeface="Times New Roman" pitchFamily="18" charset="0"/>
            </a:endParaRPr>
          </a:p>
          <a:p>
            <a:pPr algn="r">
              <a:buNone/>
            </a:pPr>
            <a:endParaRPr lang="ru-RU" sz="4000" b="1" dirty="0" smtClean="0">
              <a:solidFill>
                <a:schemeClr val="tx2"/>
              </a:solidFill>
              <a:latin typeface="Times New Roman" pitchFamily="18" charset="0"/>
              <a:cs typeface="Times New Roman" pitchFamily="18" charset="0"/>
            </a:endParaRPr>
          </a:p>
          <a:p>
            <a:pPr algn="r">
              <a:spcBef>
                <a:spcPct val="0"/>
              </a:spcBef>
              <a:defRPr/>
            </a:pPr>
            <a:r>
              <a:rPr lang="ru-RU" sz="4000" b="1" dirty="0" smtClean="0">
                <a:solidFill>
                  <a:schemeClr val="tx2"/>
                </a:solidFill>
                <a:latin typeface="Times New Roman" pitchFamily="18" charset="0"/>
                <a:cs typeface="Times New Roman" pitchFamily="18" charset="0"/>
              </a:rPr>
              <a:t>  </a:t>
            </a:r>
          </a:p>
          <a:p>
            <a:pPr algn="r">
              <a:spcBef>
                <a:spcPct val="0"/>
              </a:spcBef>
              <a:defRPr/>
            </a:pPr>
            <a:endParaRPr lang="ru-RU" sz="4000" b="1" dirty="0" smtClean="0">
              <a:solidFill>
                <a:schemeClr val="tx2"/>
              </a:solidFill>
              <a:latin typeface="Times New Roman" pitchFamily="18" charset="0"/>
              <a:cs typeface="Times New Roman" pitchFamily="18" charset="0"/>
            </a:endParaRPr>
          </a:p>
          <a:p>
            <a:pPr algn="r">
              <a:spcBef>
                <a:spcPct val="0"/>
              </a:spcBef>
              <a:defRPr/>
            </a:pPr>
            <a:endParaRPr lang="ru-RU" sz="6000" b="1" dirty="0" smtClean="0">
              <a:latin typeface="Times New Roman" pitchFamily="18" charset="0"/>
              <a:cs typeface="Times New Roman" pitchFamily="18" charset="0"/>
            </a:endParaRPr>
          </a:p>
          <a:p>
            <a:pPr algn="r">
              <a:spcBef>
                <a:spcPct val="0"/>
              </a:spcBef>
              <a:defRPr/>
            </a:pPr>
            <a:r>
              <a:rPr lang="ru-RU" sz="5100" b="1" dirty="0" err="1" smtClean="0">
                <a:latin typeface="Times New Roman" pitchFamily="18" charset="0"/>
                <a:cs typeface="Times New Roman" pitchFamily="18" charset="0"/>
              </a:rPr>
              <a:t>Кучинская</a:t>
            </a:r>
            <a:r>
              <a:rPr lang="ru-RU" sz="5100" b="1" dirty="0" smtClean="0">
                <a:latin typeface="Times New Roman" pitchFamily="18" charset="0"/>
                <a:cs typeface="Times New Roman" pitchFamily="18" charset="0"/>
              </a:rPr>
              <a:t> Галина Константиновна,</a:t>
            </a:r>
          </a:p>
          <a:p>
            <a:pPr lvl="8" algn="r">
              <a:spcBef>
                <a:spcPct val="0"/>
              </a:spcBef>
              <a:defRPr/>
            </a:pPr>
            <a:r>
              <a:rPr lang="ru-RU" sz="5100" b="1" dirty="0" smtClean="0">
                <a:latin typeface="Times New Roman" pitchFamily="18" charset="0"/>
                <a:cs typeface="Times New Roman" pitchFamily="18" charset="0"/>
              </a:rPr>
              <a:t>Зав.каф. СМО  ТОГИРРО, доцент, </a:t>
            </a:r>
            <a:endParaRPr lang="ru-RU" sz="3800" b="1" dirty="0" smtClean="0">
              <a:latin typeface="Times New Roman" pitchFamily="18" charset="0"/>
              <a:cs typeface="Times New Roman" pitchFamily="18" charset="0"/>
            </a:endParaRPr>
          </a:p>
          <a:p>
            <a:pPr lvl="8" algn="r">
              <a:spcBef>
                <a:spcPct val="0"/>
              </a:spcBef>
              <a:defRPr/>
            </a:pPr>
            <a:r>
              <a:rPr lang="ru-RU" sz="3600" dirty="0" err="1" smtClean="0">
                <a:latin typeface="Times New Roman" pitchFamily="18" charset="0"/>
                <a:cs typeface="Times New Roman" pitchFamily="18" charset="0"/>
              </a:rPr>
              <a:t>к.пед.н</a:t>
            </a:r>
            <a:r>
              <a:rPr lang="ru-RU" sz="3600" dirty="0" smtClean="0">
                <a:latin typeface="Times New Roman" pitchFamily="18" charset="0"/>
                <a:cs typeface="Times New Roman" pitchFamily="18" charset="0"/>
              </a:rPr>
              <a:t>., член-корреспондент Академии </a:t>
            </a:r>
          </a:p>
          <a:p>
            <a:pPr algn="r">
              <a:spcBef>
                <a:spcPct val="0"/>
              </a:spcBef>
              <a:defRPr/>
            </a:pPr>
            <a:r>
              <a:rPr lang="ru-RU" sz="3600" dirty="0" smtClean="0">
                <a:latin typeface="Times New Roman" pitchFamily="18" charset="0"/>
                <a:cs typeface="Times New Roman" pitchFamily="18" charset="0"/>
              </a:rPr>
              <a:t>социальных технологий и местного самоуправления</a:t>
            </a:r>
          </a:p>
          <a:p>
            <a:pPr algn="r">
              <a:spcBef>
                <a:spcPct val="0"/>
              </a:spcBef>
              <a:defRPr/>
            </a:pPr>
            <a:r>
              <a:rPr lang="en-US" sz="3600" dirty="0" smtClean="0">
                <a:solidFill>
                  <a:schemeClr val="accent3">
                    <a:lumMod val="20000"/>
                    <a:lumOff val="80000"/>
                  </a:schemeClr>
                </a:solidFill>
                <a:latin typeface="Times New Roman" pitchFamily="18" charset="0"/>
                <a:cs typeface="Times New Roman" pitchFamily="18" charset="0"/>
                <a:hlinkClick r:id="rId3"/>
              </a:rPr>
              <a:t>kuchinskayagk@mail.ru</a:t>
            </a:r>
            <a:r>
              <a:rPr lang="ru-RU" sz="5800" dirty="0" smtClean="0">
                <a:solidFill>
                  <a:schemeClr val="accent3">
                    <a:lumMod val="20000"/>
                    <a:lumOff val="80000"/>
                  </a:schemeClr>
                </a:solidFill>
                <a:latin typeface="Times New Roman" pitchFamily="18" charset="0"/>
                <a:cs typeface="Times New Roman" pitchFamily="18" charset="0"/>
              </a:rPr>
              <a:t>; </a:t>
            </a:r>
            <a:r>
              <a:rPr lang="ru-RU" sz="5800" b="1" dirty="0" smtClean="0">
                <a:latin typeface="Times New Roman" pitchFamily="18" charset="0"/>
                <a:cs typeface="Times New Roman" pitchFamily="18" charset="0"/>
              </a:rPr>
              <a:t>8</a:t>
            </a:r>
            <a:r>
              <a:rPr lang="ru-RU" sz="3600" b="1" dirty="0" smtClean="0">
                <a:latin typeface="Times New Roman" pitchFamily="18" charset="0"/>
                <a:cs typeface="Times New Roman" pitchFamily="18" charset="0"/>
              </a:rPr>
              <a:t>-</a:t>
            </a:r>
            <a:r>
              <a:rPr lang="ru-RU" sz="5400" b="1" dirty="0" smtClean="0">
                <a:latin typeface="Times New Roman" pitchFamily="18" charset="0"/>
                <a:cs typeface="Times New Roman" pitchFamily="18" charset="0"/>
              </a:rPr>
              <a:t>932-475-34-99</a:t>
            </a:r>
            <a:endParaRPr lang="en-US" sz="5400" b="1" dirty="0" smtClean="0">
              <a:latin typeface="Times New Roman" pitchFamily="18" charset="0"/>
              <a:cs typeface="Times New Roman" pitchFamily="18" charset="0"/>
            </a:endParaRPr>
          </a:p>
          <a:p>
            <a:endParaRPr lang="ru-RU" sz="4000" dirty="0" smtClean="0"/>
          </a:p>
          <a:p>
            <a:pPr algn="r">
              <a:buNone/>
            </a:pPr>
            <a:r>
              <a:rPr lang="ru-RU" sz="4000" b="1" dirty="0" smtClean="0">
                <a:solidFill>
                  <a:schemeClr val="tx2"/>
                </a:solidFill>
                <a:latin typeface="Times New Roman" pitchFamily="18" charset="0"/>
                <a:cs typeface="Times New Roman" pitchFamily="18" charset="0"/>
              </a:rPr>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трелка вниз 10"/>
          <p:cNvSpPr/>
          <p:nvPr/>
        </p:nvSpPr>
        <p:spPr>
          <a:xfrm>
            <a:off x="6804248" y="2132856"/>
            <a:ext cx="2213404" cy="2952328"/>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51520" y="116632"/>
            <a:ext cx="877427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800" dirty="0" smtClean="0">
                <a:latin typeface="Monotype Corsiva" pitchFamily="66" charset="0"/>
              </a:rPr>
              <a:t>                     </a:t>
            </a:r>
            <a:r>
              <a:rPr lang="ru-RU" sz="2800" dirty="0" smtClean="0">
                <a:solidFill>
                  <a:schemeClr val="tx2">
                    <a:lumMod val="50000"/>
                  </a:schemeClr>
                </a:solidFill>
                <a:latin typeface="Monotype Corsiva" pitchFamily="66" charset="0"/>
              </a:rPr>
              <a:t>Преемственность целевых ориентиров образования </a:t>
            </a:r>
            <a:endParaRPr lang="ru-RU" sz="2800" dirty="0">
              <a:solidFill>
                <a:schemeClr val="tx2">
                  <a:lumMod val="50000"/>
                </a:schemeClr>
              </a:solidFill>
              <a:latin typeface="Monotype Corsiva" pitchFamily="66" charset="0"/>
            </a:endParaRPr>
          </a:p>
        </p:txBody>
      </p:sp>
      <p:graphicFrame>
        <p:nvGraphicFramePr>
          <p:cNvPr id="5" name="Схема 4"/>
          <p:cNvGraphicFramePr/>
          <p:nvPr>
            <p:extLst>
              <p:ext uri="{D42A27DB-BD31-4B8C-83A1-F6EECF244321}">
                <p14:modId xmlns:p14="http://schemas.microsoft.com/office/powerpoint/2010/main" xmlns="" val="2618409211"/>
              </p:ext>
            </p:extLst>
          </p:nvPr>
        </p:nvGraphicFramePr>
        <p:xfrm>
          <a:off x="-828600" y="639852"/>
          <a:ext cx="10801200" cy="6218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64089" y="689590"/>
            <a:ext cx="3623004" cy="1569660"/>
          </a:xfrm>
          <a:prstGeom prst="rect">
            <a:avLst/>
          </a:prstGeom>
          <a:noFill/>
        </p:spPr>
        <p:txBody>
          <a:bodyPr wrap="square" rtlCol="0">
            <a:spAutoFit/>
          </a:bodyPr>
          <a:lstStyle/>
          <a:p>
            <a:r>
              <a:rPr lang="ru-RU" sz="2400" b="1" dirty="0" smtClean="0">
                <a:latin typeface="Monotype Corsiva" pitchFamily="66" charset="0"/>
              </a:rPr>
              <a:t>Личностные результаты освоения ООП – достижение воспитательных целей образования</a:t>
            </a:r>
            <a:endParaRPr lang="ru-RU" sz="2400" b="1" dirty="0">
              <a:latin typeface="Monotype Corsiva" pitchFamily="66" charset="0"/>
            </a:endParaRPr>
          </a:p>
        </p:txBody>
      </p:sp>
      <p:sp>
        <p:nvSpPr>
          <p:cNvPr id="7" name="TextBox 6"/>
          <p:cNvSpPr txBox="1"/>
          <p:nvPr/>
        </p:nvSpPr>
        <p:spPr>
          <a:xfrm>
            <a:off x="6804248" y="5085750"/>
            <a:ext cx="2187299" cy="1569660"/>
          </a:xfrm>
          <a:prstGeom prst="rect">
            <a:avLst/>
          </a:prstGeom>
          <a:noFill/>
        </p:spPr>
        <p:txBody>
          <a:bodyPr wrap="square" rtlCol="0">
            <a:spAutoFit/>
          </a:bodyPr>
          <a:lstStyle/>
          <a:p>
            <a:pPr algn="ctr"/>
            <a:r>
              <a:rPr lang="ru-RU" sz="2400" b="1" u="sng" dirty="0" smtClean="0">
                <a:latin typeface="Monotype Corsiva" pitchFamily="66" charset="0"/>
              </a:rPr>
              <a:t>Формирование российской гражданской идентичности</a:t>
            </a:r>
            <a:endParaRPr lang="ru-RU" sz="2400" b="1" u="sng" dirty="0">
              <a:latin typeface="Monotype Corsiva" pitchFamily="66" charset="0"/>
            </a:endParaRPr>
          </a:p>
        </p:txBody>
      </p:sp>
      <p:sp>
        <p:nvSpPr>
          <p:cNvPr id="8" name="TextBox 7"/>
          <p:cNvSpPr txBox="1"/>
          <p:nvPr/>
        </p:nvSpPr>
        <p:spPr>
          <a:xfrm>
            <a:off x="7118385" y="3140968"/>
            <a:ext cx="1899267" cy="1200329"/>
          </a:xfrm>
          <a:prstGeom prst="rect">
            <a:avLst/>
          </a:prstGeom>
          <a:noFill/>
        </p:spPr>
        <p:txBody>
          <a:bodyPr wrap="square" rtlCol="0">
            <a:spAutoFit/>
          </a:bodyPr>
          <a:lstStyle/>
          <a:p>
            <a:r>
              <a:rPr lang="ru-RU" sz="2400" b="1" dirty="0" smtClean="0">
                <a:latin typeface="Monotype Corsiva" pitchFamily="66" charset="0"/>
              </a:rPr>
              <a:t>Воспитание</a:t>
            </a:r>
          </a:p>
          <a:p>
            <a:r>
              <a:rPr lang="ru-RU" sz="2400" b="1" dirty="0" smtClean="0">
                <a:latin typeface="Monotype Corsiva" pitchFamily="66" charset="0"/>
              </a:rPr>
              <a:t>Обучение</a:t>
            </a:r>
          </a:p>
          <a:p>
            <a:r>
              <a:rPr lang="ru-RU" sz="2400" b="1" dirty="0" smtClean="0">
                <a:latin typeface="Monotype Corsiva" pitchFamily="66" charset="0"/>
              </a:rPr>
              <a:t>Развитие </a:t>
            </a:r>
            <a:endParaRPr lang="ru-RU" sz="2400" b="1" dirty="0">
              <a:latin typeface="Monotype Corsiva" pitchFamily="66" charset="0"/>
            </a:endParaRPr>
          </a:p>
        </p:txBody>
      </p:sp>
    </p:spTree>
    <p:extLst>
      <p:ext uri="{BB962C8B-B14F-4D97-AF65-F5344CB8AC3E}">
        <p14:creationId xmlns:p14="http://schemas.microsoft.com/office/powerpoint/2010/main" xmlns="" val="2406972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1431" y="-27709"/>
            <a:ext cx="6762569"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800" b="1" dirty="0" smtClean="0">
                <a:solidFill>
                  <a:schemeClr val="tx2">
                    <a:lumMod val="50000"/>
                  </a:schemeClr>
                </a:solidFill>
                <a:latin typeface="Monotype Corsiva" pitchFamily="66" charset="0"/>
              </a:rPr>
              <a:t>Преемственность ведущих видов деятельности</a:t>
            </a:r>
            <a:endParaRPr lang="ru-RU" sz="2800" b="1" dirty="0">
              <a:solidFill>
                <a:schemeClr val="tx2">
                  <a:lumMod val="50000"/>
                </a:schemeClr>
              </a:solidFill>
              <a:latin typeface="Monotype Corsiva" pitchFamily="66"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xmlns="" val="3485847849"/>
              </p:ext>
            </p:extLst>
          </p:nvPr>
        </p:nvGraphicFramePr>
        <p:xfrm>
          <a:off x="0" y="500042"/>
          <a:ext cx="9144000" cy="6643735"/>
        </p:xfrm>
        <a:graphic>
          <a:graphicData uri="http://schemas.openxmlformats.org/drawingml/2006/table">
            <a:tbl>
              <a:tblPr firstRow="1" bandRow="1">
                <a:tableStyleId>{F5AB1C69-6EDB-4FF4-983F-18BD219EF322}</a:tableStyleId>
              </a:tblPr>
              <a:tblGrid>
                <a:gridCol w="3450167"/>
                <a:gridCol w="5693833"/>
              </a:tblGrid>
              <a:tr h="1319708">
                <a:tc>
                  <a:txBody>
                    <a:bodyPr/>
                    <a:lstStyle/>
                    <a:p>
                      <a:pPr algn="ctr"/>
                      <a:r>
                        <a:rPr lang="ru-RU" sz="2000" b="1" dirty="0" smtClean="0">
                          <a:solidFill>
                            <a:schemeClr val="bg1"/>
                          </a:solidFill>
                          <a:latin typeface="Times New Roman" pitchFamily="18" charset="0"/>
                          <a:cs typeface="Times New Roman" pitchFamily="18" charset="0"/>
                        </a:rPr>
                        <a:t>Ведущий вид деятельности, характерный для возрастной</a:t>
                      </a:r>
                      <a:r>
                        <a:rPr lang="ru-RU" sz="2000" b="1" baseline="0" dirty="0" smtClean="0">
                          <a:solidFill>
                            <a:schemeClr val="bg1"/>
                          </a:solidFill>
                          <a:latin typeface="Times New Roman" pitchFamily="18" charset="0"/>
                          <a:cs typeface="Times New Roman" pitchFamily="18" charset="0"/>
                        </a:rPr>
                        <a:t> категории детей</a:t>
                      </a:r>
                      <a:endParaRPr lang="ru-RU" sz="2000" b="1" dirty="0">
                        <a:solidFill>
                          <a:schemeClr val="bg1"/>
                        </a:solidFill>
                        <a:latin typeface="Times New Roman" pitchFamily="18" charset="0"/>
                        <a:cs typeface="Times New Roman" pitchFamily="18" charset="0"/>
                      </a:endParaRPr>
                    </a:p>
                  </a:txBody>
                  <a:tcPr/>
                </a:tc>
                <a:tc>
                  <a:txBody>
                    <a:bodyPr/>
                    <a:lstStyle/>
                    <a:p>
                      <a:pPr algn="ctr"/>
                      <a:r>
                        <a:rPr lang="ru-RU" sz="2000" b="1" dirty="0" smtClean="0">
                          <a:solidFill>
                            <a:schemeClr val="bg1"/>
                          </a:solidFill>
                          <a:latin typeface="Times New Roman" pitchFamily="18" charset="0"/>
                          <a:cs typeface="Times New Roman" pitchFamily="18" charset="0"/>
                        </a:rPr>
                        <a:t>Форма организации образовательной деятельности и учебно-воспитательного процесса</a:t>
                      </a:r>
                      <a:endParaRPr lang="ru-RU" sz="2000" b="1" dirty="0">
                        <a:solidFill>
                          <a:schemeClr val="bg1"/>
                        </a:solidFill>
                        <a:latin typeface="Times New Roman" pitchFamily="18" charset="0"/>
                        <a:cs typeface="Times New Roman" pitchFamily="18" charset="0"/>
                      </a:endParaRPr>
                    </a:p>
                  </a:txBody>
                  <a:tcPr/>
                </a:tc>
              </a:tr>
              <a:tr h="1272830">
                <a:tc>
                  <a:txBody>
                    <a:bodyPr/>
                    <a:lstStyle/>
                    <a:p>
                      <a:r>
                        <a:rPr lang="ru-RU" u="sng" dirty="0" smtClean="0"/>
                        <a:t>Начальная школа</a:t>
                      </a:r>
                    </a:p>
                    <a:p>
                      <a:r>
                        <a:rPr lang="ru-RU" dirty="0" smtClean="0"/>
                        <a:t>Выполнение учебных действий только совместно с классом и под руководством учителя</a:t>
                      </a:r>
                      <a:endParaRPr lang="ru-RU" dirty="0"/>
                    </a:p>
                  </a:txBody>
                  <a:tcPr/>
                </a:tc>
                <a:tc>
                  <a:txBody>
                    <a:bodyPr/>
                    <a:lstStyle/>
                    <a:p>
                      <a:pPr algn="just"/>
                      <a:r>
                        <a:rPr lang="ru-RU" i="1" dirty="0" smtClean="0"/>
                        <a:t>Классно-урочная форма.</a:t>
                      </a:r>
                    </a:p>
                    <a:p>
                      <a:pPr algn="just"/>
                      <a:r>
                        <a:rPr lang="ru-RU" dirty="0" smtClean="0"/>
                        <a:t>Учебно-исследовательская</a:t>
                      </a:r>
                      <a:r>
                        <a:rPr lang="ru-RU" baseline="0" dirty="0" smtClean="0"/>
                        <a:t> и проектная деятельность в форме решения на уроке проектных задач, семейного проекта, коллективного творческого дела.</a:t>
                      </a:r>
                      <a:endParaRPr lang="ru-RU" dirty="0" smtClean="0"/>
                    </a:p>
                  </a:txBody>
                  <a:tcPr/>
                </a:tc>
              </a:tr>
              <a:tr h="1749381">
                <a:tc>
                  <a:txBody>
                    <a:bodyPr/>
                    <a:lstStyle/>
                    <a:p>
                      <a:r>
                        <a:rPr lang="ru-RU" u="sng" dirty="0" smtClean="0">
                          <a:solidFill>
                            <a:schemeClr val="accent1">
                              <a:lumMod val="50000"/>
                            </a:schemeClr>
                          </a:solidFill>
                        </a:rPr>
                        <a:t>Основная</a:t>
                      </a:r>
                      <a:r>
                        <a:rPr lang="ru-RU" u="sng" baseline="0" dirty="0" smtClean="0">
                          <a:solidFill>
                            <a:schemeClr val="accent1">
                              <a:lumMod val="50000"/>
                            </a:schemeClr>
                          </a:solidFill>
                        </a:rPr>
                        <a:t> школа</a:t>
                      </a:r>
                    </a:p>
                    <a:p>
                      <a:r>
                        <a:rPr lang="ru-RU" baseline="0" dirty="0" smtClean="0">
                          <a:solidFill>
                            <a:schemeClr val="accent1">
                              <a:lumMod val="50000"/>
                            </a:schemeClr>
                          </a:solidFill>
                        </a:rPr>
                        <a:t>Выполнение учебных действий в сотрудничестве с учителем или сверстниками</a:t>
                      </a:r>
                      <a:endParaRPr lang="ru-RU" dirty="0">
                        <a:solidFill>
                          <a:schemeClr val="accent1">
                            <a:lumMod val="50000"/>
                          </a:schemeClr>
                        </a:solidFill>
                      </a:endParaRPr>
                    </a:p>
                  </a:txBody>
                  <a:tcPr/>
                </a:tc>
                <a:tc>
                  <a:txBody>
                    <a:bodyPr/>
                    <a:lstStyle/>
                    <a:p>
                      <a:pPr algn="just"/>
                      <a:r>
                        <a:rPr lang="ru-RU" i="1" dirty="0" smtClean="0">
                          <a:solidFill>
                            <a:schemeClr val="accent1">
                              <a:lumMod val="50000"/>
                            </a:schemeClr>
                          </a:solidFill>
                        </a:rPr>
                        <a:t>Исследовательская форма:</a:t>
                      </a:r>
                      <a:r>
                        <a:rPr lang="ru-RU" i="1" baseline="0" dirty="0" smtClean="0">
                          <a:solidFill>
                            <a:schemeClr val="accent1">
                              <a:lumMod val="50000"/>
                            </a:schemeClr>
                          </a:solidFill>
                        </a:rPr>
                        <a:t> классно-урочная, лабораторно-семинарская, лекционно-лабораторная.</a:t>
                      </a:r>
                    </a:p>
                    <a:p>
                      <a:pPr algn="just"/>
                      <a:r>
                        <a:rPr lang="ru-RU" dirty="0" smtClean="0">
                          <a:solidFill>
                            <a:schemeClr val="accent1">
                              <a:lumMod val="50000"/>
                            </a:schemeClr>
                          </a:solidFill>
                        </a:rPr>
                        <a:t>Парно-групповое учебное и социально-значимое предметное и </a:t>
                      </a:r>
                      <a:r>
                        <a:rPr lang="ru-RU" b="1" dirty="0" err="1" smtClean="0">
                          <a:solidFill>
                            <a:srgbClr val="C00000"/>
                          </a:solidFill>
                        </a:rPr>
                        <a:t>межпредметное</a:t>
                      </a:r>
                      <a:r>
                        <a:rPr lang="ru-RU" dirty="0" smtClean="0">
                          <a:solidFill>
                            <a:schemeClr val="accent1">
                              <a:lumMod val="50000"/>
                            </a:schemeClr>
                          </a:solidFill>
                        </a:rPr>
                        <a:t> учебное проектирование</a:t>
                      </a:r>
                      <a:r>
                        <a:rPr lang="ru-RU" baseline="0" dirty="0" smtClean="0">
                          <a:solidFill>
                            <a:schemeClr val="accent1">
                              <a:lumMod val="50000"/>
                            </a:schemeClr>
                          </a:solidFill>
                        </a:rPr>
                        <a:t> и исследование.</a:t>
                      </a:r>
                      <a:endParaRPr lang="ru-RU" dirty="0">
                        <a:solidFill>
                          <a:schemeClr val="accent1">
                            <a:lumMod val="50000"/>
                          </a:schemeClr>
                        </a:solidFill>
                      </a:endParaRPr>
                    </a:p>
                  </a:txBody>
                  <a:tcPr/>
                </a:tc>
              </a:tr>
              <a:tr h="2301816">
                <a:tc>
                  <a:txBody>
                    <a:bodyPr/>
                    <a:lstStyle/>
                    <a:p>
                      <a:r>
                        <a:rPr lang="ru-RU" u="sng" dirty="0" smtClean="0"/>
                        <a:t>Старшая школа</a:t>
                      </a:r>
                    </a:p>
                    <a:p>
                      <a:pPr algn="just"/>
                      <a:r>
                        <a:rPr lang="ru-RU" dirty="0" smtClean="0"/>
                        <a:t>Индивидуальная</a:t>
                      </a:r>
                      <a:r>
                        <a:rPr lang="ru-RU" baseline="0" dirty="0" smtClean="0"/>
                        <a:t> о</a:t>
                      </a:r>
                      <a:r>
                        <a:rPr lang="ru-RU" dirty="0" smtClean="0"/>
                        <a:t>рганизация</a:t>
                      </a:r>
                      <a:r>
                        <a:rPr lang="ru-RU" baseline="0" dirty="0" smtClean="0"/>
                        <a:t> и выполнение учебно-познавательной деятельности на основе сформированных универсальных учебных действий</a:t>
                      </a:r>
                      <a:endParaRPr lang="ru-RU" dirty="0"/>
                    </a:p>
                  </a:txBody>
                  <a:tcPr/>
                </a:tc>
                <a:tc>
                  <a:txBody>
                    <a:bodyPr/>
                    <a:lstStyle/>
                    <a:p>
                      <a:pPr algn="just"/>
                      <a:r>
                        <a:rPr lang="ru-RU" i="1" dirty="0" smtClean="0"/>
                        <a:t>Классно-урочная, дистанционная, зачетная,</a:t>
                      </a:r>
                      <a:r>
                        <a:rPr lang="ru-RU" i="1" baseline="0" dirty="0" smtClean="0"/>
                        <a:t> модульная и др. формы организации УВП. Реализация учебных профилей и Индивидуальных учебных планов. </a:t>
                      </a:r>
                    </a:p>
                    <a:p>
                      <a:pPr algn="just"/>
                      <a:r>
                        <a:rPr lang="ru-RU" baseline="0" dirty="0" smtClean="0"/>
                        <a:t>Учебно-исследовательская, проектная и социально-значимая деятельность воплощаются в Индивидуальном проекте, выполняемом в течение двух лет в рамках Учебного плана. </a:t>
                      </a:r>
                      <a:endParaRPr lang="ru-RU" dirty="0"/>
                    </a:p>
                  </a:txBody>
                  <a:tcPr/>
                </a:tc>
              </a:tr>
            </a:tbl>
          </a:graphicData>
        </a:graphic>
      </p:graphicFrame>
    </p:spTree>
    <p:extLst>
      <p:ext uri="{BB962C8B-B14F-4D97-AF65-F5344CB8AC3E}">
        <p14:creationId xmlns:p14="http://schemas.microsoft.com/office/powerpoint/2010/main" xmlns="" val="9363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785" y="0"/>
            <a:ext cx="712879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400" b="1" dirty="0" smtClean="0">
                <a:latin typeface="Monotype Corsiva" pitchFamily="66" charset="0"/>
              </a:rPr>
              <a:t>Преемственность в определении результатов образования</a:t>
            </a:r>
            <a:endParaRPr lang="ru-RU" sz="2400" b="1" dirty="0">
              <a:latin typeface="Monotype Corsiva" pitchFamily="66" charset="0"/>
            </a:endParaRPr>
          </a:p>
        </p:txBody>
      </p:sp>
      <p:sp useBgFill="1">
        <p:nvSpPr>
          <p:cNvPr id="5" name="Стрелка вправо 4"/>
          <p:cNvSpPr/>
          <p:nvPr/>
        </p:nvSpPr>
        <p:spPr>
          <a:xfrm rot="16200000">
            <a:off x="-440018" y="2794483"/>
            <a:ext cx="4491607" cy="3456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dirty="0" smtClean="0">
                <a:solidFill>
                  <a:srgbClr val="FF0000"/>
                </a:solidFill>
              </a:rPr>
              <a:t> </a:t>
            </a:r>
            <a:r>
              <a:rPr lang="ru-RU" b="1" dirty="0" smtClean="0">
                <a:solidFill>
                  <a:srgbClr val="FF0000"/>
                </a:solidFill>
              </a:rPr>
              <a:t>освоение УУД </a:t>
            </a:r>
            <a:endParaRPr lang="ru-RU" b="1" dirty="0">
              <a:solidFill>
                <a:srgbClr val="FF0000"/>
              </a:solidFill>
            </a:endParaRPr>
          </a:p>
        </p:txBody>
      </p:sp>
      <p:sp useBgFill="1">
        <p:nvSpPr>
          <p:cNvPr id="6" name="Стрелка вправо 5"/>
          <p:cNvSpPr/>
          <p:nvPr/>
        </p:nvSpPr>
        <p:spPr>
          <a:xfrm rot="16200000">
            <a:off x="1629886" y="2026161"/>
            <a:ext cx="5380175" cy="4104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sz="3200" dirty="0" smtClean="0">
                <a:solidFill>
                  <a:srgbClr val="FF0000"/>
                </a:solidFill>
              </a:rPr>
              <a:t>+ </a:t>
            </a:r>
            <a:r>
              <a:rPr lang="ru-RU" b="1" dirty="0" smtClean="0">
                <a:solidFill>
                  <a:srgbClr val="FF0000"/>
                </a:solidFill>
              </a:rPr>
              <a:t>освоение межпредметных понятий</a:t>
            </a:r>
            <a:endParaRPr lang="ru-RU" b="1" dirty="0">
              <a:solidFill>
                <a:srgbClr val="FF0000"/>
              </a:solidFill>
            </a:endParaRPr>
          </a:p>
        </p:txBody>
      </p:sp>
      <p:sp useBgFill="1">
        <p:nvSpPr>
          <p:cNvPr id="7" name="Стрелка вправо 6"/>
          <p:cNvSpPr/>
          <p:nvPr/>
        </p:nvSpPr>
        <p:spPr>
          <a:xfrm rot="16200000">
            <a:off x="3894507" y="1338457"/>
            <a:ext cx="6081302" cy="4778741"/>
          </a:xfrm>
          <a:prstGeom prst="rightArrow">
            <a:avLst>
              <a:gd name="adj1" fmla="val 50000"/>
              <a:gd name="adj2" fmla="val 50693"/>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sz="3200" dirty="0" smtClean="0">
                <a:solidFill>
                  <a:srgbClr val="FF0000"/>
                </a:solidFill>
              </a:rPr>
              <a:t>+</a:t>
            </a:r>
            <a:r>
              <a:rPr lang="ru-RU" dirty="0" smtClean="0">
                <a:solidFill>
                  <a:srgbClr val="FF0000"/>
                </a:solidFill>
              </a:rPr>
              <a:t> </a:t>
            </a:r>
            <a:r>
              <a:rPr lang="ru-RU" b="1" dirty="0" smtClean="0">
                <a:solidFill>
                  <a:srgbClr val="FF0000"/>
                </a:solidFill>
              </a:rPr>
              <a:t>владение основами научных методов познания, навыками учебно-исследовательской, проектной и социа-льной деятель-</a:t>
            </a:r>
            <a:r>
              <a:rPr lang="ru-RU" b="1" dirty="0" err="1" smtClean="0">
                <a:solidFill>
                  <a:srgbClr val="FF0000"/>
                </a:solidFill>
              </a:rPr>
              <a:t>ностей</a:t>
            </a:r>
            <a:endParaRPr lang="ru-RU" b="1" dirty="0">
              <a:solidFill>
                <a:srgbClr val="FF0000"/>
              </a:solidFill>
            </a:endParaRPr>
          </a:p>
        </p:txBody>
      </p:sp>
      <p:sp>
        <p:nvSpPr>
          <p:cNvPr id="8" name="Стрелка вниз 7"/>
          <p:cNvSpPr/>
          <p:nvPr/>
        </p:nvSpPr>
        <p:spPr>
          <a:xfrm>
            <a:off x="1563469" y="5060736"/>
            <a:ext cx="484632" cy="5042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9" name="TextBox 8"/>
          <p:cNvSpPr txBox="1"/>
          <p:nvPr/>
        </p:nvSpPr>
        <p:spPr>
          <a:xfrm>
            <a:off x="683568" y="5525624"/>
            <a:ext cx="2232248" cy="1169551"/>
          </a:xfrm>
          <a:prstGeom prst="rect">
            <a:avLst/>
          </a:prstGeom>
          <a:noFill/>
        </p:spPr>
        <p:txBody>
          <a:bodyPr wrap="square" rtlCol="0">
            <a:spAutoFit/>
          </a:bodyPr>
          <a:lstStyle/>
          <a:p>
            <a:pPr algn="ctr"/>
            <a:r>
              <a:rPr lang="ru-RU" sz="1400" b="1" u="sng" dirty="0" smtClean="0"/>
              <a:t>Программа формирования УУД</a:t>
            </a:r>
            <a:r>
              <a:rPr lang="ru-RU" sz="1400" b="1" dirty="0" smtClean="0"/>
              <a:t>:</a:t>
            </a:r>
          </a:p>
          <a:p>
            <a:pPr algn="ctr"/>
            <a:r>
              <a:rPr lang="ru-RU" sz="1400" b="1" dirty="0" smtClean="0"/>
              <a:t>содержит описание типовых задач по их </a:t>
            </a:r>
            <a:r>
              <a:rPr lang="ru-RU" sz="1400" b="1" u="sng" dirty="0" smtClean="0"/>
              <a:t>формированию</a:t>
            </a:r>
            <a:endParaRPr lang="ru-RU" sz="1400" b="1" u="sng" dirty="0"/>
          </a:p>
        </p:txBody>
      </p:sp>
      <p:sp>
        <p:nvSpPr>
          <p:cNvPr id="10" name="Стрелка вниз 9"/>
          <p:cNvSpPr/>
          <p:nvPr/>
        </p:nvSpPr>
        <p:spPr>
          <a:xfrm>
            <a:off x="4061155" y="5060735"/>
            <a:ext cx="484632" cy="45520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1" name="Стрелка вниз 10"/>
          <p:cNvSpPr/>
          <p:nvPr/>
        </p:nvSpPr>
        <p:spPr>
          <a:xfrm>
            <a:off x="6692841" y="5447591"/>
            <a:ext cx="484632" cy="40618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2" name="TextBox 11"/>
          <p:cNvSpPr txBox="1"/>
          <p:nvPr/>
        </p:nvSpPr>
        <p:spPr>
          <a:xfrm>
            <a:off x="3203848" y="5445224"/>
            <a:ext cx="2124236" cy="1169551"/>
          </a:xfrm>
          <a:prstGeom prst="rect">
            <a:avLst/>
          </a:prstGeom>
          <a:noFill/>
        </p:spPr>
        <p:txBody>
          <a:bodyPr wrap="square" rtlCol="0">
            <a:spAutoFit/>
          </a:bodyPr>
          <a:lstStyle/>
          <a:p>
            <a:pPr algn="ctr"/>
            <a:r>
              <a:rPr lang="ru-RU" sz="1400" b="1" u="sng" dirty="0" smtClean="0"/>
              <a:t>Программа развития УУД</a:t>
            </a:r>
            <a:r>
              <a:rPr lang="ru-RU" sz="1400" b="1" dirty="0" smtClean="0"/>
              <a:t>: содержит описание типовых задач по их </a:t>
            </a:r>
            <a:r>
              <a:rPr lang="ru-RU" sz="1400" b="1" u="sng" dirty="0" smtClean="0"/>
              <a:t>применению</a:t>
            </a:r>
            <a:endParaRPr lang="ru-RU" sz="1400" b="1" u="sng" dirty="0"/>
          </a:p>
        </p:txBody>
      </p:sp>
      <p:sp>
        <p:nvSpPr>
          <p:cNvPr id="13" name="TextBox 12"/>
          <p:cNvSpPr txBox="1"/>
          <p:nvPr/>
        </p:nvSpPr>
        <p:spPr>
          <a:xfrm>
            <a:off x="5723632" y="5688449"/>
            <a:ext cx="2423051" cy="1169551"/>
          </a:xfrm>
          <a:prstGeom prst="rect">
            <a:avLst/>
          </a:prstGeom>
          <a:noFill/>
        </p:spPr>
        <p:txBody>
          <a:bodyPr wrap="square" rtlCol="0">
            <a:spAutoFit/>
          </a:bodyPr>
          <a:lstStyle/>
          <a:p>
            <a:pPr algn="ctr"/>
            <a:r>
              <a:rPr lang="ru-RU" sz="1400" b="1" u="sng" dirty="0" smtClean="0"/>
              <a:t>Программа развития УУД</a:t>
            </a:r>
            <a:r>
              <a:rPr lang="ru-RU" sz="1400" b="1" dirty="0" smtClean="0"/>
              <a:t>: обеспечивает их </a:t>
            </a:r>
            <a:r>
              <a:rPr lang="ru-RU" sz="1400" b="1" u="sng" dirty="0" smtClean="0"/>
              <a:t>использование</a:t>
            </a:r>
            <a:r>
              <a:rPr lang="ru-RU" sz="1400" b="1" dirty="0" smtClean="0"/>
              <a:t> в учебной, познавательной и социальной практике</a:t>
            </a:r>
            <a:endParaRPr lang="ru-RU" sz="1400" b="1" dirty="0"/>
          </a:p>
        </p:txBody>
      </p:sp>
      <p:sp>
        <p:nvSpPr>
          <p:cNvPr id="14" name="TextBox 13"/>
          <p:cNvSpPr txBox="1"/>
          <p:nvPr/>
        </p:nvSpPr>
        <p:spPr>
          <a:xfrm>
            <a:off x="77593" y="4098113"/>
            <a:ext cx="3456385" cy="646331"/>
          </a:xfrm>
          <a:prstGeom prst="rect">
            <a:avLst/>
          </a:prstGeom>
          <a:noFill/>
        </p:spPr>
        <p:txBody>
          <a:bodyPr wrap="square" rtlCol="0">
            <a:spAutoFit/>
          </a:bodyPr>
          <a:lstStyle/>
          <a:p>
            <a:r>
              <a:rPr lang="ru-RU" b="1" i="1" u="sng" dirty="0" smtClean="0">
                <a:solidFill>
                  <a:srgbClr val="FF0000"/>
                </a:solidFill>
              </a:rPr>
              <a:t>Метапредметные результаты освоения ООП</a:t>
            </a:r>
            <a:endParaRPr lang="ru-RU" b="1" i="1" u="sng" dirty="0">
              <a:solidFill>
                <a:srgbClr val="FF0000"/>
              </a:solidFill>
            </a:endParaRPr>
          </a:p>
        </p:txBody>
      </p:sp>
      <p:sp>
        <p:nvSpPr>
          <p:cNvPr id="15" name="TextBox 14"/>
          <p:cNvSpPr txBox="1"/>
          <p:nvPr/>
        </p:nvSpPr>
        <p:spPr>
          <a:xfrm>
            <a:off x="395536" y="2774674"/>
            <a:ext cx="2487031"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ru-RU" sz="1600" b="1" dirty="0" smtClean="0"/>
              <a:t>Освоение опыта по получению нового предметного знания, освоение основ научного знания</a:t>
            </a:r>
            <a:endParaRPr lang="ru-RU" sz="1600" b="1" dirty="0"/>
          </a:p>
        </p:txBody>
      </p:sp>
      <p:sp>
        <p:nvSpPr>
          <p:cNvPr id="16" name="TextBox 15"/>
          <p:cNvSpPr txBox="1"/>
          <p:nvPr/>
        </p:nvSpPr>
        <p:spPr>
          <a:xfrm>
            <a:off x="3020005" y="2282231"/>
            <a:ext cx="2491922"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ru-RU" sz="3200" b="1" dirty="0" smtClean="0">
                <a:cs typeface="Times New Roman" pitchFamily="18" charset="0"/>
              </a:rPr>
              <a:t>+</a:t>
            </a:r>
            <a:r>
              <a:rPr lang="ru-RU" sz="1600" b="1" dirty="0" smtClean="0">
                <a:cs typeface="Times New Roman" pitchFamily="18" charset="0"/>
              </a:rPr>
              <a:t> преобразование и применение предмет-</a:t>
            </a:r>
            <a:r>
              <a:rPr lang="ru-RU" sz="1600" b="1" dirty="0" err="1" smtClean="0">
                <a:cs typeface="Times New Roman" pitchFamily="18" charset="0"/>
              </a:rPr>
              <a:t>ных</a:t>
            </a:r>
            <a:r>
              <a:rPr lang="ru-RU" sz="1600" b="1" dirty="0" smtClean="0">
                <a:cs typeface="Times New Roman" pitchFamily="18" charset="0"/>
              </a:rPr>
              <a:t> знаний в учебных, учебно-проектных и социально-проектных ситуациях </a:t>
            </a:r>
            <a:endParaRPr lang="ru-RU" sz="1600" b="1" dirty="0">
              <a:cs typeface="Times New Roman" pitchFamily="18" charset="0"/>
            </a:endParaRPr>
          </a:p>
        </p:txBody>
      </p:sp>
      <p:sp>
        <p:nvSpPr>
          <p:cNvPr id="17" name="TextBox 16"/>
          <p:cNvSpPr txBox="1"/>
          <p:nvPr/>
        </p:nvSpPr>
        <p:spPr>
          <a:xfrm>
            <a:off x="5667335" y="1251179"/>
            <a:ext cx="3240360"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ru-RU" sz="3200" b="1" dirty="0" smtClean="0"/>
              <a:t>+</a:t>
            </a:r>
            <a:r>
              <a:rPr lang="ru-RU" sz="1600" b="1" dirty="0" smtClean="0"/>
              <a:t> освоенные обучающимися умения, специфические для данной предметной области, позволяющие самостоятельно проектировать индивиду-</a:t>
            </a:r>
            <a:r>
              <a:rPr lang="ru-RU" sz="1600" b="1" dirty="0" err="1" smtClean="0"/>
              <a:t>альный</a:t>
            </a:r>
            <a:r>
              <a:rPr lang="ru-RU" sz="1600" b="1" dirty="0" smtClean="0"/>
              <a:t> образовательный маршрут</a:t>
            </a:r>
            <a:endParaRPr lang="ru-RU" sz="1600" b="1" dirty="0"/>
          </a:p>
        </p:txBody>
      </p:sp>
      <p:sp>
        <p:nvSpPr>
          <p:cNvPr id="18" name="TextBox 17"/>
          <p:cNvSpPr txBox="1"/>
          <p:nvPr/>
        </p:nvSpPr>
        <p:spPr>
          <a:xfrm>
            <a:off x="34016" y="1959065"/>
            <a:ext cx="3456385" cy="646331"/>
          </a:xfrm>
          <a:prstGeom prst="rect">
            <a:avLst/>
          </a:prstGeom>
          <a:noFill/>
        </p:spPr>
        <p:txBody>
          <a:bodyPr wrap="square" rtlCol="0">
            <a:spAutoFit/>
          </a:bodyPr>
          <a:lstStyle/>
          <a:p>
            <a:r>
              <a:rPr lang="ru-RU" b="1" i="1" u="sng" dirty="0" smtClean="0"/>
              <a:t>Предметные результаты освоения ООП</a:t>
            </a:r>
            <a:endParaRPr lang="ru-RU" b="1" i="1" u="sng" dirty="0"/>
          </a:p>
        </p:txBody>
      </p:sp>
      <p:sp>
        <p:nvSpPr>
          <p:cNvPr id="19" name="TextBox 18"/>
          <p:cNvSpPr txBox="1"/>
          <p:nvPr/>
        </p:nvSpPr>
        <p:spPr>
          <a:xfrm>
            <a:off x="3203848" y="787334"/>
            <a:ext cx="2308079"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ru-RU" b="1" i="1" dirty="0" smtClean="0">
                <a:solidFill>
                  <a:srgbClr val="FF0000"/>
                </a:solidFill>
              </a:rPr>
              <a:t>+ Предпрофильная подготовка, учеб-</a:t>
            </a:r>
            <a:r>
              <a:rPr lang="ru-RU" b="1" i="1" dirty="0" err="1" smtClean="0">
                <a:solidFill>
                  <a:srgbClr val="FF0000"/>
                </a:solidFill>
              </a:rPr>
              <a:t>ное</a:t>
            </a:r>
            <a:r>
              <a:rPr lang="ru-RU" b="1" i="1" dirty="0" smtClean="0">
                <a:solidFill>
                  <a:srgbClr val="FF0000"/>
                </a:solidFill>
              </a:rPr>
              <a:t> и социальное проектирование</a:t>
            </a:r>
            <a:endParaRPr lang="ru-RU" b="1" i="1" dirty="0">
              <a:solidFill>
                <a:srgbClr val="FF0000"/>
              </a:solidFill>
            </a:endParaRPr>
          </a:p>
        </p:txBody>
      </p:sp>
      <p:sp>
        <p:nvSpPr>
          <p:cNvPr id="20" name="TextBox 19"/>
          <p:cNvSpPr txBox="1"/>
          <p:nvPr/>
        </p:nvSpPr>
        <p:spPr>
          <a:xfrm>
            <a:off x="5793532" y="464169"/>
            <a:ext cx="3275856"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b="1" i="1" dirty="0" smtClean="0">
                <a:solidFill>
                  <a:srgbClr val="FF0000"/>
                </a:solidFill>
              </a:rPr>
              <a:t>+ Профильная подготовка, Индивидуальное проектирование, ИУП</a:t>
            </a:r>
            <a:endParaRPr lang="ru-RU" b="1" i="1" dirty="0">
              <a:solidFill>
                <a:srgbClr val="FF0000"/>
              </a:solidFill>
            </a:endParaRPr>
          </a:p>
        </p:txBody>
      </p:sp>
      <p:sp>
        <p:nvSpPr>
          <p:cNvPr id="21" name="TextBox 20"/>
          <p:cNvSpPr txBox="1"/>
          <p:nvPr/>
        </p:nvSpPr>
        <p:spPr>
          <a:xfrm>
            <a:off x="321222" y="468489"/>
            <a:ext cx="26356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b="1" i="1" u="sng" dirty="0" smtClean="0">
                <a:solidFill>
                  <a:srgbClr val="FF0000"/>
                </a:solidFill>
              </a:rPr>
              <a:t>Формат образования</a:t>
            </a:r>
            <a:endParaRPr lang="ru-RU" b="1" i="1" u="sng" dirty="0">
              <a:solidFill>
                <a:srgbClr val="FF0000"/>
              </a:solidFill>
            </a:endParaRPr>
          </a:p>
        </p:txBody>
      </p:sp>
      <p:sp>
        <p:nvSpPr>
          <p:cNvPr id="22" name="TextBox 21"/>
          <p:cNvSpPr txBox="1"/>
          <p:nvPr/>
        </p:nvSpPr>
        <p:spPr>
          <a:xfrm>
            <a:off x="34016" y="1081902"/>
            <a:ext cx="3126255" cy="830997"/>
          </a:xfrm>
          <a:prstGeom prst="rect">
            <a:avLst/>
          </a:prstGeom>
          <a:noFill/>
        </p:spPr>
        <p:txBody>
          <a:bodyPr wrap="square" rtlCol="0">
            <a:spAutoFit/>
          </a:bodyPr>
          <a:lstStyle/>
          <a:p>
            <a:r>
              <a:rPr lang="ru-RU" sz="1600" b="1" dirty="0" smtClean="0">
                <a:solidFill>
                  <a:srgbClr val="FF0000"/>
                </a:solidFill>
              </a:rPr>
              <a:t>Личностно-ориентированные и развивающие образовательные технологии</a:t>
            </a:r>
            <a:endParaRPr lang="ru-RU" sz="1600" b="1" dirty="0">
              <a:solidFill>
                <a:srgbClr val="FF0000"/>
              </a:solidFill>
            </a:endParaRPr>
          </a:p>
        </p:txBody>
      </p:sp>
    </p:spTree>
    <p:extLst>
      <p:ext uri="{BB962C8B-B14F-4D97-AF65-F5344CB8AC3E}">
        <p14:creationId xmlns:p14="http://schemas.microsoft.com/office/powerpoint/2010/main" xmlns="" val="311890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1680" y="281568"/>
            <a:ext cx="72008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800" dirty="0" smtClean="0">
                <a:latin typeface="Monotype Corsiva" pitchFamily="66" charset="0"/>
              </a:rPr>
              <a:t>Преемственность в индивидуализации образования</a:t>
            </a:r>
            <a:endParaRPr lang="ru-RU" sz="2800" dirty="0">
              <a:latin typeface="Monotype Corsiva" pitchFamily="66"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xmlns="" val="104104918"/>
              </p:ext>
            </p:extLst>
          </p:nvPr>
        </p:nvGraphicFramePr>
        <p:xfrm>
          <a:off x="864880" y="980728"/>
          <a:ext cx="7560840" cy="2189355"/>
        </p:xfrm>
        <a:graphic>
          <a:graphicData uri="http://schemas.openxmlformats.org/drawingml/2006/table">
            <a:tbl>
              <a:tblPr firstRow="1" bandRow="1">
                <a:tableStyleId>{5C22544A-7EE6-4342-B048-85BDC9FD1C3A}</a:tableStyleId>
              </a:tblPr>
              <a:tblGrid>
                <a:gridCol w="1728193"/>
                <a:gridCol w="2232248"/>
                <a:gridCol w="3600399"/>
              </a:tblGrid>
              <a:tr h="879872">
                <a:tc>
                  <a:txBody>
                    <a:bodyPr/>
                    <a:lstStyle/>
                    <a:p>
                      <a:pPr algn="ctr"/>
                      <a:r>
                        <a:rPr lang="ru-RU" dirty="0" smtClean="0">
                          <a:solidFill>
                            <a:schemeClr val="bg1"/>
                          </a:solidFill>
                        </a:rPr>
                        <a:t>Ступень школьного образования</a:t>
                      </a:r>
                      <a:endParaRPr lang="ru-RU" dirty="0">
                        <a:solidFill>
                          <a:schemeClr val="bg1"/>
                        </a:solidFill>
                      </a:endParaRPr>
                    </a:p>
                  </a:txBody>
                  <a:tcPr/>
                </a:tc>
                <a:tc>
                  <a:txBody>
                    <a:bodyPr/>
                    <a:lstStyle/>
                    <a:p>
                      <a:pPr algn="ctr"/>
                      <a:r>
                        <a:rPr lang="ru-RU" dirty="0" smtClean="0">
                          <a:solidFill>
                            <a:schemeClr val="bg1"/>
                          </a:solidFill>
                        </a:rPr>
                        <a:t>Обязательная часть </a:t>
                      </a:r>
                      <a:endParaRPr lang="ru-RU" dirty="0">
                        <a:solidFill>
                          <a:schemeClr val="bg1"/>
                        </a:solidFill>
                      </a:endParaRPr>
                    </a:p>
                  </a:txBody>
                  <a:tcPr/>
                </a:tc>
                <a:tc>
                  <a:txBody>
                    <a:bodyPr/>
                    <a:lstStyle/>
                    <a:p>
                      <a:pPr algn="ctr"/>
                      <a:r>
                        <a:rPr lang="ru-RU" dirty="0" smtClean="0">
                          <a:solidFill>
                            <a:schemeClr val="bg1"/>
                          </a:solidFill>
                        </a:rPr>
                        <a:t>Часть, формируемая участниками образовательного процесса</a:t>
                      </a:r>
                      <a:endParaRPr lang="ru-RU" dirty="0">
                        <a:solidFill>
                          <a:schemeClr val="bg1"/>
                        </a:solidFill>
                      </a:endParaRPr>
                    </a:p>
                  </a:txBody>
                  <a:tcPr/>
                </a:tc>
              </a:tr>
              <a:tr h="484210">
                <a:tc>
                  <a:txBody>
                    <a:bodyPr/>
                    <a:lstStyle/>
                    <a:p>
                      <a:r>
                        <a:rPr lang="ru-RU" dirty="0" smtClean="0"/>
                        <a:t>Начальная</a:t>
                      </a:r>
                      <a:endParaRPr lang="ru-RU" dirty="0"/>
                    </a:p>
                  </a:txBody>
                  <a:tcPr/>
                </a:tc>
                <a:tc>
                  <a:txBody>
                    <a:bodyPr/>
                    <a:lstStyle/>
                    <a:p>
                      <a:pPr algn="ctr"/>
                      <a:r>
                        <a:rPr lang="ru-RU" dirty="0" smtClean="0"/>
                        <a:t>80%</a:t>
                      </a:r>
                      <a:endParaRPr lang="ru-RU" dirty="0"/>
                    </a:p>
                  </a:txBody>
                  <a:tcPr/>
                </a:tc>
                <a:tc>
                  <a:txBody>
                    <a:bodyPr/>
                    <a:lstStyle/>
                    <a:p>
                      <a:pPr algn="ctr"/>
                      <a:r>
                        <a:rPr lang="ru-RU" dirty="0" smtClean="0"/>
                        <a:t>20%</a:t>
                      </a:r>
                      <a:endParaRPr lang="ru-RU" dirty="0"/>
                    </a:p>
                  </a:txBody>
                  <a:tcPr/>
                </a:tc>
              </a:tr>
              <a:tr h="424985">
                <a:tc>
                  <a:txBody>
                    <a:bodyPr/>
                    <a:lstStyle/>
                    <a:p>
                      <a:r>
                        <a:rPr lang="ru-RU" dirty="0" smtClean="0"/>
                        <a:t>Основная</a:t>
                      </a:r>
                      <a:endParaRPr lang="ru-RU" dirty="0"/>
                    </a:p>
                  </a:txBody>
                  <a:tcPr/>
                </a:tc>
                <a:tc>
                  <a:txBody>
                    <a:bodyPr/>
                    <a:lstStyle/>
                    <a:p>
                      <a:pPr algn="ctr"/>
                      <a:r>
                        <a:rPr lang="ru-RU" dirty="0" smtClean="0"/>
                        <a:t>70%</a:t>
                      </a:r>
                      <a:endParaRPr lang="ru-RU" dirty="0"/>
                    </a:p>
                  </a:txBody>
                  <a:tcPr/>
                </a:tc>
                <a:tc>
                  <a:txBody>
                    <a:bodyPr/>
                    <a:lstStyle/>
                    <a:p>
                      <a:pPr algn="ctr"/>
                      <a:r>
                        <a:rPr lang="ru-RU" dirty="0" smtClean="0"/>
                        <a:t>30%</a:t>
                      </a:r>
                      <a:endParaRPr lang="ru-RU" dirty="0"/>
                    </a:p>
                  </a:txBody>
                  <a:tcPr/>
                </a:tc>
              </a:tr>
              <a:tr h="351078">
                <a:tc>
                  <a:txBody>
                    <a:bodyPr/>
                    <a:lstStyle/>
                    <a:p>
                      <a:r>
                        <a:rPr lang="ru-RU" dirty="0" smtClean="0"/>
                        <a:t>Старшая</a:t>
                      </a:r>
                      <a:endParaRPr lang="ru-RU" dirty="0"/>
                    </a:p>
                  </a:txBody>
                  <a:tcPr/>
                </a:tc>
                <a:tc>
                  <a:txBody>
                    <a:bodyPr/>
                    <a:lstStyle/>
                    <a:p>
                      <a:pPr algn="ctr"/>
                      <a:r>
                        <a:rPr lang="ru-RU" dirty="0" smtClean="0"/>
                        <a:t>2/3</a:t>
                      </a:r>
                      <a:endParaRPr lang="ru-RU" dirty="0"/>
                    </a:p>
                  </a:txBody>
                  <a:tcPr/>
                </a:tc>
                <a:tc>
                  <a:txBody>
                    <a:bodyPr/>
                    <a:lstStyle/>
                    <a:p>
                      <a:pPr algn="ctr"/>
                      <a:r>
                        <a:rPr lang="ru-RU" dirty="0" smtClean="0"/>
                        <a:t>1/3</a:t>
                      </a:r>
                      <a:endParaRPr lang="ru-RU" dirty="0"/>
                    </a:p>
                  </a:txBody>
                  <a:tcPr/>
                </a:tc>
              </a:tr>
            </a:tbl>
          </a:graphicData>
        </a:graphic>
      </p:graphicFrame>
      <p:sp>
        <p:nvSpPr>
          <p:cNvPr id="6" name="TextBox 5"/>
          <p:cNvSpPr txBox="1"/>
          <p:nvPr/>
        </p:nvSpPr>
        <p:spPr>
          <a:xfrm>
            <a:off x="1261751" y="3212976"/>
            <a:ext cx="6768752"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2400" u="sng" dirty="0" smtClean="0">
                <a:latin typeface="Monotype Corsiva" pitchFamily="66" charset="0"/>
              </a:rPr>
              <a:t>Учебный план </a:t>
            </a:r>
            <a:r>
              <a:rPr lang="ru-RU" sz="2400" dirty="0" smtClean="0">
                <a:latin typeface="Monotype Corsiva" pitchFamily="66" charset="0"/>
              </a:rPr>
              <a:t>в старшей школе: обязательные  учебные предметы + дополнительные учебные предметы/курсы по выбору + общие для всех учебные предметы</a:t>
            </a:r>
            <a:endParaRPr lang="ru-RU" sz="2400" dirty="0">
              <a:latin typeface="Monotype Corsiva" pitchFamily="66" charset="0"/>
            </a:endParaRPr>
          </a:p>
        </p:txBody>
      </p:sp>
      <p:sp>
        <p:nvSpPr>
          <p:cNvPr id="7" name="TextBox 6"/>
          <p:cNvSpPr txBox="1"/>
          <p:nvPr/>
        </p:nvSpPr>
        <p:spPr>
          <a:xfrm>
            <a:off x="-98378" y="4486541"/>
            <a:ext cx="455780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2400" u="sng" dirty="0" smtClean="0">
                <a:latin typeface="Monotype Corsiva" pitchFamily="66" charset="0"/>
              </a:rPr>
              <a:t>Выбор ребенка</a:t>
            </a:r>
            <a:r>
              <a:rPr lang="ru-RU" sz="2400" dirty="0" smtClean="0">
                <a:latin typeface="Monotype Corsiva" pitchFamily="66" charset="0"/>
              </a:rPr>
              <a:t>: базовый уровень </a:t>
            </a:r>
          </a:p>
          <a:p>
            <a:pPr algn="ctr"/>
            <a:r>
              <a:rPr lang="ru-RU" sz="2400" dirty="0" smtClean="0">
                <a:latin typeface="Monotype Corsiva" pitchFamily="66" charset="0"/>
              </a:rPr>
              <a:t>+  углубленный уровень + освоение интегрированных предметов</a:t>
            </a:r>
            <a:endParaRPr lang="ru-RU" sz="2400" dirty="0">
              <a:latin typeface="Monotype Corsiva" pitchFamily="66" charset="0"/>
            </a:endParaRPr>
          </a:p>
        </p:txBody>
      </p:sp>
      <p:sp>
        <p:nvSpPr>
          <p:cNvPr id="8" name="Выгнутая вправо стрелка 7"/>
          <p:cNvSpPr/>
          <p:nvPr/>
        </p:nvSpPr>
        <p:spPr>
          <a:xfrm>
            <a:off x="8030503" y="3618648"/>
            <a:ext cx="731520" cy="17922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9" name="TextBox 8"/>
          <p:cNvSpPr txBox="1"/>
          <p:nvPr/>
        </p:nvSpPr>
        <p:spPr>
          <a:xfrm>
            <a:off x="5825458" y="4777823"/>
            <a:ext cx="230425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2400" dirty="0" smtClean="0">
                <a:latin typeface="Monotype Corsiva" pitchFamily="66" charset="0"/>
              </a:rPr>
              <a:t>Индивидуальный проект</a:t>
            </a:r>
            <a:endParaRPr lang="ru-RU" sz="2400" dirty="0">
              <a:latin typeface="Monotype Corsiva" pitchFamily="66" charset="0"/>
            </a:endParaRPr>
          </a:p>
        </p:txBody>
      </p:sp>
      <p:sp>
        <p:nvSpPr>
          <p:cNvPr id="10" name="TextBox 9"/>
          <p:cNvSpPr txBox="1"/>
          <p:nvPr/>
        </p:nvSpPr>
        <p:spPr>
          <a:xfrm>
            <a:off x="5929322" y="5214950"/>
            <a:ext cx="428628"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4400" dirty="0" smtClean="0">
                <a:solidFill>
                  <a:srgbClr val="FF0000"/>
                </a:solidFill>
              </a:rPr>
              <a:t>+</a:t>
            </a:r>
            <a:endParaRPr lang="ru-RU" sz="4400" dirty="0">
              <a:solidFill>
                <a:srgbClr val="FF0000"/>
              </a:solidFill>
            </a:endParaRPr>
          </a:p>
        </p:txBody>
      </p:sp>
      <p:sp>
        <p:nvSpPr>
          <p:cNvPr id="11" name="TextBox 10"/>
          <p:cNvSpPr txBox="1"/>
          <p:nvPr/>
        </p:nvSpPr>
        <p:spPr>
          <a:xfrm>
            <a:off x="1192297" y="6176603"/>
            <a:ext cx="6907660"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sz="2400" b="1" dirty="0" smtClean="0"/>
              <a:t>Индивидуальный образовательный маршрут</a:t>
            </a:r>
            <a:endParaRPr lang="ru-RU" sz="2400" b="1" dirty="0"/>
          </a:p>
        </p:txBody>
      </p:sp>
      <p:sp>
        <p:nvSpPr>
          <p:cNvPr id="12" name="TextBox 11"/>
          <p:cNvSpPr txBox="1"/>
          <p:nvPr/>
        </p:nvSpPr>
        <p:spPr>
          <a:xfrm>
            <a:off x="4089388" y="4814056"/>
            <a:ext cx="481222" cy="769441"/>
          </a:xfrm>
          <a:prstGeom prst="rect">
            <a:avLst/>
          </a:prstGeom>
          <a:noFill/>
        </p:spPr>
        <p:txBody>
          <a:bodyPr wrap="none" rtlCol="0">
            <a:spAutoFit/>
          </a:bodyPr>
          <a:lstStyle/>
          <a:p>
            <a:r>
              <a:rPr lang="ru-RU" sz="4400" dirty="0" smtClean="0">
                <a:solidFill>
                  <a:srgbClr val="FF0000"/>
                </a:solidFill>
              </a:rPr>
              <a:t>+</a:t>
            </a:r>
            <a:endParaRPr lang="ru-RU" sz="4400" dirty="0">
              <a:solidFill>
                <a:srgbClr val="FF0000"/>
              </a:solidFill>
            </a:endParaRPr>
          </a:p>
        </p:txBody>
      </p:sp>
      <p:sp>
        <p:nvSpPr>
          <p:cNvPr id="13" name="TextBox 12"/>
          <p:cNvSpPr txBox="1"/>
          <p:nvPr/>
        </p:nvSpPr>
        <p:spPr>
          <a:xfrm>
            <a:off x="4459425" y="4821075"/>
            <a:ext cx="1366033"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400" dirty="0" smtClean="0">
                <a:latin typeface="Monotype Corsiva" pitchFamily="66" charset="0"/>
              </a:rPr>
              <a:t>Учебный профиль</a:t>
            </a:r>
            <a:endParaRPr lang="ru-RU" sz="2400" dirty="0">
              <a:latin typeface="Monotype Corsiva" pitchFamily="66" charset="0"/>
            </a:endParaRPr>
          </a:p>
        </p:txBody>
      </p:sp>
      <p:sp>
        <p:nvSpPr>
          <p:cNvPr id="14" name="Правая фигурная скобка 13"/>
          <p:cNvSpPr/>
          <p:nvPr/>
        </p:nvSpPr>
        <p:spPr>
          <a:xfrm rot="5400000">
            <a:off x="4129440" y="3284864"/>
            <a:ext cx="511714" cy="5184577"/>
          </a:xfrm>
          <a:prstGeom prst="rightBrace">
            <a:avLst>
              <a:gd name="adj1" fmla="val 8333"/>
              <a:gd name="adj2" fmla="val 5049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xmlns="" val="80478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329642" cy="57150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ru-RU" sz="3200" dirty="0" smtClean="0"/>
              <a:t>«Дорожная карта» - «точки отсчета»</a:t>
            </a:r>
            <a:endParaRPr lang="ru-RU" sz="3200" dirty="0"/>
          </a:p>
        </p:txBody>
      </p:sp>
      <p:cxnSp>
        <p:nvCxnSpPr>
          <p:cNvPr id="5" name="Прямая со стрелкой 4"/>
          <p:cNvCxnSpPr/>
          <p:nvPr/>
        </p:nvCxnSpPr>
        <p:spPr>
          <a:xfrm rot="5400000" flipH="1" flipV="1">
            <a:off x="-2465437" y="3607595"/>
            <a:ext cx="564439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357158" y="6429396"/>
            <a:ext cx="814393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Группа 10"/>
          <p:cNvGrpSpPr/>
          <p:nvPr/>
        </p:nvGrpSpPr>
        <p:grpSpPr>
          <a:xfrm>
            <a:off x="1857356" y="2643182"/>
            <a:ext cx="428628" cy="3787008"/>
            <a:chOff x="714348" y="1500174"/>
            <a:chExt cx="428628" cy="4930016"/>
          </a:xfrm>
          <a:solidFill>
            <a:srgbClr val="FF0000"/>
          </a:solidFill>
        </p:grpSpPr>
        <p:cxnSp>
          <p:nvCxnSpPr>
            <p:cNvPr id="9" name="Прямая соединительная линия 8"/>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 name="5-конечная звезда 9"/>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 name="Группа 14"/>
          <p:cNvGrpSpPr/>
          <p:nvPr/>
        </p:nvGrpSpPr>
        <p:grpSpPr>
          <a:xfrm>
            <a:off x="500034" y="1428736"/>
            <a:ext cx="428628" cy="5000660"/>
            <a:chOff x="714348" y="1500174"/>
            <a:chExt cx="428628" cy="4930016"/>
          </a:xfrm>
          <a:solidFill>
            <a:srgbClr val="FF0000"/>
          </a:solidFill>
        </p:grpSpPr>
        <p:cxnSp>
          <p:nvCxnSpPr>
            <p:cNvPr id="16" name="Прямая соединительная линия 15"/>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5-конечная звезда 16"/>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 name="Группа 17"/>
          <p:cNvGrpSpPr/>
          <p:nvPr/>
        </p:nvGrpSpPr>
        <p:grpSpPr>
          <a:xfrm>
            <a:off x="6000760" y="1857364"/>
            <a:ext cx="428628" cy="4572008"/>
            <a:chOff x="714348" y="1500174"/>
            <a:chExt cx="428628" cy="4930016"/>
          </a:xfrm>
          <a:solidFill>
            <a:srgbClr val="FF0000"/>
          </a:solidFill>
        </p:grpSpPr>
        <p:cxnSp>
          <p:nvCxnSpPr>
            <p:cNvPr id="19" name="Прямая соединительная линия 18"/>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5-конечная звезда 19"/>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 name="Группа 20"/>
          <p:cNvGrpSpPr/>
          <p:nvPr/>
        </p:nvGrpSpPr>
        <p:grpSpPr>
          <a:xfrm>
            <a:off x="4357686" y="3429000"/>
            <a:ext cx="428628" cy="3001190"/>
            <a:chOff x="714348" y="1500174"/>
            <a:chExt cx="428628" cy="4930016"/>
          </a:xfrm>
          <a:solidFill>
            <a:srgbClr val="FF0000"/>
          </a:solidFill>
        </p:grpSpPr>
        <p:cxnSp>
          <p:nvCxnSpPr>
            <p:cNvPr id="22" name="Прямая соединительная линия 21"/>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5-конечная звезда 22"/>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1" name="Группа 23"/>
          <p:cNvGrpSpPr/>
          <p:nvPr/>
        </p:nvGrpSpPr>
        <p:grpSpPr>
          <a:xfrm>
            <a:off x="2643174" y="1928802"/>
            <a:ext cx="428628" cy="4500570"/>
            <a:chOff x="714348" y="1500174"/>
            <a:chExt cx="428628" cy="4930016"/>
          </a:xfrm>
          <a:solidFill>
            <a:srgbClr val="FF0000"/>
          </a:solidFill>
        </p:grpSpPr>
        <p:cxnSp>
          <p:nvCxnSpPr>
            <p:cNvPr id="25" name="Прямая соединительная линия 24"/>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5-конечная звезда 25"/>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26"/>
          <p:cNvGrpSpPr/>
          <p:nvPr/>
        </p:nvGrpSpPr>
        <p:grpSpPr>
          <a:xfrm>
            <a:off x="6715140" y="1214422"/>
            <a:ext cx="428628" cy="5214950"/>
            <a:chOff x="714348" y="1500174"/>
            <a:chExt cx="428628" cy="4930016"/>
          </a:xfrm>
          <a:solidFill>
            <a:srgbClr val="FF0000"/>
          </a:solidFill>
        </p:grpSpPr>
        <p:cxnSp>
          <p:nvCxnSpPr>
            <p:cNvPr id="28" name="Прямая соединительная линия 27"/>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5-конечная звезда 28"/>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3" name="Группа 29"/>
          <p:cNvGrpSpPr/>
          <p:nvPr/>
        </p:nvGrpSpPr>
        <p:grpSpPr>
          <a:xfrm>
            <a:off x="3500430" y="1500174"/>
            <a:ext cx="428628" cy="4929198"/>
            <a:chOff x="714348" y="1500174"/>
            <a:chExt cx="428628" cy="4930016"/>
          </a:xfrm>
          <a:solidFill>
            <a:srgbClr val="FF0000"/>
          </a:solidFill>
        </p:grpSpPr>
        <p:cxnSp>
          <p:nvCxnSpPr>
            <p:cNvPr id="31" name="Прямая соединительная линия 30"/>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 name="5-конечная звезда 31"/>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 name="Группа 32"/>
          <p:cNvGrpSpPr/>
          <p:nvPr/>
        </p:nvGrpSpPr>
        <p:grpSpPr>
          <a:xfrm>
            <a:off x="1142976" y="3786190"/>
            <a:ext cx="428628" cy="2643182"/>
            <a:chOff x="714348" y="1500174"/>
            <a:chExt cx="428628" cy="4930016"/>
          </a:xfrm>
          <a:solidFill>
            <a:srgbClr val="FF0000"/>
          </a:solidFill>
        </p:grpSpPr>
        <p:cxnSp>
          <p:nvCxnSpPr>
            <p:cNvPr id="34" name="Прямая соединительная линия 33"/>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5-конечная звезда 34"/>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 name="Группа 35"/>
          <p:cNvGrpSpPr/>
          <p:nvPr/>
        </p:nvGrpSpPr>
        <p:grpSpPr>
          <a:xfrm>
            <a:off x="5214942" y="2714620"/>
            <a:ext cx="428628" cy="3714752"/>
            <a:chOff x="714348" y="1500174"/>
            <a:chExt cx="428628" cy="4930016"/>
          </a:xfrm>
          <a:solidFill>
            <a:srgbClr val="FF0000"/>
          </a:solidFill>
        </p:grpSpPr>
        <p:cxnSp>
          <p:nvCxnSpPr>
            <p:cNvPr id="37" name="Прямая соединительная линия 36"/>
            <p:cNvCxnSpPr/>
            <p:nvPr/>
          </p:nvCxnSpPr>
          <p:spPr>
            <a:xfrm rot="5400000">
              <a:off x="-1357354" y="4143380"/>
              <a:ext cx="4572032" cy="1588"/>
            </a:xfrm>
            <a:prstGeom prst="line">
              <a:avLst/>
            </a:prstGeom>
            <a:grpFill/>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5-конечная звезда 37"/>
            <p:cNvSpPr/>
            <p:nvPr/>
          </p:nvSpPr>
          <p:spPr>
            <a:xfrm>
              <a:off x="714348" y="1500174"/>
              <a:ext cx="428628" cy="428628"/>
            </a:xfrm>
            <a:prstGeom prst="star5">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6" name="TextBox 45"/>
          <p:cNvSpPr txBox="1"/>
          <p:nvPr/>
        </p:nvSpPr>
        <p:spPr>
          <a:xfrm>
            <a:off x="285720"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2012</a:t>
            </a:r>
            <a:endParaRPr lang="ru-RU" dirty="0"/>
          </a:p>
        </p:txBody>
      </p:sp>
      <p:sp>
        <p:nvSpPr>
          <p:cNvPr id="47" name="TextBox 46"/>
          <p:cNvSpPr txBox="1"/>
          <p:nvPr/>
        </p:nvSpPr>
        <p:spPr>
          <a:xfrm>
            <a:off x="1071538"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2013</a:t>
            </a:r>
            <a:endParaRPr lang="ru-RU" dirty="0"/>
          </a:p>
        </p:txBody>
      </p:sp>
      <p:sp>
        <p:nvSpPr>
          <p:cNvPr id="48" name="TextBox 47"/>
          <p:cNvSpPr txBox="1"/>
          <p:nvPr/>
        </p:nvSpPr>
        <p:spPr>
          <a:xfrm>
            <a:off x="2571736"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2015</a:t>
            </a:r>
            <a:endParaRPr lang="ru-RU" dirty="0"/>
          </a:p>
        </p:txBody>
      </p:sp>
      <p:sp>
        <p:nvSpPr>
          <p:cNvPr id="49" name="TextBox 48"/>
          <p:cNvSpPr txBox="1"/>
          <p:nvPr/>
        </p:nvSpPr>
        <p:spPr>
          <a:xfrm>
            <a:off x="1785918"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2014</a:t>
            </a:r>
            <a:endParaRPr lang="ru-RU" dirty="0"/>
          </a:p>
        </p:txBody>
      </p:sp>
      <p:sp>
        <p:nvSpPr>
          <p:cNvPr id="50" name="TextBox 49"/>
          <p:cNvSpPr txBox="1"/>
          <p:nvPr/>
        </p:nvSpPr>
        <p:spPr>
          <a:xfrm>
            <a:off x="3357554"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2016</a:t>
            </a:r>
            <a:endParaRPr lang="ru-RU" dirty="0"/>
          </a:p>
        </p:txBody>
      </p:sp>
      <p:sp>
        <p:nvSpPr>
          <p:cNvPr id="51" name="TextBox 50"/>
          <p:cNvSpPr txBox="1"/>
          <p:nvPr/>
        </p:nvSpPr>
        <p:spPr>
          <a:xfrm>
            <a:off x="4214810"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2017</a:t>
            </a:r>
            <a:endParaRPr lang="ru-RU" dirty="0"/>
          </a:p>
        </p:txBody>
      </p:sp>
      <p:sp>
        <p:nvSpPr>
          <p:cNvPr id="52" name="TextBox 51"/>
          <p:cNvSpPr txBox="1"/>
          <p:nvPr/>
        </p:nvSpPr>
        <p:spPr>
          <a:xfrm>
            <a:off x="5143504"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2018</a:t>
            </a:r>
            <a:endParaRPr lang="ru-RU" dirty="0"/>
          </a:p>
        </p:txBody>
      </p:sp>
      <p:sp>
        <p:nvSpPr>
          <p:cNvPr id="53" name="TextBox 52"/>
          <p:cNvSpPr txBox="1"/>
          <p:nvPr/>
        </p:nvSpPr>
        <p:spPr>
          <a:xfrm>
            <a:off x="5929322"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2019</a:t>
            </a:r>
            <a:endParaRPr lang="ru-RU" dirty="0"/>
          </a:p>
        </p:txBody>
      </p:sp>
      <p:sp>
        <p:nvSpPr>
          <p:cNvPr id="54" name="TextBox 53"/>
          <p:cNvSpPr txBox="1"/>
          <p:nvPr/>
        </p:nvSpPr>
        <p:spPr>
          <a:xfrm>
            <a:off x="6643702" y="6488668"/>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dirty="0" smtClean="0"/>
              <a:t>2020</a:t>
            </a:r>
            <a:endParaRPr lang="ru-RU" dirty="0"/>
          </a:p>
        </p:txBody>
      </p:sp>
      <p:sp>
        <p:nvSpPr>
          <p:cNvPr id="58" name="TextBox 57"/>
          <p:cNvSpPr txBox="1"/>
          <p:nvPr/>
        </p:nvSpPr>
        <p:spPr>
          <a:xfrm>
            <a:off x="214282" y="1000108"/>
            <a:ext cx="121444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200" b="1" dirty="0" smtClean="0">
                <a:latin typeface="Times New Roman" pitchFamily="18" charset="0"/>
                <a:cs typeface="Times New Roman" pitchFamily="18" charset="0"/>
              </a:rPr>
              <a:t>Переход на ФГОС НОО</a:t>
            </a:r>
            <a:endParaRPr lang="ru-RU" sz="1200" b="1" dirty="0">
              <a:latin typeface="Times New Roman" pitchFamily="18" charset="0"/>
              <a:cs typeface="Times New Roman" pitchFamily="18" charset="0"/>
            </a:endParaRPr>
          </a:p>
        </p:txBody>
      </p:sp>
      <p:sp>
        <p:nvSpPr>
          <p:cNvPr id="60" name="TextBox 59"/>
          <p:cNvSpPr txBox="1"/>
          <p:nvPr/>
        </p:nvSpPr>
        <p:spPr>
          <a:xfrm>
            <a:off x="6429388" y="785794"/>
            <a:ext cx="121444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1200" b="1" dirty="0" smtClean="0">
                <a:latin typeface="Times New Roman" pitchFamily="18" charset="0"/>
                <a:cs typeface="Times New Roman" pitchFamily="18" charset="0"/>
              </a:rPr>
              <a:t>Переход на ФГОС СОО</a:t>
            </a:r>
            <a:endParaRPr lang="ru-RU" sz="1200" b="1" dirty="0">
              <a:latin typeface="Times New Roman" pitchFamily="18" charset="0"/>
              <a:cs typeface="Times New Roman" pitchFamily="18" charset="0"/>
            </a:endParaRPr>
          </a:p>
        </p:txBody>
      </p:sp>
      <p:sp>
        <p:nvSpPr>
          <p:cNvPr id="44" name="TextBox 43"/>
          <p:cNvSpPr txBox="1"/>
          <p:nvPr/>
        </p:nvSpPr>
        <p:spPr>
          <a:xfrm>
            <a:off x="3286116" y="928670"/>
            <a:ext cx="1214446" cy="461665"/>
          </a:xfrm>
          <a:prstGeom prst="rect">
            <a:avLst/>
          </a:prstGeom>
          <a:noFill/>
        </p:spPr>
        <p:txBody>
          <a:bodyPr wrap="square" rtlCol="0">
            <a:spAutoFit/>
          </a:bodyPr>
          <a:lstStyle/>
          <a:p>
            <a:r>
              <a:rPr lang="ru-RU" sz="1200" b="1" dirty="0" smtClean="0">
                <a:latin typeface="Times New Roman" pitchFamily="18" charset="0"/>
                <a:cs typeface="Times New Roman" pitchFamily="18" charset="0"/>
              </a:rPr>
              <a:t>Переход на ФГОС ООО</a:t>
            </a:r>
            <a:endParaRPr lang="ru-RU" sz="1200" b="1" dirty="0">
              <a:latin typeface="Times New Roman" pitchFamily="18" charset="0"/>
              <a:cs typeface="Times New Roman" pitchFamily="18" charset="0"/>
            </a:endParaRPr>
          </a:p>
        </p:txBody>
      </p:sp>
      <p:sp>
        <p:nvSpPr>
          <p:cNvPr id="55" name="TextBox 54"/>
          <p:cNvSpPr txBox="1"/>
          <p:nvPr/>
        </p:nvSpPr>
        <p:spPr>
          <a:xfrm>
            <a:off x="4071934" y="2786058"/>
            <a:ext cx="107157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1200" dirty="0" smtClean="0"/>
              <a:t>Введение профилей обучения</a:t>
            </a:r>
            <a:endParaRPr lang="ru-RU" sz="1200" dirty="0"/>
          </a:p>
        </p:txBody>
      </p:sp>
      <p:sp>
        <p:nvSpPr>
          <p:cNvPr id="56" name="TextBox 55"/>
          <p:cNvSpPr txBox="1"/>
          <p:nvPr/>
        </p:nvSpPr>
        <p:spPr>
          <a:xfrm>
            <a:off x="4714876" y="1928802"/>
            <a:ext cx="142876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200" dirty="0" smtClean="0"/>
              <a:t>Введение индивидуального учебного плана ученика</a:t>
            </a:r>
            <a:endParaRPr lang="ru-RU" sz="1200" dirty="0"/>
          </a:p>
        </p:txBody>
      </p:sp>
      <p:sp>
        <p:nvSpPr>
          <p:cNvPr id="57" name="TextBox 56"/>
          <p:cNvSpPr txBox="1"/>
          <p:nvPr/>
        </p:nvSpPr>
        <p:spPr>
          <a:xfrm>
            <a:off x="785786" y="2928934"/>
            <a:ext cx="121444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200" dirty="0" smtClean="0"/>
              <a:t>Введение электронного дневника и журнала</a:t>
            </a:r>
            <a:endParaRPr lang="ru-RU" sz="1200" dirty="0"/>
          </a:p>
        </p:txBody>
      </p:sp>
      <p:sp>
        <p:nvSpPr>
          <p:cNvPr id="61" name="TextBox 60"/>
          <p:cNvSpPr txBox="1"/>
          <p:nvPr/>
        </p:nvSpPr>
        <p:spPr>
          <a:xfrm>
            <a:off x="2143108" y="1214422"/>
            <a:ext cx="1500198"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100" dirty="0" smtClean="0"/>
              <a:t>Разработка моделей </a:t>
            </a:r>
            <a:r>
              <a:rPr lang="ru-RU" sz="1100" dirty="0" err="1" smtClean="0"/>
              <a:t>пред-профильной</a:t>
            </a:r>
            <a:r>
              <a:rPr lang="ru-RU" sz="1100" dirty="0" smtClean="0"/>
              <a:t> подготовки</a:t>
            </a:r>
            <a:endParaRPr lang="ru-RU" sz="1100" dirty="0"/>
          </a:p>
        </p:txBody>
      </p:sp>
      <p:sp>
        <p:nvSpPr>
          <p:cNvPr id="62" name="TextBox 61"/>
          <p:cNvSpPr txBox="1"/>
          <p:nvPr/>
        </p:nvSpPr>
        <p:spPr>
          <a:xfrm>
            <a:off x="5572132" y="1214422"/>
            <a:ext cx="1143008"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100" dirty="0" smtClean="0"/>
              <a:t>Переход к модели «Школа полного дня»</a:t>
            </a:r>
            <a:endParaRPr lang="ru-RU" sz="1100" dirty="0"/>
          </a:p>
        </p:txBody>
      </p:sp>
      <p:sp>
        <p:nvSpPr>
          <p:cNvPr id="63" name="TextBox 62"/>
          <p:cNvSpPr txBox="1"/>
          <p:nvPr/>
        </p:nvSpPr>
        <p:spPr>
          <a:xfrm>
            <a:off x="1214414" y="1928802"/>
            <a:ext cx="1500198"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100" dirty="0" smtClean="0"/>
              <a:t>Запуск модели дистанционного образовательного взаимодействия</a:t>
            </a:r>
            <a:endParaRPr lang="ru-RU"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b="1" dirty="0" smtClean="0">
                <a:latin typeface="Times New Roman" pitchFamily="18" charset="0"/>
                <a:cs typeface="Times New Roman" pitchFamily="18" charset="0"/>
              </a:rPr>
              <a:t>Три важные задачи для каждого педагога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buNone/>
            </a:pPr>
            <a:endParaRPr lang="ru-RU" dirty="0"/>
          </a:p>
          <a:p>
            <a:pPr>
              <a:buNone/>
            </a:pPr>
            <a:r>
              <a:rPr lang="ru-RU" dirty="0">
                <a:latin typeface="Times New Roman" pitchFamily="18" charset="0"/>
                <a:cs typeface="Times New Roman" pitchFamily="18" charset="0"/>
              </a:rPr>
              <a:t>1) переосмыслить имеющийся опыт педагогической деятельности, соотнести его с новыми требованиями, предъявляемыми к школе;</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2</a:t>
            </a:r>
            <a:r>
              <a:rPr lang="ru-RU" dirty="0">
                <a:latin typeface="Times New Roman" pitchFamily="18" charset="0"/>
                <a:cs typeface="Times New Roman" pitchFamily="18" charset="0"/>
              </a:rPr>
              <a:t>) изучить и использовать технологии личностно-ориентированного обучения, способствующие достижению планируемых результатов;</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3) </a:t>
            </a:r>
            <a:r>
              <a:rPr lang="ru-RU" dirty="0">
                <a:latin typeface="Times New Roman" pitchFamily="18" charset="0"/>
                <a:cs typeface="Times New Roman" pitchFamily="18" charset="0"/>
              </a:rPr>
              <a:t>разработать инструментарий, необходимый для организации познавательной деятельности обучающихся. Только в этом случае мы сможем добиться конечного результата – воспитать образованного и достойного человека.</a:t>
            </a:r>
          </a:p>
          <a:p>
            <a:endParaRPr lang="ru-RU"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flipH="1">
            <a:off x="1281113" y="708025"/>
            <a:ext cx="0" cy="1258888"/>
          </a:xfrm>
          <a:prstGeom prst="line">
            <a:avLst/>
          </a:prstGeom>
          <a:noFill/>
          <a:ln w="19050">
            <a:solidFill>
              <a:schemeClr val="tx1"/>
            </a:solidFill>
            <a:round/>
            <a:headEnd/>
            <a:tailEnd type="triangle" w="med" len="med"/>
          </a:ln>
        </p:spPr>
        <p:txBody>
          <a:bodyPr/>
          <a:lstStyle/>
          <a:p>
            <a:endParaRPr lang="ru-RU"/>
          </a:p>
        </p:txBody>
      </p:sp>
      <p:sp>
        <p:nvSpPr>
          <p:cNvPr id="5123" name="Line 3"/>
          <p:cNvSpPr>
            <a:spLocks noChangeShapeType="1"/>
          </p:cNvSpPr>
          <p:nvPr/>
        </p:nvSpPr>
        <p:spPr bwMode="auto">
          <a:xfrm>
            <a:off x="7910513" y="708025"/>
            <a:ext cx="0" cy="1030288"/>
          </a:xfrm>
          <a:prstGeom prst="line">
            <a:avLst/>
          </a:prstGeom>
          <a:noFill/>
          <a:ln w="19050">
            <a:solidFill>
              <a:schemeClr val="tx1"/>
            </a:solidFill>
            <a:round/>
            <a:headEnd/>
            <a:tailEnd type="triangle" w="med" len="med"/>
          </a:ln>
        </p:spPr>
        <p:txBody>
          <a:bodyPr/>
          <a:lstStyle/>
          <a:p>
            <a:endParaRPr lang="ru-RU"/>
          </a:p>
        </p:txBody>
      </p:sp>
      <p:sp>
        <p:nvSpPr>
          <p:cNvPr id="5124" name="Line 4"/>
          <p:cNvSpPr>
            <a:spLocks noChangeShapeType="1"/>
          </p:cNvSpPr>
          <p:nvPr/>
        </p:nvSpPr>
        <p:spPr bwMode="auto">
          <a:xfrm>
            <a:off x="4710113" y="923925"/>
            <a:ext cx="0" cy="801688"/>
          </a:xfrm>
          <a:prstGeom prst="line">
            <a:avLst/>
          </a:prstGeom>
          <a:noFill/>
          <a:ln w="19050">
            <a:solidFill>
              <a:schemeClr val="tx1"/>
            </a:solidFill>
            <a:round/>
            <a:headEnd/>
            <a:tailEnd type="triangle" w="med" len="med"/>
          </a:ln>
        </p:spPr>
        <p:txBody>
          <a:bodyPr/>
          <a:lstStyle/>
          <a:p>
            <a:endParaRPr lang="ru-RU"/>
          </a:p>
        </p:txBody>
      </p:sp>
      <p:sp>
        <p:nvSpPr>
          <p:cNvPr id="5125" name="Line 5"/>
          <p:cNvSpPr>
            <a:spLocks noChangeShapeType="1"/>
          </p:cNvSpPr>
          <p:nvPr/>
        </p:nvSpPr>
        <p:spPr bwMode="auto">
          <a:xfrm>
            <a:off x="1281113" y="2309813"/>
            <a:ext cx="0" cy="571500"/>
          </a:xfrm>
          <a:prstGeom prst="line">
            <a:avLst/>
          </a:prstGeom>
          <a:noFill/>
          <a:ln w="19050">
            <a:solidFill>
              <a:schemeClr val="tx1"/>
            </a:solidFill>
            <a:round/>
            <a:headEnd/>
            <a:tailEnd type="triangle" w="med" len="med"/>
          </a:ln>
        </p:spPr>
        <p:txBody>
          <a:bodyPr/>
          <a:lstStyle/>
          <a:p>
            <a:endParaRPr lang="ru-RU"/>
          </a:p>
        </p:txBody>
      </p:sp>
      <p:sp>
        <p:nvSpPr>
          <p:cNvPr id="5126" name="Line 6"/>
          <p:cNvSpPr>
            <a:spLocks noChangeShapeType="1"/>
          </p:cNvSpPr>
          <p:nvPr/>
        </p:nvSpPr>
        <p:spPr bwMode="auto">
          <a:xfrm>
            <a:off x="652463" y="2881313"/>
            <a:ext cx="0" cy="800100"/>
          </a:xfrm>
          <a:prstGeom prst="line">
            <a:avLst/>
          </a:prstGeom>
          <a:noFill/>
          <a:ln w="19050">
            <a:solidFill>
              <a:schemeClr val="tx1"/>
            </a:solidFill>
            <a:round/>
            <a:headEnd/>
            <a:tailEnd type="triangle" w="med" len="med"/>
          </a:ln>
        </p:spPr>
        <p:txBody>
          <a:bodyPr/>
          <a:lstStyle/>
          <a:p>
            <a:endParaRPr lang="ru-RU"/>
          </a:p>
        </p:txBody>
      </p:sp>
      <p:sp>
        <p:nvSpPr>
          <p:cNvPr id="5127" name="Line 7"/>
          <p:cNvSpPr>
            <a:spLocks noChangeShapeType="1"/>
          </p:cNvSpPr>
          <p:nvPr/>
        </p:nvSpPr>
        <p:spPr bwMode="auto">
          <a:xfrm>
            <a:off x="2090738" y="2881313"/>
            <a:ext cx="0" cy="1843087"/>
          </a:xfrm>
          <a:prstGeom prst="line">
            <a:avLst/>
          </a:prstGeom>
          <a:noFill/>
          <a:ln w="19050">
            <a:solidFill>
              <a:schemeClr val="tx1"/>
            </a:solidFill>
            <a:round/>
            <a:headEnd/>
            <a:tailEnd type="triangle" w="med" len="med"/>
          </a:ln>
        </p:spPr>
        <p:txBody>
          <a:bodyPr/>
          <a:lstStyle/>
          <a:p>
            <a:endParaRPr lang="ru-RU"/>
          </a:p>
        </p:txBody>
      </p:sp>
      <p:sp>
        <p:nvSpPr>
          <p:cNvPr id="5128" name="Line 8"/>
          <p:cNvSpPr>
            <a:spLocks noChangeShapeType="1"/>
          </p:cNvSpPr>
          <p:nvPr/>
        </p:nvSpPr>
        <p:spPr bwMode="auto">
          <a:xfrm flipV="1">
            <a:off x="642938" y="2865438"/>
            <a:ext cx="1457325" cy="4762"/>
          </a:xfrm>
          <a:prstGeom prst="line">
            <a:avLst/>
          </a:prstGeom>
          <a:noFill/>
          <a:ln w="19050">
            <a:solidFill>
              <a:schemeClr val="tx1"/>
            </a:solidFill>
            <a:round/>
            <a:headEnd/>
            <a:tailEnd/>
          </a:ln>
        </p:spPr>
        <p:txBody>
          <a:bodyPr/>
          <a:lstStyle/>
          <a:p>
            <a:endParaRPr lang="ru-RU"/>
          </a:p>
        </p:txBody>
      </p:sp>
      <p:sp>
        <p:nvSpPr>
          <p:cNvPr id="5129" name="Line 9"/>
          <p:cNvSpPr>
            <a:spLocks noChangeShapeType="1"/>
          </p:cNvSpPr>
          <p:nvPr/>
        </p:nvSpPr>
        <p:spPr bwMode="auto">
          <a:xfrm flipH="1">
            <a:off x="1281113" y="708025"/>
            <a:ext cx="2057400" cy="0"/>
          </a:xfrm>
          <a:prstGeom prst="line">
            <a:avLst/>
          </a:prstGeom>
          <a:noFill/>
          <a:ln w="19050">
            <a:solidFill>
              <a:schemeClr val="tx1"/>
            </a:solidFill>
            <a:round/>
            <a:headEnd/>
            <a:tailEnd/>
          </a:ln>
        </p:spPr>
        <p:txBody>
          <a:bodyPr/>
          <a:lstStyle/>
          <a:p>
            <a:endParaRPr lang="ru-RU"/>
          </a:p>
        </p:txBody>
      </p:sp>
      <p:sp>
        <p:nvSpPr>
          <p:cNvPr id="5130" name="Line 10"/>
          <p:cNvSpPr>
            <a:spLocks noChangeShapeType="1"/>
          </p:cNvSpPr>
          <p:nvPr/>
        </p:nvSpPr>
        <p:spPr bwMode="auto">
          <a:xfrm>
            <a:off x="6310313" y="708025"/>
            <a:ext cx="1600200" cy="0"/>
          </a:xfrm>
          <a:prstGeom prst="line">
            <a:avLst/>
          </a:prstGeom>
          <a:noFill/>
          <a:ln w="19050">
            <a:solidFill>
              <a:schemeClr val="tx1"/>
            </a:solidFill>
            <a:round/>
            <a:headEnd/>
            <a:tailEnd/>
          </a:ln>
        </p:spPr>
        <p:txBody>
          <a:bodyPr/>
          <a:lstStyle/>
          <a:p>
            <a:endParaRPr lang="ru-RU"/>
          </a:p>
        </p:txBody>
      </p:sp>
      <p:sp>
        <p:nvSpPr>
          <p:cNvPr id="5131" name="Line 11"/>
          <p:cNvSpPr>
            <a:spLocks noChangeShapeType="1"/>
          </p:cNvSpPr>
          <p:nvPr/>
        </p:nvSpPr>
        <p:spPr bwMode="auto">
          <a:xfrm flipH="1">
            <a:off x="7805738" y="2276475"/>
            <a:ext cx="6350" cy="314325"/>
          </a:xfrm>
          <a:prstGeom prst="line">
            <a:avLst/>
          </a:prstGeom>
          <a:noFill/>
          <a:ln w="19050">
            <a:solidFill>
              <a:schemeClr val="tx1"/>
            </a:solidFill>
            <a:round/>
            <a:headEnd/>
            <a:tailEnd type="triangle" w="med" len="med"/>
          </a:ln>
        </p:spPr>
        <p:txBody>
          <a:bodyPr/>
          <a:lstStyle/>
          <a:p>
            <a:endParaRPr lang="ru-RU"/>
          </a:p>
        </p:txBody>
      </p:sp>
      <p:sp>
        <p:nvSpPr>
          <p:cNvPr id="5132" name="Line 12"/>
          <p:cNvSpPr>
            <a:spLocks noChangeShapeType="1"/>
          </p:cNvSpPr>
          <p:nvPr/>
        </p:nvSpPr>
        <p:spPr bwMode="auto">
          <a:xfrm>
            <a:off x="5334000" y="2601913"/>
            <a:ext cx="2857500" cy="0"/>
          </a:xfrm>
          <a:prstGeom prst="line">
            <a:avLst/>
          </a:prstGeom>
          <a:noFill/>
          <a:ln w="19050">
            <a:solidFill>
              <a:schemeClr val="tx1"/>
            </a:solidFill>
            <a:round/>
            <a:headEnd/>
            <a:tailEnd/>
          </a:ln>
        </p:spPr>
        <p:txBody>
          <a:bodyPr/>
          <a:lstStyle/>
          <a:p>
            <a:endParaRPr lang="ru-RU"/>
          </a:p>
        </p:txBody>
      </p:sp>
      <p:sp>
        <p:nvSpPr>
          <p:cNvPr id="5133" name="Line 13"/>
          <p:cNvSpPr>
            <a:spLocks noChangeShapeType="1"/>
          </p:cNvSpPr>
          <p:nvPr/>
        </p:nvSpPr>
        <p:spPr bwMode="auto">
          <a:xfrm flipH="1">
            <a:off x="5318125" y="2590800"/>
            <a:ext cx="15875" cy="409575"/>
          </a:xfrm>
          <a:prstGeom prst="line">
            <a:avLst/>
          </a:prstGeom>
          <a:noFill/>
          <a:ln w="19050">
            <a:solidFill>
              <a:schemeClr val="tx1"/>
            </a:solidFill>
            <a:round/>
            <a:headEnd/>
            <a:tailEnd type="triangle" w="med" len="med"/>
          </a:ln>
        </p:spPr>
        <p:txBody>
          <a:bodyPr/>
          <a:lstStyle/>
          <a:p>
            <a:endParaRPr lang="ru-RU"/>
          </a:p>
        </p:txBody>
      </p:sp>
      <p:sp>
        <p:nvSpPr>
          <p:cNvPr id="5134" name="Line 14"/>
          <p:cNvSpPr>
            <a:spLocks noChangeShapeType="1"/>
          </p:cNvSpPr>
          <p:nvPr/>
        </p:nvSpPr>
        <p:spPr bwMode="auto">
          <a:xfrm>
            <a:off x="8186738" y="3352800"/>
            <a:ext cx="0" cy="1524000"/>
          </a:xfrm>
          <a:prstGeom prst="line">
            <a:avLst/>
          </a:prstGeom>
          <a:noFill/>
          <a:ln w="19050">
            <a:solidFill>
              <a:schemeClr val="tx1"/>
            </a:solidFill>
            <a:round/>
            <a:headEnd/>
            <a:tailEnd type="triangle" w="med" len="med"/>
          </a:ln>
        </p:spPr>
        <p:txBody>
          <a:bodyPr/>
          <a:lstStyle/>
          <a:p>
            <a:endParaRPr lang="ru-RU"/>
          </a:p>
        </p:txBody>
      </p:sp>
      <p:sp>
        <p:nvSpPr>
          <p:cNvPr id="14351" name="Rectangle 15"/>
          <p:cNvSpPr>
            <a:spLocks noChangeArrowheads="1"/>
          </p:cNvSpPr>
          <p:nvPr/>
        </p:nvSpPr>
        <p:spPr bwMode="auto">
          <a:xfrm>
            <a:off x="2843213" y="476250"/>
            <a:ext cx="3733800" cy="4572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eaLnBrk="0" hangingPunct="0">
              <a:defRPr/>
            </a:pPr>
            <a:r>
              <a:rPr lang="ru-RU" sz="2000" b="1" dirty="0">
                <a:solidFill>
                  <a:schemeClr val="accent4">
                    <a:lumMod val="10000"/>
                  </a:schemeClr>
                </a:solidFill>
                <a:effectLst>
                  <a:outerShdw blurRad="38100" dist="38100" dir="2700000" algn="tl">
                    <a:srgbClr val="FFFFFF"/>
                  </a:outerShdw>
                </a:effectLst>
              </a:rPr>
              <a:t>КАЧЕСТВО ОБРАЗОВАНИЯ</a:t>
            </a:r>
          </a:p>
        </p:txBody>
      </p:sp>
      <p:sp>
        <p:nvSpPr>
          <p:cNvPr id="4112" name="Rectangle 16"/>
          <p:cNvSpPr>
            <a:spLocks noChangeArrowheads="1"/>
          </p:cNvSpPr>
          <p:nvPr/>
        </p:nvSpPr>
        <p:spPr bwMode="auto">
          <a:xfrm>
            <a:off x="0" y="1966913"/>
            <a:ext cx="2424113" cy="46196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Качество потенциала</a:t>
            </a:r>
          </a:p>
        </p:txBody>
      </p:sp>
      <p:sp>
        <p:nvSpPr>
          <p:cNvPr id="4113" name="Rectangle 17"/>
          <p:cNvSpPr>
            <a:spLocks noChangeArrowheads="1"/>
          </p:cNvSpPr>
          <p:nvPr/>
        </p:nvSpPr>
        <p:spPr bwMode="auto">
          <a:xfrm>
            <a:off x="0" y="3667125"/>
            <a:ext cx="1966913"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Качество цели (</a:t>
            </a:r>
            <a:r>
              <a:rPr lang="ru-RU" sz="1600" b="1" dirty="0" err="1">
                <a:solidFill>
                  <a:schemeClr val="accent4">
                    <a:lumMod val="10000"/>
                  </a:schemeClr>
                </a:solidFill>
              </a:rPr>
              <a:t>целеполагания</a:t>
            </a:r>
            <a:r>
              <a:rPr lang="ru-RU" sz="1600" b="1" dirty="0">
                <a:solidFill>
                  <a:schemeClr val="accent4">
                    <a:lumMod val="10000"/>
                  </a:schemeClr>
                </a:solidFill>
              </a:rPr>
              <a:t>)</a:t>
            </a:r>
          </a:p>
        </p:txBody>
      </p:sp>
      <p:sp>
        <p:nvSpPr>
          <p:cNvPr id="4114" name="Rectangle 18"/>
          <p:cNvSpPr>
            <a:spLocks noChangeArrowheads="1"/>
          </p:cNvSpPr>
          <p:nvPr/>
        </p:nvSpPr>
        <p:spPr bwMode="auto">
          <a:xfrm>
            <a:off x="185738" y="4724400"/>
            <a:ext cx="2362200" cy="1828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Качество условий: материально-технической базы, программ, УМК, информационно-методической базы, кадрового состава</a:t>
            </a:r>
          </a:p>
        </p:txBody>
      </p:sp>
      <p:sp>
        <p:nvSpPr>
          <p:cNvPr id="4115" name="Rectangle 19"/>
          <p:cNvSpPr>
            <a:spLocks noChangeArrowheads="1"/>
          </p:cNvSpPr>
          <p:nvPr/>
        </p:nvSpPr>
        <p:spPr bwMode="auto">
          <a:xfrm>
            <a:off x="2728913" y="1738313"/>
            <a:ext cx="3505200" cy="5715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Качество </a:t>
            </a:r>
          </a:p>
          <a:p>
            <a:pPr algn="ctr" eaLnBrk="0" hangingPunct="0">
              <a:defRPr/>
            </a:pPr>
            <a:r>
              <a:rPr lang="ru-RU" sz="1600" b="1" dirty="0">
                <a:solidFill>
                  <a:schemeClr val="accent4">
                    <a:lumMod val="10000"/>
                  </a:schemeClr>
                </a:solidFill>
              </a:rPr>
              <a:t>образовательного процесса</a:t>
            </a:r>
          </a:p>
        </p:txBody>
      </p:sp>
      <p:sp>
        <p:nvSpPr>
          <p:cNvPr id="4116" name="Rectangle 21"/>
          <p:cNvSpPr>
            <a:spLocks noChangeArrowheads="1"/>
          </p:cNvSpPr>
          <p:nvPr/>
        </p:nvSpPr>
        <p:spPr bwMode="auto">
          <a:xfrm>
            <a:off x="2928938" y="3962400"/>
            <a:ext cx="1752600" cy="1828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Уровень физического, психического </a:t>
            </a:r>
            <a:endParaRPr lang="en-US" sz="1600" b="1" dirty="0">
              <a:solidFill>
                <a:schemeClr val="accent4">
                  <a:lumMod val="10000"/>
                </a:schemeClr>
              </a:solidFill>
            </a:endParaRPr>
          </a:p>
          <a:p>
            <a:pPr algn="ctr" eaLnBrk="0" hangingPunct="0">
              <a:defRPr/>
            </a:pPr>
            <a:r>
              <a:rPr lang="ru-RU" sz="1600" b="1" dirty="0">
                <a:solidFill>
                  <a:schemeClr val="accent4">
                    <a:lumMod val="10000"/>
                  </a:schemeClr>
                </a:solidFill>
              </a:rPr>
              <a:t>и нравственного развития и здоровья</a:t>
            </a:r>
          </a:p>
        </p:txBody>
      </p:sp>
      <p:sp>
        <p:nvSpPr>
          <p:cNvPr id="4117" name="Rectangle 22"/>
          <p:cNvSpPr>
            <a:spLocks noChangeArrowheads="1"/>
          </p:cNvSpPr>
          <p:nvPr/>
        </p:nvSpPr>
        <p:spPr bwMode="auto">
          <a:xfrm>
            <a:off x="6497638" y="3962400"/>
            <a:ext cx="1574800"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Уровень </a:t>
            </a:r>
          </a:p>
          <a:p>
            <a:pPr algn="ctr" eaLnBrk="0" hangingPunct="0">
              <a:defRPr/>
            </a:pPr>
            <a:r>
              <a:rPr lang="ru-RU" sz="1600" b="1" dirty="0" err="1">
                <a:solidFill>
                  <a:schemeClr val="accent4">
                    <a:lumMod val="10000"/>
                  </a:schemeClr>
                </a:solidFill>
              </a:rPr>
              <a:t>обученности</a:t>
            </a:r>
            <a:endParaRPr lang="ru-RU" sz="1600" b="1" dirty="0">
              <a:solidFill>
                <a:schemeClr val="accent4">
                  <a:lumMod val="10000"/>
                </a:schemeClr>
              </a:solidFill>
            </a:endParaRPr>
          </a:p>
        </p:txBody>
      </p:sp>
      <p:sp>
        <p:nvSpPr>
          <p:cNvPr id="4118" name="Rectangle 23"/>
          <p:cNvSpPr>
            <a:spLocks noChangeArrowheads="1"/>
          </p:cNvSpPr>
          <p:nvPr/>
        </p:nvSpPr>
        <p:spPr bwMode="auto">
          <a:xfrm>
            <a:off x="4786313" y="3929063"/>
            <a:ext cx="1676400" cy="19716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Уровень воспитанности </a:t>
            </a:r>
            <a:endParaRPr lang="en-US" sz="1600" b="1" dirty="0">
              <a:solidFill>
                <a:schemeClr val="accent4">
                  <a:lumMod val="10000"/>
                </a:schemeClr>
              </a:solidFill>
            </a:endParaRPr>
          </a:p>
          <a:p>
            <a:pPr algn="ctr" eaLnBrk="0" hangingPunct="0">
              <a:defRPr/>
            </a:pPr>
            <a:r>
              <a:rPr lang="ru-RU" sz="1600" b="1" dirty="0">
                <a:solidFill>
                  <a:schemeClr val="accent4">
                    <a:lumMod val="10000"/>
                  </a:schemeClr>
                </a:solidFill>
              </a:rPr>
              <a:t>и готовности </a:t>
            </a:r>
            <a:endParaRPr lang="en-US" sz="1600" b="1" dirty="0">
              <a:solidFill>
                <a:schemeClr val="accent4">
                  <a:lumMod val="10000"/>
                </a:schemeClr>
              </a:solidFill>
            </a:endParaRPr>
          </a:p>
          <a:p>
            <a:pPr algn="ctr" eaLnBrk="0" hangingPunct="0">
              <a:defRPr/>
            </a:pPr>
            <a:r>
              <a:rPr lang="ru-RU" sz="1600" b="1" dirty="0">
                <a:solidFill>
                  <a:schemeClr val="accent4">
                    <a:lumMod val="10000"/>
                  </a:schemeClr>
                </a:solidFill>
              </a:rPr>
              <a:t>к реализации своего потенциала в жизни</a:t>
            </a:r>
          </a:p>
        </p:txBody>
      </p:sp>
      <p:sp>
        <p:nvSpPr>
          <p:cNvPr id="4119" name="Rectangle 24"/>
          <p:cNvSpPr>
            <a:spLocks noChangeArrowheads="1"/>
          </p:cNvSpPr>
          <p:nvPr/>
        </p:nvSpPr>
        <p:spPr bwMode="auto">
          <a:xfrm>
            <a:off x="4452938" y="3022600"/>
            <a:ext cx="1752600" cy="3429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Обучающихся </a:t>
            </a:r>
          </a:p>
        </p:txBody>
      </p:sp>
      <p:sp>
        <p:nvSpPr>
          <p:cNvPr id="4120" name="Rectangle 25"/>
          <p:cNvSpPr>
            <a:spLocks noChangeArrowheads="1"/>
          </p:cNvSpPr>
          <p:nvPr/>
        </p:nvSpPr>
        <p:spPr bwMode="auto">
          <a:xfrm>
            <a:off x="7272338" y="3022600"/>
            <a:ext cx="1676400" cy="3429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Педагогов</a:t>
            </a:r>
          </a:p>
        </p:txBody>
      </p:sp>
      <p:sp>
        <p:nvSpPr>
          <p:cNvPr id="5145" name="Line 26"/>
          <p:cNvSpPr>
            <a:spLocks noChangeShapeType="1"/>
          </p:cNvSpPr>
          <p:nvPr/>
        </p:nvSpPr>
        <p:spPr bwMode="auto">
          <a:xfrm flipH="1">
            <a:off x="3757613" y="3530600"/>
            <a:ext cx="15875" cy="409575"/>
          </a:xfrm>
          <a:prstGeom prst="line">
            <a:avLst/>
          </a:prstGeom>
          <a:noFill/>
          <a:ln w="19050">
            <a:solidFill>
              <a:schemeClr val="tx1"/>
            </a:solidFill>
            <a:round/>
            <a:headEnd/>
            <a:tailEnd type="triangle" w="med" len="med"/>
          </a:ln>
        </p:spPr>
        <p:txBody>
          <a:bodyPr/>
          <a:lstStyle/>
          <a:p>
            <a:endParaRPr lang="ru-RU"/>
          </a:p>
        </p:txBody>
      </p:sp>
      <p:sp>
        <p:nvSpPr>
          <p:cNvPr id="5146" name="Line 27"/>
          <p:cNvSpPr>
            <a:spLocks noChangeShapeType="1"/>
          </p:cNvSpPr>
          <p:nvPr/>
        </p:nvSpPr>
        <p:spPr bwMode="auto">
          <a:xfrm flipH="1">
            <a:off x="8186738" y="2590800"/>
            <a:ext cx="15875" cy="409575"/>
          </a:xfrm>
          <a:prstGeom prst="line">
            <a:avLst/>
          </a:prstGeom>
          <a:noFill/>
          <a:ln w="19050">
            <a:solidFill>
              <a:schemeClr val="tx1"/>
            </a:solidFill>
            <a:round/>
            <a:headEnd/>
            <a:tailEnd type="triangle" w="med" len="med"/>
          </a:ln>
        </p:spPr>
        <p:txBody>
          <a:bodyPr/>
          <a:lstStyle/>
          <a:p>
            <a:endParaRPr lang="ru-RU"/>
          </a:p>
        </p:txBody>
      </p:sp>
      <p:sp>
        <p:nvSpPr>
          <p:cNvPr id="5147" name="Line 28"/>
          <p:cNvSpPr>
            <a:spLocks noChangeShapeType="1"/>
          </p:cNvSpPr>
          <p:nvPr/>
        </p:nvSpPr>
        <p:spPr bwMode="auto">
          <a:xfrm flipH="1">
            <a:off x="5329238" y="3530600"/>
            <a:ext cx="15875" cy="409575"/>
          </a:xfrm>
          <a:prstGeom prst="line">
            <a:avLst/>
          </a:prstGeom>
          <a:noFill/>
          <a:ln w="19050">
            <a:solidFill>
              <a:schemeClr val="tx1"/>
            </a:solidFill>
            <a:round/>
            <a:headEnd/>
            <a:tailEnd type="triangle" w="med" len="med"/>
          </a:ln>
        </p:spPr>
        <p:txBody>
          <a:bodyPr/>
          <a:lstStyle/>
          <a:p>
            <a:endParaRPr lang="ru-RU"/>
          </a:p>
        </p:txBody>
      </p:sp>
      <p:sp>
        <p:nvSpPr>
          <p:cNvPr id="5148" name="Line 29"/>
          <p:cNvSpPr>
            <a:spLocks noChangeShapeType="1"/>
          </p:cNvSpPr>
          <p:nvPr/>
        </p:nvSpPr>
        <p:spPr bwMode="auto">
          <a:xfrm flipH="1">
            <a:off x="7119938" y="3530600"/>
            <a:ext cx="15875" cy="409575"/>
          </a:xfrm>
          <a:prstGeom prst="line">
            <a:avLst/>
          </a:prstGeom>
          <a:noFill/>
          <a:ln w="19050">
            <a:solidFill>
              <a:schemeClr val="tx1"/>
            </a:solidFill>
            <a:round/>
            <a:headEnd/>
            <a:tailEnd type="triangle" w="med" len="med"/>
          </a:ln>
        </p:spPr>
        <p:txBody>
          <a:bodyPr/>
          <a:lstStyle/>
          <a:p>
            <a:endParaRPr lang="ru-RU"/>
          </a:p>
        </p:txBody>
      </p:sp>
      <p:sp>
        <p:nvSpPr>
          <p:cNvPr id="5149" name="Line 30"/>
          <p:cNvSpPr>
            <a:spLocks noChangeShapeType="1"/>
          </p:cNvSpPr>
          <p:nvPr/>
        </p:nvSpPr>
        <p:spPr bwMode="auto">
          <a:xfrm flipV="1">
            <a:off x="3767138" y="3529013"/>
            <a:ext cx="3373437" cy="1587"/>
          </a:xfrm>
          <a:prstGeom prst="line">
            <a:avLst/>
          </a:prstGeom>
          <a:noFill/>
          <a:ln w="19050">
            <a:solidFill>
              <a:schemeClr val="tx1"/>
            </a:solidFill>
            <a:round/>
            <a:headEnd/>
            <a:tailEnd/>
          </a:ln>
        </p:spPr>
        <p:txBody>
          <a:bodyPr/>
          <a:lstStyle/>
          <a:p>
            <a:endParaRPr lang="ru-RU"/>
          </a:p>
        </p:txBody>
      </p:sp>
      <p:sp>
        <p:nvSpPr>
          <p:cNvPr id="5150" name="Line 31"/>
          <p:cNvSpPr>
            <a:spLocks noChangeShapeType="1"/>
          </p:cNvSpPr>
          <p:nvPr/>
        </p:nvSpPr>
        <p:spPr bwMode="auto">
          <a:xfrm>
            <a:off x="5341938" y="3365500"/>
            <a:ext cx="0" cy="152400"/>
          </a:xfrm>
          <a:prstGeom prst="line">
            <a:avLst/>
          </a:prstGeom>
          <a:noFill/>
          <a:ln w="19050">
            <a:solidFill>
              <a:schemeClr val="tx1"/>
            </a:solidFill>
            <a:round/>
            <a:headEnd/>
            <a:tailEnd/>
          </a:ln>
        </p:spPr>
        <p:txBody>
          <a:bodyPr/>
          <a:lstStyle/>
          <a:p>
            <a:endParaRPr lang="ru-RU"/>
          </a:p>
        </p:txBody>
      </p:sp>
      <p:sp>
        <p:nvSpPr>
          <p:cNvPr id="4127" name="Rectangle 32"/>
          <p:cNvSpPr>
            <a:spLocks noChangeArrowheads="1"/>
          </p:cNvSpPr>
          <p:nvPr/>
        </p:nvSpPr>
        <p:spPr bwMode="auto">
          <a:xfrm>
            <a:off x="6858000" y="4857750"/>
            <a:ext cx="2286000" cy="1066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Рост профессионализма и педагогического мастерства</a:t>
            </a:r>
          </a:p>
        </p:txBody>
      </p:sp>
      <p:sp>
        <p:nvSpPr>
          <p:cNvPr id="4128" name="Rectangle 33"/>
          <p:cNvSpPr>
            <a:spLocks noChangeArrowheads="1"/>
          </p:cNvSpPr>
          <p:nvPr/>
        </p:nvSpPr>
        <p:spPr bwMode="auto">
          <a:xfrm>
            <a:off x="6500813" y="1714500"/>
            <a:ext cx="2643187" cy="6429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ru-RU" sz="1600" b="1" dirty="0">
                <a:solidFill>
                  <a:schemeClr val="accent4">
                    <a:lumMod val="10000"/>
                  </a:schemeClr>
                </a:solidFill>
              </a:rPr>
              <a:t>Качество достижений (результатов)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00808"/>
            <a:ext cx="7772400" cy="4157083"/>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solidFill>
                  <a:schemeClr val="bg2">
                    <a:lumMod val="25000"/>
                  </a:schemeClr>
                </a:solidFill>
              </a:rPr>
              <a:t/>
            </a:r>
            <a:br>
              <a:rPr lang="en-US" b="1" dirty="0" smtClean="0">
                <a:solidFill>
                  <a:schemeClr val="bg2">
                    <a:lumMod val="25000"/>
                  </a:schemeClr>
                </a:solidFill>
              </a:rPr>
            </a:br>
            <a:r>
              <a:rPr lang="ru-RU" b="1" dirty="0"/>
              <a:t> </a:t>
            </a:r>
            <a:r>
              <a:rPr lang="ru-RU" b="1" dirty="0" smtClean="0"/>
              <a:t/>
            </a:r>
            <a:br>
              <a:rPr lang="ru-RU" b="1" dirty="0" smtClean="0"/>
            </a:br>
            <a:r>
              <a:rPr lang="ru-RU" b="1" dirty="0" smtClean="0">
                <a:latin typeface="Times New Roman" pitchFamily="18" charset="0"/>
                <a:cs typeface="Times New Roman" pitchFamily="18" charset="0"/>
              </a:rPr>
              <a:t>«</a:t>
            </a:r>
            <a:r>
              <a:rPr lang="ru-RU" b="1" dirty="0">
                <a:latin typeface="Times New Roman" pitchFamily="18" charset="0"/>
                <a:cs typeface="Times New Roman" pitchFamily="18" charset="0"/>
              </a:rPr>
              <a:t>Повышение качества школьного образования на основе профессиональной компетентности педагогических кадров. </a:t>
            </a:r>
            <a:r>
              <a:rPr lang="ru-RU" b="1" dirty="0" smtClean="0">
                <a:latin typeface="Times New Roman" pitchFamily="18" charset="0"/>
                <a:cs typeface="Times New Roman" pitchFamily="18" charset="0"/>
              </a:rPr>
              <a:t>Миссия </a:t>
            </a:r>
            <a:r>
              <a:rPr lang="ru-RU" b="1" dirty="0">
                <a:latin typeface="Times New Roman" pitchFamily="18" charset="0"/>
                <a:cs typeface="Times New Roman" pitchFamily="18" charset="0"/>
              </a:rPr>
              <a:t>современного педагога»</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t>
            </a:r>
            <a:r>
              <a:rPr lang="ru-RU" dirty="0"/>
              <a:t/>
            </a:r>
            <a:br>
              <a:rPr lang="ru-RU" dirty="0"/>
            </a:br>
            <a:r>
              <a:rPr lang="ru-RU" dirty="0" smtClean="0">
                <a:solidFill>
                  <a:schemeClr val="bg2">
                    <a:lumMod val="25000"/>
                  </a:schemeClr>
                </a:solidFill>
              </a:rPr>
              <a:t/>
            </a:r>
            <a:br>
              <a:rPr lang="ru-RU" dirty="0" smtClean="0">
                <a:solidFill>
                  <a:schemeClr val="bg2">
                    <a:lumMod val="25000"/>
                  </a:schemeClr>
                </a:solidFill>
              </a:rPr>
            </a:br>
            <a:endParaRPr lang="ru-RU" dirty="0">
              <a:solidFill>
                <a:schemeClr val="bg2">
                  <a:lumMod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664371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b="1" dirty="0">
                <a:latin typeface="Times New Roman" pitchFamily="18" charset="0"/>
                <a:cs typeface="Times New Roman" pitchFamily="18" charset="0"/>
              </a:rPr>
              <a:t>Вопросы для обсуждения</a:t>
            </a:r>
            <a:r>
              <a:rPr lang="ru-RU" dirty="0">
                <a:latin typeface="Times New Roman" pitchFamily="18" charset="0"/>
                <a:cs typeface="Times New Roman" pitchFamily="18" charset="0"/>
              </a:rPr>
              <a:t>: </a:t>
            </a:r>
          </a:p>
          <a:p>
            <a:pPr lvl="0"/>
            <a:r>
              <a:rPr lang="ru-RU" dirty="0">
                <a:latin typeface="Times New Roman" pitchFamily="18" charset="0"/>
                <a:cs typeface="Times New Roman" pitchFamily="18" charset="0"/>
              </a:rPr>
              <a:t>Какие требования предъявляются к современному педагогу?</a:t>
            </a:r>
          </a:p>
          <a:p>
            <a:pPr lvl="0"/>
            <a:r>
              <a:rPr lang="ru-RU" dirty="0">
                <a:latin typeface="Times New Roman" pitchFamily="18" charset="0"/>
                <a:cs typeface="Times New Roman" pitchFamily="18" charset="0"/>
              </a:rPr>
              <a:t>Что такое профессионализм и профессиональная компетентность?</a:t>
            </a:r>
          </a:p>
          <a:p>
            <a:pPr lvl="0"/>
            <a:r>
              <a:rPr lang="ru-RU" dirty="0">
                <a:latin typeface="Times New Roman" pitchFamily="18" charset="0"/>
                <a:cs typeface="Times New Roman" pitchFamily="18" charset="0"/>
              </a:rPr>
              <a:t>Миссия современного учителя.</a:t>
            </a:r>
          </a:p>
          <a:p>
            <a:pPr lvl="0"/>
            <a:r>
              <a:rPr lang="ru-RU" dirty="0">
                <a:latin typeface="Times New Roman" pitchFamily="18" charset="0"/>
                <a:cs typeface="Times New Roman" pitchFamily="18" charset="0"/>
              </a:rPr>
              <a:t>Профессиональная компетентность  и повышение квалификации педагогов. Формы ПК.</a:t>
            </a:r>
          </a:p>
          <a:p>
            <a:pPr lvl="0"/>
            <a:r>
              <a:rPr lang="ru-RU" dirty="0">
                <a:latin typeface="Times New Roman" pitchFamily="18" charset="0"/>
                <a:cs typeface="Times New Roman" pitchFamily="18" charset="0"/>
              </a:rPr>
              <a:t>Современные формы развития профессиональной компетентности.</a:t>
            </a:r>
          </a:p>
          <a:p>
            <a:pPr lvl="0"/>
            <a:r>
              <a:rPr lang="ru-RU" dirty="0">
                <a:latin typeface="Times New Roman" pitchFamily="18" charset="0"/>
                <a:cs typeface="Times New Roman" pitchFamily="18" charset="0"/>
              </a:rPr>
              <a:t> Сертификация педагогов.</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715436" cy="6215106"/>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ru-RU" dirty="0" smtClean="0"/>
              <a:t>     Современная </a:t>
            </a:r>
            <a:r>
              <a:rPr lang="ru-RU" dirty="0"/>
              <a:t>трактовка профессиональной компетентности учителя носит интегративный характер и понимается как:</a:t>
            </a:r>
          </a:p>
          <a:p>
            <a:r>
              <a:rPr lang="ru-RU" dirty="0" smtClean="0"/>
              <a:t>совокупность </a:t>
            </a:r>
            <a:r>
              <a:rPr lang="ru-RU" dirty="0"/>
              <a:t>знаний и умений, определяющих результативность профессионального труда;</a:t>
            </a:r>
          </a:p>
          <a:p>
            <a:r>
              <a:rPr lang="ru-RU" dirty="0" smtClean="0"/>
              <a:t>комбинация </a:t>
            </a:r>
            <a:r>
              <a:rPr lang="ru-RU" dirty="0"/>
              <a:t>личностных качеств и свойств;</a:t>
            </a:r>
          </a:p>
          <a:p>
            <a:r>
              <a:rPr lang="ru-RU" dirty="0" smtClean="0"/>
              <a:t>проявление </a:t>
            </a:r>
            <a:r>
              <a:rPr lang="ru-RU" dirty="0"/>
              <a:t>единства профессиональной </a:t>
            </a:r>
            <a:r>
              <a:rPr lang="ru-RU" dirty="0" smtClean="0"/>
              <a:t> и общей </a:t>
            </a:r>
            <a:r>
              <a:rPr lang="ru-RU" dirty="0"/>
              <a:t>культуры;</a:t>
            </a:r>
          </a:p>
          <a:p>
            <a:r>
              <a:rPr lang="ru-RU" dirty="0" smtClean="0"/>
              <a:t>комплекс </a:t>
            </a:r>
            <a:r>
              <a:rPr lang="ru-RU" dirty="0"/>
              <a:t>профессиональных знаний и профессионально – значимых личностных качеств.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endParaRPr lang="ru-RU" sz="4000" dirty="0" smtClean="0">
              <a:latin typeface="Times New Roman" pitchFamily="18" charset="0"/>
              <a:cs typeface="Times New Roman" pitchFamily="18" charset="0"/>
            </a:endParaRPr>
          </a:p>
          <a:p>
            <a:pPr algn="ctr">
              <a:buFont typeface="Wingdings" pitchFamily="2" charset="2"/>
              <a:buNone/>
            </a:pPr>
            <a:r>
              <a:rPr lang="ru-RU" sz="4000" dirty="0" smtClean="0">
                <a:latin typeface="Times New Roman" pitchFamily="18" charset="0"/>
                <a:cs typeface="Times New Roman" pitchFamily="18" charset="0"/>
              </a:rPr>
              <a:t>НЕЛЬЗЯ НИЧЕГО ДЕЛАТЬ, НЕ ПОНИМАЯ, ЗАЧЕМ!</a:t>
            </a:r>
          </a:p>
          <a:p>
            <a:pPr algn="ctr">
              <a:buFont typeface="Wingdings" pitchFamily="2" charset="2"/>
              <a:buNone/>
            </a:pPr>
            <a:r>
              <a:rPr lang="ru-RU" sz="4000" dirty="0" smtClean="0">
                <a:latin typeface="Times New Roman" pitchFamily="18" charset="0"/>
                <a:cs typeface="Times New Roman" pitchFamily="18" charset="0"/>
              </a:rPr>
              <a:t>Нельзя идти вперед не зная направления!</a:t>
            </a:r>
          </a:p>
          <a:p>
            <a:pPr algn="ct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03648"/>
          </a:xfrm>
        </p:spPr>
        <p:txBody>
          <a:bodyPr>
            <a:normAutofit fontScale="90000"/>
          </a:bodyPr>
          <a:lstStyle/>
          <a:p>
            <a:pPr>
              <a:defRPr/>
            </a:pPr>
            <a:r>
              <a:rPr lang="ru-RU" b="1" dirty="0" smtClean="0">
                <a:solidFill>
                  <a:schemeClr val="bg2">
                    <a:lumMod val="25000"/>
                  </a:schemeClr>
                </a:solidFill>
                <a:latin typeface="Times New Roman" pitchFamily="18" charset="0"/>
                <a:cs typeface="Times New Roman" pitchFamily="18" charset="0"/>
              </a:rPr>
              <a:t>Базовые компетентности педагога  </a:t>
            </a:r>
            <a:br>
              <a:rPr lang="ru-RU" b="1" dirty="0" smtClean="0">
                <a:solidFill>
                  <a:schemeClr val="bg2">
                    <a:lumMod val="25000"/>
                  </a:schemeClr>
                </a:solidFill>
                <a:latin typeface="Times New Roman" pitchFamily="18" charset="0"/>
                <a:cs typeface="Times New Roman" pitchFamily="18" charset="0"/>
              </a:rPr>
            </a:br>
            <a:endParaRPr lang="ru-RU" b="1" dirty="0">
              <a:solidFill>
                <a:schemeClr val="bg2">
                  <a:lumMod val="25000"/>
                </a:schemeClr>
              </a:solidFill>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0" y="1600200"/>
          <a:ext cx="9144000" cy="5874004"/>
        </p:xfrm>
        <a:graphic>
          <a:graphicData uri="http://schemas.openxmlformats.org/drawingml/2006/table">
            <a:tbl>
              <a:tblPr firstRow="1" bandRow="1">
                <a:tableStyleId>{5C22544A-7EE6-4342-B048-85BDC9FD1C3A}</a:tableStyleId>
              </a:tblPr>
              <a:tblGrid>
                <a:gridCol w="827584"/>
                <a:gridCol w="2016224"/>
                <a:gridCol w="1944216"/>
                <a:gridCol w="4355976"/>
              </a:tblGrid>
              <a:tr h="370840">
                <a:tc>
                  <a:txBody>
                    <a:bodyPr/>
                    <a:lstStyle/>
                    <a:p>
                      <a:pPr algn="ctr">
                        <a:lnSpc>
                          <a:spcPct val="115000"/>
                        </a:lnSpc>
                        <a:spcAft>
                          <a:spcPts val="0"/>
                        </a:spcAft>
                      </a:pPr>
                      <a:r>
                        <a:rPr lang="ru-RU" sz="1400" b="1" dirty="0">
                          <a:solidFill>
                            <a:schemeClr val="bg2">
                              <a:lumMod val="25000"/>
                            </a:schemeClr>
                          </a:solidFill>
                          <a:latin typeface="Calibri"/>
                          <a:ea typeface="Calibri"/>
                          <a:cs typeface="Times New Roman"/>
                        </a:rPr>
                        <a:t> </a:t>
                      </a:r>
                      <a:r>
                        <a:rPr lang="ru-RU" sz="1400" b="1" dirty="0">
                          <a:solidFill>
                            <a:schemeClr val="bg2">
                              <a:lumMod val="25000"/>
                            </a:schemeClr>
                          </a:solidFill>
                          <a:latin typeface="Times New Roman"/>
                          <a:ea typeface="Calibri"/>
                          <a:cs typeface="Times New Roman"/>
                        </a:rPr>
                        <a:t>№</a:t>
                      </a:r>
                      <a:endParaRPr lang="ru-RU" sz="1400" dirty="0">
                        <a:solidFill>
                          <a:schemeClr val="bg2">
                            <a:lumMod val="25000"/>
                          </a:schemeClr>
                        </a:solidFill>
                        <a:latin typeface="Calibri"/>
                        <a:ea typeface="Calibri"/>
                        <a:cs typeface="Times New Roman"/>
                      </a:endParaRPr>
                    </a:p>
                    <a:p>
                      <a:pPr algn="ctr">
                        <a:lnSpc>
                          <a:spcPct val="115000"/>
                        </a:lnSpc>
                        <a:spcAft>
                          <a:spcPts val="0"/>
                        </a:spcAft>
                      </a:pPr>
                      <a:r>
                        <a:rPr lang="ru-RU" sz="1400" b="1" dirty="0" err="1">
                          <a:solidFill>
                            <a:schemeClr val="bg2">
                              <a:lumMod val="25000"/>
                            </a:schemeClr>
                          </a:solidFill>
                          <a:latin typeface="Times New Roman"/>
                          <a:ea typeface="Calibri"/>
                          <a:cs typeface="Times New Roman"/>
                        </a:rPr>
                        <a:t>п</a:t>
                      </a:r>
                      <a:r>
                        <a:rPr lang="ru-RU" sz="1400" b="1" dirty="0">
                          <a:solidFill>
                            <a:schemeClr val="bg2">
                              <a:lumMod val="25000"/>
                            </a:schemeClr>
                          </a:solidFill>
                          <a:latin typeface="Times New Roman"/>
                          <a:ea typeface="Calibri"/>
                          <a:cs typeface="Times New Roman"/>
                        </a:rPr>
                        <a:t>/</a:t>
                      </a:r>
                      <a:r>
                        <a:rPr lang="ru-RU" sz="1400" b="1" dirty="0" err="1">
                          <a:solidFill>
                            <a:schemeClr val="bg2">
                              <a:lumMod val="25000"/>
                            </a:schemeClr>
                          </a:solidFill>
                          <a:latin typeface="Times New Roman"/>
                          <a:ea typeface="Calibri"/>
                          <a:cs typeface="Times New Roman"/>
                        </a:rPr>
                        <a:t>п</a:t>
                      </a:r>
                      <a:endParaRPr lang="ru-RU" sz="1400" dirty="0">
                        <a:solidFill>
                          <a:schemeClr val="bg2">
                            <a:lumMod val="25000"/>
                          </a:schemeClr>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ru-RU" sz="1400" b="1" dirty="0">
                          <a:solidFill>
                            <a:schemeClr val="bg2">
                              <a:lumMod val="25000"/>
                            </a:schemeClr>
                          </a:solidFill>
                          <a:latin typeface="Times New Roman"/>
                          <a:ea typeface="Calibri"/>
                          <a:cs typeface="Times New Roman"/>
                        </a:rPr>
                        <a:t>Базовые компетентности </a:t>
                      </a:r>
                      <a:endParaRPr lang="ru-RU" sz="1400" dirty="0">
                        <a:solidFill>
                          <a:schemeClr val="bg2">
                            <a:lumMod val="25000"/>
                          </a:schemeClr>
                        </a:solidFill>
                        <a:latin typeface="Calibri"/>
                        <a:ea typeface="Calibri"/>
                        <a:cs typeface="Times New Roman"/>
                      </a:endParaRPr>
                    </a:p>
                    <a:p>
                      <a:pPr algn="ctr">
                        <a:lnSpc>
                          <a:spcPct val="115000"/>
                        </a:lnSpc>
                        <a:spcAft>
                          <a:spcPts val="0"/>
                        </a:spcAft>
                      </a:pPr>
                      <a:r>
                        <a:rPr lang="ru-RU" sz="1400" b="1" dirty="0">
                          <a:solidFill>
                            <a:schemeClr val="bg2">
                              <a:lumMod val="25000"/>
                            </a:schemeClr>
                          </a:solidFill>
                          <a:latin typeface="Times New Roman"/>
                          <a:ea typeface="Calibri"/>
                          <a:cs typeface="Times New Roman"/>
                        </a:rPr>
                        <a:t>педагога</a:t>
                      </a:r>
                      <a:endParaRPr lang="ru-RU" sz="1400" dirty="0">
                        <a:solidFill>
                          <a:schemeClr val="bg2">
                            <a:lumMod val="25000"/>
                          </a:schemeClr>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ru-RU" sz="1400" b="1" dirty="0">
                          <a:solidFill>
                            <a:schemeClr val="bg2">
                              <a:lumMod val="25000"/>
                            </a:schemeClr>
                          </a:solidFill>
                          <a:latin typeface="Times New Roman"/>
                          <a:ea typeface="Calibri"/>
                          <a:cs typeface="Times New Roman"/>
                        </a:rPr>
                        <a:t>Характеристики </a:t>
                      </a:r>
                      <a:endParaRPr lang="ru-RU" sz="1400" dirty="0">
                        <a:solidFill>
                          <a:schemeClr val="bg2">
                            <a:lumMod val="25000"/>
                          </a:schemeClr>
                        </a:solidFill>
                        <a:latin typeface="Calibri"/>
                        <a:ea typeface="Calibri"/>
                        <a:cs typeface="Times New Roman"/>
                      </a:endParaRPr>
                    </a:p>
                    <a:p>
                      <a:pPr algn="ctr">
                        <a:lnSpc>
                          <a:spcPct val="115000"/>
                        </a:lnSpc>
                        <a:spcAft>
                          <a:spcPts val="0"/>
                        </a:spcAft>
                      </a:pPr>
                      <a:r>
                        <a:rPr lang="ru-RU" sz="1400" b="1" dirty="0">
                          <a:solidFill>
                            <a:schemeClr val="bg2">
                              <a:lumMod val="25000"/>
                            </a:schemeClr>
                          </a:solidFill>
                          <a:latin typeface="Times New Roman"/>
                          <a:ea typeface="Calibri"/>
                          <a:cs typeface="Times New Roman"/>
                        </a:rPr>
                        <a:t>компетентностей</a:t>
                      </a:r>
                      <a:endParaRPr lang="ru-RU" sz="1400" dirty="0">
                        <a:solidFill>
                          <a:schemeClr val="bg2">
                            <a:lumMod val="25000"/>
                          </a:schemeClr>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ru-RU" sz="1400" b="1" dirty="0">
                          <a:solidFill>
                            <a:schemeClr val="bg2">
                              <a:lumMod val="25000"/>
                            </a:schemeClr>
                          </a:solidFill>
                          <a:latin typeface="Times New Roman"/>
                          <a:ea typeface="Calibri"/>
                          <a:cs typeface="Times New Roman"/>
                        </a:rPr>
                        <a:t>Показатели оценки </a:t>
                      </a:r>
                      <a:endParaRPr lang="ru-RU" sz="1400" dirty="0">
                        <a:solidFill>
                          <a:schemeClr val="bg2">
                            <a:lumMod val="25000"/>
                          </a:schemeClr>
                        </a:solidFill>
                        <a:latin typeface="Calibri"/>
                        <a:ea typeface="Calibri"/>
                        <a:cs typeface="Times New Roman"/>
                      </a:endParaRPr>
                    </a:p>
                    <a:p>
                      <a:pPr algn="ctr">
                        <a:lnSpc>
                          <a:spcPct val="115000"/>
                        </a:lnSpc>
                        <a:spcAft>
                          <a:spcPts val="0"/>
                        </a:spcAft>
                      </a:pPr>
                      <a:r>
                        <a:rPr lang="ru-RU" sz="1400" b="1" dirty="0">
                          <a:solidFill>
                            <a:schemeClr val="bg2">
                              <a:lumMod val="25000"/>
                            </a:schemeClr>
                          </a:solidFill>
                          <a:latin typeface="Times New Roman"/>
                          <a:ea typeface="Calibri"/>
                          <a:cs typeface="Times New Roman"/>
                        </a:rPr>
                        <a:t>компетентности</a:t>
                      </a:r>
                      <a:endParaRPr lang="ru-RU" sz="1400" dirty="0">
                        <a:solidFill>
                          <a:schemeClr val="bg2">
                            <a:lumMod val="25000"/>
                          </a:schemeClr>
                        </a:solidFill>
                        <a:latin typeface="Calibri"/>
                        <a:ea typeface="Calibri"/>
                        <a:cs typeface="Times New Roman"/>
                      </a:endParaRPr>
                    </a:p>
                  </a:txBody>
                  <a:tcPr marL="68580" marR="68580" marT="0" marB="0" anchor="ctr"/>
                </a:tc>
              </a:tr>
              <a:tr h="370840">
                <a:tc gridSpan="4">
                  <a:txBody>
                    <a:bodyPr/>
                    <a:lstStyle/>
                    <a:p>
                      <a:pPr>
                        <a:lnSpc>
                          <a:spcPct val="115000"/>
                        </a:lnSpc>
                        <a:spcAft>
                          <a:spcPts val="0"/>
                        </a:spcAft>
                      </a:pPr>
                      <a:r>
                        <a:rPr lang="ru-RU" sz="1600" b="1" dirty="0">
                          <a:solidFill>
                            <a:schemeClr val="bg2">
                              <a:lumMod val="25000"/>
                            </a:schemeClr>
                          </a:solidFill>
                          <a:latin typeface="Times New Roman"/>
                          <a:ea typeface="Calibri"/>
                          <a:cs typeface="Times New Roman"/>
                        </a:rPr>
                        <a:t>1. Личностные качества</a:t>
                      </a:r>
                      <a:endParaRPr lang="ru-RU" sz="1600" dirty="0">
                        <a:solidFill>
                          <a:schemeClr val="bg2">
                            <a:lumMod val="25000"/>
                          </a:schemeClr>
                        </a:solidFill>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1.1</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Вера в силы и возможности обучающихся</a:t>
                      </a:r>
                      <a:endParaRPr lang="ru-RU" sz="1600" dirty="0">
                        <a:solidFill>
                          <a:schemeClr val="bg2">
                            <a:lumMod val="25000"/>
                          </a:schemeClr>
                        </a:solidFill>
                        <a:latin typeface="Calibri"/>
                        <a:ea typeface="Calibri"/>
                        <a:cs typeface="Times New Roman"/>
                      </a:endParaRPr>
                    </a:p>
                  </a:txBody>
                  <a:tcPr marL="68580" marR="68580" marT="0" marB="0"/>
                </a:tc>
                <a:tc>
                  <a:txBody>
                    <a:bodyPr/>
                    <a:lstStyle/>
                    <a:p>
                      <a:endParaRPr lang="ru-RU" sz="1600" dirty="0">
                        <a:solidFill>
                          <a:schemeClr val="bg2">
                            <a:lumMod val="25000"/>
                          </a:schemeClr>
                        </a:solidFill>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Умение создавать ситуацию успеха для обучающихся;</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Осуществлять грамотное педагогическое оценивание;</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Уметь находить положительные стороны у каждого обучающегося, строить образовательный процесс с опорой на эти стороны, поддерживать позитивные силы развития. </a:t>
                      </a:r>
                      <a:endParaRPr lang="ru-RU" sz="1600" dirty="0">
                        <a:solidFill>
                          <a:schemeClr val="bg2">
                            <a:lumMod val="25000"/>
                          </a:schemeClr>
                        </a:solidFill>
                        <a:latin typeface="Calibri"/>
                        <a:ea typeface="Calibri"/>
                        <a:cs typeface="Times New Roman"/>
                      </a:endParaRPr>
                    </a:p>
                  </a:txBody>
                  <a:tcPr marL="68580" marR="68580" marT="0" marB="0"/>
                </a:tc>
              </a:tr>
              <a:tr h="370840">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1.2</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Интерес к внутреннему миру </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обучающихся </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Данная компетентность определяет все аспекты педагогической деятельности. </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Умение составить устную и письменную характеристику обучающегося, отражающую разные аспекты его внутреннего мира;</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Умения выяснить индивидуальные предпочтения (индивидуальные образовательные потребности), возможности ученика, трудности, с которыми он сталкивается. </a:t>
                      </a:r>
                      <a:endParaRPr lang="ru-RU" sz="1600" dirty="0">
                        <a:solidFill>
                          <a:schemeClr val="bg2">
                            <a:lumMod val="25000"/>
                          </a:schemeClr>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7019205"/>
        </p:xfrm>
        <a:graphic>
          <a:graphicData uri="http://schemas.openxmlformats.org/drawingml/2006/table">
            <a:tbl>
              <a:tblPr firstRow="1" bandRow="1">
                <a:tableStyleId>{5C22544A-7EE6-4342-B048-85BDC9FD1C3A}</a:tableStyleId>
              </a:tblPr>
              <a:tblGrid>
                <a:gridCol w="755576"/>
                <a:gridCol w="2160240"/>
                <a:gridCol w="2088232"/>
                <a:gridCol w="4139952"/>
              </a:tblGrid>
              <a:tr h="2294128">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1.3</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Открытость </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к принятию других позиций, точек зрения</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a:t>
                      </a:r>
                      <a:r>
                        <a:rPr lang="ru-RU" sz="1600" dirty="0" err="1">
                          <a:solidFill>
                            <a:schemeClr val="bg2">
                              <a:lumMod val="25000"/>
                            </a:schemeClr>
                          </a:solidFill>
                          <a:latin typeface="Times New Roman"/>
                          <a:ea typeface="Calibri"/>
                          <a:cs typeface="Times New Roman"/>
                        </a:rPr>
                        <a:t>неидеологизированное</a:t>
                      </a:r>
                      <a:r>
                        <a:rPr lang="ru-RU" sz="1600" dirty="0">
                          <a:solidFill>
                            <a:schemeClr val="bg2">
                              <a:lumMod val="25000"/>
                            </a:schemeClr>
                          </a:solidFill>
                          <a:latin typeface="Times New Roman"/>
                          <a:ea typeface="Calibri"/>
                          <a:cs typeface="Times New Roman"/>
                        </a:rPr>
                        <a:t> мышление педагога)</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Педагог готов гибко реагировать на высказывания обучающегося, включая изменение собственной позиции.</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 Убеждённость, что истина может быть не одна; </a:t>
                      </a:r>
                      <a:endParaRPr lang="ru-RU" sz="1600">
                        <a:solidFill>
                          <a:schemeClr val="bg2">
                            <a:lumMod val="25000"/>
                          </a:schemeClr>
                        </a:solidFill>
                        <a:latin typeface="Calibri"/>
                        <a:ea typeface="Calibri"/>
                        <a:cs typeface="Times New Roman"/>
                      </a:endParaRPr>
                    </a:p>
                    <a:p>
                      <a:pPr>
                        <a:lnSpc>
                          <a:spcPct val="115000"/>
                        </a:lnSpc>
                        <a:spcAft>
                          <a:spcPts val="0"/>
                        </a:spcAft>
                      </a:pPr>
                      <a:r>
                        <a:rPr lang="ru-RU" sz="1600">
                          <a:solidFill>
                            <a:schemeClr val="bg2">
                              <a:lumMod val="25000"/>
                            </a:schemeClr>
                          </a:solidFill>
                          <a:latin typeface="Times New Roman"/>
                          <a:ea typeface="Calibri"/>
                          <a:cs typeface="Times New Roman"/>
                        </a:rPr>
                        <a:t>– Интерес к мнениям и позициям других; </a:t>
                      </a:r>
                      <a:endParaRPr lang="ru-RU" sz="1600">
                        <a:solidFill>
                          <a:schemeClr val="bg2">
                            <a:lumMod val="25000"/>
                          </a:schemeClr>
                        </a:solidFill>
                        <a:latin typeface="Calibri"/>
                        <a:ea typeface="Calibri"/>
                        <a:cs typeface="Times New Roman"/>
                      </a:endParaRPr>
                    </a:p>
                    <a:p>
                      <a:pPr>
                        <a:lnSpc>
                          <a:spcPct val="115000"/>
                        </a:lnSpc>
                        <a:spcAft>
                          <a:spcPts val="0"/>
                        </a:spcAft>
                      </a:pPr>
                      <a:r>
                        <a:rPr lang="ru-RU" sz="1600">
                          <a:solidFill>
                            <a:schemeClr val="bg2">
                              <a:lumMod val="25000"/>
                            </a:schemeClr>
                          </a:solidFill>
                          <a:latin typeface="Times New Roman"/>
                          <a:ea typeface="Calibri"/>
                          <a:cs typeface="Times New Roman"/>
                        </a:rPr>
                        <a:t>– Учёт других точек зрения в процессе оценивания обучающихся. </a:t>
                      </a:r>
                      <a:endParaRPr lang="ru-RU" sz="1600">
                        <a:solidFill>
                          <a:schemeClr val="bg2">
                            <a:lumMod val="25000"/>
                          </a:schemeClr>
                        </a:solidFill>
                        <a:latin typeface="Calibri"/>
                        <a:ea typeface="Calibri"/>
                        <a:cs typeface="Times New Roman"/>
                      </a:endParaRPr>
                    </a:p>
                  </a:txBody>
                  <a:tcPr marL="68580" marR="68580" marT="0" marB="0"/>
                </a:tc>
              </a:tr>
              <a:tr h="1521291">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1.4</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Общая культура</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Определяет во многом успешность педагогического общения, позицию педагога в глазах обучающихся.</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Ориентация в основных сферах материальной и духовной жизни;</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Знание материальных и духовных интересов молодежи. </a:t>
                      </a:r>
                      <a:endParaRPr lang="ru-RU" sz="1600" dirty="0">
                        <a:solidFill>
                          <a:schemeClr val="bg2">
                            <a:lumMod val="25000"/>
                          </a:schemeClr>
                        </a:solidFill>
                        <a:latin typeface="Calibri"/>
                        <a:ea typeface="Calibri"/>
                        <a:cs typeface="Times New Roman"/>
                      </a:endParaRPr>
                    </a:p>
                  </a:txBody>
                  <a:tcPr marL="68580" marR="68580" marT="0" marB="0"/>
                </a:tc>
              </a:tr>
              <a:tr h="1134872">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1.5</a:t>
                      </a:r>
                      <a:endParaRPr lang="ru-RU" sz="1600" dirty="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Эмоциональная </a:t>
                      </a:r>
                      <a:endParaRPr lang="ru-RU" sz="1600">
                        <a:solidFill>
                          <a:schemeClr val="bg2">
                            <a:lumMod val="25000"/>
                          </a:schemeClr>
                        </a:solidFill>
                        <a:latin typeface="Calibri"/>
                        <a:ea typeface="Calibri"/>
                        <a:cs typeface="Times New Roman"/>
                      </a:endParaRPr>
                    </a:p>
                    <a:p>
                      <a:pPr>
                        <a:lnSpc>
                          <a:spcPct val="115000"/>
                        </a:lnSpc>
                        <a:spcAft>
                          <a:spcPts val="0"/>
                        </a:spcAft>
                      </a:pPr>
                      <a:r>
                        <a:rPr lang="ru-RU" sz="1600">
                          <a:solidFill>
                            <a:schemeClr val="bg2">
                              <a:lumMod val="25000"/>
                            </a:schemeClr>
                          </a:solidFill>
                          <a:latin typeface="Times New Roman"/>
                          <a:ea typeface="Calibri"/>
                          <a:cs typeface="Times New Roman"/>
                        </a:rPr>
                        <a:t>устойчивость</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endParaRPr lang="ru-RU" sz="1600">
                        <a:solidFill>
                          <a:schemeClr val="bg2">
                            <a:lumMod val="25000"/>
                          </a:schemeClr>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В трудных ситуациях педагог сохраняет спокойствие; </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Эмоциональный конфликт не влияет на объективность оценки. </a:t>
                      </a:r>
                      <a:endParaRPr lang="ru-RU" sz="1600" dirty="0">
                        <a:solidFill>
                          <a:schemeClr val="bg2">
                            <a:lumMod val="25000"/>
                          </a:schemeClr>
                        </a:solidFill>
                        <a:latin typeface="Calibri"/>
                        <a:ea typeface="Calibri"/>
                        <a:cs typeface="Times New Roman"/>
                      </a:endParaRPr>
                    </a:p>
                  </a:txBody>
                  <a:tcPr marL="68580" marR="68580" marT="0" marB="0"/>
                </a:tc>
              </a:tr>
              <a:tr h="1907709">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1.6</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r>
                        <a:rPr lang="ru-RU" sz="1600">
                          <a:solidFill>
                            <a:schemeClr val="bg2">
                              <a:lumMod val="25000"/>
                            </a:schemeClr>
                          </a:solidFill>
                          <a:latin typeface="Times New Roman"/>
                          <a:ea typeface="Calibri"/>
                          <a:cs typeface="Times New Roman"/>
                        </a:rPr>
                        <a:t>Позитивная </a:t>
                      </a:r>
                      <a:endParaRPr lang="ru-RU" sz="1600">
                        <a:solidFill>
                          <a:schemeClr val="bg2">
                            <a:lumMod val="25000"/>
                          </a:schemeClr>
                        </a:solidFill>
                        <a:latin typeface="Calibri"/>
                        <a:ea typeface="Calibri"/>
                        <a:cs typeface="Times New Roman"/>
                      </a:endParaRPr>
                    </a:p>
                    <a:p>
                      <a:pPr>
                        <a:lnSpc>
                          <a:spcPct val="115000"/>
                        </a:lnSpc>
                        <a:spcAft>
                          <a:spcPts val="0"/>
                        </a:spcAft>
                      </a:pPr>
                      <a:r>
                        <a:rPr lang="ru-RU" sz="1600">
                          <a:solidFill>
                            <a:schemeClr val="bg2">
                              <a:lumMod val="25000"/>
                            </a:schemeClr>
                          </a:solidFill>
                          <a:latin typeface="Times New Roman"/>
                          <a:ea typeface="Calibri"/>
                          <a:cs typeface="Times New Roman"/>
                        </a:rPr>
                        <a:t>направленность на педагогическую деятельность. </a:t>
                      </a:r>
                      <a:endParaRPr lang="ru-RU" sz="1600">
                        <a:solidFill>
                          <a:schemeClr val="bg2">
                            <a:lumMod val="25000"/>
                          </a:schemeClr>
                        </a:solidFill>
                        <a:latin typeface="Calibri"/>
                        <a:ea typeface="Calibri"/>
                        <a:cs typeface="Times New Roman"/>
                      </a:endParaRPr>
                    </a:p>
                    <a:p>
                      <a:pPr>
                        <a:lnSpc>
                          <a:spcPct val="115000"/>
                        </a:lnSpc>
                        <a:spcAft>
                          <a:spcPts val="0"/>
                        </a:spcAft>
                      </a:pPr>
                      <a:r>
                        <a:rPr lang="ru-RU" sz="1600">
                          <a:solidFill>
                            <a:schemeClr val="bg2">
                              <a:lumMod val="25000"/>
                            </a:schemeClr>
                          </a:solidFill>
                          <a:latin typeface="Times New Roman"/>
                          <a:ea typeface="Calibri"/>
                          <a:cs typeface="Times New Roman"/>
                        </a:rPr>
                        <a:t>Уверенность в себе</a:t>
                      </a:r>
                      <a:endParaRPr lang="ru-RU" sz="1600">
                        <a:solidFill>
                          <a:schemeClr val="bg2">
                            <a:lumMod val="25000"/>
                          </a:schemeClr>
                        </a:solidFill>
                        <a:latin typeface="Calibri"/>
                        <a:ea typeface="Calibri"/>
                        <a:cs typeface="Times New Roman"/>
                      </a:endParaRPr>
                    </a:p>
                  </a:txBody>
                  <a:tcPr marL="68580" marR="68580" marT="0" marB="0"/>
                </a:tc>
                <a:tc>
                  <a:txBody>
                    <a:bodyPr/>
                    <a:lstStyle/>
                    <a:p>
                      <a:pPr>
                        <a:lnSpc>
                          <a:spcPct val="115000"/>
                        </a:lnSpc>
                        <a:spcAft>
                          <a:spcPts val="0"/>
                        </a:spcAft>
                      </a:pPr>
                      <a:endParaRPr lang="ru-RU" sz="1600" dirty="0">
                        <a:solidFill>
                          <a:schemeClr val="bg2">
                            <a:lumMod val="25000"/>
                          </a:schemeClr>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600" dirty="0">
                          <a:solidFill>
                            <a:schemeClr val="bg2">
                              <a:lumMod val="25000"/>
                            </a:schemeClr>
                          </a:solidFill>
                          <a:latin typeface="Times New Roman"/>
                          <a:ea typeface="Calibri"/>
                          <a:cs typeface="Times New Roman"/>
                        </a:rPr>
                        <a:t>– Осознание целей и ценностей педагогической деятельности;</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Позитивное настроение;</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Желание работать;</a:t>
                      </a:r>
                      <a:endParaRPr lang="ru-RU" sz="1600" dirty="0">
                        <a:solidFill>
                          <a:schemeClr val="bg2">
                            <a:lumMod val="25000"/>
                          </a:schemeClr>
                        </a:solidFill>
                        <a:latin typeface="Calibri"/>
                        <a:ea typeface="Calibri"/>
                        <a:cs typeface="Times New Roman"/>
                      </a:endParaRPr>
                    </a:p>
                    <a:p>
                      <a:pPr>
                        <a:lnSpc>
                          <a:spcPct val="115000"/>
                        </a:lnSpc>
                        <a:spcAft>
                          <a:spcPts val="0"/>
                        </a:spcAft>
                      </a:pPr>
                      <a:r>
                        <a:rPr lang="ru-RU" sz="1600" dirty="0">
                          <a:solidFill>
                            <a:schemeClr val="bg2">
                              <a:lumMod val="25000"/>
                            </a:schemeClr>
                          </a:solidFill>
                          <a:latin typeface="Times New Roman"/>
                          <a:ea typeface="Calibri"/>
                          <a:cs typeface="Times New Roman"/>
                        </a:rPr>
                        <a:t>– Высокая профессиональная самооценка.</a:t>
                      </a:r>
                      <a:endParaRPr lang="ru-RU" sz="1600" dirty="0">
                        <a:solidFill>
                          <a:schemeClr val="bg2">
                            <a:lumMod val="25000"/>
                          </a:schemeClr>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115888"/>
          <a:ext cx="9112252" cy="7592074"/>
        </p:xfrm>
        <a:graphic>
          <a:graphicData uri="http://schemas.openxmlformats.org/drawingml/2006/table">
            <a:tbl>
              <a:tblPr firstRow="1" bandRow="1">
                <a:tableStyleId>{5C22544A-7EE6-4342-B048-85BDC9FD1C3A}</a:tableStyleId>
              </a:tblPr>
              <a:tblGrid>
                <a:gridCol w="755576"/>
                <a:gridCol w="1872208"/>
                <a:gridCol w="1296144"/>
                <a:gridCol w="1152128"/>
                <a:gridCol w="1008112"/>
                <a:gridCol w="3028084"/>
              </a:tblGrid>
              <a:tr h="231983">
                <a:tc gridSpan="6">
                  <a:txBody>
                    <a:bodyPr/>
                    <a:lstStyle/>
                    <a:p>
                      <a:pPr>
                        <a:lnSpc>
                          <a:spcPct val="115000"/>
                        </a:lnSpc>
                        <a:spcAft>
                          <a:spcPts val="0"/>
                        </a:spcAft>
                      </a:pPr>
                      <a:r>
                        <a:rPr lang="ru-RU" sz="1400" b="1" dirty="0">
                          <a:latin typeface="Times New Roman"/>
                          <a:ea typeface="Calibri"/>
                          <a:cs typeface="Times New Roman"/>
                        </a:rPr>
                        <a:t>2. Постановка целей и задач педагогической деятельности</a:t>
                      </a:r>
                      <a:endParaRPr lang="ru-RU" sz="1400" dirty="0">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95350">
                <a:tc>
                  <a:txBody>
                    <a:bodyPr/>
                    <a:lstStyle/>
                    <a:p>
                      <a:pPr>
                        <a:lnSpc>
                          <a:spcPct val="115000"/>
                        </a:lnSpc>
                        <a:spcAft>
                          <a:spcPts val="0"/>
                        </a:spcAft>
                      </a:pPr>
                      <a:r>
                        <a:rPr lang="ru-RU" sz="1600" dirty="0">
                          <a:latin typeface="Times New Roman"/>
                          <a:ea typeface="Calibri"/>
                          <a:cs typeface="Times New Roman"/>
                        </a:rPr>
                        <a:t>2.1</a:t>
                      </a:r>
                      <a:endParaRPr lang="ru-RU" sz="1600" dirty="0">
                        <a:latin typeface="Calibri"/>
                        <a:ea typeface="Calibri"/>
                        <a:cs typeface="Times New Roman"/>
                      </a:endParaRPr>
                    </a:p>
                  </a:txBody>
                  <a:tcPr marL="68580" marR="68580" marT="0" marB="0"/>
                </a:tc>
                <a:tc gridSpan="2">
                  <a:txBody>
                    <a:bodyPr/>
                    <a:lstStyle/>
                    <a:p>
                      <a:pPr>
                        <a:lnSpc>
                          <a:spcPct val="115000"/>
                        </a:lnSpc>
                        <a:spcAft>
                          <a:spcPts val="0"/>
                        </a:spcAft>
                      </a:pPr>
                      <a:r>
                        <a:rPr lang="ru-RU" sz="1600" dirty="0">
                          <a:latin typeface="Times New Roman"/>
                          <a:ea typeface="Calibri"/>
                          <a:cs typeface="Times New Roman"/>
                        </a:rPr>
                        <a:t>Умение перевести </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тему урока в педагогическую задачу</a:t>
                      </a:r>
                      <a:endParaRPr lang="ru-RU" sz="1600" dirty="0">
                        <a:latin typeface="Calibri"/>
                        <a:ea typeface="Calibri"/>
                        <a:cs typeface="Times New Roman"/>
                      </a:endParaRPr>
                    </a:p>
                  </a:txBody>
                  <a:tcPr marL="68580" marR="68580" marT="0" marB="0"/>
                </a:tc>
                <a:tc hMerge="1">
                  <a:txBody>
                    <a:bodyPr/>
                    <a:lstStyle/>
                    <a:p>
                      <a:pPr>
                        <a:lnSpc>
                          <a:spcPct val="115000"/>
                        </a:lnSpc>
                        <a:spcAft>
                          <a:spcPts val="0"/>
                        </a:spcAft>
                      </a:pPr>
                      <a:endParaRPr lang="ru-RU" sz="1400" dirty="0">
                        <a:latin typeface="Times New Roman"/>
                        <a:ea typeface="Calibri"/>
                        <a:cs typeface="Times New Roman"/>
                      </a:endParaRPr>
                    </a:p>
                  </a:txBody>
                  <a:tcPr marL="68580" marR="68580" marT="0" marB="0"/>
                </a:tc>
                <a:tc gridSpan="2">
                  <a:txBody>
                    <a:bodyPr/>
                    <a:lstStyle/>
                    <a:p>
                      <a:endParaRPr lang="ru-RU" sz="1600" dirty="0"/>
                    </a:p>
                  </a:txBody>
                  <a:tcPr marL="68580" marR="68580" marT="0" marB="0"/>
                </a:tc>
                <a:tc hMerge="1">
                  <a:txBody>
                    <a:bodyPr/>
                    <a:lstStyle/>
                    <a:p>
                      <a:pPr>
                        <a:lnSpc>
                          <a:spcPct val="115000"/>
                        </a:lnSpc>
                        <a:spcAft>
                          <a:spcPts val="0"/>
                        </a:spcAft>
                      </a:pPr>
                      <a:endParaRPr lang="ru-RU" sz="140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 Знание образовательных стандартов и реализующих их программ. </a:t>
                      </a:r>
                      <a:endParaRPr lang="ru-RU" sz="1600" dirty="0">
                        <a:latin typeface="Calibri"/>
                        <a:ea typeface="Calibri"/>
                        <a:cs typeface="Times New Roman"/>
                      </a:endParaRPr>
                    </a:p>
                  </a:txBody>
                  <a:tcPr marL="68580" marR="68580" marT="0" marB="0"/>
                </a:tc>
              </a:tr>
              <a:tr h="1066191">
                <a:tc>
                  <a:txBody>
                    <a:bodyPr/>
                    <a:lstStyle/>
                    <a:p>
                      <a:pPr>
                        <a:lnSpc>
                          <a:spcPct val="115000"/>
                        </a:lnSpc>
                        <a:spcAft>
                          <a:spcPts val="0"/>
                        </a:spcAft>
                      </a:pPr>
                      <a:r>
                        <a:rPr lang="ru-RU" sz="1600">
                          <a:latin typeface="Times New Roman"/>
                          <a:ea typeface="Calibri"/>
                          <a:cs typeface="Times New Roman"/>
                        </a:rPr>
                        <a:t>2.2</a:t>
                      </a:r>
                      <a:endParaRPr lang="ru-RU" sz="1600">
                        <a:latin typeface="Calibri"/>
                        <a:ea typeface="Calibri"/>
                        <a:cs typeface="Times New Roman"/>
                      </a:endParaRPr>
                    </a:p>
                  </a:txBody>
                  <a:tcPr marL="68580" marR="68580" marT="0" marB="0"/>
                </a:tc>
                <a:tc gridSpan="2">
                  <a:txBody>
                    <a:bodyPr/>
                    <a:lstStyle/>
                    <a:p>
                      <a:pPr>
                        <a:lnSpc>
                          <a:spcPct val="115000"/>
                        </a:lnSpc>
                        <a:spcAft>
                          <a:spcPts val="0"/>
                        </a:spcAft>
                      </a:pPr>
                      <a:r>
                        <a:rPr lang="ru-RU" sz="1600" dirty="0">
                          <a:latin typeface="Times New Roman"/>
                          <a:ea typeface="Calibri"/>
                          <a:cs typeface="Times New Roman"/>
                        </a:rPr>
                        <a:t>Умение ставить педагогические цели и задачи сообразно возрастным и индивидуальным особенностям обучающихся</a:t>
                      </a:r>
                      <a:endParaRPr lang="ru-RU" sz="1600" dirty="0">
                        <a:latin typeface="Calibri"/>
                        <a:ea typeface="Calibri"/>
                        <a:cs typeface="Times New Roman"/>
                      </a:endParaRPr>
                    </a:p>
                  </a:txBody>
                  <a:tcPr marL="68580" marR="68580" marT="0" marB="0"/>
                </a:tc>
                <a:tc hMerge="1">
                  <a:txBody>
                    <a:bodyPr/>
                    <a:lstStyle/>
                    <a:p>
                      <a:pPr>
                        <a:lnSpc>
                          <a:spcPct val="115000"/>
                        </a:lnSpc>
                        <a:spcAft>
                          <a:spcPts val="0"/>
                        </a:spcAft>
                      </a:pPr>
                      <a:endParaRPr lang="ru-RU" sz="1400" dirty="0">
                        <a:latin typeface="Times New Roman"/>
                        <a:ea typeface="Calibri"/>
                        <a:cs typeface="Times New Roman"/>
                      </a:endParaRPr>
                    </a:p>
                  </a:txBody>
                  <a:tcPr marL="68580" marR="68580" marT="0" marB="0"/>
                </a:tc>
                <a:tc gridSpan="2">
                  <a:txBody>
                    <a:bodyPr/>
                    <a:lstStyle/>
                    <a:p>
                      <a:endParaRPr lang="ru-RU" sz="1600" dirty="0"/>
                    </a:p>
                  </a:txBody>
                  <a:tcPr marL="68580" marR="68580" marT="0" marB="0"/>
                </a:tc>
                <a:tc hMerge="1">
                  <a:txBody>
                    <a:bodyPr/>
                    <a:lstStyle/>
                    <a:p>
                      <a:pPr>
                        <a:lnSpc>
                          <a:spcPct val="115000"/>
                        </a:lnSpc>
                        <a:spcAft>
                          <a:spcPts val="0"/>
                        </a:spcAft>
                      </a:pPr>
                      <a:endParaRPr lang="ru-RU" sz="1400" dirty="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 Знание возрастных особенностей обучающегося. </a:t>
                      </a:r>
                      <a:endParaRPr lang="ru-RU" sz="1600" dirty="0">
                        <a:latin typeface="Calibri"/>
                        <a:ea typeface="Calibri"/>
                        <a:cs typeface="Times New Roman"/>
                      </a:endParaRPr>
                    </a:p>
                  </a:txBody>
                  <a:tcPr marL="68580" marR="68580" marT="0" marB="0"/>
                </a:tc>
              </a:tr>
              <a:tr h="338417">
                <a:tc gridSpan="6">
                  <a:txBody>
                    <a:bodyPr/>
                    <a:lstStyle/>
                    <a:p>
                      <a:pPr>
                        <a:lnSpc>
                          <a:spcPct val="115000"/>
                        </a:lnSpc>
                        <a:spcAft>
                          <a:spcPts val="0"/>
                        </a:spcAft>
                      </a:pPr>
                      <a:r>
                        <a:rPr lang="ru-RU" sz="1600" b="1" dirty="0">
                          <a:latin typeface="Times New Roman"/>
                          <a:ea typeface="Calibri"/>
                          <a:cs typeface="Times New Roman"/>
                        </a:rPr>
                        <a:t>3. Мотивация учебной деятельности</a:t>
                      </a:r>
                      <a:endParaRPr lang="ru-RU" sz="1600" dirty="0">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49555">
                <a:tc>
                  <a:txBody>
                    <a:bodyPr/>
                    <a:lstStyle/>
                    <a:p>
                      <a:pPr>
                        <a:lnSpc>
                          <a:spcPct val="115000"/>
                        </a:lnSpc>
                        <a:spcAft>
                          <a:spcPts val="0"/>
                        </a:spcAft>
                      </a:pPr>
                      <a:r>
                        <a:rPr lang="ru-RU" sz="1600">
                          <a:latin typeface="Times New Roman"/>
                          <a:ea typeface="Calibri"/>
                          <a:cs typeface="Times New Roman"/>
                        </a:rPr>
                        <a:t>3.1</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Умение обеспечить успех в деятельности</a:t>
                      </a:r>
                      <a:endParaRPr lang="ru-RU" sz="1600" dirty="0">
                        <a:latin typeface="Calibri"/>
                        <a:ea typeface="Calibri"/>
                        <a:cs typeface="Times New Roman"/>
                      </a:endParaRPr>
                    </a:p>
                  </a:txBody>
                  <a:tcPr marL="68580" marR="68580" marT="0" marB="0"/>
                </a:tc>
                <a:tc gridSpan="2">
                  <a:txBody>
                    <a:bodyPr/>
                    <a:lstStyle/>
                    <a:p>
                      <a:pPr>
                        <a:lnSpc>
                          <a:spcPct val="115000"/>
                        </a:lnSpc>
                        <a:spcAft>
                          <a:spcPts val="0"/>
                        </a:spcAft>
                      </a:pPr>
                      <a:r>
                        <a:rPr lang="ru-RU" sz="1600" dirty="0">
                          <a:latin typeface="Times New Roman"/>
                          <a:ea typeface="Calibri"/>
                          <a:cs typeface="Times New Roman"/>
                        </a:rPr>
                        <a:t>Компетентность, позволяющая обучаемому поверить в свои силы, утвердить себя в глазах окружающих, один из главных способов обеспечить позитивную мотивацию учения.</a:t>
                      </a:r>
                      <a:endParaRPr lang="ru-RU" sz="1600" dirty="0">
                        <a:latin typeface="Calibri"/>
                        <a:ea typeface="Calibri"/>
                        <a:cs typeface="Times New Roman"/>
                      </a:endParaRPr>
                    </a:p>
                  </a:txBody>
                  <a:tcPr marL="68580" marR="68580" marT="0" marB="0"/>
                </a:tc>
                <a:tc hMerge="1">
                  <a:txBody>
                    <a:bodyPr/>
                    <a:lstStyle/>
                    <a:p>
                      <a:endParaRPr lang="ru-RU"/>
                    </a:p>
                  </a:txBody>
                  <a:tcPr/>
                </a:tc>
                <a:tc gridSpan="2">
                  <a:txBody>
                    <a:bodyPr/>
                    <a:lstStyle/>
                    <a:p>
                      <a:pPr>
                        <a:lnSpc>
                          <a:spcPct val="115000"/>
                        </a:lnSpc>
                        <a:spcAft>
                          <a:spcPts val="0"/>
                        </a:spcAft>
                      </a:pPr>
                      <a:r>
                        <a:rPr lang="ru-RU" sz="1600" dirty="0">
                          <a:latin typeface="Times New Roman"/>
                          <a:ea typeface="Calibri"/>
                          <a:cs typeface="Times New Roman"/>
                        </a:rPr>
                        <a:t>– Знания возможностей конкретных учеников;</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 Демонстрация успехов обучающихся родителям, одноклассникам.</a:t>
                      </a:r>
                      <a:endParaRPr lang="ru-RU" sz="1600" dirty="0">
                        <a:latin typeface="Calibri"/>
                        <a:ea typeface="Calibri"/>
                        <a:cs typeface="Times New Roman"/>
                      </a:endParaRPr>
                    </a:p>
                  </a:txBody>
                  <a:tcPr marL="68580" marR="68580" marT="0" marB="0"/>
                </a:tc>
                <a:tc hMerge="1">
                  <a:txBody>
                    <a:bodyPr/>
                    <a:lstStyle/>
                    <a:p>
                      <a:endParaRPr lang="ru-RU"/>
                    </a:p>
                  </a:txBody>
                  <a:tcPr/>
                </a:tc>
              </a:tr>
              <a:tr h="1607873">
                <a:tc>
                  <a:txBody>
                    <a:bodyPr/>
                    <a:lstStyle/>
                    <a:p>
                      <a:pPr>
                        <a:lnSpc>
                          <a:spcPct val="115000"/>
                        </a:lnSpc>
                        <a:spcAft>
                          <a:spcPts val="0"/>
                        </a:spcAft>
                      </a:pPr>
                      <a:r>
                        <a:rPr lang="ru-RU" sz="1600">
                          <a:latin typeface="Times New Roman"/>
                          <a:ea typeface="Calibri"/>
                          <a:cs typeface="Times New Roman"/>
                        </a:rPr>
                        <a:t>3.2</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Компетентность в педагогическом оценивании</a:t>
                      </a:r>
                      <a:endParaRPr lang="ru-RU" sz="1600">
                        <a:latin typeface="Calibri"/>
                        <a:ea typeface="Calibri"/>
                        <a:cs typeface="Times New Roman"/>
                      </a:endParaRPr>
                    </a:p>
                  </a:txBody>
                  <a:tcPr marL="68580" marR="68580" marT="0" marB="0"/>
                </a:tc>
                <a:tc gridSpan="2">
                  <a:txBody>
                    <a:bodyPr/>
                    <a:lstStyle/>
                    <a:p>
                      <a:pPr>
                        <a:lnSpc>
                          <a:spcPct val="115000"/>
                        </a:lnSpc>
                        <a:spcAft>
                          <a:spcPts val="0"/>
                        </a:spcAft>
                      </a:pPr>
                      <a:endParaRPr lang="ru-RU" sz="1600" dirty="0">
                        <a:latin typeface="Times New Roman"/>
                        <a:ea typeface="Calibri"/>
                        <a:cs typeface="Times New Roman"/>
                      </a:endParaRPr>
                    </a:p>
                  </a:txBody>
                  <a:tcPr marL="68580" marR="68580" marT="0" marB="0"/>
                </a:tc>
                <a:tc hMerge="1">
                  <a:txBody>
                    <a:bodyPr/>
                    <a:lstStyle/>
                    <a:p>
                      <a:endParaRPr lang="ru-RU"/>
                    </a:p>
                  </a:txBody>
                  <a:tcPr/>
                </a:tc>
                <a:tc gridSpan="2">
                  <a:txBody>
                    <a:bodyPr/>
                    <a:lstStyle/>
                    <a:p>
                      <a:pPr>
                        <a:lnSpc>
                          <a:spcPct val="115000"/>
                        </a:lnSpc>
                        <a:spcAft>
                          <a:spcPts val="0"/>
                        </a:spcAft>
                      </a:pPr>
                      <a:r>
                        <a:rPr lang="ru-RU" sz="1600" dirty="0">
                          <a:latin typeface="Times New Roman"/>
                          <a:ea typeface="Calibri"/>
                          <a:cs typeface="Times New Roman"/>
                        </a:rPr>
                        <a:t>– Знание многообразия педагогических оценок; </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 Знакомство с литературой по данному вопросу;</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 Владение (применение) различными методами оценивания.</a:t>
                      </a:r>
                      <a:endParaRPr lang="ru-RU" sz="1600" dirty="0">
                        <a:latin typeface="Calibri"/>
                        <a:ea typeface="Calibri"/>
                        <a:cs typeface="Times New Roman"/>
                      </a:endParaRPr>
                    </a:p>
                  </a:txBody>
                  <a:tcPr marL="68580" marR="68580" marT="0" marB="0"/>
                </a:tc>
                <a:tc hMerge="1">
                  <a:txBody>
                    <a:bodyPr/>
                    <a:lstStyle/>
                    <a:p>
                      <a:endParaRPr lang="ru-RU"/>
                    </a:p>
                  </a:txBody>
                  <a:tcPr/>
                </a:tc>
              </a:tr>
              <a:tr h="1119557">
                <a:tc>
                  <a:txBody>
                    <a:bodyPr/>
                    <a:lstStyle/>
                    <a:p>
                      <a:pPr>
                        <a:lnSpc>
                          <a:spcPct val="115000"/>
                        </a:lnSpc>
                        <a:spcAft>
                          <a:spcPts val="0"/>
                        </a:spcAft>
                      </a:pPr>
                      <a:r>
                        <a:rPr lang="ru-RU" sz="1400">
                          <a:latin typeface="Times New Roman"/>
                          <a:ea typeface="Calibri"/>
                          <a:cs typeface="Times New Roman"/>
                        </a:rPr>
                        <a:t>3.3</a:t>
                      </a:r>
                      <a:endParaRPr lang="ru-RU" sz="1400">
                        <a:latin typeface="Calibri"/>
                        <a:ea typeface="Calibri"/>
                        <a:cs typeface="Times New Roman"/>
                      </a:endParaRPr>
                    </a:p>
                  </a:txBody>
                  <a:tcPr marL="68580" marR="68580" marT="0" marB="0"/>
                </a:tc>
                <a:tc>
                  <a:txBody>
                    <a:bodyPr/>
                    <a:lstStyle/>
                    <a:p>
                      <a:pPr>
                        <a:lnSpc>
                          <a:spcPct val="115000"/>
                        </a:lnSpc>
                        <a:spcAft>
                          <a:spcPts val="0"/>
                        </a:spcAft>
                      </a:pPr>
                      <a:r>
                        <a:rPr lang="ru-RU" sz="1400" dirty="0">
                          <a:latin typeface="Times New Roman"/>
                          <a:ea typeface="Calibri"/>
                          <a:cs typeface="Times New Roman"/>
                        </a:rPr>
                        <a:t>Умение превращать </a:t>
                      </a:r>
                      <a:endParaRPr lang="ru-RU" sz="1400" dirty="0">
                        <a:latin typeface="Calibri"/>
                        <a:ea typeface="Calibri"/>
                        <a:cs typeface="Times New Roman"/>
                      </a:endParaRPr>
                    </a:p>
                    <a:p>
                      <a:pPr>
                        <a:lnSpc>
                          <a:spcPct val="115000"/>
                        </a:lnSpc>
                        <a:spcAft>
                          <a:spcPts val="0"/>
                        </a:spcAft>
                      </a:pPr>
                      <a:r>
                        <a:rPr lang="ru-RU" sz="1400" dirty="0">
                          <a:latin typeface="Times New Roman"/>
                          <a:ea typeface="Calibri"/>
                          <a:cs typeface="Times New Roman"/>
                        </a:rPr>
                        <a:t>учебную задачу в личностно значимую</a:t>
                      </a:r>
                      <a:endParaRPr lang="ru-RU" sz="1400" dirty="0">
                        <a:latin typeface="Calibri"/>
                        <a:ea typeface="Calibri"/>
                        <a:cs typeface="Times New Roman"/>
                      </a:endParaRPr>
                    </a:p>
                  </a:txBody>
                  <a:tcPr marL="68580" marR="68580" marT="0" marB="0"/>
                </a:tc>
                <a:tc gridSpan="2">
                  <a:txBody>
                    <a:bodyPr/>
                    <a:lstStyle/>
                    <a:p>
                      <a:pPr>
                        <a:lnSpc>
                          <a:spcPct val="115000"/>
                        </a:lnSpc>
                        <a:spcAft>
                          <a:spcPts val="0"/>
                        </a:spcAft>
                      </a:pPr>
                      <a:endParaRPr lang="ru-RU" sz="1400">
                        <a:latin typeface="Times New Roman"/>
                        <a:ea typeface="Calibri"/>
                        <a:cs typeface="Times New Roman"/>
                      </a:endParaRPr>
                    </a:p>
                  </a:txBody>
                  <a:tcPr marL="68580" marR="68580" marT="0" marB="0"/>
                </a:tc>
                <a:tc hMerge="1">
                  <a:txBody>
                    <a:bodyPr/>
                    <a:lstStyle/>
                    <a:p>
                      <a:endParaRPr lang="ru-RU"/>
                    </a:p>
                  </a:txBody>
                  <a:tcPr/>
                </a:tc>
                <a:tc gridSpan="2">
                  <a:txBody>
                    <a:bodyPr/>
                    <a:lstStyle/>
                    <a:p>
                      <a:pPr>
                        <a:lnSpc>
                          <a:spcPct val="115000"/>
                        </a:lnSpc>
                        <a:spcAft>
                          <a:spcPts val="0"/>
                        </a:spcAft>
                      </a:pPr>
                      <a:r>
                        <a:rPr lang="ru-RU" sz="1400" dirty="0">
                          <a:latin typeface="Times New Roman"/>
                          <a:ea typeface="Calibri"/>
                          <a:cs typeface="Times New Roman"/>
                        </a:rPr>
                        <a:t>– Знание интересов учащихся, их внутреннего мира;</a:t>
                      </a:r>
                      <a:endParaRPr lang="ru-RU" sz="1400" dirty="0">
                        <a:latin typeface="Calibri"/>
                        <a:ea typeface="Calibri"/>
                        <a:cs typeface="Times New Roman"/>
                      </a:endParaRPr>
                    </a:p>
                    <a:p>
                      <a:pPr>
                        <a:lnSpc>
                          <a:spcPct val="115000"/>
                        </a:lnSpc>
                        <a:spcAft>
                          <a:spcPts val="0"/>
                        </a:spcAft>
                      </a:pPr>
                      <a:r>
                        <a:rPr lang="ru-RU" sz="1400" dirty="0">
                          <a:latin typeface="Times New Roman"/>
                          <a:ea typeface="Calibri"/>
                          <a:cs typeface="Times New Roman"/>
                        </a:rPr>
                        <a:t>– Умение показать роль и значение изучаемого материала в реализации личных планов.</a:t>
                      </a:r>
                      <a:endParaRPr lang="ru-RU" sz="1400" dirty="0">
                        <a:latin typeface="Calibri"/>
                        <a:ea typeface="Calibri"/>
                        <a:cs typeface="Times New Roman"/>
                      </a:endParaRPr>
                    </a:p>
                  </a:txBody>
                  <a:tcPr marL="68580" marR="68580" marT="0" marB="0"/>
                </a:tc>
                <a:tc hMerge="1">
                  <a:txBody>
                    <a:bodyPr/>
                    <a:lstStyle/>
                    <a:p>
                      <a:endParaRPr lang="ru-RU"/>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8897630" cy="6259576"/>
        </p:xfrm>
        <a:graphic>
          <a:graphicData uri="http://schemas.openxmlformats.org/drawingml/2006/table">
            <a:tbl>
              <a:tblPr firstRow="1" bandRow="1">
                <a:tableStyleId>{5C22544A-7EE6-4342-B048-85BDC9FD1C3A}</a:tableStyleId>
              </a:tblPr>
              <a:tblGrid>
                <a:gridCol w="437198"/>
                <a:gridCol w="1872208"/>
                <a:gridCol w="2088232"/>
                <a:gridCol w="4499992"/>
              </a:tblGrid>
              <a:tr h="370840">
                <a:tc gridSpan="4">
                  <a:txBody>
                    <a:bodyPr/>
                    <a:lstStyle/>
                    <a:p>
                      <a:pPr>
                        <a:lnSpc>
                          <a:spcPct val="115000"/>
                        </a:lnSpc>
                        <a:spcAft>
                          <a:spcPts val="0"/>
                        </a:spcAft>
                      </a:pPr>
                      <a:r>
                        <a:rPr lang="ru-RU" sz="1600" b="1" dirty="0">
                          <a:latin typeface="Times New Roman"/>
                          <a:ea typeface="Calibri"/>
                          <a:cs typeface="Times New Roman"/>
                        </a:rPr>
                        <a:t>4. Информационная компетентность</a:t>
                      </a:r>
                      <a:endParaRPr lang="ru-RU" sz="1600" dirty="0">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nSpc>
                          <a:spcPct val="115000"/>
                        </a:lnSpc>
                        <a:spcAft>
                          <a:spcPts val="0"/>
                        </a:spcAft>
                      </a:pPr>
                      <a:r>
                        <a:rPr lang="ru-RU" sz="1600">
                          <a:latin typeface="Times New Roman"/>
                          <a:ea typeface="Calibri"/>
                          <a:cs typeface="Times New Roman"/>
                        </a:rPr>
                        <a:t>4.1</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Компетентность </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в предмете преподавания</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Глубокое знание предмета преподавания, сочетающееся с общей культурой педагога. </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 - Владение методами решения различных задач;</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Свободное решение задач ЕГЭ, олимпиад: региональных, российских, международных.</a:t>
                      </a:r>
                      <a:endParaRPr lang="ru-RU" sz="1600">
                        <a:latin typeface="Calibri"/>
                        <a:ea typeface="Calibri"/>
                        <a:cs typeface="Times New Roman"/>
                      </a:endParaRPr>
                    </a:p>
                  </a:txBody>
                  <a:tcPr marL="68580" marR="68580" marT="0" marB="0"/>
                </a:tc>
              </a:tr>
              <a:tr h="370840">
                <a:tc>
                  <a:txBody>
                    <a:bodyPr/>
                    <a:lstStyle/>
                    <a:p>
                      <a:pPr>
                        <a:lnSpc>
                          <a:spcPct val="115000"/>
                        </a:lnSpc>
                        <a:spcAft>
                          <a:spcPts val="0"/>
                        </a:spcAft>
                      </a:pPr>
                      <a:r>
                        <a:rPr lang="ru-RU" sz="1600">
                          <a:latin typeface="Times New Roman"/>
                          <a:ea typeface="Calibri"/>
                          <a:cs typeface="Times New Roman"/>
                        </a:rPr>
                        <a:t>4.2</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Компетентность в методах преподавания</a:t>
                      </a:r>
                      <a:endParaRPr lang="ru-RU" sz="1600">
                        <a:latin typeface="Calibri"/>
                        <a:ea typeface="Calibri"/>
                        <a:cs typeface="Times New Roman"/>
                      </a:endParaRPr>
                    </a:p>
                  </a:txBody>
                  <a:tcPr marL="68580" marR="68580" marT="0" marB="0"/>
                </a:tc>
                <a:tc>
                  <a:txBody>
                    <a:bodyPr/>
                    <a:lstStyle/>
                    <a:p>
                      <a:pPr>
                        <a:lnSpc>
                          <a:spcPct val="115000"/>
                        </a:lnSpc>
                        <a:spcAft>
                          <a:spcPts val="0"/>
                        </a:spcAft>
                      </a:pPr>
                      <a:endParaRPr lang="ru-RU" sz="1600">
                        <a:latin typeface="Times New Roman"/>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 Знание нормативных методов и методик;</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Наличие своих «находок» и методов, авторской школы; </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Знание современных достижений в области методики обучения, в том числе и использование новых информационных технологий; </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Использование в учебном процессе современных методов обучения;</a:t>
                      </a:r>
                      <a:endParaRPr lang="ru-RU" sz="1600">
                        <a:latin typeface="Calibri"/>
                        <a:ea typeface="Calibri"/>
                        <a:cs typeface="Times New Roman"/>
                      </a:endParaRPr>
                    </a:p>
                  </a:txBody>
                  <a:tcPr marL="68580" marR="68580" marT="0" marB="0"/>
                </a:tc>
              </a:tr>
              <a:tr h="370840">
                <a:tc>
                  <a:txBody>
                    <a:bodyPr/>
                    <a:lstStyle/>
                    <a:p>
                      <a:pPr>
                        <a:lnSpc>
                          <a:spcPct val="115000"/>
                        </a:lnSpc>
                        <a:spcAft>
                          <a:spcPts val="0"/>
                        </a:spcAft>
                      </a:pPr>
                      <a:r>
                        <a:rPr lang="ru-RU" sz="1600">
                          <a:latin typeface="Times New Roman"/>
                          <a:ea typeface="Calibri"/>
                          <a:cs typeface="Times New Roman"/>
                        </a:rPr>
                        <a:t>4.3</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Компетентность </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в субъективных условиях деятельности (знание учеников и учебных коллективов)</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Позволяет осуществить индивидуальный подход к организации образовательного процесса. </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 Знание теоретического материала по психологии, характеризующего индивидуальные особенности обучающихся. </a:t>
                      </a:r>
                      <a:endParaRPr lang="ru-RU" sz="1600">
                        <a:latin typeface="Calibri"/>
                        <a:ea typeface="Calibri"/>
                        <a:cs typeface="Times New Roman"/>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449568"/>
        </p:xfrm>
        <a:graphic>
          <a:graphicData uri="http://schemas.openxmlformats.org/drawingml/2006/table">
            <a:tbl>
              <a:tblPr firstRow="1" bandRow="1">
                <a:tableStyleId>{5C22544A-7EE6-4342-B048-85BDC9FD1C3A}</a:tableStyleId>
              </a:tblPr>
              <a:tblGrid>
                <a:gridCol w="755576"/>
                <a:gridCol w="2232248"/>
                <a:gridCol w="2448272"/>
                <a:gridCol w="3707904"/>
              </a:tblGrid>
              <a:tr h="370840">
                <a:tc>
                  <a:txBody>
                    <a:bodyPr/>
                    <a:lstStyle/>
                    <a:p>
                      <a:pPr>
                        <a:lnSpc>
                          <a:spcPct val="115000"/>
                        </a:lnSpc>
                        <a:spcAft>
                          <a:spcPts val="0"/>
                        </a:spcAft>
                      </a:pPr>
                      <a:r>
                        <a:rPr lang="ru-RU" sz="1600" dirty="0">
                          <a:latin typeface="Times New Roman"/>
                          <a:ea typeface="Calibri"/>
                          <a:cs typeface="Times New Roman"/>
                        </a:rPr>
                        <a:t>4.4</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Умение вести самостоятельный поиск информации</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Обеспечивает постоянный профессиональный рост и творческий подход к педагогической деятельности. </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 Профессиональная любознательность. </a:t>
                      </a:r>
                      <a:endParaRPr lang="ru-RU" sz="1600" dirty="0">
                        <a:latin typeface="Calibri"/>
                        <a:ea typeface="Calibri"/>
                        <a:cs typeface="Times New Roman"/>
                      </a:endParaRPr>
                    </a:p>
                  </a:txBody>
                  <a:tcPr marL="68580" marR="68580" marT="0" marB="0"/>
                </a:tc>
              </a:tr>
              <a:tr h="205224">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600" b="1" dirty="0" smtClean="0">
                          <a:latin typeface="Times New Roman"/>
                          <a:ea typeface="Calibri"/>
                          <a:cs typeface="Times New Roman"/>
                        </a:rPr>
                        <a:t>5. Разработка программ педагогической деятельности и принятие педагогических решений</a:t>
                      </a:r>
                      <a:endParaRPr lang="ru-RU" sz="1600" dirty="0">
                        <a:latin typeface="Calibri"/>
                        <a:ea typeface="Calibri"/>
                        <a:cs typeface="Times New Roman"/>
                      </a:endParaRPr>
                    </a:p>
                  </a:txBody>
                  <a:tcPr marL="68580" marR="68580" marT="0" marB="0"/>
                </a:tc>
                <a:tc hMerge="1">
                  <a:txBody>
                    <a:bodyPr/>
                    <a:lstStyle/>
                    <a:p>
                      <a:pPr>
                        <a:lnSpc>
                          <a:spcPct val="115000"/>
                        </a:lnSpc>
                        <a:spcAft>
                          <a:spcPts val="0"/>
                        </a:spcAft>
                      </a:pPr>
                      <a:endParaRPr lang="ru-RU" sz="1600" dirty="0">
                        <a:latin typeface="Calibri"/>
                        <a:ea typeface="Calibri"/>
                        <a:cs typeface="Times New Roman"/>
                      </a:endParaRPr>
                    </a:p>
                  </a:txBody>
                  <a:tcPr marL="68580" marR="68580" marT="0" marB="0"/>
                </a:tc>
                <a:tc hMerge="1">
                  <a:txBody>
                    <a:bodyPr/>
                    <a:lstStyle/>
                    <a:p>
                      <a:pPr>
                        <a:lnSpc>
                          <a:spcPct val="115000"/>
                        </a:lnSpc>
                        <a:spcAft>
                          <a:spcPts val="0"/>
                        </a:spcAft>
                      </a:pPr>
                      <a:endParaRPr lang="ru-RU" sz="1600" dirty="0">
                        <a:latin typeface="Calibri"/>
                        <a:ea typeface="Calibri"/>
                        <a:cs typeface="Times New Roman"/>
                      </a:endParaRPr>
                    </a:p>
                  </a:txBody>
                  <a:tcPr marL="68580" marR="68580" marT="0" marB="0"/>
                </a:tc>
                <a:tc hMerge="1">
                  <a:txBody>
                    <a:bodyPr/>
                    <a:lstStyle/>
                    <a:p>
                      <a:pPr>
                        <a:lnSpc>
                          <a:spcPct val="115000"/>
                        </a:lnSpc>
                        <a:spcAft>
                          <a:spcPts val="0"/>
                        </a:spcAft>
                      </a:pPr>
                      <a:endParaRPr lang="ru-RU" sz="1600"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1600">
                          <a:latin typeface="Times New Roman"/>
                          <a:ea typeface="Calibri"/>
                          <a:cs typeface="Times New Roman"/>
                        </a:rPr>
                        <a:t>5.1</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Умение разработать </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образовательную программу, выбрать учебники и учебные комплекты</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 </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r>
                        <a:rPr lang="ru-RU" sz="1600">
                          <a:latin typeface="Times New Roman"/>
                          <a:ea typeface="Calibri"/>
                          <a:cs typeface="Times New Roman"/>
                        </a:rPr>
                        <a:t>– Знание образовательных стандартов и примерных программ; </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Обоснованность используемых образовательных программ;</a:t>
                      </a:r>
                      <a:endParaRPr lang="ru-RU" sz="1600">
                        <a:latin typeface="Calibri"/>
                        <a:ea typeface="Calibri"/>
                        <a:cs typeface="Times New Roman"/>
                      </a:endParaRPr>
                    </a:p>
                    <a:p>
                      <a:pPr>
                        <a:lnSpc>
                          <a:spcPct val="115000"/>
                        </a:lnSpc>
                        <a:spcAft>
                          <a:spcPts val="0"/>
                        </a:spcAft>
                      </a:pPr>
                      <a:r>
                        <a:rPr lang="ru-RU" sz="1600">
                          <a:latin typeface="Times New Roman"/>
                          <a:ea typeface="Calibri"/>
                          <a:cs typeface="Times New Roman"/>
                        </a:rPr>
                        <a:t>– Знание учебников и учебно-методических комплектов, используемых в образовательных учреждениях, рекомендованных органом управления образованием.</a:t>
                      </a:r>
                      <a:endParaRPr lang="ru-RU" sz="1600">
                        <a:latin typeface="Calibri"/>
                        <a:ea typeface="Calibri"/>
                        <a:cs typeface="Times New Roman"/>
                      </a:endParaRPr>
                    </a:p>
                  </a:txBody>
                  <a:tcPr marL="68580" marR="68580" marT="0" marB="0"/>
                </a:tc>
              </a:tr>
              <a:tr h="370840">
                <a:tc>
                  <a:txBody>
                    <a:bodyPr/>
                    <a:lstStyle/>
                    <a:p>
                      <a:pPr>
                        <a:lnSpc>
                          <a:spcPct val="115000"/>
                        </a:lnSpc>
                        <a:spcAft>
                          <a:spcPts val="0"/>
                        </a:spcAft>
                      </a:pPr>
                      <a:r>
                        <a:rPr lang="ru-RU" sz="1600">
                          <a:latin typeface="Times New Roman"/>
                          <a:ea typeface="Calibri"/>
                          <a:cs typeface="Times New Roman"/>
                        </a:rPr>
                        <a:t>5.2</a:t>
                      </a:r>
                      <a:endParaRPr lang="ru-RU" sz="1600">
                        <a:latin typeface="Calibri"/>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Умение принимать решение в различных педагогических ситуациях</a:t>
                      </a:r>
                      <a:endParaRPr lang="ru-RU" sz="1600" dirty="0">
                        <a:latin typeface="Calibri"/>
                        <a:ea typeface="Calibri"/>
                        <a:cs typeface="Times New Roman"/>
                      </a:endParaRPr>
                    </a:p>
                  </a:txBody>
                  <a:tcPr marL="68580" marR="68580" marT="0" marB="0"/>
                </a:tc>
                <a:tc>
                  <a:txBody>
                    <a:bodyPr/>
                    <a:lstStyle/>
                    <a:p>
                      <a:pPr>
                        <a:lnSpc>
                          <a:spcPct val="115000"/>
                        </a:lnSpc>
                        <a:spcAft>
                          <a:spcPts val="0"/>
                        </a:spcAft>
                      </a:pPr>
                      <a:endParaRPr lang="ru-RU" sz="1600" dirty="0">
                        <a:latin typeface="Times New Roman"/>
                        <a:ea typeface="Calibri"/>
                        <a:cs typeface="Times New Roman"/>
                      </a:endParaRPr>
                    </a:p>
                  </a:txBody>
                  <a:tcPr marL="68580" marR="68580" marT="0" marB="0"/>
                </a:tc>
                <a:tc>
                  <a:txBody>
                    <a:bodyPr/>
                    <a:lstStyle/>
                    <a:p>
                      <a:pPr>
                        <a:lnSpc>
                          <a:spcPct val="115000"/>
                        </a:lnSpc>
                        <a:spcAft>
                          <a:spcPts val="0"/>
                        </a:spcAft>
                      </a:pPr>
                      <a:r>
                        <a:rPr lang="ru-RU" sz="1600" dirty="0">
                          <a:latin typeface="Times New Roman"/>
                          <a:ea typeface="Calibri"/>
                          <a:cs typeface="Times New Roman"/>
                        </a:rPr>
                        <a:t>– Знание типичных педагогических ситуаций, требующих участия педагога для своего решения; </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 Примеры разрешения конкретных педагогических ситуаций;</a:t>
                      </a:r>
                      <a:endParaRPr lang="ru-RU" sz="1600" dirty="0">
                        <a:latin typeface="Calibri"/>
                        <a:ea typeface="Calibri"/>
                        <a:cs typeface="Times New Roman"/>
                      </a:endParaRPr>
                    </a:p>
                    <a:p>
                      <a:pPr>
                        <a:lnSpc>
                          <a:spcPct val="115000"/>
                        </a:lnSpc>
                        <a:spcAft>
                          <a:spcPts val="0"/>
                        </a:spcAft>
                      </a:pPr>
                      <a:r>
                        <a:rPr lang="ru-RU" sz="1600" dirty="0">
                          <a:latin typeface="Times New Roman"/>
                          <a:ea typeface="Calibri"/>
                          <a:cs typeface="Times New Roman"/>
                        </a:rPr>
                        <a:t>– Развитость педагогического мышления.</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18" descr="C:\Users\пользователь\Desktop\учительница.jp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harpenSoften amount="33000"/>
                    </a14:imgEffect>
                    <a14:imgEffect>
                      <a14:colorTemperature colorTemp="11200"/>
                    </a14:imgEffect>
                    <a14:imgEffect>
                      <a14:brightnessContrast bright="20000"/>
                    </a14:imgEffect>
                  </a14:imgLayer>
                </a14:imgProps>
              </a:ext>
              <a:ext uri="{28A0092B-C50C-407E-A947-70E740481C1C}">
                <a14:useLocalDpi xmlns:a14="http://schemas.microsoft.com/office/drawing/2010/main" xmlns="" val="0"/>
              </a:ext>
            </a:extLst>
          </a:blip>
          <a:srcRect/>
          <a:stretch>
            <a:fillRect/>
          </a:stretch>
        </p:blipFill>
        <p:spPr bwMode="auto">
          <a:xfrm rot="20489478">
            <a:off x="440913" y="282635"/>
            <a:ext cx="2539928" cy="3692981"/>
          </a:xfrm>
          <a:prstGeom prst="rect">
            <a:avLst/>
          </a:prstGeom>
          <a:noFill/>
          <a:ln w="9525">
            <a:solidFill>
              <a:schemeClr val="tx2">
                <a:lumMod val="75000"/>
                <a:alpha val="39000"/>
              </a:schemeClr>
            </a:solidFill>
            <a:miter lim="800000"/>
            <a:headEnd/>
            <a:tailEnd/>
          </a:ln>
          <a:extLst>
            <a:ext uri="{909E8E84-426E-40DD-AFC4-6F175D3DCCD1}">
              <a14:hiddenFill xmlns:a14="http://schemas.microsoft.com/office/drawing/2010/main" xmlns="">
                <a:solidFill>
                  <a:srgbClr val="FFFFFF"/>
                </a:solidFill>
              </a14:hiddenFill>
            </a:ext>
          </a:extLst>
        </p:spPr>
      </p:pic>
      <p:pic>
        <p:nvPicPr>
          <p:cNvPr id="9219" name="Рисунок 15" descr="C:\Users\пользователь\Desktop\шкид.jpg"/>
          <p:cNvPicPr>
            <a:picLocks noChangeAspect="1" noChangeArrowheads="1"/>
          </p:cNvPicPr>
          <p:nvPr/>
        </p:nvPicPr>
        <p:blipFill>
          <a:blip r:embed="rId4" cstate="print">
            <a:lum bright="6000"/>
            <a:extLst>
              <a:ext uri="{BEBA8EAE-BF5A-486C-A8C5-ECC9F3942E4B}">
                <a14:imgProps xmlns:a14="http://schemas.microsoft.com/office/drawing/2010/main" xmlns="">
                  <a14:imgLayer r:embed="rId5">
                    <a14:imgEffect>
                      <a14:sharpenSoften amount="100000"/>
                    </a14:imgEffect>
                  </a14:imgLayer>
                </a14:imgProps>
              </a:ext>
              <a:ext uri="{28A0092B-C50C-407E-A947-70E740481C1C}">
                <a14:useLocalDpi xmlns:a14="http://schemas.microsoft.com/office/drawing/2010/main" xmlns="" val="0"/>
              </a:ext>
            </a:extLst>
          </a:blip>
          <a:srcRect/>
          <a:stretch>
            <a:fillRect/>
          </a:stretch>
        </p:blipFill>
        <p:spPr bwMode="auto">
          <a:xfrm>
            <a:off x="2714625" y="285750"/>
            <a:ext cx="3554413" cy="2714625"/>
          </a:xfrm>
          <a:prstGeom prst="rect">
            <a:avLst/>
          </a:prstGeom>
          <a:noFill/>
          <a:ln w="9525">
            <a:solidFill>
              <a:schemeClr val="tx2"/>
            </a:solidFill>
            <a:miter lim="800000"/>
            <a:headEnd/>
            <a:tailEnd/>
          </a:ln>
          <a:extLst>
            <a:ext uri="{909E8E84-426E-40DD-AFC4-6F175D3DCCD1}">
              <a14:hiddenFill xmlns:a14="http://schemas.microsoft.com/office/drawing/2010/main" xmlns="">
                <a:solidFill>
                  <a:srgbClr val="FFFFFF"/>
                </a:solidFill>
              </a14:hiddenFill>
            </a:ext>
          </a:extLst>
        </p:spPr>
      </p:pic>
      <p:pic>
        <p:nvPicPr>
          <p:cNvPr id="9220" name="Рисунок 17" descr="C:\Users\пользователь\Desktop\весна.jpg"/>
          <p:cNvPicPr>
            <a:picLocks noChangeAspect="1" noChangeArrowheads="1"/>
          </p:cNvPicPr>
          <p:nvPr/>
        </p:nvPicPr>
        <p:blipFill>
          <a:blip r:embed="rId6" cstate="print">
            <a:extLst>
              <a:ext uri="{BEBA8EAE-BF5A-486C-A8C5-ECC9F3942E4B}">
                <a14:imgProps xmlns:a14="http://schemas.microsoft.com/office/drawing/2010/main" xmlns="">
                  <a14:imgLayer r:embed="rId7">
                    <a14:imgEffect>
                      <a14:sharpenSoften amount="33000"/>
                    </a14:imgEffect>
                    <a14:imgEffect>
                      <a14:brightnessContrast bright="20000"/>
                    </a14:imgEffect>
                  </a14:imgLayer>
                </a14:imgProps>
              </a:ext>
              <a:ext uri="{28A0092B-C50C-407E-A947-70E740481C1C}">
                <a14:useLocalDpi xmlns:a14="http://schemas.microsoft.com/office/drawing/2010/main" xmlns="" val="0"/>
              </a:ext>
            </a:extLst>
          </a:blip>
          <a:srcRect/>
          <a:stretch>
            <a:fillRect/>
          </a:stretch>
        </p:blipFill>
        <p:spPr bwMode="auto">
          <a:xfrm>
            <a:off x="428625" y="3429000"/>
            <a:ext cx="4433888" cy="3143250"/>
          </a:xfrm>
          <a:prstGeom prst="rect">
            <a:avLst/>
          </a:prstGeom>
          <a:noFill/>
          <a:ln w="158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221" name="Рисунок 17" descr="C:\Users\пользователь\Desktop\понедельник.jpg"/>
          <p:cNvPicPr>
            <a:picLocks noChangeAspect="1" noChangeArrowheads="1"/>
          </p:cNvPicPr>
          <p:nvPr/>
        </p:nvPicPr>
        <p:blipFill>
          <a:blip r:embed="rId8" cstate="print">
            <a:extLst>
              <a:ext uri="{BEBA8EAE-BF5A-486C-A8C5-ECC9F3942E4B}">
                <a14:imgProps xmlns:a14="http://schemas.microsoft.com/office/drawing/2010/main" xmlns="">
                  <a14:imgLayer r:embed="rId9">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5149850" y="2500313"/>
            <a:ext cx="3779838" cy="4143375"/>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222" name="Рисунок 16" descr="C:\Users\пользователь\Desktop\перемена.jpg"/>
          <p:cNvPicPr>
            <a:picLocks noChangeAspect="1" noChangeArrowheads="1"/>
          </p:cNvPicPr>
          <p:nvPr/>
        </p:nvPicPr>
        <p:blipFill>
          <a:blip r:embed="rId10" cstate="print">
            <a:extLst>
              <a:ext uri="{BEBA8EAE-BF5A-486C-A8C5-ECC9F3942E4B}">
                <a14:imgProps xmlns:a14="http://schemas.microsoft.com/office/drawing/2010/main" xmlns="">
                  <a14:imgLayer r:embed="rId11">
                    <a14:imgEffect>
                      <a14:sharpenSoften amount="25000"/>
                    </a14:imgEffect>
                    <a14:imgEffect>
                      <a14:brightnessContrast bright="-20000" contrast="20000"/>
                    </a14:imgEffect>
                  </a14:imgLayer>
                </a14:imgProps>
              </a:ext>
              <a:ext uri="{28A0092B-C50C-407E-A947-70E740481C1C}">
                <a14:useLocalDpi xmlns:a14="http://schemas.microsoft.com/office/drawing/2010/main" xmlns="" val="0"/>
              </a:ext>
            </a:extLst>
          </a:blip>
          <a:srcRect/>
          <a:stretch>
            <a:fillRect/>
          </a:stretch>
        </p:blipFill>
        <p:spPr bwMode="auto">
          <a:xfrm rot="731470">
            <a:off x="5985357" y="327557"/>
            <a:ext cx="3079175" cy="2383877"/>
          </a:xfrm>
          <a:prstGeom prst="rect">
            <a:avLst/>
          </a:prstGeom>
          <a:noFill/>
          <a:ln w="9525">
            <a:solidFill>
              <a:schemeClr val="tx2">
                <a:lumMod val="50000"/>
                <a:alpha val="88000"/>
              </a:schemeClr>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6211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smtClean="0"/>
          </a:p>
          <a:p>
            <a:endParaRPr lang="ru-RU" dirty="0" smtClean="0"/>
          </a:p>
          <a:p>
            <a:pPr algn="ctr">
              <a:buNone/>
            </a:pPr>
            <a:r>
              <a:rPr lang="ru-RU" b="1" dirty="0" smtClean="0">
                <a:latin typeface="Times New Roman" pitchFamily="18" charset="0"/>
                <a:cs typeface="Times New Roman" pitchFamily="18" charset="0"/>
              </a:rPr>
              <a:t>Индивидуальные особенности обучающихся</a:t>
            </a:r>
            <a:endParaRPr lang="ru-RU"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98"/>
          <p:cNvSpPr>
            <a:spLocks noGrp="1"/>
          </p:cNvSpPr>
          <p:nvPr>
            <p:ph idx="1"/>
          </p:nvPr>
        </p:nvSpPr>
        <p:spPr>
          <a:xfrm>
            <a:off x="0" y="214313"/>
            <a:ext cx="9501188" cy="6858000"/>
          </a:xfrm>
        </p:spPr>
        <p:txBody>
          <a:bodyPr/>
          <a:lstStyle/>
          <a:p>
            <a:pPr>
              <a:buFont typeface="Wingdings" pitchFamily="2" charset="2"/>
              <a:buNone/>
            </a:pPr>
            <a:endParaRPr lang="ru-RU" smtClean="0"/>
          </a:p>
        </p:txBody>
      </p:sp>
      <p:sp>
        <p:nvSpPr>
          <p:cNvPr id="7171" name="Скругленный прямоугольник 3"/>
          <p:cNvSpPr>
            <a:spLocks noChangeArrowheads="1"/>
          </p:cNvSpPr>
          <p:nvPr/>
        </p:nvSpPr>
        <p:spPr bwMode="auto">
          <a:xfrm>
            <a:off x="5072063" y="857250"/>
            <a:ext cx="3214687" cy="642938"/>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Мы узнаем, что если выразить что-то звуками, станет лучше</a:t>
            </a:r>
          </a:p>
        </p:txBody>
      </p:sp>
      <p:sp>
        <p:nvSpPr>
          <p:cNvPr id="7172" name="Овал 5"/>
          <p:cNvSpPr>
            <a:spLocks noChangeArrowheads="1"/>
          </p:cNvSpPr>
          <p:nvPr/>
        </p:nvSpPr>
        <p:spPr bwMode="auto">
          <a:xfrm>
            <a:off x="3571875" y="3286125"/>
            <a:ext cx="2786063" cy="1000125"/>
          </a:xfrm>
          <a:prstGeom prst="ellipse">
            <a:avLst/>
          </a:prstGeom>
          <a:solidFill>
            <a:schemeClr val="accent1"/>
          </a:solidFill>
          <a:ln w="9525" algn="ctr">
            <a:solidFill>
              <a:schemeClr val="tx1"/>
            </a:solidFill>
            <a:round/>
            <a:headEnd/>
            <a:tailEnd/>
          </a:ln>
        </p:spPr>
        <p:txBody>
          <a:bodyPr/>
          <a:lstStyle/>
          <a:p>
            <a:pPr algn="ctr"/>
            <a:r>
              <a:rPr kumimoji="1" lang="ru-RU" sz="2000"/>
              <a:t>Чему мы учимся</a:t>
            </a:r>
          </a:p>
        </p:txBody>
      </p:sp>
      <p:sp>
        <p:nvSpPr>
          <p:cNvPr id="7173" name="Скругленный прямоугольник 6"/>
          <p:cNvSpPr>
            <a:spLocks noChangeArrowheads="1"/>
          </p:cNvSpPr>
          <p:nvPr/>
        </p:nvSpPr>
        <p:spPr bwMode="auto">
          <a:xfrm>
            <a:off x="285750" y="1643063"/>
            <a:ext cx="3214688" cy="1000125"/>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Мы узнаем, что приятнее всего задействовать в споре как можно больше неврологических процессов</a:t>
            </a:r>
          </a:p>
        </p:txBody>
      </p:sp>
      <p:sp>
        <p:nvSpPr>
          <p:cNvPr id="7174" name="Скругленный прямоугольник 7"/>
          <p:cNvSpPr>
            <a:spLocks noChangeArrowheads="1"/>
          </p:cNvSpPr>
          <p:nvPr/>
        </p:nvSpPr>
        <p:spPr bwMode="auto">
          <a:xfrm>
            <a:off x="-142875" y="2857500"/>
            <a:ext cx="2214563" cy="500063"/>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Запоминаем всякие необычные вещи</a:t>
            </a:r>
          </a:p>
        </p:txBody>
      </p:sp>
      <p:sp>
        <p:nvSpPr>
          <p:cNvPr id="7175" name="Скругленный прямоугольник 8"/>
          <p:cNvSpPr>
            <a:spLocks noChangeArrowheads="1"/>
          </p:cNvSpPr>
          <p:nvPr/>
        </p:nvSpPr>
        <p:spPr bwMode="auto">
          <a:xfrm>
            <a:off x="2214563" y="714375"/>
            <a:ext cx="2643187" cy="642938"/>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Изучаем, что происходит вокруг нас</a:t>
            </a:r>
          </a:p>
        </p:txBody>
      </p:sp>
      <p:sp>
        <p:nvSpPr>
          <p:cNvPr id="7176" name="Скругленный прямоугольник 12"/>
          <p:cNvSpPr>
            <a:spLocks noChangeArrowheads="1"/>
          </p:cNvSpPr>
          <p:nvPr/>
        </p:nvSpPr>
        <p:spPr bwMode="auto">
          <a:xfrm>
            <a:off x="6858000" y="1714500"/>
            <a:ext cx="1857375" cy="842963"/>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Учимся тому, что приносит нам удовольствие</a:t>
            </a:r>
          </a:p>
        </p:txBody>
      </p:sp>
      <p:sp>
        <p:nvSpPr>
          <p:cNvPr id="7177" name="Скругленный прямоугольник 13"/>
          <p:cNvSpPr>
            <a:spLocks noChangeArrowheads="1"/>
          </p:cNvSpPr>
          <p:nvPr/>
        </p:nvSpPr>
        <p:spPr bwMode="auto">
          <a:xfrm>
            <a:off x="7000875" y="2786063"/>
            <a:ext cx="1714500" cy="642937"/>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Добиваться внимания</a:t>
            </a:r>
          </a:p>
        </p:txBody>
      </p:sp>
      <p:sp>
        <p:nvSpPr>
          <p:cNvPr id="7178" name="Скругленный прямоугольник 14"/>
          <p:cNvSpPr>
            <a:spLocks noChangeArrowheads="1"/>
          </p:cNvSpPr>
          <p:nvPr/>
        </p:nvSpPr>
        <p:spPr bwMode="auto">
          <a:xfrm>
            <a:off x="7215188" y="3643313"/>
            <a:ext cx="1714500" cy="571500"/>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Моделировать других</a:t>
            </a:r>
          </a:p>
        </p:txBody>
      </p:sp>
      <p:sp>
        <p:nvSpPr>
          <p:cNvPr id="7179" name="Скругленный прямоугольник 15"/>
          <p:cNvSpPr>
            <a:spLocks noChangeArrowheads="1"/>
          </p:cNvSpPr>
          <p:nvPr/>
        </p:nvSpPr>
        <p:spPr bwMode="auto">
          <a:xfrm>
            <a:off x="7000875" y="4500563"/>
            <a:ext cx="1928813" cy="500062"/>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Познаем стратегии</a:t>
            </a:r>
          </a:p>
        </p:txBody>
      </p:sp>
      <p:sp>
        <p:nvSpPr>
          <p:cNvPr id="7180" name="Скругленный прямоугольник 17"/>
          <p:cNvSpPr>
            <a:spLocks noChangeArrowheads="1"/>
          </p:cNvSpPr>
          <p:nvPr/>
        </p:nvSpPr>
        <p:spPr bwMode="auto">
          <a:xfrm>
            <a:off x="4929188" y="6143625"/>
            <a:ext cx="2714625" cy="500063"/>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Учимся не быть слишком умными</a:t>
            </a:r>
          </a:p>
        </p:txBody>
      </p:sp>
      <p:sp>
        <p:nvSpPr>
          <p:cNvPr id="7181" name="Скругленный прямоугольник 18"/>
          <p:cNvSpPr>
            <a:spLocks noChangeArrowheads="1"/>
          </p:cNvSpPr>
          <p:nvPr/>
        </p:nvSpPr>
        <p:spPr bwMode="auto">
          <a:xfrm>
            <a:off x="7072313" y="5286375"/>
            <a:ext cx="1928812" cy="571500"/>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Создавать себе трудности</a:t>
            </a:r>
          </a:p>
        </p:txBody>
      </p:sp>
      <p:sp>
        <p:nvSpPr>
          <p:cNvPr id="7182" name="Скругленный прямоугольник 19"/>
          <p:cNvSpPr>
            <a:spLocks noChangeArrowheads="1"/>
          </p:cNvSpPr>
          <p:nvPr/>
        </p:nvSpPr>
        <p:spPr bwMode="auto">
          <a:xfrm>
            <a:off x="-214313" y="4286250"/>
            <a:ext cx="2571751" cy="928688"/>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a:t>Учимся </a:t>
            </a:r>
            <a:r>
              <a:rPr kumimoji="1" lang="ru-RU">
                <a:hlinkClick r:id="" action="ppaction://noaction"/>
              </a:rPr>
              <a:t>наблюдать</a:t>
            </a:r>
            <a:r>
              <a:rPr kumimoji="1" lang="ru-RU"/>
              <a:t> за членами семьи</a:t>
            </a:r>
          </a:p>
        </p:txBody>
      </p:sp>
      <p:sp>
        <p:nvSpPr>
          <p:cNvPr id="7183" name="Скругленный прямоугольник 21"/>
          <p:cNvSpPr>
            <a:spLocks noChangeArrowheads="1"/>
          </p:cNvSpPr>
          <p:nvPr/>
        </p:nvSpPr>
        <p:spPr bwMode="auto">
          <a:xfrm>
            <a:off x="2286000" y="6143625"/>
            <a:ext cx="2428875" cy="500063"/>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Эмоциональной защите</a:t>
            </a:r>
          </a:p>
        </p:txBody>
      </p:sp>
      <p:sp>
        <p:nvSpPr>
          <p:cNvPr id="7184" name="Скругленный прямоугольник 23"/>
          <p:cNvSpPr>
            <a:spLocks noChangeArrowheads="1"/>
          </p:cNvSpPr>
          <p:nvPr/>
        </p:nvSpPr>
        <p:spPr bwMode="auto">
          <a:xfrm>
            <a:off x="428625" y="5643563"/>
            <a:ext cx="1714500" cy="428625"/>
          </a:xfrm>
          <a:prstGeom prst="roundRect">
            <a:avLst>
              <a:gd name="adj" fmla="val 16667"/>
            </a:avLst>
          </a:prstGeom>
          <a:solidFill>
            <a:schemeClr val="accent1"/>
          </a:solidFill>
          <a:ln w="9525" algn="ctr">
            <a:solidFill>
              <a:schemeClr val="tx1"/>
            </a:solidFill>
            <a:round/>
            <a:headEnd/>
            <a:tailEnd/>
          </a:ln>
        </p:spPr>
        <p:txBody>
          <a:bodyPr/>
          <a:lstStyle/>
          <a:p>
            <a:pPr algn="ctr"/>
            <a:r>
              <a:rPr kumimoji="1" lang="ru-RU" sz="1400"/>
              <a:t>Судить </a:t>
            </a:r>
          </a:p>
        </p:txBody>
      </p:sp>
      <p:cxnSp>
        <p:nvCxnSpPr>
          <p:cNvPr id="7185" name="Прямая со стрелкой 27"/>
          <p:cNvCxnSpPr>
            <a:cxnSpLocks noChangeShapeType="1"/>
          </p:cNvCxnSpPr>
          <p:nvPr/>
        </p:nvCxnSpPr>
        <p:spPr bwMode="auto">
          <a:xfrm rot="16200000" flipV="1">
            <a:off x="3357562" y="2071688"/>
            <a:ext cx="1857375" cy="571500"/>
          </a:xfrm>
          <a:prstGeom prst="straightConnector1">
            <a:avLst/>
          </a:prstGeom>
          <a:noFill/>
          <a:ln w="9525" algn="ctr">
            <a:solidFill>
              <a:schemeClr val="tx1"/>
            </a:solidFill>
            <a:round/>
            <a:headEnd/>
            <a:tailEnd type="arrow" w="med" len="med"/>
          </a:ln>
        </p:spPr>
      </p:cxnSp>
      <p:cxnSp>
        <p:nvCxnSpPr>
          <p:cNvPr id="7186" name="Прямая со стрелкой 31"/>
          <p:cNvCxnSpPr>
            <a:cxnSpLocks noChangeShapeType="1"/>
          </p:cNvCxnSpPr>
          <p:nvPr/>
        </p:nvCxnSpPr>
        <p:spPr bwMode="auto">
          <a:xfrm rot="10800000">
            <a:off x="2357438" y="2428875"/>
            <a:ext cx="1357312" cy="1071563"/>
          </a:xfrm>
          <a:prstGeom prst="straightConnector1">
            <a:avLst/>
          </a:prstGeom>
          <a:noFill/>
          <a:ln w="9525" algn="ctr">
            <a:solidFill>
              <a:schemeClr val="tx1"/>
            </a:solidFill>
            <a:round/>
            <a:headEnd/>
            <a:tailEnd type="arrow" w="med" len="med"/>
          </a:ln>
        </p:spPr>
      </p:cxnSp>
      <p:cxnSp>
        <p:nvCxnSpPr>
          <p:cNvPr id="7187" name="Прямая со стрелкой 34"/>
          <p:cNvCxnSpPr>
            <a:cxnSpLocks noChangeShapeType="1"/>
          </p:cNvCxnSpPr>
          <p:nvPr/>
        </p:nvCxnSpPr>
        <p:spPr bwMode="auto">
          <a:xfrm rot="5400000" flipH="1" flipV="1">
            <a:off x="4679156" y="2178844"/>
            <a:ext cx="1643063" cy="428625"/>
          </a:xfrm>
          <a:prstGeom prst="straightConnector1">
            <a:avLst/>
          </a:prstGeom>
          <a:noFill/>
          <a:ln w="9525" algn="ctr">
            <a:solidFill>
              <a:schemeClr val="tx1"/>
            </a:solidFill>
            <a:round/>
            <a:headEnd/>
            <a:tailEnd type="arrow" w="med" len="med"/>
          </a:ln>
        </p:spPr>
      </p:cxnSp>
      <p:cxnSp>
        <p:nvCxnSpPr>
          <p:cNvPr id="7188" name="Прямая со стрелкой 37"/>
          <p:cNvCxnSpPr>
            <a:cxnSpLocks noChangeShapeType="1"/>
          </p:cNvCxnSpPr>
          <p:nvPr/>
        </p:nvCxnSpPr>
        <p:spPr bwMode="auto">
          <a:xfrm rot="5400000" flipH="1" flipV="1">
            <a:off x="5929313" y="2357438"/>
            <a:ext cx="1000125" cy="1000125"/>
          </a:xfrm>
          <a:prstGeom prst="straightConnector1">
            <a:avLst/>
          </a:prstGeom>
          <a:noFill/>
          <a:ln w="9525" algn="ctr">
            <a:solidFill>
              <a:schemeClr val="tx1"/>
            </a:solidFill>
            <a:round/>
            <a:headEnd/>
            <a:tailEnd type="arrow" w="med" len="med"/>
          </a:ln>
        </p:spPr>
      </p:cxnSp>
      <p:cxnSp>
        <p:nvCxnSpPr>
          <p:cNvPr id="7189" name="Прямая со стрелкой 42"/>
          <p:cNvCxnSpPr>
            <a:cxnSpLocks noChangeShapeType="1"/>
          </p:cNvCxnSpPr>
          <p:nvPr/>
        </p:nvCxnSpPr>
        <p:spPr bwMode="auto">
          <a:xfrm flipV="1">
            <a:off x="6286500" y="3214688"/>
            <a:ext cx="714375" cy="428625"/>
          </a:xfrm>
          <a:prstGeom prst="straightConnector1">
            <a:avLst/>
          </a:prstGeom>
          <a:noFill/>
          <a:ln w="9525" algn="ctr">
            <a:solidFill>
              <a:schemeClr val="tx1"/>
            </a:solidFill>
            <a:round/>
            <a:headEnd/>
            <a:tailEnd type="arrow" w="med" len="med"/>
          </a:ln>
        </p:spPr>
      </p:cxnSp>
      <p:cxnSp>
        <p:nvCxnSpPr>
          <p:cNvPr id="7190" name="Прямая со стрелкой 46"/>
          <p:cNvCxnSpPr>
            <a:cxnSpLocks noChangeShapeType="1"/>
          </p:cNvCxnSpPr>
          <p:nvPr/>
        </p:nvCxnSpPr>
        <p:spPr bwMode="auto">
          <a:xfrm>
            <a:off x="6429375" y="3929063"/>
            <a:ext cx="714375" cy="71437"/>
          </a:xfrm>
          <a:prstGeom prst="straightConnector1">
            <a:avLst/>
          </a:prstGeom>
          <a:noFill/>
          <a:ln w="9525" algn="ctr">
            <a:solidFill>
              <a:schemeClr val="tx1"/>
            </a:solidFill>
            <a:round/>
            <a:headEnd/>
            <a:tailEnd type="arrow" w="med" len="med"/>
          </a:ln>
        </p:spPr>
      </p:cxnSp>
      <p:cxnSp>
        <p:nvCxnSpPr>
          <p:cNvPr id="7191" name="Прямая со стрелкой 49"/>
          <p:cNvCxnSpPr>
            <a:cxnSpLocks noChangeShapeType="1"/>
          </p:cNvCxnSpPr>
          <p:nvPr/>
        </p:nvCxnSpPr>
        <p:spPr bwMode="auto">
          <a:xfrm>
            <a:off x="6072188" y="4071938"/>
            <a:ext cx="1000125" cy="500062"/>
          </a:xfrm>
          <a:prstGeom prst="straightConnector1">
            <a:avLst/>
          </a:prstGeom>
          <a:noFill/>
          <a:ln w="9525" algn="ctr">
            <a:solidFill>
              <a:schemeClr val="tx1"/>
            </a:solidFill>
            <a:round/>
            <a:headEnd/>
            <a:tailEnd type="arrow" w="med" len="med"/>
          </a:ln>
        </p:spPr>
      </p:cxnSp>
      <p:cxnSp>
        <p:nvCxnSpPr>
          <p:cNvPr id="7192" name="Прямая со стрелкой 55"/>
          <p:cNvCxnSpPr>
            <a:cxnSpLocks noChangeShapeType="1"/>
          </p:cNvCxnSpPr>
          <p:nvPr/>
        </p:nvCxnSpPr>
        <p:spPr bwMode="auto">
          <a:xfrm>
            <a:off x="5572125" y="4286250"/>
            <a:ext cx="1571625" cy="1357313"/>
          </a:xfrm>
          <a:prstGeom prst="straightConnector1">
            <a:avLst/>
          </a:prstGeom>
          <a:noFill/>
          <a:ln w="9525" algn="ctr">
            <a:solidFill>
              <a:schemeClr val="tx1"/>
            </a:solidFill>
            <a:round/>
            <a:headEnd/>
            <a:tailEnd type="arrow" w="med" len="med"/>
          </a:ln>
        </p:spPr>
      </p:cxnSp>
      <p:cxnSp>
        <p:nvCxnSpPr>
          <p:cNvPr id="7193" name="Прямая со стрелкой 59"/>
          <p:cNvCxnSpPr>
            <a:cxnSpLocks noChangeShapeType="1"/>
          </p:cNvCxnSpPr>
          <p:nvPr/>
        </p:nvCxnSpPr>
        <p:spPr bwMode="auto">
          <a:xfrm rot="16200000" flipH="1">
            <a:off x="4572000" y="4929188"/>
            <a:ext cx="1700213" cy="414337"/>
          </a:xfrm>
          <a:prstGeom prst="straightConnector1">
            <a:avLst/>
          </a:prstGeom>
          <a:noFill/>
          <a:ln w="9525" algn="ctr">
            <a:solidFill>
              <a:schemeClr val="tx1"/>
            </a:solidFill>
            <a:round/>
            <a:headEnd/>
            <a:tailEnd type="arrow" w="med" len="med"/>
          </a:ln>
        </p:spPr>
      </p:cxnSp>
      <p:cxnSp>
        <p:nvCxnSpPr>
          <p:cNvPr id="7194" name="Прямая со стрелкой 63"/>
          <p:cNvCxnSpPr>
            <a:cxnSpLocks noChangeShapeType="1"/>
          </p:cNvCxnSpPr>
          <p:nvPr/>
        </p:nvCxnSpPr>
        <p:spPr bwMode="auto">
          <a:xfrm rot="5400000">
            <a:off x="3250407" y="4679156"/>
            <a:ext cx="1714500" cy="928687"/>
          </a:xfrm>
          <a:prstGeom prst="straightConnector1">
            <a:avLst/>
          </a:prstGeom>
          <a:noFill/>
          <a:ln w="9525" algn="ctr">
            <a:solidFill>
              <a:schemeClr val="tx1"/>
            </a:solidFill>
            <a:round/>
            <a:headEnd/>
            <a:tailEnd type="arrow" w="med" len="med"/>
          </a:ln>
        </p:spPr>
      </p:cxnSp>
      <p:cxnSp>
        <p:nvCxnSpPr>
          <p:cNvPr id="7195" name="Прямая со стрелкой 67"/>
          <p:cNvCxnSpPr>
            <a:cxnSpLocks noChangeShapeType="1"/>
          </p:cNvCxnSpPr>
          <p:nvPr/>
        </p:nvCxnSpPr>
        <p:spPr bwMode="auto">
          <a:xfrm rot="10800000" flipV="1">
            <a:off x="2143125" y="4214813"/>
            <a:ext cx="2071688" cy="1357312"/>
          </a:xfrm>
          <a:prstGeom prst="straightConnector1">
            <a:avLst/>
          </a:prstGeom>
          <a:noFill/>
          <a:ln w="9525" algn="ctr">
            <a:solidFill>
              <a:schemeClr val="tx1"/>
            </a:solidFill>
            <a:round/>
            <a:headEnd/>
            <a:tailEnd type="arrow" w="med" len="med"/>
          </a:ln>
        </p:spPr>
      </p:cxnSp>
      <p:cxnSp>
        <p:nvCxnSpPr>
          <p:cNvPr id="7196" name="Прямая со стрелкой 70"/>
          <p:cNvCxnSpPr>
            <a:cxnSpLocks noChangeShapeType="1"/>
          </p:cNvCxnSpPr>
          <p:nvPr/>
        </p:nvCxnSpPr>
        <p:spPr bwMode="auto">
          <a:xfrm rot="10800000">
            <a:off x="1285875" y="3429000"/>
            <a:ext cx="2357438" cy="571500"/>
          </a:xfrm>
          <a:prstGeom prst="straightConnector1">
            <a:avLst/>
          </a:prstGeom>
          <a:noFill/>
          <a:ln w="9525" algn="ctr">
            <a:solidFill>
              <a:schemeClr val="tx1"/>
            </a:solidFill>
            <a:round/>
            <a:headEnd/>
            <a:tailEnd type="arrow" w="med" len="med"/>
          </a:ln>
        </p:spPr>
      </p:cxnSp>
      <p:cxnSp>
        <p:nvCxnSpPr>
          <p:cNvPr id="7197" name="Прямая со стрелкой 75"/>
          <p:cNvCxnSpPr>
            <a:cxnSpLocks noChangeShapeType="1"/>
          </p:cNvCxnSpPr>
          <p:nvPr/>
        </p:nvCxnSpPr>
        <p:spPr bwMode="auto">
          <a:xfrm rot="10800000" flipV="1">
            <a:off x="2357438" y="4143375"/>
            <a:ext cx="1428750" cy="67945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вал 3"/>
          <p:cNvSpPr>
            <a:spLocks noChangeArrowheads="1"/>
          </p:cNvSpPr>
          <p:nvPr/>
        </p:nvSpPr>
        <p:spPr bwMode="auto">
          <a:xfrm>
            <a:off x="3643313" y="2786063"/>
            <a:ext cx="2357437" cy="914400"/>
          </a:xfrm>
          <a:prstGeom prst="ellipse">
            <a:avLst/>
          </a:prstGeom>
          <a:solidFill>
            <a:schemeClr val="accent1"/>
          </a:solidFill>
          <a:ln w="9525" algn="ctr">
            <a:solidFill>
              <a:schemeClr val="tx1"/>
            </a:solidFill>
            <a:round/>
            <a:headEnd/>
            <a:tailEnd/>
          </a:ln>
        </p:spPr>
        <p:txBody>
          <a:bodyPr/>
          <a:lstStyle/>
          <a:p>
            <a:r>
              <a:rPr kumimoji="1" lang="ru-RU" sz="2000"/>
              <a:t>Где и когда мы учимся?</a:t>
            </a:r>
          </a:p>
        </p:txBody>
      </p:sp>
      <p:sp>
        <p:nvSpPr>
          <p:cNvPr id="9219" name="Овал 4"/>
          <p:cNvSpPr>
            <a:spLocks noChangeArrowheads="1"/>
          </p:cNvSpPr>
          <p:nvPr/>
        </p:nvSpPr>
        <p:spPr bwMode="auto">
          <a:xfrm>
            <a:off x="3500438" y="1000125"/>
            <a:ext cx="2786062" cy="914400"/>
          </a:xfrm>
          <a:prstGeom prst="ellipse">
            <a:avLst/>
          </a:prstGeom>
          <a:solidFill>
            <a:schemeClr val="accent1"/>
          </a:solidFill>
          <a:ln w="9525" algn="ctr">
            <a:solidFill>
              <a:schemeClr val="tx1"/>
            </a:solidFill>
            <a:round/>
            <a:headEnd/>
            <a:tailEnd/>
          </a:ln>
        </p:spPr>
        <p:txBody>
          <a:bodyPr/>
          <a:lstStyle/>
          <a:p>
            <a:r>
              <a:rPr kumimoji="1" lang="ru-RU" sz="1600"/>
              <a:t>В безопасной комфортной среде</a:t>
            </a:r>
          </a:p>
        </p:txBody>
      </p:sp>
      <p:sp>
        <p:nvSpPr>
          <p:cNvPr id="9220" name="Овал 5"/>
          <p:cNvSpPr>
            <a:spLocks noChangeArrowheads="1"/>
          </p:cNvSpPr>
          <p:nvPr/>
        </p:nvSpPr>
        <p:spPr bwMode="auto">
          <a:xfrm>
            <a:off x="6215063" y="2357438"/>
            <a:ext cx="2500312" cy="1357312"/>
          </a:xfrm>
          <a:prstGeom prst="ellipse">
            <a:avLst/>
          </a:prstGeom>
          <a:solidFill>
            <a:schemeClr val="accent1"/>
          </a:solidFill>
          <a:ln w="9525" algn="ctr">
            <a:solidFill>
              <a:schemeClr val="tx1"/>
            </a:solidFill>
            <a:round/>
            <a:headEnd/>
            <a:tailEnd/>
          </a:ln>
        </p:spPr>
        <p:txBody>
          <a:bodyPr/>
          <a:lstStyle/>
          <a:p>
            <a:r>
              <a:rPr kumimoji="1" lang="ru-RU" sz="1400"/>
              <a:t>Когда  задействованы все неврологические процессы</a:t>
            </a:r>
          </a:p>
        </p:txBody>
      </p:sp>
      <p:sp>
        <p:nvSpPr>
          <p:cNvPr id="9221" name="Овал 6"/>
          <p:cNvSpPr>
            <a:spLocks noChangeArrowheads="1"/>
          </p:cNvSpPr>
          <p:nvPr/>
        </p:nvSpPr>
        <p:spPr bwMode="auto">
          <a:xfrm>
            <a:off x="6572250" y="4286250"/>
            <a:ext cx="2000250" cy="1343025"/>
          </a:xfrm>
          <a:prstGeom prst="ellipse">
            <a:avLst/>
          </a:prstGeom>
          <a:solidFill>
            <a:schemeClr val="accent1"/>
          </a:solidFill>
          <a:ln w="9525" algn="ctr">
            <a:solidFill>
              <a:schemeClr val="tx1"/>
            </a:solidFill>
            <a:round/>
            <a:headEnd/>
            <a:tailEnd/>
          </a:ln>
        </p:spPr>
        <p:txBody>
          <a:bodyPr/>
          <a:lstStyle/>
          <a:p>
            <a:r>
              <a:rPr kumimoji="1" lang="ru-RU" sz="1400"/>
              <a:t>Когда нам позволяют это делать по -своему</a:t>
            </a:r>
          </a:p>
        </p:txBody>
      </p:sp>
      <p:sp>
        <p:nvSpPr>
          <p:cNvPr id="9222" name="Овал 7"/>
          <p:cNvSpPr>
            <a:spLocks noChangeArrowheads="1"/>
          </p:cNvSpPr>
          <p:nvPr/>
        </p:nvSpPr>
        <p:spPr bwMode="auto">
          <a:xfrm>
            <a:off x="4857750" y="5572125"/>
            <a:ext cx="2071688" cy="1071563"/>
          </a:xfrm>
          <a:prstGeom prst="ellipse">
            <a:avLst/>
          </a:prstGeom>
          <a:solidFill>
            <a:schemeClr val="accent1"/>
          </a:solidFill>
          <a:ln w="9525" algn="ctr">
            <a:solidFill>
              <a:schemeClr val="tx1"/>
            </a:solidFill>
            <a:round/>
            <a:headEnd/>
            <a:tailEnd/>
          </a:ln>
        </p:spPr>
        <p:txBody>
          <a:bodyPr/>
          <a:lstStyle/>
          <a:p>
            <a:r>
              <a:rPr kumimoji="1" lang="ru-RU" sz="1400"/>
              <a:t>Когда наше сознательное отвлекается</a:t>
            </a:r>
          </a:p>
        </p:txBody>
      </p:sp>
      <p:sp>
        <p:nvSpPr>
          <p:cNvPr id="9223" name="Овал 9"/>
          <p:cNvSpPr>
            <a:spLocks noChangeArrowheads="1"/>
          </p:cNvSpPr>
          <p:nvPr/>
        </p:nvSpPr>
        <p:spPr bwMode="auto">
          <a:xfrm>
            <a:off x="2214563" y="5715000"/>
            <a:ext cx="2357437" cy="914400"/>
          </a:xfrm>
          <a:prstGeom prst="ellipse">
            <a:avLst/>
          </a:prstGeom>
          <a:solidFill>
            <a:schemeClr val="accent1"/>
          </a:solidFill>
          <a:ln w="9525" algn="ctr">
            <a:solidFill>
              <a:schemeClr val="tx1"/>
            </a:solidFill>
            <a:round/>
            <a:headEnd/>
            <a:tailEnd/>
          </a:ln>
        </p:spPr>
        <p:txBody>
          <a:bodyPr/>
          <a:lstStyle/>
          <a:p>
            <a:r>
              <a:rPr kumimoji="1" lang="ru-RU" sz="1400"/>
              <a:t>Повернувшись к собеседнику правым ухом</a:t>
            </a:r>
          </a:p>
        </p:txBody>
      </p:sp>
      <p:sp>
        <p:nvSpPr>
          <p:cNvPr id="9224" name="Овал 10"/>
          <p:cNvSpPr>
            <a:spLocks noChangeArrowheads="1"/>
          </p:cNvSpPr>
          <p:nvPr/>
        </p:nvSpPr>
        <p:spPr bwMode="auto">
          <a:xfrm>
            <a:off x="500063" y="4286250"/>
            <a:ext cx="2428875" cy="1428750"/>
          </a:xfrm>
          <a:prstGeom prst="ellipse">
            <a:avLst/>
          </a:prstGeom>
          <a:solidFill>
            <a:schemeClr val="accent1"/>
          </a:solidFill>
          <a:ln w="9525" algn="ctr">
            <a:solidFill>
              <a:schemeClr val="tx1"/>
            </a:solidFill>
            <a:round/>
            <a:headEnd/>
            <a:tailEnd/>
          </a:ln>
        </p:spPr>
        <p:txBody>
          <a:bodyPr/>
          <a:lstStyle/>
          <a:p>
            <a:r>
              <a:rPr kumimoji="1" lang="ru-RU" sz="1400"/>
              <a:t>Нам легче воспроизводить информацию там, где мы ее получили</a:t>
            </a:r>
          </a:p>
        </p:txBody>
      </p:sp>
      <p:sp>
        <p:nvSpPr>
          <p:cNvPr id="9225" name="Овал 11"/>
          <p:cNvSpPr>
            <a:spLocks noChangeArrowheads="1"/>
          </p:cNvSpPr>
          <p:nvPr/>
        </p:nvSpPr>
        <p:spPr bwMode="auto">
          <a:xfrm>
            <a:off x="714375" y="2357438"/>
            <a:ext cx="2500313" cy="1214437"/>
          </a:xfrm>
          <a:prstGeom prst="ellipse">
            <a:avLst/>
          </a:prstGeom>
          <a:solidFill>
            <a:schemeClr val="accent1"/>
          </a:solidFill>
          <a:ln w="9525" algn="ctr">
            <a:solidFill>
              <a:schemeClr val="tx1"/>
            </a:solidFill>
            <a:round/>
            <a:headEnd/>
            <a:tailEnd/>
          </a:ln>
        </p:spPr>
        <p:txBody>
          <a:bodyPr/>
          <a:lstStyle/>
          <a:p>
            <a:r>
              <a:rPr kumimoji="1" lang="ru-RU" sz="1400"/>
              <a:t>Когда у меня все ОК, то и у других все ОК</a:t>
            </a:r>
          </a:p>
        </p:txBody>
      </p:sp>
      <p:cxnSp>
        <p:nvCxnSpPr>
          <p:cNvPr id="9226" name="Прямая со стрелкой 13"/>
          <p:cNvCxnSpPr>
            <a:cxnSpLocks noChangeShapeType="1"/>
            <a:endCxn id="9219" idx="4"/>
          </p:cNvCxnSpPr>
          <p:nvPr/>
        </p:nvCxnSpPr>
        <p:spPr bwMode="auto">
          <a:xfrm rot="5400000" flipH="1" flipV="1">
            <a:off x="4475957" y="2296318"/>
            <a:ext cx="800100" cy="36513"/>
          </a:xfrm>
          <a:prstGeom prst="straightConnector1">
            <a:avLst/>
          </a:prstGeom>
          <a:noFill/>
          <a:ln w="9525" algn="ctr">
            <a:solidFill>
              <a:schemeClr val="tx1"/>
            </a:solidFill>
            <a:round/>
            <a:headEnd/>
            <a:tailEnd type="arrow" w="med" len="med"/>
          </a:ln>
        </p:spPr>
      </p:cxnSp>
      <p:cxnSp>
        <p:nvCxnSpPr>
          <p:cNvPr id="9227" name="Прямая со стрелкой 17"/>
          <p:cNvCxnSpPr>
            <a:cxnSpLocks noChangeShapeType="1"/>
            <a:endCxn id="9220" idx="2"/>
          </p:cNvCxnSpPr>
          <p:nvPr/>
        </p:nvCxnSpPr>
        <p:spPr bwMode="auto">
          <a:xfrm flipV="1">
            <a:off x="5929313" y="3035300"/>
            <a:ext cx="285750" cy="179388"/>
          </a:xfrm>
          <a:prstGeom prst="straightConnector1">
            <a:avLst/>
          </a:prstGeom>
          <a:noFill/>
          <a:ln w="9525" algn="ctr">
            <a:solidFill>
              <a:schemeClr val="tx1"/>
            </a:solidFill>
            <a:round/>
            <a:headEnd/>
            <a:tailEnd type="arrow" w="med" len="med"/>
          </a:ln>
        </p:spPr>
      </p:cxnSp>
      <p:cxnSp>
        <p:nvCxnSpPr>
          <p:cNvPr id="9228" name="Прямая со стрелкой 22"/>
          <p:cNvCxnSpPr>
            <a:cxnSpLocks noChangeShapeType="1"/>
            <a:endCxn id="9221" idx="2"/>
          </p:cNvCxnSpPr>
          <p:nvPr/>
        </p:nvCxnSpPr>
        <p:spPr bwMode="auto">
          <a:xfrm rot="16200000" flipH="1">
            <a:off x="5379243" y="3764757"/>
            <a:ext cx="1243013" cy="1143000"/>
          </a:xfrm>
          <a:prstGeom prst="straightConnector1">
            <a:avLst/>
          </a:prstGeom>
          <a:noFill/>
          <a:ln w="9525" algn="ctr">
            <a:solidFill>
              <a:schemeClr val="tx1"/>
            </a:solidFill>
            <a:round/>
            <a:headEnd/>
            <a:tailEnd type="arrow" w="med" len="med"/>
          </a:ln>
        </p:spPr>
      </p:cxnSp>
      <p:cxnSp>
        <p:nvCxnSpPr>
          <p:cNvPr id="9229" name="Прямая со стрелкой 26"/>
          <p:cNvCxnSpPr>
            <a:cxnSpLocks noChangeShapeType="1"/>
          </p:cNvCxnSpPr>
          <p:nvPr/>
        </p:nvCxnSpPr>
        <p:spPr bwMode="auto">
          <a:xfrm rot="16200000" flipH="1">
            <a:off x="4393406" y="4321969"/>
            <a:ext cx="1857375" cy="642938"/>
          </a:xfrm>
          <a:prstGeom prst="straightConnector1">
            <a:avLst/>
          </a:prstGeom>
          <a:noFill/>
          <a:ln w="9525" algn="ctr">
            <a:solidFill>
              <a:schemeClr val="tx1"/>
            </a:solidFill>
            <a:round/>
            <a:headEnd/>
            <a:tailEnd type="arrow" w="med" len="med"/>
          </a:ln>
        </p:spPr>
      </p:cxnSp>
      <p:cxnSp>
        <p:nvCxnSpPr>
          <p:cNvPr id="9230" name="Прямая со стрелкой 30"/>
          <p:cNvCxnSpPr>
            <a:cxnSpLocks noChangeShapeType="1"/>
          </p:cNvCxnSpPr>
          <p:nvPr/>
        </p:nvCxnSpPr>
        <p:spPr bwMode="auto">
          <a:xfrm rot="5400000">
            <a:off x="3107532" y="4393406"/>
            <a:ext cx="1928812" cy="714375"/>
          </a:xfrm>
          <a:prstGeom prst="straightConnector1">
            <a:avLst/>
          </a:prstGeom>
          <a:noFill/>
          <a:ln w="9525" algn="ctr">
            <a:solidFill>
              <a:schemeClr val="tx1"/>
            </a:solidFill>
            <a:round/>
            <a:headEnd/>
            <a:tailEnd type="arrow" w="med" len="med"/>
          </a:ln>
        </p:spPr>
      </p:cxnSp>
      <p:cxnSp>
        <p:nvCxnSpPr>
          <p:cNvPr id="9231" name="Прямая со стрелкой 34"/>
          <p:cNvCxnSpPr>
            <a:cxnSpLocks noChangeShapeType="1"/>
            <a:endCxn id="9224" idx="7"/>
          </p:cNvCxnSpPr>
          <p:nvPr/>
        </p:nvCxnSpPr>
        <p:spPr bwMode="auto">
          <a:xfrm rot="10800000" flipV="1">
            <a:off x="2573338" y="3571875"/>
            <a:ext cx="1284287" cy="923925"/>
          </a:xfrm>
          <a:prstGeom prst="straightConnector1">
            <a:avLst/>
          </a:prstGeom>
          <a:noFill/>
          <a:ln w="9525" algn="ctr">
            <a:solidFill>
              <a:schemeClr val="tx1"/>
            </a:solidFill>
            <a:round/>
            <a:headEnd/>
            <a:tailEnd type="arrow" w="med" len="med"/>
          </a:ln>
        </p:spPr>
      </p:cxnSp>
      <p:cxnSp>
        <p:nvCxnSpPr>
          <p:cNvPr id="9232" name="Прямая со стрелкой 38"/>
          <p:cNvCxnSpPr>
            <a:cxnSpLocks noChangeShapeType="1"/>
            <a:stCxn id="9218" idx="2"/>
            <a:endCxn id="9225" idx="6"/>
          </p:cNvCxnSpPr>
          <p:nvPr/>
        </p:nvCxnSpPr>
        <p:spPr bwMode="auto">
          <a:xfrm rot="10800000">
            <a:off x="3214688" y="2963863"/>
            <a:ext cx="428625" cy="279400"/>
          </a:xfrm>
          <a:prstGeom prst="straightConnector1">
            <a:avLst/>
          </a:prstGeom>
          <a:noFill/>
          <a:ln w="9525" algn="ctr">
            <a:solidFill>
              <a:schemeClr val="tx1"/>
            </a:solidFill>
            <a:round/>
            <a:headEnd/>
            <a:tailEnd type="arrow"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79388" y="765175"/>
            <a:ext cx="8964612" cy="6092825"/>
          </a:xfrm>
          <a:prstGeom prst="rect">
            <a:avLst/>
          </a:prstGeom>
          <a:noFill/>
          <a:ln w="9525">
            <a:noFill/>
            <a:miter lim="800000"/>
            <a:headEnd/>
            <a:tailEnd/>
          </a:ln>
        </p:spPr>
      </p:pic>
      <p:sp>
        <p:nvSpPr>
          <p:cNvPr id="10243" name="Прямоугольник 2"/>
          <p:cNvSpPr>
            <a:spLocks noChangeArrowheads="1"/>
          </p:cNvSpPr>
          <p:nvPr/>
        </p:nvSpPr>
        <p:spPr bwMode="auto">
          <a:xfrm>
            <a:off x="179388" y="0"/>
            <a:ext cx="8964612" cy="523875"/>
          </a:xfrm>
          <a:prstGeom prst="rect">
            <a:avLst/>
          </a:prstGeom>
          <a:noFill/>
          <a:ln w="9525">
            <a:noFill/>
            <a:miter lim="800000"/>
            <a:headEnd/>
            <a:tailEnd/>
          </a:ln>
        </p:spPr>
        <p:txBody>
          <a:bodyPr>
            <a:spAutoFit/>
          </a:bodyPr>
          <a:lstStyle/>
          <a:p>
            <a:r>
              <a:rPr lang="ru-RU" sz="2800" b="1">
                <a:latin typeface="Times New Roman" pitchFamily="18" charset="0"/>
                <a:cs typeface="Times New Roman" pitchFamily="18" charset="0"/>
              </a:rPr>
              <a:t>Факторы, влияющие на уровень учебных достижений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buNone/>
            </a:pPr>
            <a:r>
              <a:rPr lang="ru-RU" dirty="0" smtClean="0"/>
              <a:t>           </a:t>
            </a:r>
            <a:r>
              <a:rPr lang="ru-RU" b="1" dirty="0" smtClean="0"/>
              <a:t>Методологические основы федеральных государственных образовательных стандартов и основные механизмы их реализации</a:t>
            </a:r>
          </a:p>
          <a:p>
            <a:pPr>
              <a:buNone/>
            </a:pPr>
            <a:r>
              <a:rPr lang="ru-RU" b="1" dirty="0" smtClean="0">
                <a:latin typeface="Times New Roman" pitchFamily="18" charset="0"/>
                <a:cs typeface="Times New Roman" pitchFamily="18" charset="0"/>
              </a:rPr>
              <a:t>Вопросы для обсуждения:</a:t>
            </a:r>
          </a:p>
          <a:p>
            <a:pPr lvl="0"/>
            <a:r>
              <a:rPr lang="ru-RU" dirty="0" smtClean="0">
                <a:latin typeface="Times New Roman" pitchFamily="18" charset="0"/>
                <a:cs typeface="Times New Roman" pitchFamily="18" charset="0"/>
              </a:rPr>
              <a:t>В чем главная цель введения ФГОС ООО нового поколения?</a:t>
            </a:r>
          </a:p>
          <a:p>
            <a:pPr lvl="0"/>
            <a:r>
              <a:rPr lang="ru-RU" dirty="0" smtClean="0">
                <a:latin typeface="Times New Roman" pitchFamily="18" charset="0"/>
                <a:cs typeface="Times New Roman" pitchFamily="18" charset="0"/>
              </a:rPr>
              <a:t>В чем отличие ФГОС ООО от традиционного метода обучения?</a:t>
            </a:r>
          </a:p>
          <a:p>
            <a:pPr lvl="0"/>
            <a:r>
              <a:rPr lang="ru-RU" dirty="0" smtClean="0">
                <a:latin typeface="Times New Roman" pitchFamily="18" charset="0"/>
                <a:cs typeface="Times New Roman" pitchFamily="18" charset="0"/>
              </a:rPr>
              <a:t>Каковы основные требования к условиям реализации основной образовательной программы основного общего образования?</a:t>
            </a:r>
          </a:p>
          <a:p>
            <a:pPr lvl="0"/>
            <a:r>
              <a:rPr lang="ru-RU" dirty="0" smtClean="0">
                <a:latin typeface="Times New Roman" pitchFamily="18" charset="0"/>
                <a:cs typeface="Times New Roman" pitchFamily="18" charset="0"/>
              </a:rPr>
              <a:t>Какова методологическая основа новых стандартов?</a:t>
            </a:r>
          </a:p>
          <a:p>
            <a:pPr lvl="0"/>
            <a:r>
              <a:rPr lang="ru-RU" dirty="0" smtClean="0">
                <a:latin typeface="Times New Roman" pitchFamily="18" charset="0"/>
                <a:cs typeface="Times New Roman" pitchFamily="18" charset="0"/>
              </a:rPr>
              <a:t>Основные механизмы реализации требований ФГОС ООО: планируемые результаты и система оценки.</a:t>
            </a:r>
          </a:p>
          <a:p>
            <a:pPr algn="ctr">
              <a:buNone/>
            </a:pPr>
            <a:endParaRPr lang="ru-RU"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285750"/>
            <a:ext cx="7315200" cy="1857375"/>
          </a:xfrm>
        </p:spPr>
        <p:txBody>
          <a:bodyPr>
            <a:normAutofit fontScale="90000"/>
          </a:bodyPr>
          <a:lstStyle/>
          <a:p>
            <a:pPr>
              <a:defRPr/>
            </a:pPr>
            <a:r>
              <a:rPr lang="ru-RU" dirty="0" smtClean="0"/>
              <a:t>«КАРТА ПОТРЕБНОСТЕЙ» ДЛЯ ХОРОШЕЙ УЧЕБЫ</a:t>
            </a:r>
            <a:br>
              <a:rPr lang="ru-RU" dirty="0" smtClean="0"/>
            </a:br>
            <a:endParaRPr lang="ru-RU" dirty="0"/>
          </a:p>
        </p:txBody>
      </p:sp>
      <p:sp>
        <p:nvSpPr>
          <p:cNvPr id="11267" name="Подзаголовок 2"/>
          <p:cNvSpPr>
            <a:spLocks noGrp="1"/>
          </p:cNvSpPr>
          <p:nvPr>
            <p:ph type="subTitle" idx="1"/>
          </p:nvPr>
        </p:nvSpPr>
        <p:spPr>
          <a:xfrm>
            <a:off x="1116013" y="981075"/>
            <a:ext cx="9144000" cy="5214938"/>
          </a:xfrm>
        </p:spPr>
        <p:txBody>
          <a:bodyPr/>
          <a:lstStyle/>
          <a:p>
            <a:endParaRPr lang="ru-RU" b="1" smtClean="0"/>
          </a:p>
          <a:p>
            <a:endParaRPr lang="ru-RU" b="1" smtClean="0"/>
          </a:p>
          <a:p>
            <a:endParaRPr lang="ru-RU" b="1" smtClean="0"/>
          </a:p>
          <a:p>
            <a:endParaRPr lang="ru-RU" b="1" smtClean="0"/>
          </a:p>
          <a:p>
            <a:endParaRPr lang="ru-RU" b="1" smtClean="0"/>
          </a:p>
          <a:p>
            <a:endParaRPr lang="ru-RU" b="1" smtClean="0"/>
          </a:p>
          <a:p>
            <a:endParaRPr lang="ru-RU" b="1" smtClean="0"/>
          </a:p>
        </p:txBody>
      </p:sp>
      <p:sp>
        <p:nvSpPr>
          <p:cNvPr id="11268" name="Овал 3"/>
          <p:cNvSpPr>
            <a:spLocks noChangeArrowheads="1"/>
          </p:cNvSpPr>
          <p:nvPr/>
        </p:nvSpPr>
        <p:spPr bwMode="auto">
          <a:xfrm>
            <a:off x="755650" y="1628775"/>
            <a:ext cx="8064500" cy="720725"/>
          </a:xfrm>
          <a:prstGeom prst="ellipse">
            <a:avLst/>
          </a:prstGeom>
          <a:solidFill>
            <a:schemeClr val="accent1"/>
          </a:solidFill>
          <a:ln w="9525" algn="ctr">
            <a:solidFill>
              <a:schemeClr val="tx1"/>
            </a:solidFill>
            <a:round/>
            <a:headEnd/>
            <a:tailEnd/>
          </a:ln>
        </p:spPr>
        <p:txBody>
          <a:bodyPr/>
          <a:lstStyle/>
          <a:p>
            <a:pPr algn="ctr"/>
            <a:r>
              <a:rPr lang="ru-RU" sz="2400" b="1"/>
              <a:t>составляющие успешной учебы </a:t>
            </a:r>
            <a:endParaRPr kumimoji="1" lang="ru-RU" sz="2400"/>
          </a:p>
        </p:txBody>
      </p:sp>
      <p:sp>
        <p:nvSpPr>
          <p:cNvPr id="11269" name="Овал 4"/>
          <p:cNvSpPr>
            <a:spLocks noChangeArrowheads="1"/>
          </p:cNvSpPr>
          <p:nvPr/>
        </p:nvSpPr>
        <p:spPr bwMode="auto">
          <a:xfrm>
            <a:off x="0" y="2492375"/>
            <a:ext cx="1619250" cy="576263"/>
          </a:xfrm>
          <a:prstGeom prst="ellipse">
            <a:avLst/>
          </a:prstGeom>
          <a:solidFill>
            <a:schemeClr val="accent1"/>
          </a:solidFill>
          <a:ln w="9525" algn="ctr">
            <a:solidFill>
              <a:schemeClr val="tx1"/>
            </a:solidFill>
            <a:round/>
            <a:headEnd/>
            <a:tailEnd/>
          </a:ln>
        </p:spPr>
        <p:txBody>
          <a:bodyPr/>
          <a:lstStyle/>
          <a:p>
            <a:r>
              <a:rPr lang="ru-RU" sz="2000" b="1"/>
              <a:t>чтение</a:t>
            </a:r>
            <a:endParaRPr kumimoji="1" lang="ru-RU" sz="2000"/>
          </a:p>
        </p:txBody>
      </p:sp>
      <p:sp>
        <p:nvSpPr>
          <p:cNvPr id="11270" name="Овал 5"/>
          <p:cNvSpPr>
            <a:spLocks noChangeArrowheads="1"/>
          </p:cNvSpPr>
          <p:nvPr/>
        </p:nvSpPr>
        <p:spPr bwMode="auto">
          <a:xfrm>
            <a:off x="395288" y="3141663"/>
            <a:ext cx="2160587" cy="719137"/>
          </a:xfrm>
          <a:prstGeom prst="ellipse">
            <a:avLst/>
          </a:prstGeom>
          <a:solidFill>
            <a:schemeClr val="accent1"/>
          </a:solidFill>
          <a:ln w="9525" algn="ctr">
            <a:solidFill>
              <a:schemeClr val="tx1"/>
            </a:solidFill>
            <a:round/>
            <a:headEnd/>
            <a:tailEnd/>
          </a:ln>
        </p:spPr>
        <p:txBody>
          <a:bodyPr/>
          <a:lstStyle/>
          <a:p>
            <a:r>
              <a:rPr lang="ru-RU" sz="2000" b="1"/>
              <a:t>говорение</a:t>
            </a:r>
            <a:endParaRPr kumimoji="1" lang="ru-RU" sz="2000"/>
          </a:p>
        </p:txBody>
      </p:sp>
      <p:sp>
        <p:nvSpPr>
          <p:cNvPr id="11271" name="Овал 6"/>
          <p:cNvSpPr>
            <a:spLocks noChangeArrowheads="1"/>
          </p:cNvSpPr>
          <p:nvPr/>
        </p:nvSpPr>
        <p:spPr bwMode="auto">
          <a:xfrm>
            <a:off x="755650" y="3789363"/>
            <a:ext cx="2447925" cy="647700"/>
          </a:xfrm>
          <a:prstGeom prst="ellipse">
            <a:avLst/>
          </a:prstGeom>
          <a:solidFill>
            <a:schemeClr val="accent1"/>
          </a:solidFill>
          <a:ln w="9525" algn="ctr">
            <a:solidFill>
              <a:schemeClr val="tx1"/>
            </a:solidFill>
            <a:round/>
            <a:headEnd/>
            <a:tailEnd/>
          </a:ln>
        </p:spPr>
        <p:txBody>
          <a:bodyPr/>
          <a:lstStyle/>
          <a:p>
            <a:r>
              <a:rPr lang="ru-RU" sz="2000" b="1"/>
              <a:t>письмо</a:t>
            </a:r>
            <a:endParaRPr kumimoji="1" lang="ru-RU" sz="2000"/>
          </a:p>
        </p:txBody>
      </p:sp>
      <p:sp>
        <p:nvSpPr>
          <p:cNvPr id="11272" name="Овал 8"/>
          <p:cNvSpPr>
            <a:spLocks noChangeArrowheads="1"/>
          </p:cNvSpPr>
          <p:nvPr/>
        </p:nvSpPr>
        <p:spPr bwMode="auto">
          <a:xfrm>
            <a:off x="1692275" y="4437063"/>
            <a:ext cx="2374900" cy="576262"/>
          </a:xfrm>
          <a:prstGeom prst="ellipse">
            <a:avLst/>
          </a:prstGeom>
          <a:solidFill>
            <a:schemeClr val="accent1"/>
          </a:solidFill>
          <a:ln w="9525" algn="ctr">
            <a:solidFill>
              <a:schemeClr val="tx1"/>
            </a:solidFill>
            <a:round/>
            <a:headEnd/>
            <a:tailEnd/>
          </a:ln>
        </p:spPr>
        <p:txBody>
          <a:bodyPr/>
          <a:lstStyle/>
          <a:p>
            <a:r>
              <a:rPr lang="ru-RU" sz="2000" b="1"/>
              <a:t>слушание</a:t>
            </a:r>
            <a:endParaRPr kumimoji="1" lang="ru-RU" sz="2000"/>
          </a:p>
        </p:txBody>
      </p:sp>
      <p:sp>
        <p:nvSpPr>
          <p:cNvPr id="11273" name="Овал 9"/>
          <p:cNvSpPr>
            <a:spLocks noChangeArrowheads="1"/>
          </p:cNvSpPr>
          <p:nvPr/>
        </p:nvSpPr>
        <p:spPr bwMode="auto">
          <a:xfrm>
            <a:off x="3563938" y="4797425"/>
            <a:ext cx="2376487" cy="503238"/>
          </a:xfrm>
          <a:prstGeom prst="ellipse">
            <a:avLst/>
          </a:prstGeom>
          <a:solidFill>
            <a:schemeClr val="accent1"/>
          </a:solidFill>
          <a:ln w="9525" algn="ctr">
            <a:solidFill>
              <a:schemeClr val="tx1"/>
            </a:solidFill>
            <a:round/>
            <a:headEnd/>
            <a:tailEnd/>
          </a:ln>
        </p:spPr>
        <p:txBody>
          <a:bodyPr/>
          <a:lstStyle/>
          <a:p>
            <a:r>
              <a:rPr lang="ru-RU" sz="2000" b="1"/>
              <a:t>память</a:t>
            </a:r>
            <a:endParaRPr kumimoji="1" lang="ru-RU" sz="2000"/>
          </a:p>
        </p:txBody>
      </p:sp>
      <p:sp>
        <p:nvSpPr>
          <p:cNvPr id="11274" name="Овал 10"/>
          <p:cNvSpPr>
            <a:spLocks noChangeArrowheads="1"/>
          </p:cNvSpPr>
          <p:nvPr/>
        </p:nvSpPr>
        <p:spPr bwMode="auto">
          <a:xfrm>
            <a:off x="5292725" y="4292600"/>
            <a:ext cx="2879725" cy="649288"/>
          </a:xfrm>
          <a:prstGeom prst="ellipse">
            <a:avLst/>
          </a:prstGeom>
          <a:solidFill>
            <a:schemeClr val="accent1"/>
          </a:solidFill>
          <a:ln w="9525" algn="ctr">
            <a:solidFill>
              <a:schemeClr val="tx1"/>
            </a:solidFill>
            <a:round/>
            <a:headEnd/>
            <a:tailEnd/>
          </a:ln>
        </p:spPr>
        <p:txBody>
          <a:bodyPr/>
          <a:lstStyle/>
          <a:p>
            <a:r>
              <a:rPr lang="ru-RU" sz="2000" b="1"/>
              <a:t>внимание</a:t>
            </a:r>
            <a:endParaRPr kumimoji="1" lang="ru-RU" sz="2000"/>
          </a:p>
        </p:txBody>
      </p:sp>
      <p:sp>
        <p:nvSpPr>
          <p:cNvPr id="11275" name="Овал 11"/>
          <p:cNvSpPr>
            <a:spLocks noChangeArrowheads="1"/>
          </p:cNvSpPr>
          <p:nvPr/>
        </p:nvSpPr>
        <p:spPr bwMode="auto">
          <a:xfrm>
            <a:off x="5940425" y="3789363"/>
            <a:ext cx="2735263" cy="647700"/>
          </a:xfrm>
          <a:prstGeom prst="ellipse">
            <a:avLst/>
          </a:prstGeom>
          <a:solidFill>
            <a:schemeClr val="accent1"/>
          </a:solidFill>
          <a:ln w="9525" algn="ctr">
            <a:solidFill>
              <a:schemeClr val="tx1"/>
            </a:solidFill>
            <a:round/>
            <a:headEnd/>
            <a:tailEnd/>
          </a:ln>
        </p:spPr>
        <p:txBody>
          <a:bodyPr/>
          <a:lstStyle/>
          <a:p>
            <a:r>
              <a:rPr lang="ru-RU" sz="2000" b="1"/>
              <a:t>мышление</a:t>
            </a:r>
            <a:endParaRPr kumimoji="1" lang="ru-RU" sz="2000"/>
          </a:p>
        </p:txBody>
      </p:sp>
      <p:sp>
        <p:nvSpPr>
          <p:cNvPr id="11276" name="Овал 12"/>
          <p:cNvSpPr>
            <a:spLocks noChangeArrowheads="1"/>
          </p:cNvSpPr>
          <p:nvPr/>
        </p:nvSpPr>
        <p:spPr bwMode="auto">
          <a:xfrm>
            <a:off x="6443663" y="3213100"/>
            <a:ext cx="2700337" cy="576263"/>
          </a:xfrm>
          <a:prstGeom prst="ellipse">
            <a:avLst/>
          </a:prstGeom>
          <a:solidFill>
            <a:schemeClr val="accent1"/>
          </a:solidFill>
          <a:ln w="9525" algn="ctr">
            <a:solidFill>
              <a:schemeClr val="tx1"/>
            </a:solidFill>
            <a:round/>
            <a:headEnd/>
            <a:tailEnd/>
          </a:ln>
        </p:spPr>
        <p:txBody>
          <a:bodyPr/>
          <a:lstStyle/>
          <a:p>
            <a:r>
              <a:rPr lang="ru-RU" sz="2000" b="1"/>
              <a:t>воображение </a:t>
            </a:r>
            <a:endParaRPr kumimoji="1" lang="ru-RU" sz="2000"/>
          </a:p>
        </p:txBody>
      </p:sp>
      <p:sp>
        <p:nvSpPr>
          <p:cNvPr id="11277" name="Овал 13"/>
          <p:cNvSpPr>
            <a:spLocks noChangeArrowheads="1"/>
          </p:cNvSpPr>
          <p:nvPr/>
        </p:nvSpPr>
        <p:spPr bwMode="auto">
          <a:xfrm>
            <a:off x="7380288" y="2565400"/>
            <a:ext cx="1944687" cy="647700"/>
          </a:xfrm>
          <a:prstGeom prst="ellipse">
            <a:avLst/>
          </a:prstGeom>
          <a:solidFill>
            <a:schemeClr val="accent1"/>
          </a:solidFill>
          <a:ln w="9525" algn="ctr">
            <a:solidFill>
              <a:schemeClr val="tx1"/>
            </a:solidFill>
            <a:round/>
            <a:headEnd/>
            <a:tailEnd/>
          </a:ln>
        </p:spPr>
        <p:txBody>
          <a:bodyPr/>
          <a:lstStyle/>
          <a:p>
            <a:r>
              <a:rPr lang="ru-RU" sz="2000" b="1"/>
              <a:t>тезаурус</a:t>
            </a:r>
            <a:endParaRPr kumimoji="1" lang="ru-RU"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ru-RU" dirty="0" smtClean="0"/>
              <a:t>Память</a:t>
            </a:r>
          </a:p>
        </p:txBody>
      </p:sp>
      <p:sp>
        <p:nvSpPr>
          <p:cNvPr id="12291" name="Rectangle 3"/>
          <p:cNvSpPr>
            <a:spLocks noChangeArrowheads="1"/>
          </p:cNvSpPr>
          <p:nvPr/>
        </p:nvSpPr>
        <p:spPr bwMode="auto">
          <a:xfrm>
            <a:off x="2051050" y="2565400"/>
            <a:ext cx="5543550" cy="576263"/>
          </a:xfrm>
          <a:prstGeom prst="rect">
            <a:avLst/>
          </a:prstGeom>
          <a:solidFill>
            <a:schemeClr val="accent1"/>
          </a:solidFill>
          <a:ln w="9525">
            <a:solidFill>
              <a:schemeClr val="tx1"/>
            </a:solidFill>
            <a:miter lim="800000"/>
            <a:headEnd/>
            <a:tailEnd/>
          </a:ln>
        </p:spPr>
        <p:txBody>
          <a:bodyPr wrap="none" anchor="ctr"/>
          <a:lstStyle/>
          <a:p>
            <a:pPr algn="ctr"/>
            <a:r>
              <a:rPr lang="ru-RU" sz="2800"/>
              <a:t>Развитие памяти</a:t>
            </a:r>
          </a:p>
        </p:txBody>
      </p:sp>
      <p:sp>
        <p:nvSpPr>
          <p:cNvPr id="12292" name="Rectangle 4"/>
          <p:cNvSpPr>
            <a:spLocks noChangeArrowheads="1"/>
          </p:cNvSpPr>
          <p:nvPr/>
        </p:nvSpPr>
        <p:spPr bwMode="auto">
          <a:xfrm>
            <a:off x="395288"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Зрительная</a:t>
            </a:r>
          </a:p>
        </p:txBody>
      </p:sp>
      <p:sp>
        <p:nvSpPr>
          <p:cNvPr id="12293" name="Rectangle 5"/>
          <p:cNvSpPr>
            <a:spLocks noChangeArrowheads="1"/>
          </p:cNvSpPr>
          <p:nvPr/>
        </p:nvSpPr>
        <p:spPr bwMode="auto">
          <a:xfrm>
            <a:off x="4714875"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Ассоциативная</a:t>
            </a:r>
          </a:p>
        </p:txBody>
      </p:sp>
      <p:sp>
        <p:nvSpPr>
          <p:cNvPr id="12294" name="Rectangle 6"/>
          <p:cNvSpPr>
            <a:spLocks noChangeArrowheads="1"/>
          </p:cNvSpPr>
          <p:nvPr/>
        </p:nvSpPr>
        <p:spPr bwMode="auto">
          <a:xfrm>
            <a:off x="6877050"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Логическая</a:t>
            </a:r>
          </a:p>
          <a:p>
            <a:pPr algn="ctr"/>
            <a:r>
              <a:rPr lang="ru-RU" sz="1400"/>
              <a:t>(навыки классификации </a:t>
            </a:r>
          </a:p>
          <a:p>
            <a:pPr algn="ctr"/>
            <a:r>
              <a:rPr lang="ru-RU" sz="1400"/>
              <a:t>знаний)</a:t>
            </a:r>
          </a:p>
        </p:txBody>
      </p:sp>
      <p:sp>
        <p:nvSpPr>
          <p:cNvPr id="12295" name="Line 7"/>
          <p:cNvSpPr>
            <a:spLocks noChangeShapeType="1"/>
          </p:cNvSpPr>
          <p:nvPr/>
        </p:nvSpPr>
        <p:spPr bwMode="auto">
          <a:xfrm flipH="1">
            <a:off x="1547813" y="3141663"/>
            <a:ext cx="1152525" cy="574675"/>
          </a:xfrm>
          <a:prstGeom prst="line">
            <a:avLst/>
          </a:prstGeom>
          <a:noFill/>
          <a:ln w="9525">
            <a:solidFill>
              <a:schemeClr val="tx1"/>
            </a:solidFill>
            <a:round/>
            <a:headEnd/>
            <a:tailEnd type="triangle" w="med" len="med"/>
          </a:ln>
        </p:spPr>
        <p:txBody>
          <a:bodyPr/>
          <a:lstStyle/>
          <a:p>
            <a:endParaRPr lang="ru-RU"/>
          </a:p>
        </p:txBody>
      </p:sp>
      <p:sp>
        <p:nvSpPr>
          <p:cNvPr id="12296" name="Line 8"/>
          <p:cNvSpPr>
            <a:spLocks noChangeShapeType="1"/>
          </p:cNvSpPr>
          <p:nvPr/>
        </p:nvSpPr>
        <p:spPr bwMode="auto">
          <a:xfrm>
            <a:off x="5722938" y="3141663"/>
            <a:ext cx="0" cy="574675"/>
          </a:xfrm>
          <a:prstGeom prst="line">
            <a:avLst/>
          </a:prstGeom>
          <a:noFill/>
          <a:ln w="9525">
            <a:solidFill>
              <a:schemeClr val="tx1"/>
            </a:solidFill>
            <a:round/>
            <a:headEnd/>
            <a:tailEnd type="triangle" w="med" len="med"/>
          </a:ln>
        </p:spPr>
        <p:txBody>
          <a:bodyPr/>
          <a:lstStyle/>
          <a:p>
            <a:endParaRPr lang="ru-RU"/>
          </a:p>
        </p:txBody>
      </p:sp>
      <p:sp>
        <p:nvSpPr>
          <p:cNvPr id="12297" name="Line 9"/>
          <p:cNvSpPr>
            <a:spLocks noChangeShapeType="1"/>
          </p:cNvSpPr>
          <p:nvPr/>
        </p:nvSpPr>
        <p:spPr bwMode="auto">
          <a:xfrm>
            <a:off x="6946900" y="3141663"/>
            <a:ext cx="1008063" cy="574675"/>
          </a:xfrm>
          <a:prstGeom prst="line">
            <a:avLst/>
          </a:prstGeom>
          <a:noFill/>
          <a:ln w="9525">
            <a:solidFill>
              <a:schemeClr val="tx1"/>
            </a:solidFill>
            <a:round/>
            <a:headEnd/>
            <a:tailEnd type="triangle" w="med" len="med"/>
          </a:ln>
        </p:spPr>
        <p:txBody>
          <a:bodyPr/>
          <a:lstStyle/>
          <a:p>
            <a:endParaRPr lang="ru-RU"/>
          </a:p>
        </p:txBody>
      </p:sp>
      <p:sp>
        <p:nvSpPr>
          <p:cNvPr id="12298" name="Rectangle 10"/>
          <p:cNvSpPr>
            <a:spLocks noChangeArrowheads="1"/>
          </p:cNvSpPr>
          <p:nvPr/>
        </p:nvSpPr>
        <p:spPr bwMode="auto">
          <a:xfrm>
            <a:off x="2554288"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Механическая</a:t>
            </a:r>
          </a:p>
        </p:txBody>
      </p:sp>
      <p:sp>
        <p:nvSpPr>
          <p:cNvPr id="12299" name="Line 11"/>
          <p:cNvSpPr>
            <a:spLocks noChangeShapeType="1"/>
          </p:cNvSpPr>
          <p:nvPr/>
        </p:nvSpPr>
        <p:spPr bwMode="auto">
          <a:xfrm>
            <a:off x="3563938" y="3141663"/>
            <a:ext cx="0" cy="57467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ru-RU" smtClean="0"/>
              <a:t>Мышление</a:t>
            </a:r>
          </a:p>
        </p:txBody>
      </p:sp>
      <p:sp>
        <p:nvSpPr>
          <p:cNvPr id="15363" name="Rectangle 3"/>
          <p:cNvSpPr>
            <a:spLocks noChangeArrowheads="1"/>
          </p:cNvSpPr>
          <p:nvPr/>
        </p:nvSpPr>
        <p:spPr bwMode="auto">
          <a:xfrm>
            <a:off x="3348038" y="2565400"/>
            <a:ext cx="3744912" cy="576263"/>
          </a:xfrm>
          <a:prstGeom prst="rect">
            <a:avLst/>
          </a:prstGeom>
          <a:solidFill>
            <a:schemeClr val="accent1"/>
          </a:solidFill>
          <a:ln w="9525">
            <a:solidFill>
              <a:schemeClr val="tx1"/>
            </a:solidFill>
            <a:miter lim="800000"/>
            <a:headEnd/>
            <a:tailEnd/>
          </a:ln>
        </p:spPr>
        <p:txBody>
          <a:bodyPr wrap="none" anchor="ctr"/>
          <a:lstStyle/>
          <a:p>
            <a:pPr algn="ctr"/>
            <a:r>
              <a:rPr lang="ru-RU" sz="2800"/>
              <a:t>Развитие мышления</a:t>
            </a:r>
          </a:p>
        </p:txBody>
      </p:sp>
      <p:sp>
        <p:nvSpPr>
          <p:cNvPr id="15364" name="Rectangle 4"/>
          <p:cNvSpPr>
            <a:spLocks noChangeArrowheads="1"/>
          </p:cNvSpPr>
          <p:nvPr/>
        </p:nvSpPr>
        <p:spPr bwMode="auto">
          <a:xfrm>
            <a:off x="1692275" y="3716338"/>
            <a:ext cx="2232025" cy="792162"/>
          </a:xfrm>
          <a:prstGeom prst="rect">
            <a:avLst/>
          </a:prstGeom>
          <a:solidFill>
            <a:schemeClr val="accent1"/>
          </a:solidFill>
          <a:ln w="9525">
            <a:solidFill>
              <a:schemeClr val="tx1"/>
            </a:solidFill>
            <a:miter lim="800000"/>
            <a:headEnd/>
            <a:tailEnd/>
          </a:ln>
        </p:spPr>
        <p:txBody>
          <a:bodyPr wrap="none" anchor="ctr"/>
          <a:lstStyle/>
          <a:p>
            <a:pPr algn="ctr"/>
            <a:r>
              <a:rPr lang="ru-RU"/>
              <a:t>Пространственное</a:t>
            </a:r>
          </a:p>
          <a:p>
            <a:pPr algn="ctr"/>
            <a:r>
              <a:rPr lang="ru-RU"/>
              <a:t>представление </a:t>
            </a:r>
          </a:p>
        </p:txBody>
      </p:sp>
      <p:sp>
        <p:nvSpPr>
          <p:cNvPr id="15365" name="Rectangle 5"/>
          <p:cNvSpPr>
            <a:spLocks noChangeArrowheads="1"/>
          </p:cNvSpPr>
          <p:nvPr/>
        </p:nvSpPr>
        <p:spPr bwMode="auto">
          <a:xfrm>
            <a:off x="4211638"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Понятийное</a:t>
            </a:r>
          </a:p>
          <a:p>
            <a:pPr algn="ctr"/>
            <a:r>
              <a:rPr lang="ru-RU"/>
              <a:t>мышление</a:t>
            </a:r>
          </a:p>
        </p:txBody>
      </p:sp>
      <p:sp>
        <p:nvSpPr>
          <p:cNvPr id="15366" name="Rectangle 6"/>
          <p:cNvSpPr>
            <a:spLocks noChangeArrowheads="1"/>
          </p:cNvSpPr>
          <p:nvPr/>
        </p:nvSpPr>
        <p:spPr bwMode="auto">
          <a:xfrm>
            <a:off x="6588125"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Креативное</a:t>
            </a:r>
          </a:p>
          <a:p>
            <a:pPr algn="ctr"/>
            <a:r>
              <a:rPr lang="ru-RU"/>
              <a:t>мышление</a:t>
            </a:r>
          </a:p>
        </p:txBody>
      </p:sp>
      <p:sp>
        <p:nvSpPr>
          <p:cNvPr id="15367" name="Line 7"/>
          <p:cNvSpPr>
            <a:spLocks noChangeShapeType="1"/>
          </p:cNvSpPr>
          <p:nvPr/>
        </p:nvSpPr>
        <p:spPr bwMode="auto">
          <a:xfrm flipH="1">
            <a:off x="2771775" y="3141663"/>
            <a:ext cx="1152525" cy="574675"/>
          </a:xfrm>
          <a:prstGeom prst="line">
            <a:avLst/>
          </a:prstGeom>
          <a:noFill/>
          <a:ln w="9525">
            <a:solidFill>
              <a:schemeClr val="tx1"/>
            </a:solidFill>
            <a:round/>
            <a:headEnd/>
            <a:tailEnd type="triangle" w="med" len="med"/>
          </a:ln>
        </p:spPr>
        <p:txBody>
          <a:bodyPr/>
          <a:lstStyle/>
          <a:p>
            <a:endParaRPr lang="ru-RU"/>
          </a:p>
        </p:txBody>
      </p:sp>
      <p:sp>
        <p:nvSpPr>
          <p:cNvPr id="15368" name="Line 8"/>
          <p:cNvSpPr>
            <a:spLocks noChangeShapeType="1"/>
          </p:cNvSpPr>
          <p:nvPr/>
        </p:nvSpPr>
        <p:spPr bwMode="auto">
          <a:xfrm>
            <a:off x="5219700" y="3141663"/>
            <a:ext cx="0" cy="574675"/>
          </a:xfrm>
          <a:prstGeom prst="line">
            <a:avLst/>
          </a:prstGeom>
          <a:noFill/>
          <a:ln w="9525">
            <a:solidFill>
              <a:schemeClr val="tx1"/>
            </a:solidFill>
            <a:round/>
            <a:headEnd/>
            <a:tailEnd type="triangle" w="med" len="med"/>
          </a:ln>
        </p:spPr>
        <p:txBody>
          <a:bodyPr/>
          <a:lstStyle/>
          <a:p>
            <a:endParaRPr lang="ru-RU"/>
          </a:p>
        </p:txBody>
      </p:sp>
      <p:sp>
        <p:nvSpPr>
          <p:cNvPr id="15369" name="Line 9"/>
          <p:cNvSpPr>
            <a:spLocks noChangeShapeType="1"/>
          </p:cNvSpPr>
          <p:nvPr/>
        </p:nvSpPr>
        <p:spPr bwMode="auto">
          <a:xfrm>
            <a:off x="6588125" y="3141663"/>
            <a:ext cx="1008063" cy="574675"/>
          </a:xfrm>
          <a:prstGeom prst="line">
            <a:avLst/>
          </a:prstGeom>
          <a:noFill/>
          <a:ln w="9525">
            <a:solidFill>
              <a:schemeClr val="tx1"/>
            </a:solidFill>
            <a:round/>
            <a:headEnd/>
            <a:tailEnd type="triangle" w="med" len="med"/>
          </a:ln>
        </p:spPr>
        <p:txBody>
          <a:bodyPr/>
          <a:lstStyle/>
          <a:p>
            <a:endParaRPr lang="ru-RU"/>
          </a:p>
        </p:txBody>
      </p:sp>
      <p:sp>
        <p:nvSpPr>
          <p:cNvPr id="15370" name="Rectangle 10"/>
          <p:cNvSpPr>
            <a:spLocks noChangeArrowheads="1"/>
          </p:cNvSpPr>
          <p:nvPr/>
        </p:nvSpPr>
        <p:spPr bwMode="auto">
          <a:xfrm>
            <a:off x="2555875" y="4941888"/>
            <a:ext cx="2519363" cy="792162"/>
          </a:xfrm>
          <a:prstGeom prst="rect">
            <a:avLst/>
          </a:prstGeom>
          <a:solidFill>
            <a:schemeClr val="accent1"/>
          </a:solidFill>
          <a:ln w="9525">
            <a:solidFill>
              <a:schemeClr val="tx1"/>
            </a:solidFill>
            <a:miter lim="800000"/>
            <a:headEnd/>
            <a:tailEnd/>
          </a:ln>
        </p:spPr>
        <p:txBody>
          <a:bodyPr wrap="none" anchor="ctr"/>
          <a:lstStyle/>
          <a:p>
            <a:pPr algn="ctr"/>
            <a:r>
              <a:rPr lang="ru-RU"/>
              <a:t>Наглядно-образное</a:t>
            </a:r>
          </a:p>
          <a:p>
            <a:pPr algn="ctr"/>
            <a:r>
              <a:rPr lang="ru-RU"/>
              <a:t>мышление</a:t>
            </a:r>
          </a:p>
        </p:txBody>
      </p:sp>
      <p:sp>
        <p:nvSpPr>
          <p:cNvPr id="15371" name="Rectangle 11"/>
          <p:cNvSpPr>
            <a:spLocks noChangeArrowheads="1"/>
          </p:cNvSpPr>
          <p:nvPr/>
        </p:nvSpPr>
        <p:spPr bwMode="auto">
          <a:xfrm>
            <a:off x="5362575" y="4941888"/>
            <a:ext cx="3241675" cy="792162"/>
          </a:xfrm>
          <a:prstGeom prst="rect">
            <a:avLst/>
          </a:prstGeom>
          <a:solidFill>
            <a:schemeClr val="accent1"/>
          </a:solidFill>
          <a:ln w="9525">
            <a:solidFill>
              <a:schemeClr val="tx1"/>
            </a:solidFill>
            <a:miter lim="800000"/>
            <a:headEnd/>
            <a:tailEnd/>
          </a:ln>
        </p:spPr>
        <p:txBody>
          <a:bodyPr wrap="none" anchor="ctr"/>
          <a:lstStyle/>
          <a:p>
            <a:pPr algn="ctr"/>
            <a:r>
              <a:rPr lang="ru-RU"/>
              <a:t>Развитие приёмов </a:t>
            </a:r>
          </a:p>
          <a:p>
            <a:pPr algn="ctr"/>
            <a:r>
              <a:rPr lang="ru-RU"/>
              <a:t>умственной деятельности</a:t>
            </a:r>
          </a:p>
        </p:txBody>
      </p:sp>
      <p:sp>
        <p:nvSpPr>
          <p:cNvPr id="15372" name="Line 12"/>
          <p:cNvSpPr>
            <a:spLocks noChangeShapeType="1"/>
          </p:cNvSpPr>
          <p:nvPr/>
        </p:nvSpPr>
        <p:spPr bwMode="auto">
          <a:xfrm flipH="1">
            <a:off x="3924300" y="3141663"/>
            <a:ext cx="287338" cy="1800225"/>
          </a:xfrm>
          <a:prstGeom prst="line">
            <a:avLst/>
          </a:prstGeom>
          <a:noFill/>
          <a:ln w="9525">
            <a:solidFill>
              <a:schemeClr val="tx1"/>
            </a:solidFill>
            <a:round/>
            <a:headEnd/>
            <a:tailEnd type="triangle" w="med" len="med"/>
          </a:ln>
        </p:spPr>
        <p:txBody>
          <a:bodyPr/>
          <a:lstStyle/>
          <a:p>
            <a:endParaRPr lang="ru-RU"/>
          </a:p>
        </p:txBody>
      </p:sp>
      <p:sp>
        <p:nvSpPr>
          <p:cNvPr id="15373" name="Line 13"/>
          <p:cNvSpPr>
            <a:spLocks noChangeShapeType="1"/>
          </p:cNvSpPr>
          <p:nvPr/>
        </p:nvSpPr>
        <p:spPr bwMode="auto">
          <a:xfrm>
            <a:off x="6227763" y="3141663"/>
            <a:ext cx="360362" cy="180022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defRPr/>
            </a:pPr>
            <a:r>
              <a:rPr lang="ru-RU" smtClean="0"/>
              <a:t>Интеллектуальная одарённость</a:t>
            </a:r>
          </a:p>
        </p:txBody>
      </p:sp>
      <p:sp>
        <p:nvSpPr>
          <p:cNvPr id="13315" name="Rectangle 3"/>
          <p:cNvSpPr>
            <a:spLocks noChangeArrowheads="1"/>
          </p:cNvSpPr>
          <p:nvPr/>
        </p:nvSpPr>
        <p:spPr bwMode="auto">
          <a:xfrm>
            <a:off x="1835150" y="2565400"/>
            <a:ext cx="6840538" cy="576263"/>
          </a:xfrm>
          <a:prstGeom prst="rect">
            <a:avLst/>
          </a:prstGeom>
          <a:solidFill>
            <a:schemeClr val="accent1"/>
          </a:solidFill>
          <a:ln w="9525">
            <a:solidFill>
              <a:schemeClr val="tx1"/>
            </a:solidFill>
            <a:miter lim="800000"/>
            <a:headEnd/>
            <a:tailEnd/>
          </a:ln>
        </p:spPr>
        <p:txBody>
          <a:bodyPr wrap="none" anchor="ctr"/>
          <a:lstStyle/>
          <a:p>
            <a:pPr algn="ctr"/>
            <a:r>
              <a:rPr lang="ru-RU" sz="2400"/>
              <a:t>Способности к обучение + креативность</a:t>
            </a:r>
          </a:p>
        </p:txBody>
      </p:sp>
      <p:sp>
        <p:nvSpPr>
          <p:cNvPr id="13316" name="Rectangle 4"/>
          <p:cNvSpPr>
            <a:spLocks noChangeArrowheads="1"/>
          </p:cNvSpPr>
          <p:nvPr/>
        </p:nvSpPr>
        <p:spPr bwMode="auto">
          <a:xfrm>
            <a:off x="1835150"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Развитие </a:t>
            </a:r>
          </a:p>
          <a:p>
            <a:pPr algn="ctr"/>
            <a:r>
              <a:rPr lang="ru-RU"/>
              <a:t>навыков чтения</a:t>
            </a:r>
          </a:p>
        </p:txBody>
      </p:sp>
      <p:sp>
        <p:nvSpPr>
          <p:cNvPr id="13317" name="Rectangle 5"/>
          <p:cNvSpPr>
            <a:spLocks noChangeArrowheads="1"/>
          </p:cNvSpPr>
          <p:nvPr/>
        </p:nvSpPr>
        <p:spPr bwMode="auto">
          <a:xfrm>
            <a:off x="4211638"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Развитие </a:t>
            </a:r>
          </a:p>
          <a:p>
            <a:pPr algn="ctr"/>
            <a:r>
              <a:rPr lang="ru-RU"/>
              <a:t>памяти</a:t>
            </a:r>
          </a:p>
        </p:txBody>
      </p:sp>
      <p:sp>
        <p:nvSpPr>
          <p:cNvPr id="13318" name="Rectangle 6"/>
          <p:cNvSpPr>
            <a:spLocks noChangeArrowheads="1"/>
          </p:cNvSpPr>
          <p:nvPr/>
        </p:nvSpPr>
        <p:spPr bwMode="auto">
          <a:xfrm>
            <a:off x="6588125" y="3716338"/>
            <a:ext cx="2089150" cy="792162"/>
          </a:xfrm>
          <a:prstGeom prst="rect">
            <a:avLst/>
          </a:prstGeom>
          <a:solidFill>
            <a:schemeClr val="accent1"/>
          </a:solidFill>
          <a:ln w="9525">
            <a:solidFill>
              <a:schemeClr val="tx1"/>
            </a:solidFill>
            <a:miter lim="800000"/>
            <a:headEnd/>
            <a:tailEnd/>
          </a:ln>
        </p:spPr>
        <p:txBody>
          <a:bodyPr wrap="none" anchor="ctr"/>
          <a:lstStyle/>
          <a:p>
            <a:pPr algn="ctr"/>
            <a:r>
              <a:rPr lang="ru-RU"/>
              <a:t>Развитие </a:t>
            </a:r>
          </a:p>
          <a:p>
            <a:pPr algn="ctr"/>
            <a:r>
              <a:rPr lang="ru-RU"/>
              <a:t>мышления</a:t>
            </a:r>
          </a:p>
        </p:txBody>
      </p:sp>
      <p:sp>
        <p:nvSpPr>
          <p:cNvPr id="13319" name="Line 7"/>
          <p:cNvSpPr>
            <a:spLocks noChangeShapeType="1"/>
          </p:cNvSpPr>
          <p:nvPr/>
        </p:nvSpPr>
        <p:spPr bwMode="auto">
          <a:xfrm flipH="1">
            <a:off x="2771775" y="3141663"/>
            <a:ext cx="1152525" cy="574675"/>
          </a:xfrm>
          <a:prstGeom prst="line">
            <a:avLst/>
          </a:prstGeom>
          <a:noFill/>
          <a:ln w="9525">
            <a:solidFill>
              <a:schemeClr val="tx1"/>
            </a:solidFill>
            <a:round/>
            <a:headEnd/>
            <a:tailEnd type="triangle" w="med" len="med"/>
          </a:ln>
        </p:spPr>
        <p:txBody>
          <a:bodyPr/>
          <a:lstStyle/>
          <a:p>
            <a:endParaRPr lang="ru-RU"/>
          </a:p>
        </p:txBody>
      </p:sp>
      <p:sp>
        <p:nvSpPr>
          <p:cNvPr id="13320" name="Line 8"/>
          <p:cNvSpPr>
            <a:spLocks noChangeShapeType="1"/>
          </p:cNvSpPr>
          <p:nvPr/>
        </p:nvSpPr>
        <p:spPr bwMode="auto">
          <a:xfrm>
            <a:off x="5219700" y="3141663"/>
            <a:ext cx="0" cy="574675"/>
          </a:xfrm>
          <a:prstGeom prst="line">
            <a:avLst/>
          </a:prstGeom>
          <a:noFill/>
          <a:ln w="9525">
            <a:solidFill>
              <a:schemeClr val="tx1"/>
            </a:solidFill>
            <a:round/>
            <a:headEnd/>
            <a:tailEnd type="triangle" w="med" len="med"/>
          </a:ln>
        </p:spPr>
        <p:txBody>
          <a:bodyPr/>
          <a:lstStyle/>
          <a:p>
            <a:endParaRPr lang="ru-RU"/>
          </a:p>
        </p:txBody>
      </p:sp>
      <p:sp>
        <p:nvSpPr>
          <p:cNvPr id="13321" name="Line 9"/>
          <p:cNvSpPr>
            <a:spLocks noChangeShapeType="1"/>
          </p:cNvSpPr>
          <p:nvPr/>
        </p:nvSpPr>
        <p:spPr bwMode="auto">
          <a:xfrm>
            <a:off x="6588125" y="3141663"/>
            <a:ext cx="1008063" cy="57467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ru-RU" smtClean="0"/>
              <a:t>Актуальность</a:t>
            </a:r>
          </a:p>
        </p:txBody>
      </p:sp>
      <p:sp>
        <p:nvSpPr>
          <p:cNvPr id="16387" name="Rectangle 3"/>
          <p:cNvSpPr>
            <a:spLocks noGrp="1" noChangeArrowheads="1"/>
          </p:cNvSpPr>
          <p:nvPr>
            <p:ph idx="1"/>
          </p:nvPr>
        </p:nvSpPr>
        <p:spPr>
          <a:xfrm>
            <a:off x="0" y="1571625"/>
            <a:ext cx="9144000" cy="5500688"/>
          </a:xfrm>
        </p:spPr>
        <p:txBody>
          <a:bodyPr>
            <a:normAutofit lnSpcReduction="10000"/>
          </a:bodyPr>
          <a:lstStyle/>
          <a:p>
            <a:pPr lvl="1" eaLnBrk="1" hangingPunct="1"/>
            <a:r>
              <a:rPr lang="ru-RU" sz="2400" smtClean="0">
                <a:latin typeface="Times New Roman" pitchFamily="18" charset="0"/>
                <a:cs typeface="Times New Roman" pitchFamily="18" charset="0"/>
              </a:rPr>
              <a:t>Возрастающая потребность общества в людях, способных творчески подходить к любым изменениям, обусловлена ускорением темпов развития общества;</a:t>
            </a:r>
          </a:p>
          <a:p>
            <a:pPr lvl="1" eaLnBrk="1" hangingPunct="1"/>
            <a:r>
              <a:rPr lang="ru-RU" sz="2400" smtClean="0">
                <a:latin typeface="Times New Roman" pitchFamily="18" charset="0"/>
                <a:cs typeface="Times New Roman" pitchFamily="18" charset="0"/>
              </a:rPr>
              <a:t>динамика развития каждой страны, экономический рост и обороноспособность  существенно зависят от общего интеллектуального и творческого уровня населения.</a:t>
            </a:r>
          </a:p>
          <a:p>
            <a:pPr eaLnBrk="1" hangingPunct="1">
              <a:buFont typeface="Wingdings" pitchFamily="2" charset="2"/>
              <a:buNone/>
            </a:pPr>
            <a:r>
              <a:rPr lang="ru-RU" sz="2400" b="1" u="sng" smtClean="0">
                <a:latin typeface="Times New Roman" pitchFamily="18" charset="0"/>
                <a:cs typeface="Times New Roman" pitchFamily="18" charset="0"/>
              </a:rPr>
              <a:t>Удручающее положение России в мировом сообществе по уровню образования:</a:t>
            </a:r>
          </a:p>
          <a:p>
            <a:pPr lvl="1" eaLnBrk="1" hangingPunct="1"/>
            <a:r>
              <a:rPr lang="ru-RU" sz="2400" smtClean="0">
                <a:latin typeface="Times New Roman" pitchFamily="18" charset="0"/>
                <a:cs typeface="Times New Roman" pitchFamily="18" charset="0"/>
              </a:rPr>
              <a:t>по результатам сравнительного анализа участия российских школьников в международных исследований </a:t>
            </a:r>
            <a:r>
              <a:rPr lang="en-US" sz="2400" b="1" smtClean="0">
                <a:solidFill>
                  <a:schemeClr val="tx2"/>
                </a:solidFill>
                <a:latin typeface="Times New Roman" pitchFamily="18" charset="0"/>
                <a:cs typeface="Times New Roman" pitchFamily="18" charset="0"/>
              </a:rPr>
              <a:t>PIS</a:t>
            </a:r>
            <a:r>
              <a:rPr lang="ru-RU" sz="2400" b="1" smtClean="0">
                <a:solidFill>
                  <a:schemeClr val="tx2"/>
                </a:solidFill>
                <a:latin typeface="Times New Roman" pitchFamily="18" charset="0"/>
                <a:cs typeface="Times New Roman" pitchFamily="18" charset="0"/>
              </a:rPr>
              <a:t>А-2003</a:t>
            </a:r>
            <a:r>
              <a:rPr lang="ru-RU" sz="2400" smtClean="0">
                <a:latin typeface="Times New Roman" pitchFamily="18" charset="0"/>
                <a:cs typeface="Times New Roman" pitchFamily="18" charset="0"/>
              </a:rPr>
              <a:t> </a:t>
            </a:r>
            <a:r>
              <a:rPr lang="ru-RU" sz="2400" smtClean="0">
                <a:solidFill>
                  <a:schemeClr val="tx2"/>
                </a:solidFill>
                <a:latin typeface="Times New Roman" pitchFamily="18" charset="0"/>
                <a:cs typeface="Times New Roman" pitchFamily="18" charset="0"/>
              </a:rPr>
              <a:t>Россия</a:t>
            </a:r>
            <a:r>
              <a:rPr lang="ru-RU" sz="2400" smtClean="0">
                <a:latin typeface="Times New Roman" pitchFamily="18" charset="0"/>
                <a:cs typeface="Times New Roman" pitchFamily="18" charset="0"/>
              </a:rPr>
              <a:t> оказалась </a:t>
            </a:r>
            <a:r>
              <a:rPr lang="ru-RU" sz="2400" b="1" smtClean="0">
                <a:solidFill>
                  <a:schemeClr val="tx2"/>
                </a:solidFill>
                <a:latin typeface="Times New Roman" pitchFamily="18" charset="0"/>
                <a:cs typeface="Times New Roman" pitchFamily="18" charset="0"/>
              </a:rPr>
              <a:t>на 74 месте</a:t>
            </a:r>
            <a:r>
              <a:rPr lang="ru-RU" sz="2400" smtClean="0">
                <a:latin typeface="Times New Roman" pitchFamily="18" charset="0"/>
                <a:cs typeface="Times New Roman" pitchFamily="18" charset="0"/>
              </a:rPr>
              <a:t>;</a:t>
            </a:r>
          </a:p>
          <a:p>
            <a:pPr lvl="1" eaLnBrk="1" hangingPunct="1"/>
            <a:r>
              <a:rPr lang="ru-RU" sz="2400" smtClean="0">
                <a:latin typeface="Times New Roman" pitchFamily="18" charset="0"/>
                <a:cs typeface="Times New Roman" pitchFamily="18" charset="0"/>
              </a:rPr>
              <a:t>в докладе ООН 2010 г. </a:t>
            </a:r>
            <a:r>
              <a:rPr lang="ru-RU" sz="2400" smtClean="0">
                <a:solidFill>
                  <a:schemeClr val="tx2"/>
                </a:solidFill>
                <a:latin typeface="Times New Roman" pitchFamily="18" charset="0"/>
                <a:cs typeface="Times New Roman" pitchFamily="18" charset="0"/>
              </a:rPr>
              <a:t>«</a:t>
            </a:r>
            <a:r>
              <a:rPr lang="ru-RU" sz="2400" b="1" smtClean="0">
                <a:solidFill>
                  <a:schemeClr val="tx2"/>
                </a:solidFill>
                <a:latin typeface="Times New Roman" pitchFamily="18" charset="0"/>
                <a:cs typeface="Times New Roman" pitchFamily="18" charset="0"/>
              </a:rPr>
              <a:t>Реализация потенциала человечества</a:t>
            </a:r>
            <a:r>
              <a:rPr lang="ru-RU" sz="2400" smtClean="0">
                <a:solidFill>
                  <a:schemeClr val="tx2"/>
                </a:solidFill>
                <a:latin typeface="Times New Roman" pitchFamily="18" charset="0"/>
                <a:cs typeface="Times New Roman" pitchFamily="18" charset="0"/>
              </a:rPr>
              <a:t>»</a:t>
            </a:r>
            <a:r>
              <a:rPr lang="ru-RU" sz="2400" smtClean="0">
                <a:latin typeface="Times New Roman" pitchFamily="18" charset="0"/>
                <a:cs typeface="Times New Roman" pitchFamily="18" charset="0"/>
              </a:rPr>
              <a:t> Россия, по уровню образования, оказалась </a:t>
            </a:r>
            <a:r>
              <a:rPr lang="ru-RU" sz="2400" b="1" smtClean="0">
                <a:solidFill>
                  <a:schemeClr val="tx2"/>
                </a:solidFill>
                <a:latin typeface="Times New Roman" pitchFamily="18" charset="0"/>
                <a:cs typeface="Times New Roman" pitchFamily="18" charset="0"/>
              </a:rPr>
              <a:t>на 45 месте</a:t>
            </a:r>
            <a:r>
              <a:rPr lang="ru-RU" sz="2400" smtClean="0">
                <a:latin typeface="Times New Roman" pitchFamily="18" charset="0"/>
                <a:cs typeface="Times New Roman" pitchFamily="18" charset="0"/>
              </a:rPr>
              <a:t>.</a:t>
            </a:r>
          </a:p>
          <a:p>
            <a:pPr eaLnBrk="1" hangingPunct="1">
              <a:buFont typeface="Wingdings" pitchFamily="2" charset="2"/>
              <a:buNone/>
            </a:pPr>
            <a:endParaRPr lang="ru-RU" sz="2400" smtClean="0"/>
          </a:p>
          <a:p>
            <a:pPr lvl="1" eaLnBrk="1" hangingPunct="1"/>
            <a:endParaRPr lang="ru-RU"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chemeClr val="tx2">
                    <a:lumMod val="75000"/>
                  </a:schemeClr>
                </a:solidFill>
              </a:rPr>
              <a:t>Активные методы обучения</a:t>
            </a:r>
            <a:endParaRPr lang="ru-RU" i="1" dirty="0">
              <a:solidFill>
                <a:schemeClr val="tx2">
                  <a:lumMod val="75000"/>
                </a:schemeClr>
              </a:solidFill>
            </a:endParaRPr>
          </a:p>
        </p:txBody>
      </p:sp>
      <p:sp>
        <p:nvSpPr>
          <p:cNvPr id="3" name="Содержимое 2"/>
          <p:cNvSpPr>
            <a:spLocks noGrp="1"/>
          </p:cNvSpPr>
          <p:nvPr>
            <p:ph idx="1"/>
          </p:nvPr>
        </p:nvSpPr>
        <p:spPr/>
        <p:txBody>
          <a:bodyPr>
            <a:normAutofit fontScale="55000" lnSpcReduction="20000"/>
          </a:bodyPr>
          <a:lstStyle/>
          <a:p>
            <a:pPr>
              <a:buNone/>
            </a:pPr>
            <a:r>
              <a:rPr lang="ru-RU" dirty="0" smtClean="0">
                <a:solidFill>
                  <a:schemeClr val="tx2">
                    <a:lumMod val="75000"/>
                  </a:schemeClr>
                </a:solidFill>
              </a:rPr>
              <a:t>1.Метод решения проблем.</a:t>
            </a:r>
          </a:p>
          <a:p>
            <a:pPr>
              <a:buNone/>
            </a:pPr>
            <a:r>
              <a:rPr lang="ru-RU" dirty="0" smtClean="0">
                <a:solidFill>
                  <a:schemeClr val="tx2">
                    <a:lumMod val="75000"/>
                  </a:schemeClr>
                </a:solidFill>
              </a:rPr>
              <a:t>2.Решение </a:t>
            </a:r>
            <a:r>
              <a:rPr lang="ru-RU" dirty="0" err="1" smtClean="0">
                <a:solidFill>
                  <a:schemeClr val="tx2">
                    <a:lumMod val="75000"/>
                  </a:schemeClr>
                </a:solidFill>
              </a:rPr>
              <a:t>креативных</a:t>
            </a:r>
            <a:r>
              <a:rPr lang="ru-RU" dirty="0" smtClean="0">
                <a:solidFill>
                  <a:schemeClr val="tx2">
                    <a:lumMod val="75000"/>
                  </a:schemeClr>
                </a:solidFill>
              </a:rPr>
              <a:t> тестов.</a:t>
            </a:r>
          </a:p>
          <a:p>
            <a:pPr>
              <a:buNone/>
            </a:pPr>
            <a:r>
              <a:rPr lang="ru-RU" dirty="0" smtClean="0">
                <a:solidFill>
                  <a:schemeClr val="tx2">
                    <a:lumMod val="75000"/>
                  </a:schemeClr>
                </a:solidFill>
              </a:rPr>
              <a:t>3.Составление логических структурных схем.</a:t>
            </a:r>
          </a:p>
          <a:p>
            <a:pPr>
              <a:buNone/>
            </a:pPr>
            <a:r>
              <a:rPr lang="ru-RU" dirty="0" smtClean="0">
                <a:solidFill>
                  <a:schemeClr val="tx2">
                    <a:lumMod val="75000"/>
                  </a:schemeClr>
                </a:solidFill>
              </a:rPr>
              <a:t>4.Демонстрация знаний.</a:t>
            </a:r>
          </a:p>
          <a:p>
            <a:pPr>
              <a:buNone/>
            </a:pPr>
            <a:r>
              <a:rPr lang="ru-RU" dirty="0" smtClean="0">
                <a:solidFill>
                  <a:schemeClr val="tx2">
                    <a:lumMod val="75000"/>
                  </a:schemeClr>
                </a:solidFill>
              </a:rPr>
              <a:t>5.Демонстрация умений.</a:t>
            </a:r>
          </a:p>
          <a:p>
            <a:pPr>
              <a:buNone/>
            </a:pPr>
            <a:r>
              <a:rPr lang="ru-RU" dirty="0" smtClean="0">
                <a:solidFill>
                  <a:schemeClr val="tx2">
                    <a:lumMod val="75000"/>
                  </a:schemeClr>
                </a:solidFill>
              </a:rPr>
              <a:t>6.Демонстрация профессиональных приемов выполнения работ.</a:t>
            </a:r>
          </a:p>
          <a:p>
            <a:pPr>
              <a:buNone/>
            </a:pPr>
            <a:r>
              <a:rPr lang="ru-RU" dirty="0" smtClean="0">
                <a:solidFill>
                  <a:schemeClr val="tx2">
                    <a:lumMod val="75000"/>
                  </a:schemeClr>
                </a:solidFill>
              </a:rPr>
              <a:t>7.Презентация результатов работы.</a:t>
            </a:r>
          </a:p>
          <a:p>
            <a:pPr>
              <a:buNone/>
            </a:pPr>
            <a:r>
              <a:rPr lang="ru-RU" dirty="0" smtClean="0">
                <a:solidFill>
                  <a:schemeClr val="tx2">
                    <a:lumMod val="75000"/>
                  </a:schemeClr>
                </a:solidFill>
              </a:rPr>
              <a:t>8.Презентация проектов.</a:t>
            </a:r>
          </a:p>
          <a:p>
            <a:pPr>
              <a:buNone/>
            </a:pPr>
            <a:r>
              <a:rPr lang="ru-RU" dirty="0" smtClean="0">
                <a:solidFill>
                  <a:schemeClr val="tx2">
                    <a:lumMod val="75000"/>
                  </a:schemeClr>
                </a:solidFill>
              </a:rPr>
              <a:t>9.Консультации преподавателя на рабочем месте.</a:t>
            </a:r>
          </a:p>
          <a:p>
            <a:pPr>
              <a:buNone/>
            </a:pPr>
            <a:r>
              <a:rPr lang="ru-RU" dirty="0" smtClean="0">
                <a:solidFill>
                  <a:schemeClr val="tx2">
                    <a:lumMod val="75000"/>
                  </a:schemeClr>
                </a:solidFill>
              </a:rPr>
              <a:t>10.Обсуждение результатов.</a:t>
            </a:r>
          </a:p>
          <a:p>
            <a:pPr>
              <a:buNone/>
            </a:pPr>
            <a:r>
              <a:rPr lang="ru-RU" dirty="0" smtClean="0">
                <a:solidFill>
                  <a:schemeClr val="tx2">
                    <a:lumMod val="75000"/>
                  </a:schemeClr>
                </a:solidFill>
              </a:rPr>
              <a:t>11.Оценка достижений.</a:t>
            </a:r>
          </a:p>
          <a:p>
            <a:pPr>
              <a:buNone/>
            </a:pPr>
            <a:r>
              <a:rPr lang="ru-RU" dirty="0" smtClean="0">
                <a:solidFill>
                  <a:schemeClr val="tx2">
                    <a:lumMod val="75000"/>
                  </a:schemeClr>
                </a:solidFill>
              </a:rPr>
              <a:t>12.Анализ ошибок.</a:t>
            </a:r>
          </a:p>
          <a:p>
            <a:pPr>
              <a:buNone/>
            </a:pPr>
            <a:r>
              <a:rPr lang="ru-RU" dirty="0" smtClean="0">
                <a:solidFill>
                  <a:schemeClr val="tx2">
                    <a:lumMod val="75000"/>
                  </a:schemeClr>
                </a:solidFill>
              </a:rPr>
              <a:t>13.Выполнение практических заданий.</a:t>
            </a:r>
          </a:p>
          <a:p>
            <a:pPr>
              <a:buNone/>
            </a:pPr>
            <a:r>
              <a:rPr lang="ru-RU" dirty="0" smtClean="0">
                <a:solidFill>
                  <a:schemeClr val="tx2">
                    <a:lumMod val="75000"/>
                  </a:schemeClr>
                </a:solidFill>
              </a:rPr>
              <a:t>14.Изучение конкретных случаев из практики.</a:t>
            </a:r>
          </a:p>
          <a:p>
            <a:pPr>
              <a:buNone/>
            </a:pPr>
            <a:r>
              <a:rPr lang="ru-RU" dirty="0" smtClean="0">
                <a:solidFill>
                  <a:schemeClr val="tx2">
                    <a:lumMod val="75000"/>
                  </a:schemeClr>
                </a:solidFill>
              </a:rPr>
              <a:t>15.Работа в малых группах.</a:t>
            </a:r>
          </a:p>
          <a:p>
            <a:pPr>
              <a:buNone/>
            </a:pPr>
            <a:r>
              <a:rPr lang="ru-RU" dirty="0" smtClean="0">
                <a:solidFill>
                  <a:schemeClr val="tx2">
                    <a:lumMod val="75000"/>
                  </a:schemeClr>
                </a:solidFill>
              </a:rPr>
              <a:t>16.Наблюдение.</a:t>
            </a:r>
          </a:p>
          <a:p>
            <a:endParaRPr lang="ru-RU" dirty="0">
              <a:solidFill>
                <a:schemeClr val="tx2">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946647"/>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dirty="0"/>
              <a:t/>
            </a:r>
            <a:br>
              <a:rPr lang="ru-RU" dirty="0"/>
            </a:br>
            <a:r>
              <a:rPr lang="ru-RU" dirty="0"/>
              <a:t> </a:t>
            </a:r>
            <a:r>
              <a:rPr lang="ru-RU" b="1" dirty="0"/>
              <a:t>УЧЕТ МОЗГОВОЙ ОРГАНИЗАЦИИ </a:t>
            </a:r>
            <a:br>
              <a:rPr lang="ru-RU" b="1" dirty="0"/>
            </a:br>
            <a:r>
              <a:rPr lang="ru-RU" b="1" dirty="0" smtClean="0"/>
              <a:t>ПОЗНАВАТЕЛЬНЫХ </a:t>
            </a:r>
            <a:r>
              <a:rPr lang="ru-RU" b="1" dirty="0"/>
              <a:t>ПРОЦЕССОВ</a:t>
            </a:r>
            <a:endParaRPr lang="ru-RU"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latin typeface="Times New Roman" pitchFamily="18" charset="0"/>
                <a:cs typeface="Times New Roman" pitchFamily="18" charset="0"/>
              </a:rPr>
              <a:t>Учебный процесс с точки зрения </a:t>
            </a:r>
            <a:r>
              <a:rPr lang="ru-RU" sz="3200" b="1" dirty="0" err="1" smtClean="0">
                <a:latin typeface="Times New Roman" pitchFamily="18" charset="0"/>
                <a:cs typeface="Times New Roman" pitchFamily="18" charset="0"/>
              </a:rPr>
              <a:t>нейропедагогики</a:t>
            </a:r>
            <a:r>
              <a:rPr lang="ru-RU" sz="3200" b="1" dirty="0" smtClean="0">
                <a:latin typeface="Times New Roman" pitchFamily="18" charset="0"/>
                <a:cs typeface="Times New Roman" pitchFamily="18" charset="0"/>
              </a:rPr>
              <a:t> можно представить в такой последовательности: </a:t>
            </a:r>
            <a:endParaRPr lang="ru-RU" sz="3200" b="1" dirty="0"/>
          </a:p>
        </p:txBody>
      </p:sp>
      <p:sp>
        <p:nvSpPr>
          <p:cNvPr id="3" name="Прямоугольник 2"/>
          <p:cNvSpPr/>
          <p:nvPr/>
        </p:nvSpPr>
        <p:spPr>
          <a:xfrm>
            <a:off x="755576" y="1720840"/>
            <a:ext cx="7344816" cy="3970318"/>
          </a:xfrm>
          <a:prstGeom prst="rect">
            <a:avLst/>
          </a:prstGeom>
        </p:spPr>
        <p:txBody>
          <a:bodyPr wrap="square">
            <a:spAutoFit/>
          </a:bodyPr>
          <a:lstStyle/>
          <a:p>
            <a:endParaRPr lang="ru-RU" dirty="0" smtClean="0"/>
          </a:p>
          <a:p>
            <a:r>
              <a:rPr lang="ru-RU" dirty="0" smtClean="0"/>
              <a:t> </a:t>
            </a:r>
            <a:endParaRPr lang="en-US"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marL="342900" indent="-342900">
              <a:buAutoNum type="arabicPeriod"/>
            </a:pPr>
            <a:r>
              <a:rPr lang="ru-RU" sz="2400" dirty="0" smtClean="0">
                <a:latin typeface="Times New Roman" pitchFamily="18" charset="0"/>
                <a:cs typeface="Times New Roman" pitchFamily="18" charset="0"/>
              </a:rPr>
              <a:t>подготовка ученика для решения учебной задачи – мотивационный этап; </a:t>
            </a:r>
            <a:endParaRPr lang="en-US" sz="2400" dirty="0" smtClean="0">
              <a:latin typeface="Times New Roman" pitchFamily="18" charset="0"/>
              <a:cs typeface="Times New Roman" pitchFamily="18" charset="0"/>
            </a:endParaRPr>
          </a:p>
          <a:p>
            <a:pPr marL="342900" indent="-342900"/>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2. создание условий для успешного решения учебной задачи – организационный этап; </a:t>
            </a:r>
            <a:endParaRPr lang="en-US"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3. осознанное отношение к результату своего учебного труда – результативный этап.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75656" y="1556792"/>
            <a:ext cx="6912768" cy="283154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ru-RU" dirty="0" smtClean="0"/>
          </a:p>
          <a:p>
            <a:pPr algn="ctr"/>
            <a:r>
              <a:rPr lang="ru-RU" sz="3200" dirty="0" smtClean="0">
                <a:latin typeface="Times New Roman" pitchFamily="18" charset="0"/>
                <a:cs typeface="Times New Roman" pitchFamily="18" charset="0"/>
              </a:rPr>
              <a:t>Оптимальные </a:t>
            </a:r>
            <a:r>
              <a:rPr lang="ru-RU" sz="3200" dirty="0" err="1" smtClean="0">
                <a:latin typeface="Times New Roman" pitchFamily="18" charset="0"/>
                <a:cs typeface="Times New Roman" pitchFamily="18" charset="0"/>
              </a:rPr>
              <a:t>психолого</a:t>
            </a:r>
            <a:r>
              <a:rPr lang="ru-RU" sz="3200" dirty="0" smtClean="0">
                <a:latin typeface="Times New Roman" pitchFamily="18" charset="0"/>
                <a:cs typeface="Times New Roman" pitchFamily="18" charset="0"/>
              </a:rPr>
              <a:t> – педагогические условия для реализации потенциальных возможностей обучающихся на всех трех этапах </a:t>
            </a:r>
            <a:endParaRPr lang="ru-RU" sz="32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 </a:t>
            </a:r>
            <a:r>
              <a:rPr lang="ru-RU" sz="4000" b="1" i="1" dirty="0" smtClean="0">
                <a:latin typeface="Times New Roman" pitchFamily="18" charset="0"/>
                <a:cs typeface="Times New Roman" pitchFamily="18" charset="0"/>
              </a:rPr>
              <a:t>Мотивационный этап </a:t>
            </a:r>
            <a:endParaRPr lang="ru-RU" sz="4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 y="908721"/>
          <a:ext cx="9144000" cy="5912302"/>
        </p:xfrm>
        <a:graphic>
          <a:graphicData uri="http://schemas.openxmlformats.org/drawingml/2006/table">
            <a:tbl>
              <a:tblPr firstRow="1" bandRow="1">
                <a:tableStyleId>{5C22544A-7EE6-4342-B048-85BDC9FD1C3A}</a:tableStyleId>
              </a:tblPr>
              <a:tblGrid>
                <a:gridCol w="2843809"/>
                <a:gridCol w="3252191"/>
                <a:gridCol w="3048000"/>
              </a:tblGrid>
              <a:tr h="581100">
                <a:tc>
                  <a:txBody>
                    <a:bodyPr/>
                    <a:lstStyle/>
                    <a:p>
                      <a:r>
                        <a:rPr lang="ru-RU" sz="1800" b="1" kern="1200" baseline="0" dirty="0" smtClean="0">
                          <a:solidFill>
                            <a:schemeClr val="lt1"/>
                          </a:solidFill>
                          <a:latin typeface="Times New Roman" pitchFamily="18" charset="0"/>
                          <a:ea typeface="+mn-ea"/>
                          <a:cs typeface="Times New Roman" pitchFamily="18" charset="0"/>
                        </a:rPr>
                        <a:t> Мотивационный этап </a:t>
                      </a:r>
                      <a:endParaRPr lang="ru-RU" sz="1800"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Правополушарные учащиеся </a:t>
                      </a:r>
                      <a:endParaRPr lang="ru-RU"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err="1" smtClean="0">
                          <a:solidFill>
                            <a:schemeClr val="lt1"/>
                          </a:solidFill>
                          <a:latin typeface="Times New Roman" pitchFamily="18" charset="0"/>
                          <a:ea typeface="+mn-ea"/>
                          <a:cs typeface="Times New Roman" pitchFamily="18" charset="0"/>
                        </a:rPr>
                        <a:t>Левополушарные</a:t>
                      </a:r>
                      <a:r>
                        <a:rPr lang="ru-RU" sz="1800" b="1" kern="1200" baseline="0" dirty="0" smtClean="0">
                          <a:solidFill>
                            <a:schemeClr val="lt1"/>
                          </a:solidFill>
                          <a:latin typeface="Times New Roman" pitchFamily="18" charset="0"/>
                          <a:ea typeface="+mn-ea"/>
                          <a:cs typeface="Times New Roman" pitchFamily="18" charset="0"/>
                        </a:rPr>
                        <a:t> учащиеся</a:t>
                      </a:r>
                      <a:endParaRPr lang="ru-RU" sz="1800" dirty="0">
                        <a:latin typeface="Times New Roman" pitchFamily="18" charset="0"/>
                        <a:cs typeface="Times New Roman" pitchFamily="18" charset="0"/>
                      </a:endParaRPr>
                    </a:p>
                  </a:txBody>
                  <a:tcPr/>
                </a:tc>
              </a:tr>
              <a:tr h="581100">
                <a:tc>
                  <a:txBody>
                    <a:bodyPr/>
                    <a:lstStyle/>
                    <a:p>
                      <a:r>
                        <a:rPr lang="ru-RU" sz="1800"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Times New Roman" pitchFamily="18" charset="0"/>
                          <a:ea typeface="+mn-ea"/>
                          <a:cs typeface="Times New Roman" pitchFamily="18" charset="0"/>
                        </a:rPr>
                        <a:t>Пространственная организация 	</a:t>
                      </a:r>
                      <a:endParaRPr lang="ru-RU" sz="180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Рабочая полусфера – левая </a:t>
                      </a:r>
                      <a:endParaRPr lang="ru-RU" sz="18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baseline="0" dirty="0" smtClean="0">
                          <a:solidFill>
                            <a:schemeClr val="dk1"/>
                          </a:solidFill>
                          <a:latin typeface="Times New Roman" pitchFamily="18" charset="0"/>
                          <a:ea typeface="+mn-ea"/>
                          <a:cs typeface="Times New Roman" pitchFamily="18" charset="0"/>
                        </a:rPr>
                        <a:t>Рабочая полусфера –правая </a:t>
                      </a:r>
                      <a:endParaRPr lang="ru-RU" sz="1800" b="0" dirty="0">
                        <a:latin typeface="Times New Roman" pitchFamily="18" charset="0"/>
                        <a:cs typeface="Times New Roman" pitchFamily="18" charset="0"/>
                      </a:endParaRPr>
                    </a:p>
                  </a:txBody>
                  <a:tcPr/>
                </a:tc>
              </a:tr>
              <a:tr h="332057">
                <a:tc>
                  <a:txBody>
                    <a:bodyPr/>
                    <a:lstStyle/>
                    <a:p>
                      <a:r>
                        <a:rPr lang="ru-RU" sz="1800"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Times New Roman" pitchFamily="18" charset="0"/>
                          <a:ea typeface="+mn-ea"/>
                          <a:cs typeface="Times New Roman" pitchFamily="18" charset="0"/>
                        </a:rPr>
                        <a:t>Цветовая организация </a:t>
                      </a:r>
                      <a:endParaRPr lang="ru-RU" sz="180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Светлая доска - темный мел</a:t>
                      </a:r>
                      <a:endParaRPr lang="ru-RU" sz="1800"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Темная доска -светлый мел </a:t>
                      </a:r>
                      <a:endParaRPr lang="ru-RU" sz="1800" b="0" dirty="0">
                        <a:latin typeface="Times New Roman" pitchFamily="18" charset="0"/>
                        <a:cs typeface="Times New Roman" pitchFamily="18" charset="0"/>
                      </a:endParaRPr>
                    </a:p>
                  </a:txBody>
                  <a:tcPr/>
                </a:tc>
              </a:tr>
              <a:tr h="2324400">
                <a:tc>
                  <a:txBody>
                    <a:bodyPr/>
                    <a:lstStyle/>
                    <a:p>
                      <a:r>
                        <a:rPr lang="ru-RU" sz="1800"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Times New Roman" pitchFamily="18" charset="0"/>
                          <a:ea typeface="+mn-ea"/>
                          <a:cs typeface="Times New Roman" pitchFamily="18" charset="0"/>
                        </a:rPr>
                        <a:t>Условия, необходимые для успешной </a:t>
                      </a:r>
                      <a:r>
                        <a:rPr lang="en-US" sz="1800" b="1"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Times New Roman" pitchFamily="18" charset="0"/>
                          <a:ea typeface="+mn-ea"/>
                          <a:cs typeface="Times New Roman" pitchFamily="18" charset="0"/>
                        </a:rPr>
                        <a:t>учебной деятельности </a:t>
                      </a:r>
                      <a:endParaRPr lang="ru-RU" sz="1800" dirty="0">
                        <a:latin typeface="Times New Roman" pitchFamily="18" charset="0"/>
                        <a:cs typeface="Times New Roman" pitchFamily="18" charset="0"/>
                      </a:endParaRPr>
                    </a:p>
                  </a:txBody>
                  <a:tcPr/>
                </a:tc>
                <a:tc>
                  <a:txBody>
                    <a:bodyPr/>
                    <a:lstStyle/>
                    <a:p>
                      <a:r>
                        <a:rPr lang="ru-RU" sz="1800" b="0" kern="1200" baseline="0" dirty="0" err="1" smtClean="0">
                          <a:solidFill>
                            <a:schemeClr val="dk1"/>
                          </a:solidFill>
                          <a:latin typeface="Times New Roman" pitchFamily="18" charset="0"/>
                          <a:ea typeface="+mn-ea"/>
                          <a:cs typeface="Times New Roman" pitchFamily="18" charset="0"/>
                        </a:rPr>
                        <a:t>Гештальт</a:t>
                      </a:r>
                      <a:r>
                        <a:rPr lang="ru-RU" sz="1800" b="0" kern="1200" baseline="0" dirty="0" smtClean="0">
                          <a:solidFill>
                            <a:schemeClr val="dk1"/>
                          </a:solidFill>
                          <a:latin typeface="Times New Roman" pitchFamily="18" charset="0"/>
                          <a:ea typeface="+mn-ea"/>
                          <a:cs typeface="Times New Roman" pitchFamily="18" charset="0"/>
                        </a:rPr>
                        <a:t> (образы). </a:t>
                      </a:r>
                    </a:p>
                    <a:p>
                      <a:r>
                        <a:rPr lang="ru-RU" sz="1800" b="0" kern="1200" baseline="0" dirty="0" smtClean="0">
                          <a:solidFill>
                            <a:schemeClr val="dk1"/>
                          </a:solidFill>
                          <a:latin typeface="Times New Roman" pitchFamily="18" charset="0"/>
                          <a:ea typeface="+mn-ea"/>
                          <a:cs typeface="Times New Roman" pitchFamily="18" charset="0"/>
                        </a:rPr>
                        <a:t>Контекст. </a:t>
                      </a:r>
                    </a:p>
                    <a:p>
                      <a:r>
                        <a:rPr lang="ru-RU" sz="1800" b="0" kern="1200" baseline="0" dirty="0" smtClean="0">
                          <a:solidFill>
                            <a:schemeClr val="dk1"/>
                          </a:solidFill>
                          <a:latin typeface="Times New Roman" pitchFamily="18" charset="0"/>
                          <a:ea typeface="+mn-ea"/>
                          <a:cs typeface="Times New Roman" pitchFamily="18" charset="0"/>
                        </a:rPr>
                        <a:t>Связь информации с реальностью, практикой. </a:t>
                      </a:r>
                    </a:p>
                    <a:p>
                      <a:r>
                        <a:rPr lang="ru-RU" sz="1800" b="0" kern="1200" baseline="0" dirty="0" smtClean="0">
                          <a:solidFill>
                            <a:schemeClr val="dk1"/>
                          </a:solidFill>
                          <a:latin typeface="Times New Roman" pitchFamily="18" charset="0"/>
                          <a:ea typeface="+mn-ea"/>
                          <a:cs typeface="Times New Roman" pitchFamily="18" charset="0"/>
                        </a:rPr>
                        <a:t>Творческие задания. </a:t>
                      </a:r>
                    </a:p>
                    <a:p>
                      <a:r>
                        <a:rPr lang="ru-RU" sz="1800" b="0" kern="1200" baseline="0" dirty="0" smtClean="0">
                          <a:solidFill>
                            <a:schemeClr val="dk1"/>
                          </a:solidFill>
                          <a:latin typeface="Times New Roman" pitchFamily="18" charset="0"/>
                          <a:ea typeface="+mn-ea"/>
                          <a:cs typeface="Times New Roman" pitchFamily="18" charset="0"/>
                        </a:rPr>
                        <a:t>Эксперименты. </a:t>
                      </a:r>
                    </a:p>
                    <a:p>
                      <a:r>
                        <a:rPr lang="ru-RU" sz="1800" b="0" kern="1200" baseline="0" dirty="0" smtClean="0">
                          <a:solidFill>
                            <a:schemeClr val="dk1"/>
                          </a:solidFill>
                          <a:latin typeface="Times New Roman" pitchFamily="18" charset="0"/>
                          <a:ea typeface="+mn-ea"/>
                          <a:cs typeface="Times New Roman" pitchFamily="18" charset="0"/>
                        </a:rPr>
                        <a:t>Музыкальный фон. </a:t>
                      </a:r>
                    </a:p>
                    <a:p>
                      <a:r>
                        <a:rPr lang="ru-RU" sz="1800" b="0" kern="1200" baseline="0" dirty="0" smtClean="0">
                          <a:solidFill>
                            <a:schemeClr val="dk1"/>
                          </a:solidFill>
                          <a:latin typeface="Times New Roman" pitchFamily="18" charset="0"/>
                          <a:ea typeface="+mn-ea"/>
                          <a:cs typeface="Times New Roman" pitchFamily="18" charset="0"/>
                        </a:rPr>
                        <a:t>Речевой и музыкальный ритм </a:t>
                      </a:r>
                      <a:endParaRPr lang="ru-RU" sz="1800"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Технология. </a:t>
                      </a:r>
                    </a:p>
                    <a:p>
                      <a:r>
                        <a:rPr lang="ru-RU" sz="1800" b="0" kern="1200" baseline="0" dirty="0" smtClean="0">
                          <a:solidFill>
                            <a:schemeClr val="dk1"/>
                          </a:solidFill>
                          <a:latin typeface="Times New Roman" pitchFamily="18" charset="0"/>
                          <a:ea typeface="+mn-ea"/>
                          <a:cs typeface="Times New Roman" pitchFamily="18" charset="0"/>
                        </a:rPr>
                        <a:t>Детали. </a:t>
                      </a:r>
                    </a:p>
                    <a:p>
                      <a:r>
                        <a:rPr lang="ru-RU" sz="1800" b="0" kern="1200" baseline="0" dirty="0" smtClean="0">
                          <a:solidFill>
                            <a:schemeClr val="dk1"/>
                          </a:solidFill>
                          <a:latin typeface="Times New Roman" pitchFamily="18" charset="0"/>
                          <a:ea typeface="+mn-ea"/>
                          <a:cs typeface="Times New Roman" pitchFamily="18" charset="0"/>
                        </a:rPr>
                        <a:t>Абстрактный линейный стиль изложения информации. </a:t>
                      </a:r>
                    </a:p>
                    <a:p>
                      <a:r>
                        <a:rPr lang="ru-RU" sz="1800" b="0" kern="1200" baseline="0" dirty="0" smtClean="0">
                          <a:solidFill>
                            <a:schemeClr val="dk1"/>
                          </a:solidFill>
                          <a:latin typeface="Times New Roman" pitchFamily="18" charset="0"/>
                          <a:ea typeface="+mn-ea"/>
                          <a:cs typeface="Times New Roman" pitchFamily="18" charset="0"/>
                        </a:rPr>
                        <a:t>Неоднократное повторение учебного материала. </a:t>
                      </a:r>
                    </a:p>
                    <a:p>
                      <a:r>
                        <a:rPr lang="ru-RU" sz="1800" b="0" kern="1200" baseline="0" dirty="0" smtClean="0">
                          <a:solidFill>
                            <a:schemeClr val="dk1"/>
                          </a:solidFill>
                          <a:latin typeface="Times New Roman" pitchFamily="18" charset="0"/>
                          <a:ea typeface="+mn-ea"/>
                          <a:cs typeface="Times New Roman" pitchFamily="18" charset="0"/>
                        </a:rPr>
                        <a:t>Тишина на уроке 	</a:t>
                      </a:r>
                      <a:endParaRPr lang="ru-RU" sz="1800" b="0" dirty="0">
                        <a:latin typeface="Times New Roman" pitchFamily="18" charset="0"/>
                        <a:cs typeface="Times New Roman" pitchFamily="18" charset="0"/>
                      </a:endParaRPr>
                    </a:p>
                  </a:txBody>
                  <a:tcPr/>
                </a:tc>
              </a:tr>
              <a:tr h="1941982">
                <a:tc>
                  <a:txBody>
                    <a:bodyPr/>
                    <a:lstStyle/>
                    <a:p>
                      <a:r>
                        <a:rPr lang="ru-RU" sz="1800"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Times New Roman" pitchFamily="18" charset="0"/>
                          <a:ea typeface="+mn-ea"/>
                          <a:cs typeface="Times New Roman" pitchFamily="18" charset="0"/>
                        </a:rPr>
                        <a:t>Формирование мотивации Завоевание авторитета. </a:t>
                      </a:r>
                      <a:endParaRPr lang="ru-RU" sz="180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Престижность положения в коллективе. </a:t>
                      </a:r>
                    </a:p>
                    <a:p>
                      <a:r>
                        <a:rPr lang="ru-RU" sz="1800" b="0" kern="1200" baseline="0" dirty="0" smtClean="0">
                          <a:solidFill>
                            <a:schemeClr val="dk1"/>
                          </a:solidFill>
                          <a:latin typeface="Times New Roman" pitchFamily="18" charset="0"/>
                          <a:ea typeface="+mn-ea"/>
                          <a:cs typeface="Times New Roman" pitchFamily="18" charset="0"/>
                        </a:rPr>
                        <a:t>Установление новых контактов. </a:t>
                      </a:r>
                    </a:p>
                    <a:p>
                      <a:r>
                        <a:rPr lang="ru-RU" sz="1800" b="0" kern="1200" baseline="0" dirty="0" smtClean="0">
                          <a:solidFill>
                            <a:schemeClr val="dk1"/>
                          </a:solidFill>
                          <a:latin typeface="Times New Roman" pitchFamily="18" charset="0"/>
                          <a:ea typeface="+mn-ea"/>
                          <a:cs typeface="Times New Roman" pitchFamily="18" charset="0"/>
                        </a:rPr>
                        <a:t>Социальная значимость деятельности </a:t>
                      </a:r>
                      <a:endParaRPr lang="ru-RU" sz="1800"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Стремление к самостоятельности. </a:t>
                      </a:r>
                    </a:p>
                    <a:p>
                      <a:r>
                        <a:rPr lang="ru-RU" sz="1800" b="0" kern="1200" baseline="0" dirty="0" smtClean="0">
                          <a:solidFill>
                            <a:schemeClr val="dk1"/>
                          </a:solidFill>
                          <a:latin typeface="Times New Roman" pitchFamily="18" charset="0"/>
                          <a:ea typeface="+mn-ea"/>
                          <a:cs typeface="Times New Roman" pitchFamily="18" charset="0"/>
                        </a:rPr>
                        <a:t>Глубина знаний. </a:t>
                      </a:r>
                    </a:p>
                    <a:p>
                      <a:r>
                        <a:rPr lang="ru-RU" sz="1800" b="0" kern="1200" baseline="0" dirty="0" smtClean="0">
                          <a:solidFill>
                            <a:schemeClr val="dk1"/>
                          </a:solidFill>
                          <a:latin typeface="Times New Roman" pitchFamily="18" charset="0"/>
                          <a:ea typeface="+mn-ea"/>
                          <a:cs typeface="Times New Roman" pitchFamily="18" charset="0"/>
                        </a:rPr>
                        <a:t>Высокая потребность в умственной деятельности. </a:t>
                      </a:r>
                    </a:p>
                    <a:p>
                      <a:r>
                        <a:rPr lang="ru-RU" sz="1800" b="0" kern="1200" baseline="0" dirty="0" smtClean="0">
                          <a:solidFill>
                            <a:schemeClr val="dk1"/>
                          </a:solidFill>
                          <a:latin typeface="Times New Roman" pitchFamily="18" charset="0"/>
                          <a:ea typeface="+mn-ea"/>
                          <a:cs typeface="Times New Roman" pitchFamily="18" charset="0"/>
                        </a:rPr>
                        <a:t>Потребность в образовании </a:t>
                      </a:r>
                      <a:endParaRPr lang="ru-RU" sz="18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p:cNvSpPr>
          <p:nvPr>
            <p:ph idx="1"/>
          </p:nvPr>
        </p:nvSpPr>
        <p:spPr>
          <a:xfrm>
            <a:off x="571472" y="714356"/>
            <a:ext cx="8215313" cy="5357812"/>
          </a:xfrm>
        </p:spPr>
        <p:style>
          <a:lnRef idx="1">
            <a:schemeClr val="accent1"/>
          </a:lnRef>
          <a:fillRef idx="2">
            <a:schemeClr val="accent1"/>
          </a:fillRef>
          <a:effectRef idx="1">
            <a:schemeClr val="accent1"/>
          </a:effectRef>
          <a:fontRef idx="minor">
            <a:schemeClr val="dk1"/>
          </a:fontRef>
        </p:style>
        <p:txBody>
          <a:bodyPr rtlCol="0">
            <a:normAutofit fontScale="92500"/>
          </a:bodyPr>
          <a:lstStyle/>
          <a:p>
            <a:pPr marL="265176" indent="-265176" algn="ctr" eaLnBrk="1" fontAlgn="auto" hangingPunct="1">
              <a:spcAft>
                <a:spcPts val="0"/>
              </a:spcAft>
              <a:buClr>
                <a:schemeClr val="bg1"/>
              </a:buClr>
              <a:buFont typeface="Wingdings 2" pitchFamily="18" charset="2"/>
              <a:buNone/>
              <a:defRPr/>
            </a:pPr>
            <a:r>
              <a:rPr lang="ru-RU" sz="3900" dirty="0" smtClean="0">
                <a:solidFill>
                  <a:srgbClr val="FFFF00"/>
                </a:solidFill>
              </a:rPr>
              <a:t>   </a:t>
            </a:r>
            <a:r>
              <a:rPr lang="ru-RU" sz="3900" b="1" dirty="0" smtClean="0"/>
              <a:t>Инновационные функции стандартов</a:t>
            </a:r>
          </a:p>
          <a:p>
            <a:pPr marL="265176" indent="-265176" algn="ctr" eaLnBrk="1" fontAlgn="auto" hangingPunct="1">
              <a:spcAft>
                <a:spcPts val="0"/>
              </a:spcAft>
              <a:buClr>
                <a:schemeClr val="bg1"/>
              </a:buClr>
              <a:buFont typeface="Wingdings 2" pitchFamily="18" charset="2"/>
              <a:buNone/>
              <a:defRPr/>
            </a:pPr>
            <a:endParaRPr lang="ru-RU" sz="3600" b="1" dirty="0" smtClean="0"/>
          </a:p>
          <a:p>
            <a:pPr algn="just" eaLnBrk="1" fontAlgn="auto" hangingPunct="1">
              <a:spcAft>
                <a:spcPts val="0"/>
              </a:spcAft>
              <a:buFont typeface="Arial" pitchFamily="34" charset="0"/>
              <a:buChar char="•"/>
              <a:defRPr/>
            </a:pPr>
            <a:r>
              <a:rPr lang="ru-RU" sz="3600" dirty="0" smtClean="0"/>
              <a:t>обеспечение права на полноценное образование</a:t>
            </a:r>
          </a:p>
          <a:p>
            <a:pPr algn="just" eaLnBrk="1" fontAlgn="auto" hangingPunct="1">
              <a:spcAft>
                <a:spcPts val="0"/>
              </a:spcAft>
              <a:buFont typeface="Arial" pitchFamily="34" charset="0"/>
              <a:buChar char="•"/>
              <a:defRPr/>
            </a:pPr>
            <a:r>
              <a:rPr lang="ru-RU" sz="3600" dirty="0" smtClean="0"/>
              <a:t>обеспечение единства образовательного пространства страны</a:t>
            </a:r>
          </a:p>
          <a:p>
            <a:pPr algn="just" eaLnBrk="1" fontAlgn="auto" hangingPunct="1">
              <a:spcAft>
                <a:spcPts val="0"/>
              </a:spcAft>
              <a:buFont typeface="Arial" pitchFamily="34" charset="0"/>
              <a:buChar char="•"/>
              <a:defRPr/>
            </a:pPr>
            <a:r>
              <a:rPr lang="ru-RU" sz="3600" dirty="0" smtClean="0"/>
              <a:t>обеспечение преемственности</a:t>
            </a:r>
          </a:p>
          <a:p>
            <a:pPr algn="just" eaLnBrk="1" fontAlgn="auto" hangingPunct="1">
              <a:spcAft>
                <a:spcPts val="0"/>
              </a:spcAft>
              <a:buFont typeface="Arial" pitchFamily="34" charset="0"/>
              <a:buChar char="•"/>
              <a:defRPr/>
            </a:pPr>
            <a:r>
              <a:rPr lang="ru-RU" sz="3600" dirty="0" err="1" smtClean="0"/>
              <a:t>критериально-оценочная</a:t>
            </a:r>
            <a:r>
              <a:rPr lang="ru-RU" sz="3600" dirty="0" smtClean="0"/>
              <a:t> система</a:t>
            </a:r>
          </a:p>
          <a:p>
            <a:pPr algn="just" eaLnBrk="1" fontAlgn="auto" hangingPunct="1">
              <a:spcAft>
                <a:spcPts val="0"/>
              </a:spcAft>
              <a:buFont typeface="Arial" pitchFamily="34" charset="0"/>
              <a:buChar char="•"/>
              <a:defRPr/>
            </a:pPr>
            <a:r>
              <a:rPr lang="ru-RU" sz="3600" dirty="0" smtClean="0"/>
              <a:t>повышение объективности </a:t>
            </a:r>
            <a:r>
              <a:rPr lang="ru-RU" sz="3600" dirty="0" smtClean="0">
                <a:solidFill>
                  <a:schemeClr val="bg1"/>
                </a:solidFill>
              </a:rPr>
              <a:t>оценивания</a:t>
            </a:r>
            <a:endParaRPr lang="ru-RU" sz="2400" dirty="0" smtClean="0">
              <a:solidFill>
                <a:schemeClr val="bg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600" b="1" i="1" dirty="0" smtClean="0">
                <a:latin typeface="Times New Roman" pitchFamily="18" charset="0"/>
                <a:cs typeface="Times New Roman" pitchFamily="18" charset="0"/>
              </a:rPr>
              <a:t>Операционный этап </a:t>
            </a:r>
            <a:endParaRPr lang="ru-RU" sz="3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 y="1052735"/>
          <a:ext cx="9144000" cy="5582120"/>
        </p:xfrm>
        <a:graphic>
          <a:graphicData uri="http://schemas.openxmlformats.org/drawingml/2006/table">
            <a:tbl>
              <a:tblPr firstRow="1" bandRow="1">
                <a:tableStyleId>{5C22544A-7EE6-4342-B048-85BDC9FD1C3A}</a:tableStyleId>
              </a:tblPr>
              <a:tblGrid>
                <a:gridCol w="2612572"/>
                <a:gridCol w="3255573"/>
                <a:gridCol w="3275855"/>
              </a:tblGrid>
              <a:tr h="329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lt1"/>
                          </a:solidFill>
                          <a:latin typeface="Times New Roman" pitchFamily="18" charset="0"/>
                          <a:ea typeface="+mn-ea"/>
                          <a:cs typeface="Times New Roman" pitchFamily="18" charset="0"/>
                        </a:rPr>
                        <a:t>Операционный этап </a:t>
                      </a:r>
                      <a:endParaRPr lang="ru-RU" sz="1600" dirty="0">
                        <a:latin typeface="Times New Roman" pitchFamily="18" charset="0"/>
                        <a:cs typeface="Times New Roman" pitchFamily="18" charset="0"/>
                      </a:endParaRPr>
                    </a:p>
                  </a:txBody>
                  <a:tcPr/>
                </a:tc>
                <a:tc>
                  <a:txBody>
                    <a:bodyPr/>
                    <a:lstStyle/>
                    <a:p>
                      <a:r>
                        <a:rPr lang="ru-RU" sz="1600" b="1" kern="1200" baseline="0" dirty="0" smtClean="0">
                          <a:solidFill>
                            <a:schemeClr val="lt1"/>
                          </a:solidFill>
                          <a:latin typeface="Times New Roman" pitchFamily="18" charset="0"/>
                          <a:ea typeface="+mn-ea"/>
                          <a:cs typeface="Times New Roman" pitchFamily="18" charset="0"/>
                        </a:rPr>
                        <a:t>Правополушарные учащиеся </a:t>
                      </a:r>
                      <a:endParaRPr lang="ru-RU" sz="1600" dirty="0">
                        <a:latin typeface="Times New Roman" pitchFamily="18" charset="0"/>
                        <a:cs typeface="Times New Roman" pitchFamily="18" charset="0"/>
                      </a:endParaRPr>
                    </a:p>
                  </a:txBody>
                  <a:tcPr/>
                </a:tc>
                <a:tc>
                  <a:txBody>
                    <a:bodyPr/>
                    <a:lstStyle/>
                    <a:p>
                      <a:r>
                        <a:rPr lang="ru-RU" sz="1600" b="1" kern="1200" baseline="0" dirty="0" err="1" smtClean="0">
                          <a:solidFill>
                            <a:schemeClr val="lt1"/>
                          </a:solidFill>
                          <a:latin typeface="Times New Roman" pitchFamily="18" charset="0"/>
                          <a:ea typeface="+mn-ea"/>
                          <a:cs typeface="Times New Roman" pitchFamily="18" charset="0"/>
                        </a:rPr>
                        <a:t>Левополушарные</a:t>
                      </a:r>
                      <a:r>
                        <a:rPr lang="ru-RU" sz="1600" b="1" kern="1200" baseline="0" dirty="0" smtClean="0">
                          <a:solidFill>
                            <a:schemeClr val="lt1"/>
                          </a:solidFill>
                          <a:latin typeface="Times New Roman" pitchFamily="18" charset="0"/>
                          <a:ea typeface="+mn-ea"/>
                          <a:cs typeface="Times New Roman" pitchFamily="18" charset="0"/>
                        </a:rPr>
                        <a:t> учащиеся </a:t>
                      </a:r>
                      <a:endParaRPr lang="ru-RU" sz="1600" dirty="0">
                        <a:latin typeface="Times New Roman" pitchFamily="18" charset="0"/>
                        <a:cs typeface="Times New Roman" pitchFamily="18" charset="0"/>
                      </a:endParaRPr>
                    </a:p>
                  </a:txBody>
                  <a:tcPr/>
                </a:tc>
              </a:tr>
              <a:tr h="823125">
                <a:tc>
                  <a:txBody>
                    <a:bodyPr/>
                    <a:lstStyle/>
                    <a:p>
                      <a:r>
                        <a:rPr lang="ru-RU" sz="1600" b="1" kern="1200" baseline="0" dirty="0" smtClean="0">
                          <a:solidFill>
                            <a:schemeClr val="dk1"/>
                          </a:solidFill>
                          <a:latin typeface="Times New Roman" pitchFamily="18" charset="0"/>
                          <a:ea typeface="+mn-ea"/>
                          <a:cs typeface="Times New Roman" pitchFamily="18" charset="0"/>
                        </a:rPr>
                        <a:t>Восприятие материала 	</a:t>
                      </a:r>
                      <a:endParaRPr lang="ru-RU" sz="160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Целостное. Интонационная сторона </a:t>
                      </a:r>
                      <a:r>
                        <a:rPr lang="en-US" sz="1600" b="0" kern="1200" baseline="0" dirty="0" smtClean="0">
                          <a:solidFill>
                            <a:schemeClr val="dk1"/>
                          </a:solidFill>
                          <a:latin typeface="Times New Roman" pitchFamily="18" charset="0"/>
                          <a:ea typeface="+mn-ea"/>
                          <a:cs typeface="Times New Roman" pitchFamily="18" charset="0"/>
                        </a:rPr>
                        <a:t> </a:t>
                      </a:r>
                      <a:r>
                        <a:rPr lang="ru-RU" sz="1600" b="0" kern="1200" baseline="0" dirty="0" smtClean="0">
                          <a:solidFill>
                            <a:schemeClr val="dk1"/>
                          </a:solidFill>
                          <a:latin typeface="Times New Roman" pitchFamily="18" charset="0"/>
                          <a:ea typeface="+mn-ea"/>
                          <a:cs typeface="Times New Roman" pitchFamily="18" charset="0"/>
                        </a:rPr>
                        <a:t>речи. </a:t>
                      </a:r>
                      <a:r>
                        <a:rPr lang="ru-RU" sz="1600" b="0" kern="1200" baseline="0" dirty="0" err="1" smtClean="0">
                          <a:solidFill>
                            <a:schemeClr val="dk1"/>
                          </a:solidFill>
                          <a:latin typeface="Times New Roman" pitchFamily="18" charset="0"/>
                          <a:ea typeface="+mn-ea"/>
                          <a:cs typeface="Times New Roman" pitchFamily="18" charset="0"/>
                        </a:rPr>
                        <a:t>Визуалисты</a:t>
                      </a:r>
                      <a:r>
                        <a:rPr lang="ru-RU" sz="1600" b="0" kern="1200" baseline="0" dirty="0" smtClean="0">
                          <a:solidFill>
                            <a:schemeClr val="dk1"/>
                          </a:solidFill>
                          <a:latin typeface="Times New Roman" pitchFamily="18" charset="0"/>
                          <a:ea typeface="+mn-ea"/>
                          <a:cs typeface="Times New Roman" pitchFamily="18" charset="0"/>
                        </a:rPr>
                        <a:t> </a:t>
                      </a:r>
                    </a:p>
                    <a:p>
                      <a:r>
                        <a:rPr lang="ru-RU" sz="1600" b="0" kern="1200" baseline="0" dirty="0" smtClean="0">
                          <a:solidFill>
                            <a:schemeClr val="dk1"/>
                          </a:solidFill>
                          <a:latin typeface="Times New Roman" pitchFamily="18" charset="0"/>
                          <a:ea typeface="+mn-ea"/>
                          <a:cs typeface="Times New Roman" pitchFamily="18" charset="0"/>
                        </a:rPr>
                        <a:t>(зрительное) </a:t>
                      </a:r>
                      <a:endParaRPr lang="ru-RU" sz="1600" b="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Дискретное (по частям). </a:t>
                      </a:r>
                    </a:p>
                    <a:p>
                      <a:r>
                        <a:rPr lang="ru-RU" sz="1600" b="0" kern="1200" baseline="0" dirty="0" smtClean="0">
                          <a:solidFill>
                            <a:schemeClr val="dk1"/>
                          </a:solidFill>
                          <a:latin typeface="Times New Roman" pitchFamily="18" charset="0"/>
                          <a:ea typeface="+mn-ea"/>
                          <a:cs typeface="Times New Roman" pitchFamily="18" charset="0"/>
                        </a:rPr>
                        <a:t>Смысловая сторона </a:t>
                      </a:r>
                    </a:p>
                    <a:p>
                      <a:r>
                        <a:rPr lang="ru-RU" sz="1600" b="0" kern="1200" baseline="0" dirty="0" smtClean="0">
                          <a:solidFill>
                            <a:schemeClr val="dk1"/>
                          </a:solidFill>
                          <a:latin typeface="Times New Roman" pitchFamily="18" charset="0"/>
                          <a:ea typeface="+mn-ea"/>
                          <a:cs typeface="Times New Roman" pitchFamily="18" charset="0"/>
                        </a:rPr>
                        <a:t>речи. </a:t>
                      </a:r>
                      <a:r>
                        <a:rPr lang="ru-RU" sz="1600" b="0" kern="1200" baseline="0" dirty="0" err="1" smtClean="0">
                          <a:solidFill>
                            <a:schemeClr val="dk1"/>
                          </a:solidFill>
                          <a:latin typeface="Times New Roman" pitchFamily="18" charset="0"/>
                          <a:ea typeface="+mn-ea"/>
                          <a:cs typeface="Times New Roman" pitchFamily="18" charset="0"/>
                        </a:rPr>
                        <a:t>Аудисты</a:t>
                      </a:r>
                      <a:r>
                        <a:rPr lang="ru-RU" sz="1600" b="0" kern="1200" baseline="0" dirty="0" smtClean="0">
                          <a:solidFill>
                            <a:schemeClr val="dk1"/>
                          </a:solidFill>
                          <a:latin typeface="Times New Roman" pitchFamily="18" charset="0"/>
                          <a:ea typeface="+mn-ea"/>
                          <a:cs typeface="Times New Roman" pitchFamily="18" charset="0"/>
                        </a:rPr>
                        <a:t> (слуховое) </a:t>
                      </a:r>
                      <a:endParaRPr lang="ru-RU" sz="1600" b="0" dirty="0">
                        <a:latin typeface="Times New Roman" pitchFamily="18" charset="0"/>
                        <a:cs typeface="Times New Roman" pitchFamily="18" charset="0"/>
                      </a:endParaRPr>
                    </a:p>
                  </a:txBody>
                  <a:tcPr/>
                </a:tc>
              </a:tr>
              <a:tr h="576187">
                <a:tc>
                  <a:txBody>
                    <a:bodyPr/>
                    <a:lstStyle/>
                    <a:p>
                      <a:r>
                        <a:rPr lang="ru-RU" sz="1600" b="1" kern="1200" baseline="0" dirty="0" smtClean="0">
                          <a:solidFill>
                            <a:schemeClr val="dk1"/>
                          </a:solidFill>
                          <a:latin typeface="Times New Roman" pitchFamily="18" charset="0"/>
                          <a:ea typeface="+mn-ea"/>
                          <a:cs typeface="Times New Roman" pitchFamily="18" charset="0"/>
                        </a:rPr>
                        <a:t>Переработка информации 	</a:t>
                      </a: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Быстрая. Мгновенная 	</a:t>
                      </a:r>
                      <a:endParaRPr lang="ru-RU" sz="1600" b="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Медленная. Последовательная </a:t>
                      </a:r>
                      <a:endParaRPr lang="ru-RU" sz="1600" b="0" dirty="0">
                        <a:latin typeface="Times New Roman" pitchFamily="18" charset="0"/>
                        <a:cs typeface="Times New Roman" pitchFamily="18" charset="0"/>
                      </a:endParaRPr>
                    </a:p>
                  </a:txBody>
                  <a:tcPr/>
                </a:tc>
              </a:tr>
              <a:tr h="329250">
                <a:tc>
                  <a:txBody>
                    <a:bodyPr/>
                    <a:lstStyle/>
                    <a:p>
                      <a:r>
                        <a:rPr lang="ru-RU" sz="1600" b="1" kern="1200" baseline="0" dirty="0" smtClean="0">
                          <a:solidFill>
                            <a:schemeClr val="dk1"/>
                          </a:solidFill>
                          <a:latin typeface="Times New Roman" pitchFamily="18" charset="0"/>
                          <a:ea typeface="+mn-ea"/>
                          <a:cs typeface="Times New Roman" pitchFamily="18" charset="0"/>
                        </a:rPr>
                        <a:t>Интеллект 	</a:t>
                      </a: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Невербальный. Интуитивный</a:t>
                      </a:r>
                      <a:endParaRPr lang="ru-RU" sz="1600" b="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Вербальный. Логический </a:t>
                      </a:r>
                      <a:endParaRPr lang="ru-RU" sz="1600" b="0" dirty="0">
                        <a:latin typeface="Times New Roman" pitchFamily="18" charset="0"/>
                        <a:cs typeface="Times New Roman" pitchFamily="18" charset="0"/>
                      </a:endParaRPr>
                    </a:p>
                  </a:txBody>
                  <a:tcPr/>
                </a:tc>
              </a:tr>
              <a:tr h="329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dk1"/>
                          </a:solidFill>
                          <a:latin typeface="Times New Roman" pitchFamily="18" charset="0"/>
                          <a:ea typeface="+mn-ea"/>
                          <a:cs typeface="Times New Roman" pitchFamily="18" charset="0"/>
                        </a:rPr>
                        <a:t>Деятельность </a:t>
                      </a:r>
                      <a:endParaRPr lang="ru-RU" sz="160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Приверженность к практике </a:t>
                      </a:r>
                      <a:endParaRPr lang="ru-RU" sz="1600" b="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Приверженность к теории </a:t>
                      </a:r>
                      <a:endParaRPr lang="ru-RU" sz="1600" b="0" dirty="0">
                        <a:latin typeface="Times New Roman" pitchFamily="18" charset="0"/>
                        <a:cs typeface="Times New Roman" pitchFamily="18" charset="0"/>
                      </a:endParaRPr>
                    </a:p>
                  </a:txBody>
                  <a:tcPr/>
                </a:tc>
              </a:tr>
              <a:tr h="732617">
                <a:tc>
                  <a:txBody>
                    <a:bodyPr/>
                    <a:lstStyle/>
                    <a:p>
                      <a:r>
                        <a:rPr lang="ru-RU" sz="1600" b="1" kern="1200" baseline="0" dirty="0" smtClean="0">
                          <a:solidFill>
                            <a:schemeClr val="dk1"/>
                          </a:solidFill>
                          <a:latin typeface="Times New Roman" pitchFamily="18" charset="0"/>
                          <a:ea typeface="+mn-ea"/>
                          <a:cs typeface="Times New Roman" pitchFamily="18" charset="0"/>
                        </a:rPr>
                        <a:t>Эмоции 	</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err="1" smtClean="0">
                          <a:solidFill>
                            <a:schemeClr val="dk1"/>
                          </a:solidFill>
                          <a:latin typeface="Times New Roman" pitchFamily="18" charset="0"/>
                          <a:ea typeface="+mn-ea"/>
                          <a:cs typeface="Times New Roman" pitchFamily="18" charset="0"/>
                        </a:rPr>
                        <a:t>Экстравертированность</a:t>
                      </a:r>
                      <a:r>
                        <a:rPr lang="ru-RU" sz="1600" b="0" kern="1200" baseline="0" dirty="0" smtClean="0">
                          <a:solidFill>
                            <a:schemeClr val="dk1"/>
                          </a:solidFill>
                          <a:latin typeface="Times New Roman" pitchFamily="18" charset="0"/>
                          <a:ea typeface="+mn-ea"/>
                          <a:cs typeface="Times New Roman" pitchFamily="18" charset="0"/>
                        </a:rPr>
                        <a:t>. Отрицательные (страх, печаль, гнев, ярость) </a:t>
                      </a:r>
                      <a:r>
                        <a:rPr lang="ru-RU" sz="1600" b="0" kern="1200" baseline="0" smtClean="0">
                          <a:solidFill>
                            <a:schemeClr val="dk1"/>
                          </a:solidFill>
                          <a:latin typeface="Times New Roman" pitchFamily="18" charset="0"/>
                          <a:ea typeface="+mn-ea"/>
                          <a:cs typeface="Times New Roman" pitchFamily="18" charset="0"/>
                        </a:rPr>
                        <a:t>	</a:t>
                      </a:r>
                      <a:endParaRPr lang="ru-RU" sz="16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err="1" smtClean="0">
                          <a:solidFill>
                            <a:schemeClr val="dk1"/>
                          </a:solidFill>
                          <a:latin typeface="Times New Roman" pitchFamily="18" charset="0"/>
                          <a:ea typeface="+mn-ea"/>
                          <a:cs typeface="Times New Roman" pitchFamily="18" charset="0"/>
                        </a:rPr>
                        <a:t>Интровертированность</a:t>
                      </a:r>
                      <a:r>
                        <a:rPr lang="ru-RU" sz="1600" b="0" kern="1200" baseline="0" dirty="0" smtClean="0">
                          <a:solidFill>
                            <a:schemeClr val="dk1"/>
                          </a:solidFill>
                          <a:latin typeface="Times New Roman" pitchFamily="18" charset="0"/>
                          <a:ea typeface="+mn-ea"/>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smtClean="0">
                          <a:solidFill>
                            <a:schemeClr val="dk1"/>
                          </a:solidFill>
                          <a:latin typeface="Times New Roman" pitchFamily="18" charset="0"/>
                          <a:ea typeface="+mn-ea"/>
                          <a:cs typeface="Times New Roman" pitchFamily="18" charset="0"/>
                        </a:rPr>
                        <a:t>Положительные (радость, чувство наслаждения, счастья)</a:t>
                      </a:r>
                      <a:endParaRPr lang="ru-RU" sz="1600" b="0" dirty="0">
                        <a:latin typeface="Times New Roman" pitchFamily="18" charset="0"/>
                        <a:cs typeface="Times New Roman" pitchFamily="18" charset="0"/>
                      </a:endParaRPr>
                    </a:p>
                  </a:txBody>
                  <a:tcPr/>
                </a:tc>
              </a:tr>
              <a:tr h="576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dk1"/>
                          </a:solidFill>
                          <a:latin typeface="Times New Roman" pitchFamily="18" charset="0"/>
                          <a:ea typeface="+mn-ea"/>
                          <a:cs typeface="Times New Roman" pitchFamily="18" charset="0"/>
                        </a:rPr>
                        <a:t>Память 		</a:t>
                      </a:r>
                      <a:endParaRPr lang="ru-RU" sz="160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Непроизвольная. Наглядно-образная </a:t>
                      </a:r>
                      <a:endParaRPr lang="ru-RU" sz="16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smtClean="0">
                          <a:solidFill>
                            <a:schemeClr val="dk1"/>
                          </a:solidFill>
                          <a:latin typeface="Times New Roman" pitchFamily="18" charset="0"/>
                          <a:ea typeface="+mn-ea"/>
                          <a:cs typeface="Times New Roman" pitchFamily="18" charset="0"/>
                        </a:rPr>
                        <a:t>Произвольная. Знаковая </a:t>
                      </a:r>
                      <a:endParaRPr lang="ru-RU" sz="1600" b="0" dirty="0">
                        <a:latin typeface="Times New Roman" pitchFamily="18" charset="0"/>
                        <a:cs typeface="Times New Roman" pitchFamily="18" charset="0"/>
                      </a:endParaRPr>
                    </a:p>
                  </a:txBody>
                  <a:tcPr/>
                </a:tc>
              </a:tr>
              <a:tr h="1771955">
                <a:tc>
                  <a:txBody>
                    <a:bodyPr/>
                    <a:lstStyle/>
                    <a:p>
                      <a:r>
                        <a:rPr lang="ru-RU" sz="1600" b="1" kern="1200" baseline="0" dirty="0" smtClean="0">
                          <a:solidFill>
                            <a:schemeClr val="dk1"/>
                          </a:solidFill>
                          <a:latin typeface="Times New Roman" pitchFamily="18" charset="0"/>
                          <a:ea typeface="+mn-ea"/>
                          <a:cs typeface="Times New Roman" pitchFamily="18" charset="0"/>
                        </a:rPr>
                        <a:t>Мышление 	</a:t>
                      </a:r>
                      <a:endParaRPr lang="ru-RU" sz="160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Наглядно-образное. Оперирование </a:t>
                      </a:r>
                    </a:p>
                    <a:p>
                      <a:r>
                        <a:rPr lang="ru-RU" sz="1600" b="0" kern="1200" baseline="0" dirty="0" smtClean="0">
                          <a:solidFill>
                            <a:schemeClr val="dk1"/>
                          </a:solidFill>
                          <a:latin typeface="Times New Roman" pitchFamily="18" charset="0"/>
                          <a:ea typeface="+mn-ea"/>
                          <a:cs typeface="Times New Roman" pitchFamily="18" charset="0"/>
                        </a:rPr>
                        <a:t>образами. Спонтанное. Эмоциональное. Интуитивное. Трехмерное </a:t>
                      </a:r>
                    </a:p>
                    <a:p>
                      <a:r>
                        <a:rPr lang="ru-RU" sz="1600" b="0" kern="1200" baseline="0" dirty="0" smtClean="0">
                          <a:solidFill>
                            <a:schemeClr val="dk1"/>
                          </a:solidFill>
                          <a:latin typeface="Times New Roman" pitchFamily="18" charset="0"/>
                          <a:ea typeface="+mn-ea"/>
                          <a:cs typeface="Times New Roman" pitchFamily="18" charset="0"/>
                        </a:rPr>
                        <a:t>(в пространстве)</a:t>
                      </a:r>
                      <a:endParaRPr lang="ru-RU" sz="1600" b="0" dirty="0">
                        <a:latin typeface="Times New Roman" pitchFamily="18" charset="0"/>
                        <a:cs typeface="Times New Roman" pitchFamily="18" charset="0"/>
                      </a:endParaRPr>
                    </a:p>
                  </a:txBody>
                  <a:tcPr/>
                </a:tc>
                <a:tc>
                  <a:txBody>
                    <a:bodyPr/>
                    <a:lstStyle/>
                    <a:p>
                      <a:r>
                        <a:rPr lang="ru-RU" sz="1600" b="0" kern="1200" baseline="0" dirty="0" smtClean="0">
                          <a:solidFill>
                            <a:schemeClr val="dk1"/>
                          </a:solidFill>
                          <a:latin typeface="Times New Roman" pitchFamily="18" charset="0"/>
                          <a:ea typeface="+mn-ea"/>
                          <a:cs typeface="Times New Roman" pitchFamily="18" charset="0"/>
                        </a:rPr>
                        <a:t>Абстрактно-логическое. Оперирование </a:t>
                      </a:r>
                      <a:r>
                        <a:rPr lang="en-US" sz="1600" b="0" kern="1200" baseline="0" dirty="0" smtClean="0">
                          <a:solidFill>
                            <a:schemeClr val="dk1"/>
                          </a:solidFill>
                          <a:latin typeface="Times New Roman" pitchFamily="18" charset="0"/>
                          <a:ea typeface="+mn-ea"/>
                          <a:cs typeface="Times New Roman" pitchFamily="18" charset="0"/>
                        </a:rPr>
                        <a:t> </a:t>
                      </a:r>
                      <a:r>
                        <a:rPr lang="ru-RU" sz="1600" b="0" kern="1200" baseline="0" dirty="0" smtClean="0">
                          <a:solidFill>
                            <a:schemeClr val="dk1"/>
                          </a:solidFill>
                          <a:latin typeface="Times New Roman" pitchFamily="18" charset="0"/>
                          <a:ea typeface="+mn-ea"/>
                          <a:cs typeface="Times New Roman" pitchFamily="18" charset="0"/>
                        </a:rPr>
                        <a:t>цифрами, знаками. Формальное. Рациональное. Программируемое. Двумерное (на плоскости) 	</a:t>
                      </a:r>
                      <a:endParaRPr lang="ru-RU" sz="16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i="1" dirty="0" smtClean="0">
                <a:latin typeface="Times New Roman" pitchFamily="18" charset="0"/>
                <a:cs typeface="Times New Roman" pitchFamily="18" charset="0"/>
              </a:rPr>
              <a:t>Результативный этап </a:t>
            </a:r>
            <a:endParaRPr lang="ru-RU" sz="3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1397000"/>
          <a:ext cx="9143999" cy="5303520"/>
        </p:xfrm>
        <a:graphic>
          <a:graphicData uri="http://schemas.openxmlformats.org/drawingml/2006/table">
            <a:tbl>
              <a:tblPr firstRow="1" bandRow="1">
                <a:tableStyleId>{5C22544A-7EE6-4342-B048-85BDC9FD1C3A}</a:tableStyleId>
              </a:tblPr>
              <a:tblGrid>
                <a:gridCol w="2698229"/>
                <a:gridCol w="3397770"/>
                <a:gridCol w="3048000"/>
              </a:tblGrid>
              <a:tr h="375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err="1" smtClean="0">
                          <a:solidFill>
                            <a:schemeClr val="lt1"/>
                          </a:solidFill>
                          <a:latin typeface="Times New Roman" pitchFamily="18" charset="0"/>
                          <a:ea typeface="+mn-ea"/>
                          <a:cs typeface="Times New Roman" pitchFamily="18" charset="0"/>
                        </a:rPr>
                        <a:t>Результатив-ный</a:t>
                      </a:r>
                      <a:r>
                        <a:rPr lang="ru-RU" sz="1800" b="1" kern="1200" baseline="0" dirty="0" smtClean="0">
                          <a:solidFill>
                            <a:schemeClr val="lt1"/>
                          </a:solidFill>
                          <a:latin typeface="Times New Roman" pitchFamily="18" charset="0"/>
                          <a:ea typeface="+mn-ea"/>
                          <a:cs typeface="Times New Roman" pitchFamily="18" charset="0"/>
                        </a:rPr>
                        <a:t> этап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Правополушарные учащиеся 	</a:t>
                      </a:r>
                      <a:endParaRPr lang="ru-RU" dirty="0">
                        <a:latin typeface="Times New Roman" pitchFamily="18" charset="0"/>
                        <a:cs typeface="Times New Roman" pitchFamily="18" charset="0"/>
                      </a:endParaRPr>
                    </a:p>
                  </a:txBody>
                  <a:tcPr/>
                </a:tc>
                <a:tc>
                  <a:txBody>
                    <a:bodyPr/>
                    <a:lstStyle/>
                    <a:p>
                      <a:r>
                        <a:rPr lang="ru-RU" sz="1800" b="1" kern="1200" baseline="0" dirty="0" err="1" smtClean="0">
                          <a:solidFill>
                            <a:schemeClr val="lt1"/>
                          </a:solidFill>
                          <a:latin typeface="Times New Roman" pitchFamily="18" charset="0"/>
                          <a:ea typeface="+mn-ea"/>
                          <a:cs typeface="Times New Roman" pitchFamily="18" charset="0"/>
                        </a:rPr>
                        <a:t>Левополушарные</a:t>
                      </a:r>
                      <a:r>
                        <a:rPr lang="ru-RU" sz="1800" b="1" kern="1200" baseline="0" dirty="0" smtClean="0">
                          <a:solidFill>
                            <a:schemeClr val="lt1"/>
                          </a:solidFill>
                          <a:latin typeface="Times New Roman" pitchFamily="18" charset="0"/>
                          <a:ea typeface="+mn-ea"/>
                          <a:cs typeface="Times New Roman" pitchFamily="18" charset="0"/>
                        </a:rPr>
                        <a:t> учащиеся </a:t>
                      </a:r>
                      <a:endParaRPr lang="ru-RU" dirty="0">
                        <a:latin typeface="Times New Roman" pitchFamily="18" charset="0"/>
                        <a:cs typeface="Times New Roman" pitchFamily="18" charset="0"/>
                      </a:endParaRPr>
                    </a:p>
                  </a:txBody>
                  <a:tcPr/>
                </a:tc>
              </a:tr>
              <a:tr h="370840">
                <a:tc>
                  <a:txBody>
                    <a:bodyPr/>
                    <a:lstStyle/>
                    <a:p>
                      <a:r>
                        <a:rPr lang="ru-RU" sz="1800" b="1" kern="1200" baseline="0" dirty="0" smtClean="0">
                          <a:solidFill>
                            <a:schemeClr val="dk1"/>
                          </a:solidFill>
                          <a:latin typeface="Times New Roman" pitchFamily="18" charset="0"/>
                          <a:ea typeface="+mn-ea"/>
                          <a:cs typeface="Times New Roman" pitchFamily="18" charset="0"/>
                        </a:rPr>
                        <a:t>Самоконтроль 	</a:t>
                      </a:r>
                      <a:r>
                        <a:rPr lang="ru-RU" sz="1800" kern="1200" baseline="0" dirty="0" smtClean="0">
                          <a:solidFill>
                            <a:schemeClr val="dk1"/>
                          </a:solidFill>
                          <a:latin typeface="Times New Roman" pitchFamily="18" charset="0"/>
                          <a:ea typeface="+mn-ea"/>
                          <a:cs typeface="Times New Roman" pitchFamily="18" charset="0"/>
                        </a:rPr>
                        <a:t>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Не контролируют правильность речи, смысловые пропуски. </a:t>
                      </a:r>
                    </a:p>
                    <a:p>
                      <a:r>
                        <a:rPr lang="ru-RU" sz="1800" b="0" kern="1200" baseline="0" dirty="0" smtClean="0">
                          <a:solidFill>
                            <a:schemeClr val="dk1"/>
                          </a:solidFill>
                          <a:latin typeface="Times New Roman" pitchFamily="18" charset="0"/>
                          <a:ea typeface="+mn-ea"/>
                          <a:cs typeface="Times New Roman" pitchFamily="18" charset="0"/>
                        </a:rPr>
                        <a:t>Свободная </a:t>
                      </a:r>
                      <a:r>
                        <a:rPr lang="ru-RU" sz="1800" b="0" kern="1200" baseline="0" dirty="0" err="1" smtClean="0">
                          <a:solidFill>
                            <a:schemeClr val="dk1"/>
                          </a:solidFill>
                          <a:latin typeface="Times New Roman" pitchFamily="18" charset="0"/>
                          <a:ea typeface="+mn-ea"/>
                          <a:cs typeface="Times New Roman" pitchFamily="18" charset="0"/>
                        </a:rPr>
                        <a:t>конверсация</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Высокий самоконтроль речи. </a:t>
                      </a:r>
                    </a:p>
                    <a:p>
                      <a:r>
                        <a:rPr lang="ru-RU" sz="1800" b="0" kern="1200" baseline="0" dirty="0" smtClean="0">
                          <a:solidFill>
                            <a:schemeClr val="dk1"/>
                          </a:solidFill>
                          <a:latin typeface="Times New Roman" pitchFamily="18" charset="0"/>
                          <a:ea typeface="+mn-ea"/>
                          <a:cs typeface="Times New Roman" pitchFamily="18" charset="0"/>
                        </a:rPr>
                        <a:t>Высокий самоконтроль изложения материала </a:t>
                      </a:r>
                      <a:endParaRPr lang="ru-RU" b="0" dirty="0">
                        <a:latin typeface="Times New Roman" pitchFamily="18" charset="0"/>
                        <a:cs typeface="Times New Roman" pitchFamily="18" charset="0"/>
                      </a:endParaRPr>
                    </a:p>
                  </a:txBody>
                  <a:tcPr/>
                </a:tc>
              </a:tr>
              <a:tr h="370840">
                <a:tc>
                  <a:txBody>
                    <a:bodyPr/>
                    <a:lstStyle/>
                    <a:p>
                      <a:r>
                        <a:rPr lang="ru-RU" sz="1800" b="1" kern="1200" baseline="0" dirty="0" smtClean="0">
                          <a:solidFill>
                            <a:schemeClr val="dk1"/>
                          </a:solidFill>
                          <a:latin typeface="Times New Roman" pitchFamily="18" charset="0"/>
                          <a:ea typeface="+mn-ea"/>
                          <a:cs typeface="Times New Roman" pitchFamily="18" charset="0"/>
                        </a:rPr>
                        <a:t>Характерные ошибки 	</a:t>
                      </a:r>
                      <a:r>
                        <a:rPr lang="ru-RU" sz="1800" kern="1200" baseline="0" dirty="0" smtClean="0">
                          <a:solidFill>
                            <a:schemeClr val="dk1"/>
                          </a:solidFill>
                          <a:latin typeface="Times New Roman" pitchFamily="18" charset="0"/>
                          <a:ea typeface="+mn-ea"/>
                          <a:cs typeface="Times New Roman" pitchFamily="18" charset="0"/>
                        </a:rPr>
                        <a:t>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Ударные гласные. </a:t>
                      </a:r>
                    </a:p>
                    <a:p>
                      <a:r>
                        <a:rPr lang="ru-RU" sz="1800" b="0" kern="1200" baseline="0" dirty="0" smtClean="0">
                          <a:solidFill>
                            <a:schemeClr val="dk1"/>
                          </a:solidFill>
                          <a:latin typeface="Times New Roman" pitchFamily="18" charset="0"/>
                          <a:ea typeface="+mn-ea"/>
                          <a:cs typeface="Times New Roman" pitchFamily="18" charset="0"/>
                        </a:rPr>
                        <a:t>Ошибки в словарных словах. </a:t>
                      </a:r>
                    </a:p>
                    <a:p>
                      <a:r>
                        <a:rPr lang="ru-RU" sz="1800" b="0" kern="1200" baseline="0" dirty="0" smtClean="0">
                          <a:solidFill>
                            <a:schemeClr val="dk1"/>
                          </a:solidFill>
                          <a:latin typeface="Times New Roman" pitchFamily="18" charset="0"/>
                          <a:ea typeface="+mn-ea"/>
                          <a:cs typeface="Times New Roman" pitchFamily="18" charset="0"/>
                        </a:rPr>
                        <a:t>Пропуски букв, описки. </a:t>
                      </a:r>
                    </a:p>
                    <a:p>
                      <a:r>
                        <a:rPr lang="ru-RU" sz="1800" b="0" kern="1200" baseline="0" dirty="0" smtClean="0">
                          <a:solidFill>
                            <a:schemeClr val="dk1"/>
                          </a:solidFill>
                          <a:latin typeface="Times New Roman" pitchFamily="18" charset="0"/>
                          <a:ea typeface="+mn-ea"/>
                          <a:cs typeface="Times New Roman" pitchFamily="18" charset="0"/>
                        </a:rPr>
                        <a:t>Имена собственные пишут со строчной буквы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Безударные гласные в корне. </a:t>
                      </a:r>
                    </a:p>
                    <a:p>
                      <a:r>
                        <a:rPr lang="ru-RU" sz="1800" b="0" kern="1200" baseline="0" dirty="0" smtClean="0">
                          <a:solidFill>
                            <a:schemeClr val="dk1"/>
                          </a:solidFill>
                          <a:latin typeface="Times New Roman" pitchFamily="18" charset="0"/>
                          <a:ea typeface="+mn-ea"/>
                          <a:cs typeface="Times New Roman" pitchFamily="18" charset="0"/>
                        </a:rPr>
                        <a:t>Пропуск мягкого знака. </a:t>
                      </a:r>
                    </a:p>
                    <a:p>
                      <a:r>
                        <a:rPr lang="ru-RU" sz="1800" b="0" kern="1200" baseline="0" dirty="0" smtClean="0">
                          <a:solidFill>
                            <a:schemeClr val="dk1"/>
                          </a:solidFill>
                          <a:latin typeface="Times New Roman" pitchFamily="18" charset="0"/>
                          <a:ea typeface="+mn-ea"/>
                          <a:cs typeface="Times New Roman" pitchFamily="18" charset="0"/>
                        </a:rPr>
                        <a:t>Написание лишних букв. </a:t>
                      </a:r>
                    </a:p>
                    <a:p>
                      <a:r>
                        <a:rPr lang="ru-RU" sz="1800" b="0" kern="1200" baseline="0" dirty="0" smtClean="0">
                          <a:solidFill>
                            <a:schemeClr val="dk1"/>
                          </a:solidFill>
                          <a:latin typeface="Times New Roman" pitchFamily="18" charset="0"/>
                          <a:ea typeface="+mn-ea"/>
                          <a:cs typeface="Times New Roman" pitchFamily="18" charset="0"/>
                        </a:rPr>
                        <a:t>Замена одних согласных другими. </a:t>
                      </a:r>
                    </a:p>
                    <a:p>
                      <a:r>
                        <a:rPr lang="ru-RU" sz="1800" b="0" kern="1200" baseline="0" dirty="0" smtClean="0">
                          <a:solidFill>
                            <a:schemeClr val="dk1"/>
                          </a:solidFill>
                          <a:latin typeface="Times New Roman" pitchFamily="18" charset="0"/>
                          <a:ea typeface="+mn-ea"/>
                          <a:cs typeface="Times New Roman" pitchFamily="18" charset="0"/>
                        </a:rPr>
                        <a:t>Падежные окончания </a:t>
                      </a:r>
                      <a:endParaRPr lang="ru-RU" b="0" dirty="0">
                        <a:latin typeface="Times New Roman" pitchFamily="18" charset="0"/>
                        <a:cs typeface="Times New Roman" pitchFamily="18" charset="0"/>
                      </a:endParaRPr>
                    </a:p>
                  </a:txBody>
                  <a:tcPr/>
                </a:tc>
              </a:tr>
              <a:tr h="370840">
                <a:tc>
                  <a:txBody>
                    <a:bodyPr/>
                    <a:lstStyle/>
                    <a:p>
                      <a:r>
                        <a:rPr lang="ru-RU" sz="1800" b="1" kern="1200" baseline="0" dirty="0" smtClean="0">
                          <a:solidFill>
                            <a:schemeClr val="dk1"/>
                          </a:solidFill>
                          <a:latin typeface="Times New Roman" pitchFamily="18" charset="0"/>
                          <a:ea typeface="+mn-ea"/>
                          <a:cs typeface="Times New Roman" pitchFamily="18" charset="0"/>
                        </a:rPr>
                        <a:t>Методы проверки 	</a:t>
                      </a:r>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Устный опрос. </a:t>
                      </a:r>
                    </a:p>
                    <a:p>
                      <a:r>
                        <a:rPr lang="ru-RU" sz="1800" b="0" kern="1200" baseline="0" dirty="0" smtClean="0">
                          <a:solidFill>
                            <a:schemeClr val="dk1"/>
                          </a:solidFill>
                          <a:latin typeface="Times New Roman" pitchFamily="18" charset="0"/>
                          <a:ea typeface="+mn-ea"/>
                          <a:cs typeface="Times New Roman" pitchFamily="18" charset="0"/>
                        </a:rPr>
                        <a:t>Задания с ограниченным сроком выполнения. </a:t>
                      </a:r>
                    </a:p>
                    <a:p>
                      <a:r>
                        <a:rPr lang="ru-RU" sz="1800" b="0" kern="1200" baseline="0" dirty="0" smtClean="0">
                          <a:solidFill>
                            <a:schemeClr val="dk1"/>
                          </a:solidFill>
                          <a:latin typeface="Times New Roman" pitchFamily="18" charset="0"/>
                          <a:ea typeface="+mn-ea"/>
                          <a:cs typeface="Times New Roman" pitchFamily="18" charset="0"/>
                        </a:rPr>
                        <a:t>Вопросы «открытого» типа (собственный развернутый ответ) 	</a:t>
                      </a:r>
                      <a:endParaRPr lang="ru-RU" b="0" dirty="0" smtClean="0">
                        <a:latin typeface="Times New Roman" pitchFamily="18" charset="0"/>
                        <a:cs typeface="Times New Roman" pitchFamily="18" charset="0"/>
                      </a:endParaRPr>
                    </a:p>
                    <a:p>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Решение задач. </a:t>
                      </a:r>
                    </a:p>
                    <a:p>
                      <a:r>
                        <a:rPr lang="ru-RU" sz="1800" b="0" kern="1200" baseline="0" dirty="0" smtClean="0">
                          <a:solidFill>
                            <a:schemeClr val="dk1"/>
                          </a:solidFill>
                          <a:latin typeface="Times New Roman" pitchFamily="18" charset="0"/>
                          <a:ea typeface="+mn-ea"/>
                          <a:cs typeface="Times New Roman" pitchFamily="18" charset="0"/>
                        </a:rPr>
                        <a:t>Письменные опросы с неограниченным сроком выполнения. </a:t>
                      </a:r>
                    </a:p>
                    <a:p>
                      <a:r>
                        <a:rPr lang="ru-RU" sz="1800" b="0" kern="1200" baseline="0" dirty="0" smtClean="0">
                          <a:solidFill>
                            <a:schemeClr val="dk1"/>
                          </a:solidFill>
                          <a:latin typeface="Times New Roman" pitchFamily="18" charset="0"/>
                          <a:ea typeface="+mn-ea"/>
                          <a:cs typeface="Times New Roman" pitchFamily="18" charset="0"/>
                        </a:rPr>
                        <a:t>Вопросы «закрытого» типа (выбрать готовый вариант ответа) </a:t>
                      </a:r>
                      <a:endParaRPr lang="ru-RU"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2060848"/>
            <a:ext cx="7128792"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2800" b="1" dirty="0" smtClean="0">
                <a:latin typeface="Times New Roman" pitchFamily="18" charset="0"/>
                <a:cs typeface="Times New Roman" pitchFamily="18" charset="0"/>
              </a:rPr>
              <a:t>МЕТОДЫ ДИФФЕРЕНЦИРОВАННОГО ПОДХОДА В ОБУЧЕНИИ </a:t>
            </a:r>
            <a:endParaRPr lang="ru-RU"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332655"/>
          <a:ext cx="9144000" cy="5364480"/>
        </p:xfrm>
        <a:graphic>
          <a:graphicData uri="http://schemas.openxmlformats.org/drawingml/2006/table">
            <a:tbl>
              <a:tblPr firstRow="1" bandRow="1">
                <a:tableStyleId>{5C22544A-7EE6-4342-B048-85BDC9FD1C3A}</a:tableStyleId>
              </a:tblPr>
              <a:tblGrid>
                <a:gridCol w="2555776"/>
                <a:gridCol w="3384376"/>
                <a:gridCol w="3203848"/>
              </a:tblGrid>
              <a:tr h="12529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kern="1200" baseline="0" dirty="0" smtClean="0">
                          <a:solidFill>
                            <a:schemeClr val="lt1"/>
                          </a:solidFill>
                          <a:latin typeface="Times New Roman" pitchFamily="18" charset="0"/>
                          <a:ea typeface="+mn-ea"/>
                          <a:cs typeface="Times New Roman" pitchFamily="18" charset="0"/>
                        </a:rPr>
                        <a:t>Методы </a:t>
                      </a:r>
                    </a:p>
                    <a:p>
                      <a:pPr marL="0" marR="0" indent="0" algn="l" defTabSz="914400" rtl="0" eaLnBrk="1" fontAlgn="auto" latinLnBrk="0" hangingPunct="1">
                        <a:lnSpc>
                          <a:spcPct val="100000"/>
                        </a:lnSpc>
                        <a:spcBef>
                          <a:spcPts val="0"/>
                        </a:spcBef>
                        <a:spcAft>
                          <a:spcPts val="0"/>
                        </a:spcAft>
                        <a:buClrTx/>
                        <a:buSzTx/>
                        <a:buFontTx/>
                        <a:buNone/>
                        <a:tabLst/>
                        <a:defRPr/>
                      </a:pPr>
                      <a:r>
                        <a:rPr lang="ru-RU" sz="2000" b="1" kern="1200" baseline="0" dirty="0" smtClean="0">
                          <a:solidFill>
                            <a:schemeClr val="lt1"/>
                          </a:solidFill>
                          <a:latin typeface="Times New Roman" pitchFamily="18" charset="0"/>
                          <a:ea typeface="+mn-ea"/>
                          <a:cs typeface="Times New Roman" pitchFamily="18" charset="0"/>
                        </a:rPr>
                        <a:t>дифференцированного подхода в обучении 	</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kern="1200" baseline="0" dirty="0" smtClean="0">
                          <a:solidFill>
                            <a:schemeClr val="lt1"/>
                          </a:solidFill>
                          <a:latin typeface="Times New Roman" pitchFamily="18" charset="0"/>
                          <a:ea typeface="+mn-ea"/>
                          <a:cs typeface="Times New Roman" pitchFamily="18" charset="0"/>
                        </a:rPr>
                        <a:t>Правополушарные учащиеся 	</a:t>
                      </a:r>
                    </a:p>
                    <a:p>
                      <a:endParaRPr lang="ru-RU" sz="2000" b="1" dirty="0">
                        <a:latin typeface="Times New Roman" pitchFamily="18" charset="0"/>
                        <a:cs typeface="Times New Roman" pitchFamily="18" charset="0"/>
                      </a:endParaRPr>
                    </a:p>
                  </a:txBody>
                  <a:tcPr/>
                </a:tc>
                <a:tc>
                  <a:txBody>
                    <a:bodyPr/>
                    <a:lstStyle/>
                    <a:p>
                      <a:r>
                        <a:rPr lang="ru-RU" sz="2000" b="1" kern="1200" baseline="0" dirty="0" err="1" smtClean="0">
                          <a:solidFill>
                            <a:schemeClr val="lt1"/>
                          </a:solidFill>
                          <a:latin typeface="Times New Roman" pitchFamily="18" charset="0"/>
                          <a:ea typeface="+mn-ea"/>
                          <a:cs typeface="Times New Roman" pitchFamily="18" charset="0"/>
                        </a:rPr>
                        <a:t>Левополушарные</a:t>
                      </a:r>
                      <a:r>
                        <a:rPr lang="ru-RU" sz="2000" b="1" kern="1200" baseline="0" dirty="0" smtClean="0">
                          <a:solidFill>
                            <a:schemeClr val="lt1"/>
                          </a:solidFill>
                          <a:latin typeface="Times New Roman" pitchFamily="18" charset="0"/>
                          <a:ea typeface="+mn-ea"/>
                          <a:cs typeface="Times New Roman" pitchFamily="18" charset="0"/>
                        </a:rPr>
                        <a:t> учащиеся 	</a:t>
                      </a:r>
                      <a:endParaRPr lang="ru-RU" sz="2000" b="1" dirty="0">
                        <a:latin typeface="Times New Roman" pitchFamily="18" charset="0"/>
                        <a:cs typeface="Times New Roman" pitchFamily="18" charset="0"/>
                      </a:endParaRPr>
                    </a:p>
                  </a:txBody>
                  <a:tcPr/>
                </a:tc>
              </a:tr>
              <a:tr h="2923526">
                <a:tc>
                  <a:txBody>
                    <a:bodyPr/>
                    <a:lstStyle/>
                    <a:p>
                      <a:r>
                        <a:rPr lang="ru-RU" sz="2000" b="1" kern="1200" baseline="0" dirty="0" smtClean="0">
                          <a:solidFill>
                            <a:schemeClr val="dk1"/>
                          </a:solidFill>
                          <a:latin typeface="Times New Roman" pitchFamily="18" charset="0"/>
                          <a:ea typeface="+mn-ea"/>
                          <a:cs typeface="Times New Roman" pitchFamily="18" charset="0"/>
                        </a:rPr>
                        <a:t>Математика 	</a:t>
                      </a:r>
                      <a:r>
                        <a:rPr lang="ru-RU" sz="2000" kern="1200" baseline="0" dirty="0" smtClean="0">
                          <a:solidFill>
                            <a:schemeClr val="dk1"/>
                          </a:solidFill>
                          <a:latin typeface="Times New Roman" pitchFamily="18" charset="0"/>
                          <a:ea typeface="+mn-ea"/>
                          <a:cs typeface="Times New Roman" pitchFamily="18" charset="0"/>
                        </a:rPr>
                        <a:t>	</a:t>
                      </a:r>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Синтез. </a:t>
                      </a:r>
                    </a:p>
                    <a:p>
                      <a:r>
                        <a:rPr lang="ru-RU" sz="2000" b="0" kern="1200" baseline="0" dirty="0" smtClean="0">
                          <a:solidFill>
                            <a:schemeClr val="dk1"/>
                          </a:solidFill>
                          <a:latin typeface="Times New Roman" pitchFamily="18" charset="0"/>
                          <a:ea typeface="+mn-ea"/>
                          <a:cs typeface="Times New Roman" pitchFamily="18" charset="0"/>
                        </a:rPr>
                        <a:t>Задания на время. </a:t>
                      </a:r>
                    </a:p>
                    <a:p>
                      <a:r>
                        <a:rPr lang="ru-RU" sz="2000" b="0" kern="1200" baseline="0" dirty="0" smtClean="0">
                          <a:solidFill>
                            <a:schemeClr val="dk1"/>
                          </a:solidFill>
                          <a:latin typeface="Times New Roman" pitchFamily="18" charset="0"/>
                          <a:ea typeface="+mn-ea"/>
                          <a:cs typeface="Times New Roman" pitchFamily="18" charset="0"/>
                        </a:rPr>
                        <a:t>Работа в группе. </a:t>
                      </a:r>
                    </a:p>
                    <a:p>
                      <a:r>
                        <a:rPr lang="ru-RU" sz="2000" b="0" kern="1200" baseline="0" dirty="0" smtClean="0">
                          <a:solidFill>
                            <a:schemeClr val="dk1"/>
                          </a:solidFill>
                          <a:latin typeface="Times New Roman" pitchFamily="18" charset="0"/>
                          <a:ea typeface="+mn-ea"/>
                          <a:cs typeface="Times New Roman" pitchFamily="18" charset="0"/>
                        </a:rPr>
                        <a:t>Формулировка теорем. </a:t>
                      </a:r>
                    </a:p>
                    <a:p>
                      <a:r>
                        <a:rPr lang="ru-RU" sz="2000" b="0" kern="1200" baseline="0" dirty="0" smtClean="0">
                          <a:solidFill>
                            <a:schemeClr val="dk1"/>
                          </a:solidFill>
                          <a:latin typeface="Times New Roman" pitchFamily="18" charset="0"/>
                          <a:ea typeface="+mn-ea"/>
                          <a:cs typeface="Times New Roman" pitchFamily="18" charset="0"/>
                        </a:rPr>
                        <a:t>Оперирование </a:t>
                      </a:r>
                      <a:r>
                        <a:rPr lang="ru-RU" sz="2000" b="0" kern="1200" baseline="0" dirty="0" err="1" smtClean="0">
                          <a:solidFill>
                            <a:schemeClr val="dk1"/>
                          </a:solidFill>
                          <a:latin typeface="Times New Roman" pitchFamily="18" charset="0"/>
                          <a:ea typeface="+mn-ea"/>
                          <a:cs typeface="Times New Roman" pitchFamily="18" charset="0"/>
                        </a:rPr>
                        <a:t>про-странственными</a:t>
                      </a:r>
                      <a:r>
                        <a:rPr lang="ru-RU" sz="2000" b="0" kern="1200" baseline="0" dirty="0" smtClean="0">
                          <a:solidFill>
                            <a:schemeClr val="dk1"/>
                          </a:solidFill>
                          <a:latin typeface="Times New Roman" pitchFamily="18" charset="0"/>
                          <a:ea typeface="+mn-ea"/>
                          <a:cs typeface="Times New Roman" pitchFamily="18" charset="0"/>
                        </a:rPr>
                        <a:t> связями. </a:t>
                      </a:r>
                    </a:p>
                    <a:p>
                      <a:r>
                        <a:rPr lang="ru-RU" sz="2000" b="0" kern="1200" baseline="0" dirty="0" smtClean="0">
                          <a:solidFill>
                            <a:schemeClr val="dk1"/>
                          </a:solidFill>
                          <a:latin typeface="Times New Roman" pitchFamily="18" charset="0"/>
                          <a:ea typeface="+mn-ea"/>
                          <a:cs typeface="Times New Roman" pitchFamily="18" charset="0"/>
                        </a:rPr>
                        <a:t>Задания в картинках. </a:t>
                      </a:r>
                    </a:p>
                    <a:p>
                      <a:r>
                        <a:rPr lang="ru-RU" sz="2000" b="0" kern="1200" baseline="0" dirty="0" smtClean="0">
                          <a:solidFill>
                            <a:schemeClr val="dk1"/>
                          </a:solidFill>
                          <a:latin typeface="Times New Roman" pitchFamily="18" charset="0"/>
                          <a:ea typeface="+mn-ea"/>
                          <a:cs typeface="Times New Roman" pitchFamily="18" charset="0"/>
                        </a:rPr>
                        <a:t>Геометрия (пространственное мышление). </a:t>
                      </a:r>
                    </a:p>
                    <a:p>
                      <a:r>
                        <a:rPr lang="ru-RU" sz="2000" b="0" kern="1200" baseline="0" dirty="0" smtClean="0">
                          <a:solidFill>
                            <a:schemeClr val="dk1"/>
                          </a:solidFill>
                          <a:latin typeface="Times New Roman" pitchFamily="18" charset="0"/>
                          <a:ea typeface="+mn-ea"/>
                          <a:cs typeface="Times New Roman" pitchFamily="18" charset="0"/>
                        </a:rPr>
                        <a:t>Схемы, таблицы, карточки </a:t>
                      </a:r>
                      <a:endParaRPr lang="ru-RU" sz="2000" b="0" dirty="0">
                        <a:latin typeface="Times New Roman" pitchFamily="18" charset="0"/>
                        <a:cs typeface="Times New Roman" pitchFamily="18" charset="0"/>
                      </a:endParaRPr>
                    </a:p>
                  </a:txBody>
                  <a:tcPr/>
                </a:tc>
                <a:tc>
                  <a:txBody>
                    <a:bodyPr/>
                    <a:lstStyle/>
                    <a:p>
                      <a:r>
                        <a:rPr lang="ru-RU" sz="2000" kern="1200" baseline="0" dirty="0" smtClean="0">
                          <a:solidFill>
                            <a:schemeClr val="dk1"/>
                          </a:solidFill>
                          <a:latin typeface="Times New Roman" pitchFamily="18" charset="0"/>
                          <a:ea typeface="+mn-ea"/>
                          <a:cs typeface="Times New Roman" pitchFamily="18" charset="0"/>
                        </a:rPr>
                        <a:t>Анализ. </a:t>
                      </a:r>
                    </a:p>
                    <a:p>
                      <a:r>
                        <a:rPr lang="ru-RU" sz="2000" kern="1200" baseline="0" dirty="0" smtClean="0">
                          <a:solidFill>
                            <a:schemeClr val="dk1"/>
                          </a:solidFill>
                          <a:latin typeface="Times New Roman" pitchFamily="18" charset="0"/>
                          <a:ea typeface="+mn-ea"/>
                          <a:cs typeface="Times New Roman" pitchFamily="18" charset="0"/>
                        </a:rPr>
                        <a:t>Вневременные задания. </a:t>
                      </a:r>
                    </a:p>
                    <a:p>
                      <a:r>
                        <a:rPr lang="ru-RU" sz="2000" kern="1200" baseline="0" dirty="0" smtClean="0">
                          <a:solidFill>
                            <a:schemeClr val="dk1"/>
                          </a:solidFill>
                          <a:latin typeface="Times New Roman" pitchFamily="18" charset="0"/>
                          <a:ea typeface="+mn-ea"/>
                          <a:cs typeface="Times New Roman" pitchFamily="18" charset="0"/>
                        </a:rPr>
                        <a:t>Работа в одиночку. </a:t>
                      </a:r>
                    </a:p>
                    <a:p>
                      <a:r>
                        <a:rPr lang="ru-RU" sz="2000" kern="1200" baseline="0" dirty="0" smtClean="0">
                          <a:solidFill>
                            <a:schemeClr val="dk1"/>
                          </a:solidFill>
                          <a:latin typeface="Times New Roman" pitchFamily="18" charset="0"/>
                          <a:ea typeface="+mn-ea"/>
                          <a:cs typeface="Times New Roman" pitchFamily="18" charset="0"/>
                        </a:rPr>
                        <a:t>Доказательство теорем. </a:t>
                      </a:r>
                    </a:p>
                    <a:p>
                      <a:r>
                        <a:rPr lang="ru-RU" sz="2000" kern="1200" baseline="0" dirty="0" smtClean="0">
                          <a:solidFill>
                            <a:schemeClr val="dk1"/>
                          </a:solidFill>
                          <a:latin typeface="Times New Roman" pitchFamily="18" charset="0"/>
                          <a:ea typeface="+mn-ea"/>
                          <a:cs typeface="Times New Roman" pitchFamily="18" charset="0"/>
                        </a:rPr>
                        <a:t>Оперирование знаками на плоскости. </a:t>
                      </a:r>
                    </a:p>
                    <a:p>
                      <a:r>
                        <a:rPr lang="ru-RU" sz="2000" kern="1200" baseline="0" dirty="0" smtClean="0">
                          <a:solidFill>
                            <a:schemeClr val="dk1"/>
                          </a:solidFill>
                          <a:latin typeface="Times New Roman" pitchFamily="18" charset="0"/>
                          <a:ea typeface="+mn-ea"/>
                          <a:cs typeface="Times New Roman" pitchFamily="18" charset="0"/>
                        </a:rPr>
                        <a:t>Задания в символах. </a:t>
                      </a:r>
                    </a:p>
                    <a:p>
                      <a:r>
                        <a:rPr lang="ru-RU" sz="2000" kern="1200" baseline="0" dirty="0" smtClean="0">
                          <a:solidFill>
                            <a:schemeClr val="dk1"/>
                          </a:solidFill>
                          <a:latin typeface="Times New Roman" pitchFamily="18" charset="0"/>
                          <a:ea typeface="+mn-ea"/>
                          <a:cs typeface="Times New Roman" pitchFamily="18" charset="0"/>
                        </a:rPr>
                        <a:t>Алгебра (логическое последовательное мышление на плоскости). </a:t>
                      </a:r>
                    </a:p>
                    <a:p>
                      <a:r>
                        <a:rPr lang="ru-RU" sz="2000" kern="1200" baseline="0" dirty="0" smtClean="0">
                          <a:solidFill>
                            <a:schemeClr val="dk1"/>
                          </a:solidFill>
                          <a:latin typeface="Times New Roman" pitchFamily="18" charset="0"/>
                          <a:ea typeface="+mn-ea"/>
                          <a:cs typeface="Times New Roman" pitchFamily="18" charset="0"/>
                        </a:rPr>
                        <a:t>Многократное повторение 	</a:t>
                      </a: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44624"/>
          <a:ext cx="9144000" cy="6492240"/>
        </p:xfrm>
        <a:graphic>
          <a:graphicData uri="http://schemas.openxmlformats.org/drawingml/2006/table">
            <a:tbl>
              <a:tblPr firstRow="1" bandRow="1">
                <a:tableStyleId>{5C22544A-7EE6-4342-B048-85BDC9FD1C3A}</a:tableStyleId>
              </a:tblPr>
              <a:tblGrid>
                <a:gridCol w="2123728"/>
                <a:gridCol w="3384376"/>
                <a:gridCol w="3635896"/>
              </a:tblGrid>
              <a:tr h="5688632">
                <a:tc>
                  <a:txBody>
                    <a:bodyPr/>
                    <a:lstStyle/>
                    <a:p>
                      <a:r>
                        <a:rPr lang="ru-RU" sz="2000" b="1" kern="1200" baseline="0" dirty="0" smtClean="0">
                          <a:solidFill>
                            <a:schemeClr val="dk1"/>
                          </a:solidFill>
                          <a:latin typeface="Times New Roman" pitchFamily="18" charset="0"/>
                          <a:ea typeface="+mn-ea"/>
                          <a:cs typeface="Times New Roman" pitchFamily="18" charset="0"/>
                        </a:rPr>
                        <a:t>Естественные науки 	</a:t>
                      </a:r>
                      <a:r>
                        <a:rPr lang="ru-RU" sz="2000" kern="1200" baseline="0" dirty="0" smtClean="0">
                          <a:solidFill>
                            <a:schemeClr val="dk1"/>
                          </a:solidFill>
                          <a:latin typeface="Times New Roman" pitchFamily="18" charset="0"/>
                          <a:ea typeface="+mn-ea"/>
                          <a:cs typeface="Times New Roman" pitchFamily="18" charset="0"/>
                        </a:rPr>
                        <a:t>		</a:t>
                      </a: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Мозговые штурмы. </a:t>
                      </a:r>
                    </a:p>
                    <a:p>
                      <a:r>
                        <a:rPr lang="ru-RU" sz="2000" b="0" kern="1200" baseline="0" dirty="0" smtClean="0">
                          <a:solidFill>
                            <a:schemeClr val="dk1"/>
                          </a:solidFill>
                          <a:latin typeface="Times New Roman" pitchFamily="18" charset="0"/>
                          <a:ea typeface="+mn-ea"/>
                          <a:cs typeface="Times New Roman" pitchFamily="18" charset="0"/>
                        </a:rPr>
                        <a:t>Просмотр фильма. </a:t>
                      </a:r>
                    </a:p>
                    <a:p>
                      <a:r>
                        <a:rPr lang="ru-RU" sz="2000" b="0" kern="1200" baseline="0" dirty="0" smtClean="0">
                          <a:solidFill>
                            <a:schemeClr val="dk1"/>
                          </a:solidFill>
                          <a:latin typeface="Times New Roman" pitchFamily="18" charset="0"/>
                          <a:ea typeface="+mn-ea"/>
                          <a:cs typeface="Times New Roman" pitchFamily="18" charset="0"/>
                        </a:rPr>
                        <a:t>Предсказание результатов. </a:t>
                      </a:r>
                    </a:p>
                    <a:p>
                      <a:r>
                        <a:rPr lang="ru-RU" sz="2000" b="0" kern="1200" baseline="0" dirty="0" smtClean="0">
                          <a:solidFill>
                            <a:schemeClr val="dk1"/>
                          </a:solidFill>
                          <a:latin typeface="Times New Roman" pitchFamily="18" charset="0"/>
                          <a:ea typeface="+mn-ea"/>
                          <a:cs typeface="Times New Roman" pitchFamily="18" charset="0"/>
                        </a:rPr>
                        <a:t>Творческие задания. </a:t>
                      </a:r>
                    </a:p>
                    <a:p>
                      <a:r>
                        <a:rPr lang="ru-RU" sz="2000" b="0" kern="1200" baseline="0" dirty="0" smtClean="0">
                          <a:solidFill>
                            <a:schemeClr val="dk1"/>
                          </a:solidFill>
                          <a:latin typeface="Times New Roman" pitchFamily="18" charset="0"/>
                          <a:ea typeface="+mn-ea"/>
                          <a:cs typeface="Times New Roman" pitchFamily="18" charset="0"/>
                        </a:rPr>
                        <a:t>Выявление сходств. </a:t>
                      </a:r>
                    </a:p>
                    <a:p>
                      <a:r>
                        <a:rPr lang="ru-RU" sz="2000" b="0" kern="1200" baseline="0" dirty="0" smtClean="0">
                          <a:solidFill>
                            <a:schemeClr val="dk1"/>
                          </a:solidFill>
                          <a:latin typeface="Times New Roman" pitchFamily="18" charset="0"/>
                          <a:ea typeface="+mn-ea"/>
                          <a:cs typeface="Times New Roman" pitchFamily="18" charset="0"/>
                        </a:rPr>
                        <a:t>Сопоставление фактов. </a:t>
                      </a:r>
                    </a:p>
                    <a:p>
                      <a:r>
                        <a:rPr lang="ru-RU" sz="2000" b="0" kern="1200" baseline="0" dirty="0" smtClean="0">
                          <a:solidFill>
                            <a:schemeClr val="dk1"/>
                          </a:solidFill>
                          <a:latin typeface="Times New Roman" pitchFamily="18" charset="0"/>
                          <a:ea typeface="+mn-ea"/>
                          <a:cs typeface="Times New Roman" pitchFamily="18" charset="0"/>
                        </a:rPr>
                        <a:t>Выделение сути. </a:t>
                      </a:r>
                    </a:p>
                    <a:p>
                      <a:r>
                        <a:rPr lang="ru-RU" sz="2000" b="0" kern="1200" baseline="0" dirty="0" smtClean="0">
                          <a:solidFill>
                            <a:schemeClr val="dk1"/>
                          </a:solidFill>
                          <a:latin typeface="Times New Roman" pitchFamily="18" charset="0"/>
                          <a:ea typeface="+mn-ea"/>
                          <a:cs typeface="Times New Roman" pitchFamily="18" charset="0"/>
                        </a:rPr>
                        <a:t>Выделение важнейших моментов. </a:t>
                      </a:r>
                    </a:p>
                    <a:p>
                      <a:r>
                        <a:rPr lang="ru-RU" sz="2000" b="0" kern="1200" baseline="0" dirty="0" smtClean="0">
                          <a:solidFill>
                            <a:schemeClr val="dk1"/>
                          </a:solidFill>
                          <a:latin typeface="Times New Roman" pitchFamily="18" charset="0"/>
                          <a:ea typeface="+mn-ea"/>
                          <a:cs typeface="Times New Roman" pitchFamily="18" charset="0"/>
                        </a:rPr>
                        <a:t>Использование речевых и музыкальных ритмов. </a:t>
                      </a:r>
                    </a:p>
                    <a:p>
                      <a:r>
                        <a:rPr lang="ru-RU" sz="2000" b="0" kern="1200" baseline="0" dirty="0" smtClean="0">
                          <a:solidFill>
                            <a:schemeClr val="dk1"/>
                          </a:solidFill>
                          <a:latin typeface="Times New Roman" pitchFamily="18" charset="0"/>
                          <a:ea typeface="+mn-ea"/>
                          <a:cs typeface="Times New Roman" pitchFamily="18" charset="0"/>
                        </a:rPr>
                        <a:t>Экскурсии, походы, путешествия. Интуитивный способ изучения. </a:t>
                      </a:r>
                    </a:p>
                    <a:p>
                      <a:r>
                        <a:rPr lang="ru-RU" sz="2000" b="0" kern="1200" baseline="0" dirty="0" smtClean="0">
                          <a:solidFill>
                            <a:schemeClr val="dk1"/>
                          </a:solidFill>
                          <a:latin typeface="Times New Roman" pitchFamily="18" charset="0"/>
                          <a:ea typeface="+mn-ea"/>
                          <a:cs typeface="Times New Roman" pitchFamily="18" charset="0"/>
                        </a:rPr>
                        <a:t>Освоение </a:t>
                      </a:r>
                      <a:r>
                        <a:rPr lang="ru-RU" sz="2000" b="0" kern="1200" baseline="0" dirty="0" err="1" smtClean="0">
                          <a:solidFill>
                            <a:schemeClr val="dk1"/>
                          </a:solidFill>
                          <a:latin typeface="Times New Roman" pitchFamily="18" charset="0"/>
                          <a:ea typeface="+mn-ea"/>
                          <a:cs typeface="Times New Roman" pitchFamily="18" charset="0"/>
                        </a:rPr>
                        <a:t>вокабуляра</a:t>
                      </a:r>
                      <a:r>
                        <a:rPr lang="ru-RU" sz="2000" b="0" kern="1200" baseline="0" dirty="0" smtClean="0">
                          <a:solidFill>
                            <a:schemeClr val="dk1"/>
                          </a:solidFill>
                          <a:latin typeface="Times New Roman" pitchFamily="18" charset="0"/>
                          <a:ea typeface="+mn-ea"/>
                          <a:cs typeface="Times New Roman" pitchFamily="18" charset="0"/>
                        </a:rPr>
                        <a:t> методом «островков». </a:t>
                      </a:r>
                    </a:p>
                    <a:p>
                      <a:r>
                        <a:rPr lang="ru-RU" sz="2000" b="0" kern="1200" baseline="0" dirty="0" smtClean="0">
                          <a:solidFill>
                            <a:schemeClr val="dk1"/>
                          </a:solidFill>
                          <a:latin typeface="Times New Roman" pitchFamily="18" charset="0"/>
                          <a:ea typeface="+mn-ea"/>
                          <a:cs typeface="Times New Roman" pitchFamily="18" charset="0"/>
                        </a:rPr>
                        <a:t>Образные представления и конкретные ситуации. </a:t>
                      </a:r>
                    </a:p>
                    <a:p>
                      <a:r>
                        <a:rPr lang="ru-RU" sz="2000" b="0" kern="1200" baseline="0" dirty="0" smtClean="0">
                          <a:solidFill>
                            <a:schemeClr val="dk1"/>
                          </a:solidFill>
                          <a:latin typeface="Times New Roman" pitchFamily="18" charset="0"/>
                          <a:ea typeface="+mn-ea"/>
                          <a:cs typeface="Times New Roman" pitchFamily="18" charset="0"/>
                        </a:rPr>
                        <a:t>Ролевые игры. </a:t>
                      </a:r>
                    </a:p>
                    <a:p>
                      <a:r>
                        <a:rPr lang="ru-RU" sz="2000" b="0" kern="1200" baseline="0" dirty="0" smtClean="0">
                          <a:solidFill>
                            <a:schemeClr val="dk1"/>
                          </a:solidFill>
                          <a:latin typeface="Times New Roman" pitchFamily="18" charset="0"/>
                          <a:ea typeface="+mn-ea"/>
                          <a:cs typeface="Times New Roman" pitchFamily="18" charset="0"/>
                        </a:rPr>
                        <a:t>Работа с наглядностью, фильмами, карточками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Аналитическая работа. Лингафонная система. Анализ результатов. </a:t>
                      </a:r>
                    </a:p>
                    <a:p>
                      <a:r>
                        <a:rPr lang="ru-RU" sz="2000" b="0" kern="1200" baseline="0" dirty="0" smtClean="0">
                          <a:solidFill>
                            <a:schemeClr val="dk1"/>
                          </a:solidFill>
                          <a:latin typeface="Times New Roman" pitchFamily="18" charset="0"/>
                          <a:ea typeface="+mn-ea"/>
                          <a:cs typeface="Times New Roman" pitchFamily="18" charset="0"/>
                        </a:rPr>
                        <a:t>Логические задания. Выявление различий. Выделение деталей. Создание категорий. Обобщение. </a:t>
                      </a:r>
                    </a:p>
                    <a:p>
                      <a:r>
                        <a:rPr lang="ru-RU" sz="2000" b="0" kern="1200" baseline="0" dirty="0" smtClean="0">
                          <a:solidFill>
                            <a:schemeClr val="dk1"/>
                          </a:solidFill>
                          <a:latin typeface="Times New Roman" pitchFamily="18" charset="0"/>
                          <a:ea typeface="+mn-ea"/>
                          <a:cs typeface="Times New Roman" pitchFamily="18" charset="0"/>
                        </a:rPr>
                        <a:t>Многократное повторение. </a:t>
                      </a:r>
                    </a:p>
                    <a:p>
                      <a:r>
                        <a:rPr lang="ru-RU" sz="2000" b="0" kern="1200" baseline="0" dirty="0" smtClean="0">
                          <a:solidFill>
                            <a:schemeClr val="dk1"/>
                          </a:solidFill>
                          <a:latin typeface="Times New Roman" pitchFamily="18" charset="0"/>
                          <a:ea typeface="+mn-ea"/>
                          <a:cs typeface="Times New Roman" pitchFamily="18" charset="0"/>
                        </a:rPr>
                        <a:t>Алгоритмы. </a:t>
                      </a:r>
                    </a:p>
                    <a:p>
                      <a:r>
                        <a:rPr lang="ru-RU" sz="2000" b="0" kern="1200" baseline="0" dirty="0" smtClean="0">
                          <a:solidFill>
                            <a:schemeClr val="dk1"/>
                          </a:solidFill>
                          <a:latin typeface="Times New Roman" pitchFamily="18" charset="0"/>
                          <a:ea typeface="+mn-ea"/>
                          <a:cs typeface="Times New Roman" pitchFamily="18" charset="0"/>
                        </a:rPr>
                        <a:t>Рационально-логический способ. </a:t>
                      </a:r>
                    </a:p>
                    <a:p>
                      <a:r>
                        <a:rPr lang="ru-RU" sz="2000" b="0" kern="1200" baseline="0" dirty="0" smtClean="0">
                          <a:solidFill>
                            <a:schemeClr val="dk1"/>
                          </a:solidFill>
                          <a:latin typeface="Times New Roman" pitchFamily="18" charset="0"/>
                          <a:ea typeface="+mn-ea"/>
                          <a:cs typeface="Times New Roman" pitchFamily="18" charset="0"/>
                        </a:rPr>
                        <a:t>Освоение </a:t>
                      </a:r>
                      <a:r>
                        <a:rPr lang="ru-RU" sz="2000" b="0" kern="1200" baseline="0" dirty="0" err="1" smtClean="0">
                          <a:solidFill>
                            <a:schemeClr val="dk1"/>
                          </a:solidFill>
                          <a:latin typeface="Times New Roman" pitchFamily="18" charset="0"/>
                          <a:ea typeface="+mn-ea"/>
                          <a:cs typeface="Times New Roman" pitchFamily="18" charset="0"/>
                        </a:rPr>
                        <a:t>вокабуляра</a:t>
                      </a:r>
                      <a:r>
                        <a:rPr lang="ru-RU" sz="2000" b="0" kern="1200" baseline="0" dirty="0" smtClean="0">
                          <a:solidFill>
                            <a:schemeClr val="dk1"/>
                          </a:solidFill>
                          <a:latin typeface="Times New Roman" pitchFamily="18" charset="0"/>
                          <a:ea typeface="+mn-ea"/>
                          <a:cs typeface="Times New Roman" pitchFamily="18" charset="0"/>
                        </a:rPr>
                        <a:t> посредством изучения слов. </a:t>
                      </a:r>
                    </a:p>
                    <a:p>
                      <a:r>
                        <a:rPr lang="ru-RU" sz="2000" b="0" kern="1200" baseline="0" dirty="0" smtClean="0">
                          <a:solidFill>
                            <a:schemeClr val="dk1"/>
                          </a:solidFill>
                          <a:latin typeface="Times New Roman" pitchFamily="18" charset="0"/>
                          <a:ea typeface="+mn-ea"/>
                          <a:cs typeface="Times New Roman" pitchFamily="18" charset="0"/>
                        </a:rPr>
                        <a:t>Усвоение правил и грамматических конструкций. </a:t>
                      </a:r>
                    </a:p>
                    <a:p>
                      <a:r>
                        <a:rPr lang="ru-RU" sz="2000" b="0" kern="1200" baseline="0" dirty="0" smtClean="0">
                          <a:solidFill>
                            <a:schemeClr val="dk1"/>
                          </a:solidFill>
                          <a:latin typeface="Times New Roman" pitchFamily="18" charset="0"/>
                          <a:ea typeface="+mn-ea"/>
                          <a:cs typeface="Times New Roman" pitchFamily="18" charset="0"/>
                        </a:rPr>
                        <a:t>Обучение других. </a:t>
                      </a:r>
                    </a:p>
                    <a:p>
                      <a:r>
                        <a:rPr lang="ru-RU" sz="2000" b="0" kern="1200" baseline="0" dirty="0" smtClean="0">
                          <a:solidFill>
                            <a:schemeClr val="dk1"/>
                          </a:solidFill>
                          <a:latin typeface="Times New Roman" pitchFamily="18" charset="0"/>
                          <a:ea typeface="+mn-ea"/>
                          <a:cs typeface="Times New Roman" pitchFamily="18" charset="0"/>
                        </a:rPr>
                        <a:t>Лингафонная система, восприятие на слух </a:t>
                      </a:r>
                      <a:endParaRPr lang="ru-RU" sz="20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620688"/>
          <a:ext cx="9144000" cy="4824536"/>
        </p:xfrm>
        <a:graphic>
          <a:graphicData uri="http://schemas.openxmlformats.org/drawingml/2006/table">
            <a:tbl>
              <a:tblPr firstRow="1" bandRow="1">
                <a:tableStyleId>{5C22544A-7EE6-4342-B048-85BDC9FD1C3A}</a:tableStyleId>
              </a:tblPr>
              <a:tblGrid>
                <a:gridCol w="2483768"/>
                <a:gridCol w="3312368"/>
                <a:gridCol w="3347864"/>
              </a:tblGrid>
              <a:tr h="4824536">
                <a:tc>
                  <a:txBody>
                    <a:bodyPr/>
                    <a:lstStyle/>
                    <a:p>
                      <a:r>
                        <a:rPr lang="ru-RU" sz="2000" b="1" kern="1200" baseline="0" dirty="0" smtClean="0">
                          <a:solidFill>
                            <a:schemeClr val="dk1"/>
                          </a:solidFill>
                          <a:latin typeface="Times New Roman" pitchFamily="18" charset="0"/>
                          <a:ea typeface="+mn-ea"/>
                          <a:cs typeface="Times New Roman" pitchFamily="18" charset="0"/>
                        </a:rPr>
                        <a:t>Иностранный язык 	</a:t>
                      </a:r>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Проверки на уроке. </a:t>
                      </a:r>
                    </a:p>
                    <a:p>
                      <a:r>
                        <a:rPr lang="ru-RU" sz="2000" b="0" kern="1200" baseline="0" dirty="0" smtClean="0">
                          <a:solidFill>
                            <a:schemeClr val="dk1"/>
                          </a:solidFill>
                          <a:latin typeface="Times New Roman" pitchFamily="18" charset="0"/>
                          <a:ea typeface="+mn-ea"/>
                          <a:cs typeface="Times New Roman" pitchFamily="18" charset="0"/>
                        </a:rPr>
                        <a:t>Групповые задания. </a:t>
                      </a:r>
                    </a:p>
                    <a:p>
                      <a:r>
                        <a:rPr lang="ru-RU" sz="2000" b="0" kern="1200" baseline="0" dirty="0" smtClean="0">
                          <a:solidFill>
                            <a:schemeClr val="dk1"/>
                          </a:solidFill>
                          <a:latin typeface="Times New Roman" pitchFamily="18" charset="0"/>
                          <a:ea typeface="+mn-ea"/>
                          <a:cs typeface="Times New Roman" pitchFamily="18" charset="0"/>
                        </a:rPr>
                        <a:t>Деятельность, требующая быстрой реакции. </a:t>
                      </a:r>
                    </a:p>
                    <a:p>
                      <a:r>
                        <a:rPr lang="ru-RU" sz="2000" b="0" kern="1200" baseline="0" dirty="0" smtClean="0">
                          <a:solidFill>
                            <a:schemeClr val="dk1"/>
                          </a:solidFill>
                          <a:latin typeface="Times New Roman" pitchFamily="18" charset="0"/>
                          <a:ea typeface="+mn-ea"/>
                          <a:cs typeface="Times New Roman" pitchFamily="18" charset="0"/>
                        </a:rPr>
                        <a:t>Задания на правописание. </a:t>
                      </a:r>
                    </a:p>
                    <a:p>
                      <a:r>
                        <a:rPr lang="ru-RU" sz="2000" b="0" kern="1200" baseline="0" dirty="0" smtClean="0">
                          <a:solidFill>
                            <a:schemeClr val="dk1"/>
                          </a:solidFill>
                          <a:latin typeface="Times New Roman" pitchFamily="18" charset="0"/>
                          <a:ea typeface="+mn-ea"/>
                          <a:cs typeface="Times New Roman" pitchFamily="18" charset="0"/>
                        </a:rPr>
                        <a:t>Интервью. </a:t>
                      </a:r>
                    </a:p>
                    <a:p>
                      <a:r>
                        <a:rPr lang="ru-RU" sz="2000" b="0" kern="1200" baseline="0" dirty="0" smtClean="0">
                          <a:solidFill>
                            <a:schemeClr val="dk1"/>
                          </a:solidFill>
                          <a:latin typeface="Times New Roman" pitchFamily="18" charset="0"/>
                          <a:ea typeface="+mn-ea"/>
                          <a:cs typeface="Times New Roman" pitchFamily="18" charset="0"/>
                        </a:rPr>
                        <a:t>Инсценировка. </a:t>
                      </a:r>
                    </a:p>
                    <a:p>
                      <a:r>
                        <a:rPr lang="ru-RU" sz="2000" b="0" kern="1200" baseline="0" dirty="0" smtClean="0">
                          <a:solidFill>
                            <a:schemeClr val="dk1"/>
                          </a:solidFill>
                          <a:latin typeface="Times New Roman" pitchFamily="18" charset="0"/>
                          <a:ea typeface="+mn-ea"/>
                          <a:cs typeface="Times New Roman" pitchFamily="18" charset="0"/>
                        </a:rPr>
                        <a:t>Синтез текстов и слов из предложенных частей 		</a:t>
                      </a: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Проверки после уроков. </a:t>
                      </a:r>
                    </a:p>
                    <a:p>
                      <a:r>
                        <a:rPr lang="ru-RU" sz="2000" b="0" kern="1200" baseline="0" dirty="0" smtClean="0">
                          <a:solidFill>
                            <a:schemeClr val="dk1"/>
                          </a:solidFill>
                          <a:latin typeface="Times New Roman" pitchFamily="18" charset="0"/>
                          <a:ea typeface="+mn-ea"/>
                          <a:cs typeface="Times New Roman" pitchFamily="18" charset="0"/>
                        </a:rPr>
                        <a:t>Индивидуальная работа. </a:t>
                      </a:r>
                    </a:p>
                    <a:p>
                      <a:r>
                        <a:rPr lang="ru-RU" sz="2000" b="0" kern="1200" baseline="0" dirty="0" smtClean="0">
                          <a:solidFill>
                            <a:schemeClr val="dk1"/>
                          </a:solidFill>
                          <a:latin typeface="Times New Roman" pitchFamily="18" charset="0"/>
                          <a:ea typeface="+mn-ea"/>
                          <a:cs typeface="Times New Roman" pitchFamily="18" charset="0"/>
                        </a:rPr>
                        <a:t>Деятельность, требующая отсроченной реакции. </a:t>
                      </a:r>
                    </a:p>
                    <a:p>
                      <a:r>
                        <a:rPr lang="ru-RU" sz="2000" b="0" kern="1200" baseline="0" dirty="0" smtClean="0">
                          <a:solidFill>
                            <a:schemeClr val="dk1"/>
                          </a:solidFill>
                          <a:latin typeface="Times New Roman" pitchFamily="18" charset="0"/>
                          <a:ea typeface="+mn-ea"/>
                          <a:cs typeface="Times New Roman" pitchFamily="18" charset="0"/>
                        </a:rPr>
                        <a:t>Задания на поиск ошибок. </a:t>
                      </a:r>
                    </a:p>
                    <a:p>
                      <a:r>
                        <a:rPr lang="ru-RU" sz="2000" b="0" kern="1200" baseline="0" dirty="0" smtClean="0">
                          <a:solidFill>
                            <a:schemeClr val="dk1"/>
                          </a:solidFill>
                          <a:latin typeface="Times New Roman" pitchFamily="18" charset="0"/>
                          <a:ea typeface="+mn-ea"/>
                          <a:cs typeface="Times New Roman" pitchFamily="18" charset="0"/>
                        </a:rPr>
                        <a:t>Многократное повторение. </a:t>
                      </a:r>
                    </a:p>
                    <a:p>
                      <a:r>
                        <a:rPr lang="ru-RU" sz="2000" b="0" kern="1200" baseline="0" dirty="0" smtClean="0">
                          <a:solidFill>
                            <a:schemeClr val="dk1"/>
                          </a:solidFill>
                          <a:latin typeface="Times New Roman" pitchFamily="18" charset="0"/>
                          <a:ea typeface="+mn-ea"/>
                          <a:cs typeface="Times New Roman" pitchFamily="18" charset="0"/>
                        </a:rPr>
                        <a:t>Сопоставление текстов. </a:t>
                      </a:r>
                    </a:p>
                    <a:p>
                      <a:r>
                        <a:rPr lang="ru-RU" sz="2000" b="0" kern="1200" baseline="0" dirty="0" smtClean="0">
                          <a:solidFill>
                            <a:schemeClr val="dk1"/>
                          </a:solidFill>
                          <a:latin typeface="Times New Roman" pitchFamily="18" charset="0"/>
                          <a:ea typeface="+mn-ea"/>
                          <a:cs typeface="Times New Roman" pitchFamily="18" charset="0"/>
                        </a:rPr>
                        <a:t>Дробление текстов и слов на части </a:t>
                      </a:r>
                      <a:endParaRPr lang="ru-RU" sz="20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79511" y="332656"/>
          <a:ext cx="8964489" cy="5760640"/>
        </p:xfrm>
        <a:graphic>
          <a:graphicData uri="http://schemas.openxmlformats.org/drawingml/2006/table">
            <a:tbl>
              <a:tblPr firstRow="1" bandRow="1">
                <a:tableStyleId>{5C22544A-7EE6-4342-B048-85BDC9FD1C3A}</a:tableStyleId>
              </a:tblPr>
              <a:tblGrid>
                <a:gridCol w="2016225"/>
                <a:gridCol w="3672408"/>
                <a:gridCol w="3275856"/>
              </a:tblGrid>
              <a:tr h="5760640">
                <a:tc>
                  <a:txBody>
                    <a:bodyPr/>
                    <a:lstStyle/>
                    <a:p>
                      <a:r>
                        <a:rPr lang="ru-RU" sz="2000" b="1" kern="1200" baseline="0" dirty="0" smtClean="0">
                          <a:solidFill>
                            <a:schemeClr val="dk1"/>
                          </a:solidFill>
                          <a:latin typeface="Times New Roman" pitchFamily="18" charset="0"/>
                          <a:ea typeface="+mn-ea"/>
                          <a:cs typeface="Times New Roman" pitchFamily="18" charset="0"/>
                        </a:rPr>
                        <a:t>Словесность </a:t>
                      </a:r>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Сочинения. </a:t>
                      </a:r>
                    </a:p>
                    <a:p>
                      <a:r>
                        <a:rPr lang="ru-RU" sz="2000" b="0" kern="1200" baseline="0" dirty="0" smtClean="0">
                          <a:solidFill>
                            <a:schemeClr val="dk1"/>
                          </a:solidFill>
                          <a:latin typeface="Times New Roman" pitchFamily="18" charset="0"/>
                          <a:ea typeface="+mn-ea"/>
                          <a:cs typeface="Times New Roman" pitchFamily="18" charset="0"/>
                        </a:rPr>
                        <a:t>Составление слов и предложений из частей. </a:t>
                      </a:r>
                    </a:p>
                    <a:p>
                      <a:r>
                        <a:rPr lang="ru-RU" sz="2000" b="0" kern="1200" baseline="0" dirty="0" smtClean="0">
                          <a:solidFill>
                            <a:schemeClr val="dk1"/>
                          </a:solidFill>
                          <a:latin typeface="Times New Roman" pitchFamily="18" charset="0"/>
                          <a:ea typeface="+mn-ea"/>
                          <a:cs typeface="Times New Roman" pitchFamily="18" charset="0"/>
                        </a:rPr>
                        <a:t>Чтение-пересказ. </a:t>
                      </a:r>
                    </a:p>
                    <a:p>
                      <a:r>
                        <a:rPr lang="ru-RU" sz="2000" b="0" kern="1200" baseline="0" dirty="0" smtClean="0">
                          <a:solidFill>
                            <a:schemeClr val="dk1"/>
                          </a:solidFill>
                          <a:latin typeface="Times New Roman" pitchFamily="18" charset="0"/>
                          <a:ea typeface="+mn-ea"/>
                          <a:cs typeface="Times New Roman" pitchFamily="18" charset="0"/>
                        </a:rPr>
                        <a:t>Чтение по ролям. </a:t>
                      </a:r>
                    </a:p>
                    <a:p>
                      <a:r>
                        <a:rPr lang="ru-RU" sz="2000" b="0" kern="1200" baseline="0" dirty="0" smtClean="0">
                          <a:solidFill>
                            <a:schemeClr val="dk1"/>
                          </a:solidFill>
                          <a:latin typeface="Times New Roman" pitchFamily="18" charset="0"/>
                          <a:ea typeface="+mn-ea"/>
                          <a:cs typeface="Times New Roman" pitchFamily="18" charset="0"/>
                        </a:rPr>
                        <a:t>Задания на правописание. </a:t>
                      </a:r>
                    </a:p>
                    <a:p>
                      <a:r>
                        <a:rPr lang="ru-RU" sz="2000" b="0" kern="1200" baseline="0" dirty="0" smtClean="0">
                          <a:solidFill>
                            <a:schemeClr val="dk1"/>
                          </a:solidFill>
                          <a:latin typeface="Times New Roman" pitchFamily="18" charset="0"/>
                          <a:ea typeface="+mn-ea"/>
                          <a:cs typeface="Times New Roman" pitchFamily="18" charset="0"/>
                        </a:rPr>
                        <a:t>Нахождение взаимосвязи. </a:t>
                      </a:r>
                    </a:p>
                    <a:p>
                      <a:r>
                        <a:rPr lang="ru-RU" sz="2000" b="0" kern="1200" baseline="0" dirty="0" smtClean="0">
                          <a:solidFill>
                            <a:schemeClr val="dk1"/>
                          </a:solidFill>
                          <a:latin typeface="Times New Roman" pitchFamily="18" charset="0"/>
                          <a:ea typeface="+mn-ea"/>
                          <a:cs typeface="Times New Roman" pitchFamily="18" charset="0"/>
                        </a:rPr>
                        <a:t>Беглость устной и письменной речи. </a:t>
                      </a:r>
                    </a:p>
                    <a:p>
                      <a:r>
                        <a:rPr lang="ru-RU" sz="2000" b="0" kern="1200" baseline="0" dirty="0" smtClean="0">
                          <a:solidFill>
                            <a:schemeClr val="dk1"/>
                          </a:solidFill>
                          <a:latin typeface="Times New Roman" pitchFamily="18" charset="0"/>
                          <a:ea typeface="+mn-ea"/>
                          <a:cs typeface="Times New Roman" pitchFamily="18" charset="0"/>
                        </a:rPr>
                        <a:t>Нахождение отрывков в тексте. </a:t>
                      </a:r>
                    </a:p>
                    <a:p>
                      <a:r>
                        <a:rPr lang="ru-RU" sz="2000" b="0" kern="1200" baseline="0" dirty="0" smtClean="0">
                          <a:solidFill>
                            <a:schemeClr val="dk1"/>
                          </a:solidFill>
                          <a:latin typeface="Times New Roman" pitchFamily="18" charset="0"/>
                          <a:ea typeface="+mn-ea"/>
                          <a:cs typeface="Times New Roman" pitchFamily="18" charset="0"/>
                        </a:rPr>
                        <a:t>Экскурсии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Анализ рассказа. </a:t>
                      </a:r>
                    </a:p>
                    <a:p>
                      <a:r>
                        <a:rPr lang="ru-RU" sz="2000" b="0" kern="1200" baseline="0" dirty="0" smtClean="0">
                          <a:solidFill>
                            <a:schemeClr val="dk1"/>
                          </a:solidFill>
                          <a:latin typeface="Times New Roman" pitchFamily="18" charset="0"/>
                          <a:ea typeface="+mn-ea"/>
                          <a:cs typeface="Times New Roman" pitchFamily="18" charset="0"/>
                        </a:rPr>
                        <a:t>Разбор слов и предложений по составу. </a:t>
                      </a:r>
                    </a:p>
                    <a:p>
                      <a:r>
                        <a:rPr lang="ru-RU" sz="2000" b="0" kern="1200" baseline="0" dirty="0" smtClean="0">
                          <a:solidFill>
                            <a:schemeClr val="dk1"/>
                          </a:solidFill>
                          <a:latin typeface="Times New Roman" pitchFamily="18" charset="0"/>
                          <a:ea typeface="+mn-ea"/>
                          <a:cs typeface="Times New Roman" pitchFamily="18" charset="0"/>
                        </a:rPr>
                        <a:t>Прослушивание текстов. </a:t>
                      </a:r>
                    </a:p>
                    <a:p>
                      <a:r>
                        <a:rPr lang="ru-RU" sz="2000" b="0" kern="1200" baseline="0" dirty="0" smtClean="0">
                          <a:solidFill>
                            <a:schemeClr val="dk1"/>
                          </a:solidFill>
                          <a:latin typeface="Times New Roman" pitchFamily="18" charset="0"/>
                          <a:ea typeface="+mn-ea"/>
                          <a:cs typeface="Times New Roman" pitchFamily="18" charset="0"/>
                        </a:rPr>
                        <a:t>Обучение других. </a:t>
                      </a:r>
                    </a:p>
                    <a:p>
                      <a:r>
                        <a:rPr lang="ru-RU" sz="2000" b="0" kern="1200" baseline="0" dirty="0" smtClean="0">
                          <a:solidFill>
                            <a:schemeClr val="dk1"/>
                          </a:solidFill>
                          <a:latin typeface="Times New Roman" pitchFamily="18" charset="0"/>
                          <a:ea typeface="+mn-ea"/>
                          <a:cs typeface="Times New Roman" pitchFamily="18" charset="0"/>
                        </a:rPr>
                        <a:t>Задания на поиск ошибок. </a:t>
                      </a:r>
                    </a:p>
                    <a:p>
                      <a:r>
                        <a:rPr lang="ru-RU" sz="2000" b="0" kern="1200" baseline="0" dirty="0" smtClean="0">
                          <a:solidFill>
                            <a:schemeClr val="dk1"/>
                          </a:solidFill>
                          <a:latin typeface="Times New Roman" pitchFamily="18" charset="0"/>
                          <a:ea typeface="+mn-ea"/>
                          <a:cs typeface="Times New Roman" pitchFamily="18" charset="0"/>
                        </a:rPr>
                        <a:t>Применение правил. </a:t>
                      </a:r>
                    </a:p>
                    <a:p>
                      <a:r>
                        <a:rPr lang="ru-RU" sz="2000" b="0" kern="1200" baseline="0" dirty="0" smtClean="0">
                          <a:solidFill>
                            <a:schemeClr val="dk1"/>
                          </a:solidFill>
                          <a:latin typeface="Times New Roman" pitchFamily="18" charset="0"/>
                          <a:ea typeface="+mn-ea"/>
                          <a:cs typeface="Times New Roman" pitchFamily="18" charset="0"/>
                        </a:rPr>
                        <a:t>Точность употребления слов. </a:t>
                      </a:r>
                    </a:p>
                    <a:p>
                      <a:r>
                        <a:rPr lang="ru-RU" sz="2000" b="0" kern="1200" baseline="0" dirty="0" smtClean="0">
                          <a:solidFill>
                            <a:schemeClr val="dk1"/>
                          </a:solidFill>
                          <a:latin typeface="Times New Roman" pitchFamily="18" charset="0"/>
                          <a:ea typeface="+mn-ea"/>
                          <a:cs typeface="Times New Roman" pitchFamily="18" charset="0"/>
                        </a:rPr>
                        <a:t>Многократное повторение. </a:t>
                      </a:r>
                    </a:p>
                    <a:p>
                      <a:r>
                        <a:rPr lang="ru-RU" sz="2000" b="0" kern="1200" baseline="0" dirty="0" smtClean="0">
                          <a:solidFill>
                            <a:schemeClr val="dk1"/>
                          </a:solidFill>
                          <a:latin typeface="Times New Roman" pitchFamily="18" charset="0"/>
                          <a:ea typeface="+mn-ea"/>
                          <a:cs typeface="Times New Roman" pitchFamily="18" charset="0"/>
                        </a:rPr>
                        <a:t>Сопоставление текстов. </a:t>
                      </a:r>
                    </a:p>
                    <a:p>
                      <a:r>
                        <a:rPr lang="ru-RU" sz="2000" b="0" kern="1200" baseline="0" dirty="0" smtClean="0">
                          <a:solidFill>
                            <a:schemeClr val="dk1"/>
                          </a:solidFill>
                          <a:latin typeface="Times New Roman" pitchFamily="18" charset="0"/>
                          <a:ea typeface="+mn-ea"/>
                          <a:cs typeface="Times New Roman" pitchFamily="18" charset="0"/>
                        </a:rPr>
                        <a:t>Понятийное понимание слов </a:t>
                      </a:r>
                    </a:p>
                  </a:txBody>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1556792"/>
            <a:ext cx="756084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2800" b="1" dirty="0" smtClean="0">
                <a:latin typeface="Times New Roman" pitchFamily="18" charset="0"/>
                <a:cs typeface="Times New Roman" pitchFamily="18" charset="0"/>
              </a:rPr>
              <a:t>ФАКТОРЫ, ВДИЯЮШИЕ НА ВОСПРИЯТИЕ УЧАЩИМИСЯ ИНФОРМАЦИИ </a:t>
            </a:r>
            <a:endParaRPr lang="ru-RU" sz="28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normAutofit/>
          </a:bodyPr>
          <a:lstStyle/>
          <a:p>
            <a:r>
              <a:rPr lang="ru-RU" b="1" i="1" dirty="0" smtClean="0"/>
              <a:t>Ведущее полушарие </a:t>
            </a:r>
            <a:endParaRPr lang="ru-RU" dirty="0"/>
          </a:p>
        </p:txBody>
      </p:sp>
      <p:graphicFrame>
        <p:nvGraphicFramePr>
          <p:cNvPr id="3" name="Таблица 2"/>
          <p:cNvGraphicFramePr>
            <a:graphicFrameLocks noGrp="1"/>
          </p:cNvGraphicFramePr>
          <p:nvPr/>
        </p:nvGraphicFramePr>
        <p:xfrm>
          <a:off x="0" y="1397000"/>
          <a:ext cx="9144000" cy="5455920"/>
        </p:xfrm>
        <a:graphic>
          <a:graphicData uri="http://schemas.openxmlformats.org/drawingml/2006/table">
            <a:tbl>
              <a:tblPr firstRow="1" bandRow="1">
                <a:tableStyleId>{5C22544A-7EE6-4342-B048-85BDC9FD1C3A}</a:tableStyleId>
              </a:tblPr>
              <a:tblGrid>
                <a:gridCol w="2555776"/>
                <a:gridCol w="3672408"/>
                <a:gridCol w="291581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kern="1200" baseline="0" dirty="0" smtClean="0">
                          <a:solidFill>
                            <a:schemeClr val="lt1"/>
                          </a:solidFill>
                          <a:latin typeface="Times New Roman" pitchFamily="18" charset="0"/>
                          <a:ea typeface="+mn-ea"/>
                          <a:cs typeface="Times New Roman" pitchFamily="18" charset="0"/>
                        </a:rPr>
                        <a:t>Тип 	</a:t>
                      </a:r>
                    </a:p>
                    <a:p>
                      <a:endParaRPr lang="ru-RU" sz="2000" dirty="0">
                        <a:latin typeface="Times New Roman" pitchFamily="18" charset="0"/>
                        <a:cs typeface="Times New Roman" pitchFamily="18" charset="0"/>
                      </a:endParaRPr>
                    </a:p>
                  </a:txBody>
                  <a:tcPr/>
                </a:tc>
                <a:tc>
                  <a:txBody>
                    <a:bodyPr/>
                    <a:lstStyle/>
                    <a:p>
                      <a:r>
                        <a:rPr lang="ru-RU" sz="2000" b="1" kern="1200" baseline="0" dirty="0" smtClean="0">
                          <a:solidFill>
                            <a:schemeClr val="lt1"/>
                          </a:solidFill>
                          <a:latin typeface="Times New Roman" pitchFamily="18" charset="0"/>
                          <a:ea typeface="+mn-ea"/>
                          <a:cs typeface="Times New Roman" pitchFamily="18" charset="0"/>
                        </a:rPr>
                        <a:t>Особенности 	</a:t>
                      </a:r>
                      <a:endParaRPr lang="ru-RU" sz="2000" dirty="0">
                        <a:latin typeface="Times New Roman" pitchFamily="18" charset="0"/>
                        <a:cs typeface="Times New Roman" pitchFamily="18" charset="0"/>
                      </a:endParaRPr>
                    </a:p>
                  </a:txBody>
                  <a:tcPr/>
                </a:tc>
                <a:tc>
                  <a:txBody>
                    <a:bodyPr/>
                    <a:lstStyle/>
                    <a:p>
                      <a:r>
                        <a:rPr lang="ru-RU" sz="2000" b="1" kern="1200" baseline="0" dirty="0" smtClean="0">
                          <a:solidFill>
                            <a:schemeClr val="lt1"/>
                          </a:solidFill>
                          <a:latin typeface="Times New Roman" pitchFamily="18" charset="0"/>
                          <a:ea typeface="+mn-ea"/>
                          <a:cs typeface="Times New Roman" pitchFamily="18" charset="0"/>
                        </a:rPr>
                        <a:t>Рекомендации 	</a:t>
                      </a:r>
                      <a:endParaRPr lang="ru-RU" sz="2000" dirty="0">
                        <a:latin typeface="Times New Roman" pitchFamily="18" charset="0"/>
                        <a:cs typeface="Times New Roman" pitchFamily="18" charset="0"/>
                      </a:endParaRPr>
                    </a:p>
                  </a:txBody>
                  <a:tcPr/>
                </a:tc>
              </a:tr>
              <a:tr h="370840">
                <a:tc>
                  <a:txBody>
                    <a:bodyPr/>
                    <a:lstStyle/>
                    <a:p>
                      <a:r>
                        <a:rPr lang="ru-RU" sz="2000" b="1" kern="1200" baseline="0" dirty="0" err="1" smtClean="0">
                          <a:solidFill>
                            <a:schemeClr val="dk1"/>
                          </a:solidFill>
                          <a:latin typeface="Times New Roman" pitchFamily="18" charset="0"/>
                          <a:ea typeface="+mn-ea"/>
                          <a:cs typeface="Times New Roman" pitchFamily="18" charset="0"/>
                        </a:rPr>
                        <a:t>Левополушарный</a:t>
                      </a:r>
                      <a:r>
                        <a:rPr lang="ru-RU" sz="2000" b="1" kern="1200" baseline="0" dirty="0" smtClean="0">
                          <a:solidFill>
                            <a:schemeClr val="dk1"/>
                          </a:solidFill>
                          <a:latin typeface="Times New Roman" pitchFamily="18" charset="0"/>
                          <a:ea typeface="+mn-ea"/>
                          <a:cs typeface="Times New Roman" pitchFamily="18" charset="0"/>
                        </a:rPr>
                        <a:t> (мыслительный) 		</a:t>
                      </a:r>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Имеет предрасположенность к вербальным видам деятельности;</a:t>
                      </a:r>
                    </a:p>
                    <a:p>
                      <a:r>
                        <a:rPr lang="ru-RU" sz="2000" b="0" kern="1200" baseline="0" dirty="0" smtClean="0">
                          <a:solidFill>
                            <a:schemeClr val="dk1"/>
                          </a:solidFill>
                          <a:latin typeface="Times New Roman" pitchFamily="18" charset="0"/>
                          <a:ea typeface="+mn-ea"/>
                          <a:cs typeface="Times New Roman" pitchFamily="18" charset="0"/>
                        </a:rPr>
                        <a:t> хорошо контролирует свою речь; </a:t>
                      </a:r>
                    </a:p>
                    <a:p>
                      <a:r>
                        <a:rPr lang="ru-RU" sz="2000" b="0" kern="1200" baseline="0" dirty="0" smtClean="0">
                          <a:solidFill>
                            <a:schemeClr val="dk1"/>
                          </a:solidFill>
                          <a:latin typeface="Times New Roman" pitchFamily="18" charset="0"/>
                          <a:ea typeface="+mn-ea"/>
                          <a:cs typeface="Times New Roman" pitchFamily="18" charset="0"/>
                        </a:rPr>
                        <a:t>склонен к анализу; </a:t>
                      </a:r>
                    </a:p>
                    <a:p>
                      <a:r>
                        <a:rPr lang="ru-RU" sz="2000" b="0" kern="1200" baseline="0" dirty="0" smtClean="0">
                          <a:solidFill>
                            <a:schemeClr val="dk1"/>
                          </a:solidFill>
                          <a:latin typeface="Times New Roman" pitchFamily="18" charset="0"/>
                          <a:ea typeface="+mn-ea"/>
                          <a:cs typeface="Times New Roman" pitchFamily="18" charset="0"/>
                        </a:rPr>
                        <a:t>хорошо разбирается в правилах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Ориентировать на контроль результатов объяснения. </a:t>
                      </a:r>
                    </a:p>
                    <a:p>
                      <a:r>
                        <a:rPr lang="ru-RU" sz="2000" b="1" kern="1200" baseline="0" dirty="0" smtClean="0">
                          <a:solidFill>
                            <a:schemeClr val="dk1"/>
                          </a:solidFill>
                          <a:latin typeface="Times New Roman" pitchFamily="18" charset="0"/>
                          <a:ea typeface="+mn-ea"/>
                          <a:cs typeface="Times New Roman" pitchFamily="18" charset="0"/>
                        </a:rPr>
                        <a:t>Тесты множественного выбора 	</a:t>
                      </a:r>
                    </a:p>
                    <a:p>
                      <a:endParaRPr lang="ru-RU" sz="2000" b="0" dirty="0">
                        <a:latin typeface="Times New Roman" pitchFamily="18" charset="0"/>
                        <a:cs typeface="Times New Roman" pitchFamily="18" charset="0"/>
                      </a:endParaRPr>
                    </a:p>
                  </a:txBody>
                  <a:tcPr/>
                </a:tc>
              </a:tr>
              <a:tr h="370840">
                <a:tc>
                  <a:txBody>
                    <a:bodyPr/>
                    <a:lstStyle/>
                    <a:p>
                      <a:r>
                        <a:rPr lang="ru-RU" sz="2000" b="1" kern="1200" baseline="0" dirty="0" smtClean="0">
                          <a:solidFill>
                            <a:schemeClr val="dk1"/>
                          </a:solidFill>
                          <a:latin typeface="Times New Roman" pitchFamily="18" charset="0"/>
                          <a:ea typeface="+mn-ea"/>
                          <a:cs typeface="Times New Roman" pitchFamily="18" charset="0"/>
                        </a:rPr>
                        <a:t>Правополушарный (художественный) 		</a:t>
                      </a:r>
                    </a:p>
                    <a:p>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Обладает пространственным воображением; </a:t>
                      </a:r>
                    </a:p>
                    <a:p>
                      <a:r>
                        <a:rPr lang="ru-RU" sz="2000" b="0" kern="1200" baseline="0" dirty="0" smtClean="0">
                          <a:solidFill>
                            <a:schemeClr val="dk1"/>
                          </a:solidFill>
                          <a:latin typeface="Times New Roman" pitchFamily="18" charset="0"/>
                          <a:ea typeface="+mn-ea"/>
                          <a:cs typeface="Times New Roman" pitchFamily="18" charset="0"/>
                        </a:rPr>
                        <a:t>склонен к синтезу; </a:t>
                      </a:r>
                    </a:p>
                    <a:p>
                      <a:r>
                        <a:rPr lang="ru-RU" sz="2000" b="0" kern="1200" baseline="0" dirty="0" smtClean="0">
                          <a:solidFill>
                            <a:schemeClr val="dk1"/>
                          </a:solidFill>
                          <a:latin typeface="Times New Roman" pitchFamily="18" charset="0"/>
                          <a:ea typeface="+mn-ea"/>
                          <a:cs typeface="Times New Roman" pitchFamily="18" charset="0"/>
                        </a:rPr>
                        <a:t>не очень хорошо понимает правила; </a:t>
                      </a:r>
                    </a:p>
                    <a:p>
                      <a:r>
                        <a:rPr lang="ru-RU" sz="2000" b="0" kern="1200" baseline="0" dirty="0" smtClean="0">
                          <a:solidFill>
                            <a:schemeClr val="dk1"/>
                          </a:solidFill>
                          <a:latin typeface="Times New Roman" pitchFamily="18" charset="0"/>
                          <a:ea typeface="+mn-ea"/>
                          <a:cs typeface="Times New Roman" pitchFamily="18" charset="0"/>
                        </a:rPr>
                        <a:t>плохо справляется с деятельностью, требующей самоконтроля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Предлагать свободное обсуждение, подведение итогов, внимательное слушание. </a:t>
                      </a:r>
                    </a:p>
                    <a:p>
                      <a:r>
                        <a:rPr lang="ru-RU" sz="2000" b="1" kern="1200" baseline="0" dirty="0" smtClean="0">
                          <a:solidFill>
                            <a:schemeClr val="dk1"/>
                          </a:solidFill>
                          <a:latin typeface="Times New Roman" pitchFamily="18" charset="0"/>
                          <a:ea typeface="+mn-ea"/>
                          <a:cs typeface="Times New Roman" pitchFamily="18" charset="0"/>
                        </a:rPr>
                        <a:t>Тесты-задания с «открытыми» вопросами </a:t>
                      </a:r>
                      <a:endParaRPr lang="ru-RU" sz="20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normAutofit/>
          </a:bodyPr>
          <a:lstStyle/>
          <a:p>
            <a:r>
              <a:rPr lang="ru-RU" sz="3600" b="1" i="1" dirty="0" smtClean="0">
                <a:latin typeface="Times New Roman" pitchFamily="18" charset="0"/>
                <a:cs typeface="Times New Roman" pitchFamily="18" charset="0"/>
              </a:rPr>
              <a:t>Тип реагирования </a:t>
            </a:r>
            <a:endParaRPr lang="ru-RU" sz="3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836713"/>
          <a:ext cx="9144000" cy="5402415"/>
        </p:xfrm>
        <a:graphic>
          <a:graphicData uri="http://schemas.openxmlformats.org/drawingml/2006/table">
            <a:tbl>
              <a:tblPr firstRow="1" bandRow="1">
                <a:tableStyleId>{5C22544A-7EE6-4342-B048-85BDC9FD1C3A}</a:tableStyleId>
              </a:tblPr>
              <a:tblGrid>
                <a:gridCol w="1835696"/>
                <a:gridCol w="2736304"/>
                <a:gridCol w="4572000"/>
              </a:tblGrid>
              <a:tr h="322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kern="1200" baseline="0" dirty="0" smtClean="0">
                          <a:solidFill>
                            <a:schemeClr val="lt1"/>
                          </a:solidFill>
                          <a:latin typeface="Times New Roman" pitchFamily="18" charset="0"/>
                          <a:ea typeface="+mn-ea"/>
                          <a:cs typeface="Times New Roman" pitchFamily="18" charset="0"/>
                        </a:rPr>
                        <a:t>Тип 	</a:t>
                      </a:r>
                      <a:endParaRPr lang="ru-RU" sz="2000" dirty="0">
                        <a:latin typeface="Times New Roman" pitchFamily="18" charset="0"/>
                        <a:cs typeface="Times New Roman" pitchFamily="18" charset="0"/>
                      </a:endParaRPr>
                    </a:p>
                  </a:txBody>
                  <a:tcPr/>
                </a:tc>
                <a:tc>
                  <a:txBody>
                    <a:bodyPr/>
                    <a:lstStyle/>
                    <a:p>
                      <a:r>
                        <a:rPr lang="ru-RU" sz="2000" b="1" kern="1200" baseline="0" dirty="0" smtClean="0">
                          <a:solidFill>
                            <a:schemeClr val="lt1"/>
                          </a:solidFill>
                          <a:latin typeface="Times New Roman" pitchFamily="18" charset="0"/>
                          <a:ea typeface="+mn-ea"/>
                          <a:cs typeface="Times New Roman" pitchFamily="18" charset="0"/>
                        </a:rPr>
                        <a:t>Особенности </a:t>
                      </a:r>
                      <a:endParaRPr lang="ru-RU" sz="2000" dirty="0">
                        <a:latin typeface="Times New Roman" pitchFamily="18" charset="0"/>
                        <a:cs typeface="Times New Roman" pitchFamily="18" charset="0"/>
                      </a:endParaRPr>
                    </a:p>
                  </a:txBody>
                  <a:tcPr/>
                </a:tc>
                <a:tc>
                  <a:txBody>
                    <a:bodyPr/>
                    <a:lstStyle/>
                    <a:p>
                      <a:r>
                        <a:rPr lang="ru-RU" sz="2000" b="1" kern="1200" baseline="0" dirty="0" smtClean="0">
                          <a:solidFill>
                            <a:schemeClr val="lt1"/>
                          </a:solidFill>
                          <a:latin typeface="Times New Roman" pitchFamily="18" charset="0"/>
                          <a:ea typeface="+mn-ea"/>
                          <a:cs typeface="Times New Roman" pitchFamily="18" charset="0"/>
                        </a:rPr>
                        <a:t>Рекомендации </a:t>
                      </a:r>
                      <a:endParaRPr lang="ru-RU" sz="2000" dirty="0">
                        <a:latin typeface="Times New Roman" pitchFamily="18" charset="0"/>
                        <a:cs typeface="Times New Roman" pitchFamily="18" charset="0"/>
                      </a:endParaRPr>
                    </a:p>
                  </a:txBody>
                  <a:tcPr/>
                </a:tc>
              </a:tr>
              <a:tr h="1658546">
                <a:tc>
                  <a:txBody>
                    <a:bodyPr/>
                    <a:lstStyle/>
                    <a:p>
                      <a:r>
                        <a:rPr lang="ru-RU" sz="2000" b="1" kern="1200" baseline="0" dirty="0" smtClean="0">
                          <a:solidFill>
                            <a:schemeClr val="dk1"/>
                          </a:solidFill>
                          <a:latin typeface="Times New Roman" pitchFamily="18" charset="0"/>
                          <a:ea typeface="+mn-ea"/>
                          <a:cs typeface="Times New Roman" pitchFamily="18" charset="0"/>
                        </a:rPr>
                        <a:t>Лабильный (быстрый) 		</a:t>
                      </a:r>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Легко переключающийся и приспосабливающийся к изменяющимся условиям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Задания могут быть разного характера, возможны </a:t>
                      </a:r>
                      <a:r>
                        <a:rPr lang="ru-RU" sz="2000" b="0" kern="1200" baseline="0" dirty="0" err="1" smtClean="0">
                          <a:solidFill>
                            <a:schemeClr val="dk1"/>
                          </a:solidFill>
                          <a:latin typeface="Times New Roman" pitchFamily="18" charset="0"/>
                          <a:ea typeface="+mn-ea"/>
                          <a:cs typeface="Times New Roman" pitchFamily="18" charset="0"/>
                        </a:rPr>
                        <a:t>блиц-вопросы</a:t>
                      </a:r>
                      <a:r>
                        <a:rPr lang="ru-RU" sz="2000" b="0" kern="1200" baseline="0" dirty="0" smtClean="0">
                          <a:solidFill>
                            <a:schemeClr val="dk1"/>
                          </a:solidFill>
                          <a:latin typeface="Times New Roman" pitchFamily="18" charset="0"/>
                          <a:ea typeface="+mn-ea"/>
                          <a:cs typeface="Times New Roman" pitchFamily="18" charset="0"/>
                        </a:rPr>
                        <a:t>, пересказы, соревнования. </a:t>
                      </a:r>
                    </a:p>
                    <a:p>
                      <a:r>
                        <a:rPr lang="ru-RU" sz="2000" b="0" kern="1200" baseline="0" dirty="0" smtClean="0">
                          <a:solidFill>
                            <a:schemeClr val="dk1"/>
                          </a:solidFill>
                          <a:latin typeface="Times New Roman" pitchFamily="18" charset="0"/>
                          <a:ea typeface="+mn-ea"/>
                          <a:cs typeface="Times New Roman" pitchFamily="18" charset="0"/>
                        </a:rPr>
                        <a:t>Тип теста — с фиксированным сроком выполнения 	</a:t>
                      </a:r>
                      <a:endParaRPr lang="ru-RU" sz="2000" b="0" dirty="0">
                        <a:latin typeface="Times New Roman" pitchFamily="18" charset="0"/>
                        <a:cs typeface="Times New Roman" pitchFamily="18" charset="0"/>
                      </a:endParaRPr>
                    </a:p>
                  </a:txBody>
                  <a:tcPr/>
                </a:tc>
              </a:tr>
              <a:tr h="3347629">
                <a:tc>
                  <a:txBody>
                    <a:bodyPr/>
                    <a:lstStyle/>
                    <a:p>
                      <a:r>
                        <a:rPr lang="ru-RU" sz="2000" b="1" kern="1200" baseline="0" dirty="0" smtClean="0">
                          <a:solidFill>
                            <a:schemeClr val="dk1"/>
                          </a:solidFill>
                          <a:latin typeface="Times New Roman" pitchFamily="18" charset="0"/>
                          <a:ea typeface="+mn-ea"/>
                          <a:cs typeface="Times New Roman" pitchFamily="18" charset="0"/>
                        </a:rPr>
                        <a:t>Инертный (медленный) 	</a:t>
                      </a:r>
                    </a:p>
                    <a:p>
                      <a:endParaRPr lang="ru-RU" sz="200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«Застревающий» в ситуации однородной стимуляции действий 		</a:t>
                      </a:r>
                      <a:endParaRPr lang="ru-RU" sz="2000" b="0" dirty="0">
                        <a:latin typeface="Times New Roman" pitchFamily="18" charset="0"/>
                        <a:cs typeface="Times New Roman" pitchFamily="18" charset="0"/>
                      </a:endParaRPr>
                    </a:p>
                  </a:txBody>
                  <a:tcPr/>
                </a:tc>
                <a:tc>
                  <a:txBody>
                    <a:bodyPr/>
                    <a:lstStyle/>
                    <a:p>
                      <a:r>
                        <a:rPr lang="ru-RU" sz="2000" b="0" kern="1200" baseline="0" dirty="0" smtClean="0">
                          <a:solidFill>
                            <a:schemeClr val="dk1"/>
                          </a:solidFill>
                          <a:latin typeface="Times New Roman" pitchFamily="18" charset="0"/>
                          <a:ea typeface="+mn-ea"/>
                          <a:cs typeface="Times New Roman" pitchFamily="18" charset="0"/>
                        </a:rPr>
                        <a:t>Работа в малых группах, обучение других, письменные задания, не предлагать часто- и быстроменяющихся заданий, не требовать быстрого изменения неудачных формулировок или быстрого устного ответа на неожиданный вопрос, не спрашивать в начале урока. </a:t>
                      </a:r>
                    </a:p>
                    <a:p>
                      <a:r>
                        <a:rPr lang="ru-RU" sz="2000" b="0" kern="1200" baseline="0" dirty="0" smtClean="0">
                          <a:solidFill>
                            <a:schemeClr val="dk1"/>
                          </a:solidFill>
                          <a:latin typeface="Times New Roman" pitchFamily="18" charset="0"/>
                          <a:ea typeface="+mn-ea"/>
                          <a:cs typeface="Times New Roman" pitchFamily="18" charset="0"/>
                        </a:rPr>
                        <a:t>Тип теста — с неограниченным сроком выполнения </a:t>
                      </a:r>
                      <a:endParaRPr lang="ru-RU" sz="2000"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428625" y="1000125"/>
            <a:ext cx="8286750" cy="5214938"/>
          </a:xfrm>
        </p:spPr>
        <p:style>
          <a:lnRef idx="1">
            <a:schemeClr val="accent1"/>
          </a:lnRef>
          <a:fillRef idx="2">
            <a:schemeClr val="accent1"/>
          </a:fillRef>
          <a:effectRef idx="1">
            <a:schemeClr val="accent1"/>
          </a:effectRef>
          <a:fontRef idx="minor">
            <a:schemeClr val="dk1"/>
          </a:fontRef>
        </p:style>
        <p:txBody>
          <a:bodyPr/>
          <a:lstStyle/>
          <a:p>
            <a:pPr marL="609600" indent="-609600" algn="ctr" eaLnBrk="1" hangingPunct="1">
              <a:lnSpc>
                <a:spcPct val="90000"/>
              </a:lnSpc>
              <a:spcBef>
                <a:spcPct val="0"/>
              </a:spcBef>
              <a:buClr>
                <a:srgbClr val="FFFFFF"/>
              </a:buClr>
              <a:buFont typeface="Wingdings" pitchFamily="2" charset="2"/>
              <a:buNone/>
            </a:pPr>
            <a:r>
              <a:rPr lang="ru-RU" b="1" u="sng" dirty="0" smtClean="0">
                <a:solidFill>
                  <a:schemeClr val="tx1"/>
                </a:solidFill>
              </a:rPr>
              <a:t>Основная педагогическая задача:</a:t>
            </a:r>
          </a:p>
          <a:p>
            <a:pPr marL="609600" indent="-609600" algn="ctr" eaLnBrk="1" hangingPunct="1">
              <a:lnSpc>
                <a:spcPct val="90000"/>
              </a:lnSpc>
              <a:spcBef>
                <a:spcPct val="0"/>
              </a:spcBef>
              <a:buClr>
                <a:srgbClr val="FFFFFF"/>
              </a:buClr>
              <a:buFont typeface="Wingdings" pitchFamily="2" charset="2"/>
              <a:buNone/>
            </a:pPr>
            <a:r>
              <a:rPr lang="ru-RU" b="1" i="1" dirty="0" smtClean="0">
                <a:solidFill>
                  <a:schemeClr val="tx1"/>
                </a:solidFill>
              </a:rPr>
              <a:t>организация условий, инициирующих</a:t>
            </a:r>
          </a:p>
          <a:p>
            <a:pPr marL="609600" indent="-609600" algn="ctr" eaLnBrk="1" hangingPunct="1">
              <a:lnSpc>
                <a:spcPct val="90000"/>
              </a:lnSpc>
              <a:spcBef>
                <a:spcPct val="0"/>
              </a:spcBef>
              <a:buClr>
                <a:srgbClr val="FFFFFF"/>
              </a:buClr>
              <a:buFont typeface="Wingdings" pitchFamily="2" charset="2"/>
              <a:buNone/>
            </a:pPr>
            <a:r>
              <a:rPr lang="ru-RU" b="1" i="1" dirty="0" smtClean="0">
                <a:solidFill>
                  <a:schemeClr val="tx1"/>
                </a:solidFill>
              </a:rPr>
              <a:t>детское действие</a:t>
            </a:r>
          </a:p>
        </p:txBody>
      </p:sp>
      <p:sp>
        <p:nvSpPr>
          <p:cNvPr id="6147" name="Rectangle 3"/>
          <p:cNvSpPr>
            <a:spLocks noChangeArrowheads="1"/>
          </p:cNvSpPr>
          <p:nvPr/>
        </p:nvSpPr>
        <p:spPr bwMode="auto">
          <a:xfrm>
            <a:off x="357188" y="285750"/>
            <a:ext cx="8604250" cy="6429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b"/>
          <a:lstStyle/>
          <a:p>
            <a:pPr algn="ctr"/>
            <a:r>
              <a:rPr lang="ru-RU" sz="3600" b="1" dirty="0" err="1">
                <a:latin typeface="Times New Roman" pitchFamily="18" charset="0"/>
                <a:cs typeface="Times New Roman" pitchFamily="18" charset="0"/>
              </a:rPr>
              <a:t>Системно-деятельностный</a:t>
            </a:r>
            <a:r>
              <a:rPr lang="ru-RU" sz="3600" b="1" dirty="0">
                <a:latin typeface="Times New Roman" pitchFamily="18" charset="0"/>
                <a:cs typeface="Times New Roman" pitchFamily="18" charset="0"/>
              </a:rPr>
              <a:t> подход</a:t>
            </a:r>
          </a:p>
        </p:txBody>
      </p:sp>
      <p:sp>
        <p:nvSpPr>
          <p:cNvPr id="38917" name="Oval 5"/>
          <p:cNvSpPr>
            <a:spLocks noChangeArrowheads="1"/>
          </p:cNvSpPr>
          <p:nvPr/>
        </p:nvSpPr>
        <p:spPr bwMode="auto">
          <a:xfrm>
            <a:off x="428625" y="3143250"/>
            <a:ext cx="2879725" cy="2879725"/>
          </a:xfrm>
          <a:prstGeom prst="ellipse">
            <a:avLst/>
          </a:prstGeom>
          <a:solidFill>
            <a:schemeClr val="hlink"/>
          </a:solidFill>
          <a:ln w="14351" algn="ctr">
            <a:noFill/>
            <a:round/>
            <a:headEnd/>
            <a:tailEnd/>
          </a:ln>
        </p:spPr>
        <p:txBody>
          <a:bodyPr wrap="none" anchor="ctr"/>
          <a:lstStyle/>
          <a:p>
            <a:pPr algn="ctr">
              <a:defRPr/>
            </a:pPr>
            <a:r>
              <a:rPr lang="ru-RU" sz="2400" b="1" i="1" dirty="0">
                <a:solidFill>
                  <a:schemeClr val="bg1"/>
                </a:solidFill>
              </a:rPr>
              <a:t>Чему учить?</a:t>
            </a:r>
          </a:p>
          <a:p>
            <a:pPr algn="ctr">
              <a:defRPr/>
            </a:pPr>
            <a:endParaRPr lang="ru-RU" sz="2000" b="1" i="1" dirty="0"/>
          </a:p>
          <a:p>
            <a:pPr algn="ctr">
              <a:defRPr/>
            </a:pPr>
            <a:r>
              <a:rPr lang="ru-RU" b="1" dirty="0">
                <a:solidFill>
                  <a:schemeClr val="bg1"/>
                </a:solidFill>
              </a:rPr>
              <a:t>обновление</a:t>
            </a:r>
          </a:p>
          <a:p>
            <a:pPr algn="ctr">
              <a:defRPr/>
            </a:pPr>
            <a:r>
              <a:rPr lang="ru-RU" b="1" dirty="0">
                <a:solidFill>
                  <a:schemeClr val="bg1"/>
                </a:solidFill>
              </a:rPr>
              <a:t>содержания</a:t>
            </a:r>
          </a:p>
          <a:p>
            <a:pPr algn="ctr">
              <a:defRPr/>
            </a:pPr>
            <a:endParaRPr lang="ru-RU" sz="800" b="1" dirty="0">
              <a:solidFill>
                <a:schemeClr val="bg1"/>
              </a:solidFill>
              <a:effectLst>
                <a:outerShdw blurRad="38100" dist="38100" dir="2700000" algn="tl">
                  <a:srgbClr val="000000"/>
                </a:outerShdw>
              </a:effectLst>
            </a:endParaRPr>
          </a:p>
        </p:txBody>
      </p:sp>
      <p:sp>
        <p:nvSpPr>
          <p:cNvPr id="6149" name="Oval 6"/>
          <p:cNvSpPr>
            <a:spLocks noChangeArrowheads="1"/>
          </p:cNvSpPr>
          <p:nvPr/>
        </p:nvSpPr>
        <p:spPr bwMode="auto">
          <a:xfrm>
            <a:off x="5715000" y="3071813"/>
            <a:ext cx="2879725" cy="2879725"/>
          </a:xfrm>
          <a:prstGeom prst="ellipse">
            <a:avLst/>
          </a:prstGeom>
          <a:solidFill>
            <a:srgbClr val="CC99FF"/>
          </a:solidFill>
          <a:ln w="14351" algn="ctr">
            <a:noFill/>
            <a:round/>
            <a:headEnd/>
            <a:tailEnd/>
          </a:ln>
        </p:spPr>
        <p:txBody>
          <a:bodyPr wrap="none" anchor="ctr"/>
          <a:lstStyle/>
          <a:p>
            <a:pPr algn="ctr"/>
            <a:r>
              <a:rPr lang="ru-RU" sz="2400" b="1" i="1">
                <a:solidFill>
                  <a:srgbClr val="FFFF00"/>
                </a:solidFill>
              </a:rPr>
              <a:t>Как учить?</a:t>
            </a:r>
          </a:p>
          <a:p>
            <a:pPr algn="ctr"/>
            <a:endParaRPr lang="ru-RU" sz="1000" b="1" i="1"/>
          </a:p>
          <a:p>
            <a:pPr algn="ctr"/>
            <a:r>
              <a:rPr lang="ru-RU" b="1">
                <a:solidFill>
                  <a:schemeClr val="bg1"/>
                </a:solidFill>
              </a:rPr>
              <a:t>обновление</a:t>
            </a:r>
          </a:p>
          <a:p>
            <a:pPr algn="ctr"/>
            <a:r>
              <a:rPr lang="ru-RU" b="1">
                <a:solidFill>
                  <a:schemeClr val="bg1"/>
                </a:solidFill>
              </a:rPr>
              <a:t>средств</a:t>
            </a:r>
          </a:p>
          <a:p>
            <a:pPr algn="ctr"/>
            <a:r>
              <a:rPr lang="ru-RU" b="1">
                <a:solidFill>
                  <a:schemeClr val="bg1"/>
                </a:solidFill>
              </a:rPr>
              <a:t>обучения</a:t>
            </a:r>
          </a:p>
        </p:txBody>
      </p:sp>
      <p:sp>
        <p:nvSpPr>
          <p:cNvPr id="38919" name="Oval 5"/>
          <p:cNvSpPr>
            <a:spLocks noChangeArrowheads="1"/>
          </p:cNvSpPr>
          <p:nvPr/>
        </p:nvSpPr>
        <p:spPr bwMode="auto">
          <a:xfrm>
            <a:off x="3071813" y="2500313"/>
            <a:ext cx="2879725" cy="2879725"/>
          </a:xfrm>
          <a:prstGeom prst="ellipse">
            <a:avLst/>
          </a:prstGeom>
          <a:solidFill>
            <a:srgbClr val="CCFFCC"/>
          </a:solidFill>
          <a:ln w="14351" algn="ctr">
            <a:noFill/>
            <a:round/>
            <a:headEnd/>
            <a:tailEnd/>
          </a:ln>
        </p:spPr>
        <p:txBody>
          <a:bodyPr wrap="none" anchor="ctr"/>
          <a:lstStyle/>
          <a:p>
            <a:pPr algn="ctr">
              <a:defRPr/>
            </a:pPr>
            <a:r>
              <a:rPr lang="ru-RU" sz="2400" b="1" i="1" dirty="0">
                <a:solidFill>
                  <a:srgbClr val="C00000"/>
                </a:solidFill>
              </a:rPr>
              <a:t>Ради чего учить?</a:t>
            </a:r>
          </a:p>
          <a:p>
            <a:pPr algn="ctr">
              <a:defRPr/>
            </a:pPr>
            <a:endParaRPr lang="ru-RU" b="1" i="1" dirty="0"/>
          </a:p>
          <a:p>
            <a:pPr algn="ctr">
              <a:defRPr/>
            </a:pPr>
            <a:r>
              <a:rPr lang="ru-RU" b="1" dirty="0"/>
              <a:t>Ценности </a:t>
            </a:r>
          </a:p>
          <a:p>
            <a:pPr algn="ctr">
              <a:defRPr/>
            </a:pPr>
            <a:r>
              <a:rPr lang="ru-RU" b="1" dirty="0"/>
              <a:t>образования</a:t>
            </a:r>
          </a:p>
          <a:p>
            <a:pPr algn="ctr">
              <a:defRPr/>
            </a:pPr>
            <a:endParaRPr lang="ru-RU" sz="800" b="1" dirty="0">
              <a:solidFill>
                <a:srgbClr val="660033"/>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circle(in)">
                                      <p:cBhvr>
                                        <p:cTn id="7" dur="2000"/>
                                        <p:tgtEl>
                                          <p:spTgt spid="389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8919">
                                            <p:txEl>
                                              <p:pRg st="0" end="0"/>
                                            </p:txEl>
                                          </p:spTgt>
                                        </p:tgtEl>
                                        <p:attrNameLst>
                                          <p:attrName>style.visibility</p:attrName>
                                        </p:attrNameLst>
                                      </p:cBhvr>
                                      <p:to>
                                        <p:strVal val="visible"/>
                                      </p:to>
                                    </p:set>
                                    <p:animEffect transition="in" filter="circle(in)">
                                      <p:cBhvr>
                                        <p:cTn id="12" dur="2000"/>
                                        <p:tgtEl>
                                          <p:spTgt spid="389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49">
                                            <p:txEl>
                                              <p:pRg st="0" end="0"/>
                                            </p:txEl>
                                          </p:spTgt>
                                        </p:tgtEl>
                                        <p:attrNameLst>
                                          <p:attrName>style.visibility</p:attrName>
                                        </p:attrNameLst>
                                      </p:cBhvr>
                                      <p:to>
                                        <p:strVal val="visible"/>
                                      </p:to>
                                    </p:set>
                                    <p:animEffect transition="in" filter="circle(in)">
                                      <p:cBhvr>
                                        <p:cTn id="17" dur="2000"/>
                                        <p:tgtEl>
                                          <p:spTgt spid="614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8917">
                                            <p:txEl>
                                              <p:pRg st="2" end="2"/>
                                            </p:txEl>
                                          </p:spTgt>
                                        </p:tgtEl>
                                        <p:attrNameLst>
                                          <p:attrName>style.visibility</p:attrName>
                                        </p:attrNameLst>
                                      </p:cBhvr>
                                      <p:to>
                                        <p:strVal val="visible"/>
                                      </p:to>
                                    </p:set>
                                    <p:anim calcmode="lin" valueType="num">
                                      <p:cBhvr additive="base">
                                        <p:cTn id="22" dur="500" fill="hold"/>
                                        <p:tgtEl>
                                          <p:spTgt spid="3891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891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8917">
                                            <p:txEl>
                                              <p:pRg st="3" end="3"/>
                                            </p:txEl>
                                          </p:spTgt>
                                        </p:tgtEl>
                                        <p:attrNameLst>
                                          <p:attrName>style.visibility</p:attrName>
                                        </p:attrNameLst>
                                      </p:cBhvr>
                                      <p:to>
                                        <p:strVal val="visible"/>
                                      </p:to>
                                    </p:set>
                                    <p:anim calcmode="lin" valueType="num">
                                      <p:cBhvr additive="base">
                                        <p:cTn id="26" dur="500" fill="hold"/>
                                        <p:tgtEl>
                                          <p:spTgt spid="3891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89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8919">
                                            <p:txEl>
                                              <p:pRg st="2" end="2"/>
                                            </p:txEl>
                                          </p:spTgt>
                                        </p:tgtEl>
                                        <p:attrNameLst>
                                          <p:attrName>style.visibility</p:attrName>
                                        </p:attrNameLst>
                                      </p:cBhvr>
                                      <p:to>
                                        <p:strVal val="visible"/>
                                      </p:to>
                                    </p:set>
                                    <p:anim calcmode="lin" valueType="num">
                                      <p:cBhvr additive="base">
                                        <p:cTn id="32" dur="500" fill="hold"/>
                                        <p:tgtEl>
                                          <p:spTgt spid="38919">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8919">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8919">
                                            <p:txEl>
                                              <p:pRg st="3" end="3"/>
                                            </p:txEl>
                                          </p:spTgt>
                                        </p:tgtEl>
                                        <p:attrNameLst>
                                          <p:attrName>style.visibility</p:attrName>
                                        </p:attrNameLst>
                                      </p:cBhvr>
                                      <p:to>
                                        <p:strVal val="visible"/>
                                      </p:to>
                                    </p:set>
                                    <p:anim calcmode="lin" valueType="num">
                                      <p:cBhvr additive="base">
                                        <p:cTn id="36" dur="500" fill="hold"/>
                                        <p:tgtEl>
                                          <p:spTgt spid="38919">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89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149">
                                            <p:txEl>
                                              <p:pRg st="2" end="2"/>
                                            </p:txEl>
                                          </p:spTgt>
                                        </p:tgtEl>
                                        <p:attrNameLst>
                                          <p:attrName>style.visibility</p:attrName>
                                        </p:attrNameLst>
                                      </p:cBhvr>
                                      <p:to>
                                        <p:strVal val="visible"/>
                                      </p:to>
                                    </p:set>
                                    <p:anim calcmode="lin" valueType="num">
                                      <p:cBhvr additive="base">
                                        <p:cTn id="42"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149">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6149">
                                            <p:txEl>
                                              <p:pRg st="3" end="3"/>
                                            </p:txEl>
                                          </p:spTgt>
                                        </p:tgtEl>
                                        <p:attrNameLst>
                                          <p:attrName>style.visibility</p:attrName>
                                        </p:attrNameLst>
                                      </p:cBhvr>
                                      <p:to>
                                        <p:strVal val="visible"/>
                                      </p:to>
                                    </p:set>
                                    <p:anim calcmode="lin" valueType="num">
                                      <p:cBhvr additive="base">
                                        <p:cTn id="46" dur="500" fill="hold"/>
                                        <p:tgtEl>
                                          <p:spTgt spid="6149">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149">
                                            <p:txEl>
                                              <p:pRg st="3" end="3"/>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6149">
                                            <p:txEl>
                                              <p:pRg st="4" end="4"/>
                                            </p:txEl>
                                          </p:spTgt>
                                        </p:tgtEl>
                                        <p:attrNameLst>
                                          <p:attrName>style.visibility</p:attrName>
                                        </p:attrNameLst>
                                      </p:cBhvr>
                                      <p:to>
                                        <p:strVal val="visible"/>
                                      </p:to>
                                    </p:set>
                                    <p:anim calcmode="lin" valueType="num">
                                      <p:cBhvr additive="base">
                                        <p:cTn id="50" dur="500" fill="hold"/>
                                        <p:tgtEl>
                                          <p:spTgt spid="6149">
                                            <p:txEl>
                                              <p:pRg st="4" end="4"/>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614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fontScale="90000"/>
          </a:bodyPr>
          <a:lstStyle/>
          <a:p>
            <a:r>
              <a:rPr lang="ru-RU" sz="3600" b="1" i="1" dirty="0" smtClean="0">
                <a:latin typeface="Times New Roman" pitchFamily="18" charset="0"/>
                <a:cs typeface="Times New Roman" pitchFamily="18" charset="0"/>
              </a:rPr>
              <a:t>Ведущая система восприятия. Тип </a:t>
            </a:r>
            <a:endParaRPr lang="ru-RU" sz="36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 y="692697"/>
          <a:ext cx="9144000" cy="5872687"/>
        </p:xfrm>
        <a:graphic>
          <a:graphicData uri="http://schemas.openxmlformats.org/drawingml/2006/table">
            <a:tbl>
              <a:tblPr firstRow="1" bandRow="1">
                <a:tableStyleId>{5C22544A-7EE6-4342-B048-85BDC9FD1C3A}</a:tableStyleId>
              </a:tblPr>
              <a:tblGrid>
                <a:gridCol w="1691681"/>
                <a:gridCol w="4032448"/>
                <a:gridCol w="3419871"/>
              </a:tblGrid>
              <a:tr h="360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Тип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Особенности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Рекомендации 	</a:t>
                      </a:r>
                      <a:endParaRPr lang="ru-RU" dirty="0">
                        <a:latin typeface="Times New Roman" pitchFamily="18" charset="0"/>
                        <a:cs typeface="Times New Roman" pitchFamily="18" charset="0"/>
                      </a:endParaRPr>
                    </a:p>
                  </a:txBody>
                  <a:tcPr/>
                </a:tc>
              </a:tr>
              <a:tr h="2946607">
                <a:tc>
                  <a:txBody>
                    <a:bodyPr/>
                    <a:lstStyle/>
                    <a:p>
                      <a:r>
                        <a:rPr lang="ru-RU" sz="1800" b="1" kern="1200" baseline="0" dirty="0" err="1" smtClean="0">
                          <a:solidFill>
                            <a:schemeClr val="dk1"/>
                          </a:solidFill>
                          <a:latin typeface="Times New Roman" pitchFamily="18" charset="0"/>
                          <a:ea typeface="+mn-ea"/>
                          <a:cs typeface="Times New Roman" pitchFamily="18" charset="0"/>
                        </a:rPr>
                        <a:t>Кинестети-ческий</a:t>
                      </a:r>
                      <a:r>
                        <a:rPr lang="ru-RU" sz="1800" b="1" kern="1200" baseline="0" dirty="0" smtClean="0">
                          <a:solidFill>
                            <a:schemeClr val="dk1"/>
                          </a:solidFill>
                          <a:latin typeface="Times New Roman" pitchFamily="18" charset="0"/>
                          <a:ea typeface="+mn-ea"/>
                          <a:cs typeface="Times New Roman" pitchFamily="18" charset="0"/>
                        </a:rPr>
                        <a:t> 	</a:t>
                      </a:r>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Отвечает на физическое поощрение. При общении стоит близко, касается людей. Обилие движений, много жестикулирует. Раннее физическое развитие. Лучше обучается делая. При чтении водит пальцами. Подбородок держит вниз, голос может быть довольно низким. Хорошо помнит общее впечатление о событии</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Решение задач с использованием предметов, игры и соревнования, в проведении экспериментов, самостоятельная работа с демонстрационной техникой, разыгрывание по ролям, </a:t>
                      </a:r>
                      <a:r>
                        <a:rPr lang="ru-RU" sz="1800" b="0" kern="1200" baseline="0" dirty="0" err="1" smtClean="0">
                          <a:solidFill>
                            <a:schemeClr val="dk1"/>
                          </a:solidFill>
                          <a:latin typeface="Times New Roman" pitchFamily="18" charset="0"/>
                          <a:ea typeface="+mn-ea"/>
                          <a:cs typeface="Times New Roman" pitchFamily="18" charset="0"/>
                        </a:rPr>
                        <a:t>жела-тельны</a:t>
                      </a:r>
                      <a:r>
                        <a:rPr lang="ru-RU" sz="1800" b="0" kern="1200" baseline="0" dirty="0" smtClean="0">
                          <a:solidFill>
                            <a:schemeClr val="dk1"/>
                          </a:solidFill>
                          <a:latin typeface="Times New Roman" pitchFamily="18" charset="0"/>
                          <a:ea typeface="+mn-ea"/>
                          <a:cs typeface="Times New Roman" pitchFamily="18" charset="0"/>
                        </a:rPr>
                        <a:t> группы с переменным составом. </a:t>
                      </a:r>
                    </a:p>
                    <a:p>
                      <a:r>
                        <a:rPr lang="ru-RU" sz="1800" b="1" kern="1200" baseline="0" dirty="0" smtClean="0">
                          <a:solidFill>
                            <a:schemeClr val="dk1"/>
                          </a:solidFill>
                          <a:latin typeface="Times New Roman" pitchFamily="18" charset="0"/>
                          <a:ea typeface="+mn-ea"/>
                          <a:cs typeface="Times New Roman" pitchFamily="18" charset="0"/>
                        </a:rPr>
                        <a:t>Тип теста - демонстрация / ролевая игр </a:t>
                      </a:r>
                      <a:r>
                        <a:rPr lang="ru-RU" sz="1800" b="0" kern="1200" baseline="0" dirty="0" smtClean="0">
                          <a:solidFill>
                            <a:schemeClr val="dk1"/>
                          </a:solidFill>
                          <a:latin typeface="Times New Roman" pitchFamily="18" charset="0"/>
                          <a:ea typeface="+mn-ea"/>
                          <a:cs typeface="Times New Roman" pitchFamily="18" charset="0"/>
                        </a:rPr>
                        <a:t>	</a:t>
                      </a:r>
                      <a:endParaRPr lang="ru-RU" b="0" dirty="0">
                        <a:latin typeface="Times New Roman" pitchFamily="18" charset="0"/>
                        <a:cs typeface="Times New Roman" pitchFamily="18" charset="0"/>
                      </a:endParaRPr>
                    </a:p>
                  </a:txBody>
                  <a:tcPr/>
                </a:tc>
              </a:tr>
              <a:tr h="430278">
                <a:tc>
                  <a:txBody>
                    <a:bodyPr/>
                    <a:lstStyle/>
                    <a:p>
                      <a:r>
                        <a:rPr lang="ru-RU" sz="1800" b="1" kern="1200" baseline="0" dirty="0" err="1" smtClean="0">
                          <a:solidFill>
                            <a:schemeClr val="dk1"/>
                          </a:solidFill>
                          <a:latin typeface="Times New Roman" pitchFamily="18" charset="0"/>
                          <a:ea typeface="+mn-ea"/>
                          <a:cs typeface="Times New Roman" pitchFamily="18" charset="0"/>
                        </a:rPr>
                        <a:t>Аудиальный</a:t>
                      </a:r>
                      <a:r>
                        <a:rPr lang="ru-RU" sz="1800" b="1" kern="1200" baseline="0" dirty="0" smtClean="0">
                          <a:solidFill>
                            <a:schemeClr val="dk1"/>
                          </a:solidFill>
                          <a:latin typeface="Times New Roman" pitchFamily="18" charset="0"/>
                          <a:ea typeface="+mn-ea"/>
                          <a:cs typeface="Times New Roman" pitchFamily="18" charset="0"/>
                        </a:rPr>
                        <a:t> </a:t>
                      </a:r>
                      <a:r>
                        <a:rPr lang="ru-RU" sz="1800" b="1" kern="1200" baseline="0" dirty="0" smtClean="0">
                          <a:solidFill>
                            <a:schemeClr val="dk1"/>
                          </a:solidFill>
                          <a:latin typeface="+mn-lt"/>
                          <a:ea typeface="+mn-ea"/>
                          <a:cs typeface="+mn-cs"/>
                        </a:rPr>
                        <a:t>		</a:t>
                      </a:r>
                      <a:r>
                        <a:rPr lang="ru-RU" sz="1800" kern="1200" baseline="0" dirty="0" smtClean="0">
                          <a:solidFill>
                            <a:schemeClr val="dk1"/>
                          </a:solidFill>
                          <a:latin typeface="+mn-lt"/>
                          <a:ea typeface="+mn-ea"/>
                          <a:cs typeface="+mn-cs"/>
                        </a:rPr>
                        <a:t>	</a:t>
                      </a:r>
                    </a:p>
                    <a:p>
                      <a:endParaRPr lang="ru-RU" dirty="0"/>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Легко отвлекается, легко повторяет услышанное. Задумавшись, разговаривает сам с собой, шевелит губами при чтении, проговаривая слова. Говорит ритмически. Предпочитает счет и письмо. В группе часто бывает самым разговорчивым, любит дискуссии. Чувствителен к интонации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Диалоговый режим. Работа с аудиозаписями и видеофильмами, устные задачи. </a:t>
                      </a:r>
                    </a:p>
                    <a:p>
                      <a:r>
                        <a:rPr lang="ru-RU" sz="1800" b="1" kern="1200" baseline="0" dirty="0" smtClean="0">
                          <a:solidFill>
                            <a:schemeClr val="dk1"/>
                          </a:solidFill>
                          <a:latin typeface="Times New Roman" pitchFamily="18" charset="0"/>
                          <a:ea typeface="+mn-ea"/>
                          <a:cs typeface="Times New Roman" pitchFamily="18" charset="0"/>
                        </a:rPr>
                        <a:t>Тип теста - устный ответ </a:t>
                      </a:r>
                      <a:endParaRPr lang="ru-RU"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79511" y="332657"/>
          <a:ext cx="8964489" cy="6137818"/>
        </p:xfrm>
        <a:graphic>
          <a:graphicData uri="http://schemas.openxmlformats.org/drawingml/2006/table">
            <a:tbl>
              <a:tblPr firstRow="1" bandRow="1">
                <a:tableStyleId>{5C22544A-7EE6-4342-B048-85BDC9FD1C3A}</a:tableStyleId>
              </a:tblPr>
              <a:tblGrid>
                <a:gridCol w="1872209"/>
                <a:gridCol w="4104117"/>
                <a:gridCol w="2988163"/>
              </a:tblGrid>
              <a:tr h="2327158">
                <a:tc>
                  <a:txBody>
                    <a:bodyPr/>
                    <a:lstStyle/>
                    <a:p>
                      <a:r>
                        <a:rPr lang="ru-RU" sz="1800" b="1" kern="1200" baseline="0" dirty="0" smtClean="0">
                          <a:solidFill>
                            <a:schemeClr val="lt1"/>
                          </a:solidFill>
                          <a:latin typeface="Times New Roman" pitchFamily="18" charset="0"/>
                          <a:ea typeface="+mn-ea"/>
                          <a:cs typeface="Times New Roman" pitchFamily="18" charset="0"/>
                        </a:rPr>
                        <a:t>Визуальный 	</a:t>
                      </a:r>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lt1"/>
                          </a:solidFill>
                          <a:latin typeface="Times New Roman" pitchFamily="18" charset="0"/>
                          <a:ea typeface="+mn-ea"/>
                          <a:cs typeface="Times New Roman" pitchFamily="18" charset="0"/>
                        </a:rPr>
                        <a:t>Организован, наблюдателен, как правило, спокойный. С трудом понимает словесные инструкции (переспрашивает), при этом - хороший рассказчик. Хорошо помнит то, что видел. При разговоре подбородок держит вверх, голос может быть высоким. Имеет живую, образную фантазию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lt1"/>
                          </a:solidFill>
                          <a:latin typeface="Times New Roman" pitchFamily="18" charset="0"/>
                          <a:ea typeface="+mn-ea"/>
                          <a:cs typeface="Times New Roman" pitchFamily="18" charset="0"/>
                        </a:rPr>
                        <a:t>Чтение с доски, чтение статей, видеофильмы. </a:t>
                      </a:r>
                    </a:p>
                    <a:p>
                      <a:r>
                        <a:rPr lang="ru-RU" sz="1800" b="1" kern="1200" baseline="0" dirty="0" smtClean="0">
                          <a:solidFill>
                            <a:schemeClr val="lt1"/>
                          </a:solidFill>
                          <a:latin typeface="Times New Roman" pitchFamily="18" charset="0"/>
                          <a:ea typeface="+mn-ea"/>
                          <a:cs typeface="Times New Roman" pitchFamily="18" charset="0"/>
                        </a:rPr>
                        <a:t>Тип теста -письменный ответ </a:t>
                      </a:r>
                      <a:r>
                        <a:rPr lang="ru-RU" sz="1800" b="0" kern="1200" baseline="0" dirty="0" smtClean="0">
                          <a:solidFill>
                            <a:schemeClr val="lt1"/>
                          </a:solidFill>
                          <a:latin typeface="Times New Roman" pitchFamily="18" charset="0"/>
                          <a:ea typeface="+mn-ea"/>
                          <a:cs typeface="Times New Roman" pitchFamily="18" charset="0"/>
                        </a:rPr>
                        <a:t>	</a:t>
                      </a:r>
                    </a:p>
                    <a:p>
                      <a:endParaRPr lang="ru-RU" b="0" dirty="0">
                        <a:latin typeface="Times New Roman" pitchFamily="18" charset="0"/>
                        <a:cs typeface="Times New Roman" pitchFamily="18" charset="0"/>
                      </a:endParaRPr>
                    </a:p>
                  </a:txBody>
                  <a:tcPr/>
                </a:tc>
              </a:tr>
              <a:tr h="3577498">
                <a:tc>
                  <a:txBody>
                    <a:bodyPr/>
                    <a:lstStyle/>
                    <a:p>
                      <a:r>
                        <a:rPr lang="ru-RU" sz="1800" b="1" kern="1200" baseline="0" dirty="0" smtClean="0">
                          <a:solidFill>
                            <a:schemeClr val="dk1"/>
                          </a:solidFill>
                          <a:latin typeface="Times New Roman" pitchFamily="18" charset="0"/>
                          <a:ea typeface="+mn-ea"/>
                          <a:cs typeface="Times New Roman" pitchFamily="18" charset="0"/>
                        </a:rPr>
                        <a:t>Дискретный </a:t>
                      </a:r>
                    </a:p>
                    <a:p>
                      <a:r>
                        <a:rPr lang="ru-RU" sz="1800" b="1" kern="1200" baseline="0" dirty="0" smtClean="0">
                          <a:solidFill>
                            <a:schemeClr val="dk1"/>
                          </a:solidFill>
                          <a:latin typeface="Times New Roman" pitchFamily="18" charset="0"/>
                          <a:ea typeface="+mn-ea"/>
                          <a:cs typeface="Times New Roman" pitchFamily="18" charset="0"/>
                        </a:rPr>
                        <a:t>(гармоничный) 	</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baseline="0" dirty="0" smtClean="0">
                          <a:solidFill>
                            <a:schemeClr val="dk1"/>
                          </a:solidFill>
                          <a:latin typeface="Times New Roman" pitchFamily="18" charset="0"/>
                          <a:ea typeface="+mn-ea"/>
                          <a:cs typeface="Times New Roman" pitchFamily="18" charset="0"/>
                        </a:rPr>
                        <a:t>Логически ориентированный. Говорит монотонно и занудно, использует много специальных </a:t>
                      </a:r>
                      <a:r>
                        <a:rPr lang="ru-RU" sz="1800" b="0" kern="1200" baseline="0" dirty="0" err="1" smtClean="0">
                          <a:solidFill>
                            <a:schemeClr val="dk1"/>
                          </a:solidFill>
                          <a:latin typeface="Times New Roman" pitchFamily="18" charset="0"/>
                          <a:ea typeface="+mn-ea"/>
                          <a:cs typeface="Times New Roman" pitchFamily="18" charset="0"/>
                        </a:rPr>
                        <a:t>терми-нов</a:t>
                      </a:r>
                      <a:r>
                        <a:rPr lang="ru-RU" sz="1800" b="0" kern="1200" baseline="0" dirty="0" smtClean="0">
                          <a:solidFill>
                            <a:schemeClr val="dk1"/>
                          </a:solidFill>
                          <a:latin typeface="Times New Roman" pitchFamily="18" charset="0"/>
                          <a:ea typeface="+mn-ea"/>
                          <a:cs typeface="Times New Roman" pitchFamily="18" charset="0"/>
                        </a:rPr>
                        <a:t>. При общении не любит, чтобы его касались, не смотрит в глаза. Жестикулирует очень мало. Юмора не понимает. Упорен, целеустремлен. Хороший исполнитель. Для общения закрыт 		</a:t>
                      </a:r>
                    </a:p>
                    <a:p>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Рассуждения, доказательства, анализ, мозговой штурм, </a:t>
                      </a:r>
                      <a:r>
                        <a:rPr lang="ru-RU" sz="1800" b="0" kern="1200" baseline="0" dirty="0" err="1" smtClean="0">
                          <a:solidFill>
                            <a:schemeClr val="dk1"/>
                          </a:solidFill>
                          <a:latin typeface="Times New Roman" pitchFamily="18" charset="0"/>
                          <a:ea typeface="+mn-ea"/>
                          <a:cs typeface="Times New Roman" pitchFamily="18" charset="0"/>
                        </a:rPr>
                        <a:t>прове-дение</a:t>
                      </a:r>
                      <a:r>
                        <a:rPr lang="ru-RU" sz="1800" b="0" kern="1200" baseline="0" dirty="0" smtClean="0">
                          <a:solidFill>
                            <a:schemeClr val="dk1"/>
                          </a:solidFill>
                          <a:latin typeface="Times New Roman" pitchFamily="18" charset="0"/>
                          <a:ea typeface="+mn-ea"/>
                          <a:cs typeface="Times New Roman" pitchFamily="18" charset="0"/>
                        </a:rPr>
                        <a:t> эксперимента и определение результатов задания. </a:t>
                      </a:r>
                    </a:p>
                    <a:p>
                      <a:r>
                        <a:rPr lang="ru-RU" sz="1800" b="0" kern="1200" baseline="0" dirty="0" smtClean="0">
                          <a:solidFill>
                            <a:schemeClr val="dk1"/>
                          </a:solidFill>
                          <a:latin typeface="Times New Roman" pitchFamily="18" charset="0"/>
                          <a:ea typeface="+mn-ea"/>
                          <a:cs typeface="Times New Roman" pitchFamily="18" charset="0"/>
                        </a:rPr>
                        <a:t>Предпочтительна работа в одиночку. </a:t>
                      </a:r>
                    </a:p>
                    <a:p>
                      <a:r>
                        <a:rPr lang="ru-RU" sz="1800" b="1" kern="1200" baseline="0" dirty="0" smtClean="0">
                          <a:solidFill>
                            <a:schemeClr val="dk1"/>
                          </a:solidFill>
                          <a:latin typeface="Times New Roman" pitchFamily="18" charset="0"/>
                          <a:ea typeface="+mn-ea"/>
                          <a:cs typeface="Times New Roman" pitchFamily="18" charset="0"/>
                        </a:rPr>
                        <a:t>Тип теста -решение каких-либо задач </a:t>
                      </a:r>
                      <a:endParaRPr lang="ru-RU"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b="1" i="1" dirty="0" smtClean="0">
                <a:latin typeface="Times New Roman" pitchFamily="18" charset="0"/>
                <a:cs typeface="Times New Roman" pitchFamily="18" charset="0"/>
              </a:rPr>
              <a:t>Тип нервной деятельности </a:t>
            </a:r>
            <a:endParaRPr lang="ru-RU" sz="3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 y="908720"/>
          <a:ext cx="9144000" cy="5884491"/>
        </p:xfrm>
        <a:graphic>
          <a:graphicData uri="http://schemas.openxmlformats.org/drawingml/2006/table">
            <a:tbl>
              <a:tblPr firstRow="1" bandRow="1">
                <a:tableStyleId>{5C22544A-7EE6-4342-B048-85BDC9FD1C3A}</a:tableStyleId>
              </a:tblPr>
              <a:tblGrid>
                <a:gridCol w="1403649"/>
                <a:gridCol w="3384376"/>
                <a:gridCol w="4355975"/>
              </a:tblGrid>
              <a:tr h="411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Тип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Особенности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Рекомендации </a:t>
                      </a:r>
                      <a:endParaRPr lang="ru-RU" dirty="0">
                        <a:latin typeface="Times New Roman" pitchFamily="18" charset="0"/>
                        <a:cs typeface="Times New Roman" pitchFamily="18" charset="0"/>
                      </a:endParaRPr>
                    </a:p>
                  </a:txBody>
                  <a:tcPr/>
                </a:tc>
              </a:tr>
              <a:tr h="1221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Сильный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Высокий темп деятельности приходится на начало урока и постепенно снижается </a:t>
                      </a:r>
                      <a:endParaRPr lang="ru-RU" b="0" dirty="0">
                        <a:latin typeface="Times New Roman" pitchFamily="18" charset="0"/>
                        <a:cs typeface="Times New Roman" pitchFamily="18" charset="0"/>
                      </a:endParaRPr>
                    </a:p>
                  </a:txBody>
                  <a:tcPr/>
                </a:tc>
                <a:tc rowSpan="2">
                  <a:txBody>
                    <a:bodyPr/>
                    <a:lstStyle/>
                    <a:p>
                      <a:r>
                        <a:rPr lang="ru-RU" sz="1800" b="0" kern="1200" baseline="0" dirty="0" smtClean="0">
                          <a:solidFill>
                            <a:schemeClr val="dk1"/>
                          </a:solidFill>
                          <a:latin typeface="Times New Roman" pitchFamily="18" charset="0"/>
                          <a:ea typeface="+mn-ea"/>
                          <a:cs typeface="Times New Roman" pitchFamily="18" charset="0"/>
                        </a:rPr>
                        <a:t>■ Использовать оценки как ориентирующий фактор, повышающий продуктивность работы. </a:t>
                      </a:r>
                    </a:p>
                    <a:p>
                      <a:r>
                        <a:rPr lang="ru-RU" sz="1800" b="0" kern="1200" baseline="0" dirty="0" smtClean="0">
                          <a:solidFill>
                            <a:schemeClr val="dk1"/>
                          </a:solidFill>
                          <a:latin typeface="Times New Roman" pitchFamily="18" charset="0"/>
                          <a:ea typeface="+mn-ea"/>
                          <a:cs typeface="Times New Roman" pitchFamily="18" charset="0"/>
                        </a:rPr>
                        <a:t>■ Следить, чтобы деятельность не была монотонной, не предлагать </a:t>
                      </a:r>
                    </a:p>
                    <a:p>
                      <a:r>
                        <a:rPr lang="ru-RU" sz="1800" b="0" kern="1200" baseline="0" dirty="0" smtClean="0">
                          <a:solidFill>
                            <a:schemeClr val="dk1"/>
                          </a:solidFill>
                          <a:latin typeface="Times New Roman" pitchFamily="18" charset="0"/>
                          <a:ea typeface="+mn-ea"/>
                          <a:cs typeface="Times New Roman" pitchFamily="18" charset="0"/>
                        </a:rPr>
                        <a:t>однотипных заданий. </a:t>
                      </a:r>
                    </a:p>
                    <a:p>
                      <a:r>
                        <a:rPr lang="ru-RU" sz="1800" b="0" kern="1200" baseline="0" dirty="0" smtClean="0">
                          <a:solidFill>
                            <a:schemeClr val="dk1"/>
                          </a:solidFill>
                          <a:latin typeface="Times New Roman" pitchFamily="18" charset="0"/>
                          <a:ea typeface="+mn-ea"/>
                          <a:cs typeface="Times New Roman" pitchFamily="18" charset="0"/>
                        </a:rPr>
                        <a:t>■ Задания предлагать от легких к трудным 	</a:t>
                      </a:r>
                    </a:p>
                    <a:p>
                      <a:endParaRPr lang="ru-RU" b="0" dirty="0">
                        <a:latin typeface="Times New Roman" pitchFamily="18" charset="0"/>
                        <a:cs typeface="Times New Roman" pitchFamily="18" charset="0"/>
                      </a:endParaRPr>
                    </a:p>
                  </a:txBody>
                  <a:tcPr/>
                </a:tc>
              </a:tr>
              <a:tr h="1214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Средний </a:t>
                      </a:r>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Максимальный темп </a:t>
                      </a:r>
                      <a:r>
                        <a:rPr lang="ru-RU" sz="1800" b="0" kern="1200" baseline="0" dirty="0" err="1" smtClean="0">
                          <a:solidFill>
                            <a:schemeClr val="dk1"/>
                          </a:solidFill>
                          <a:latin typeface="Times New Roman" pitchFamily="18" charset="0"/>
                          <a:ea typeface="+mn-ea"/>
                          <a:cs typeface="Times New Roman" pitchFamily="18" charset="0"/>
                        </a:rPr>
                        <a:t>деятель-ности</a:t>
                      </a:r>
                      <a:r>
                        <a:rPr lang="ru-RU" sz="1800" b="0" kern="1200" baseline="0" dirty="0" smtClean="0">
                          <a:solidFill>
                            <a:schemeClr val="dk1"/>
                          </a:solidFill>
                          <a:latin typeface="Times New Roman" pitchFamily="18" charset="0"/>
                          <a:ea typeface="+mn-ea"/>
                          <a:cs typeface="Times New Roman" pitchFamily="18" charset="0"/>
                        </a:rPr>
                        <a:t> удерживается примерно на одном уровне в течение урока 	</a:t>
                      </a:r>
                      <a:endParaRPr lang="ru-RU" b="0" dirty="0">
                        <a:latin typeface="Times New Roman" pitchFamily="18" charset="0"/>
                        <a:cs typeface="Times New Roman" pitchFamily="18" charset="0"/>
                      </a:endParaRPr>
                    </a:p>
                  </a:txBody>
                  <a:tcPr/>
                </a:tc>
                <a:tc vMerge="1">
                  <a:txBody>
                    <a:bodyPr/>
                    <a:lstStyle/>
                    <a:p>
                      <a:endParaRPr lang="ru-RU" dirty="0"/>
                    </a:p>
                  </a:txBody>
                  <a:tcPr/>
                </a:tc>
              </a:tr>
              <a:tr h="939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err="1" smtClean="0">
                          <a:solidFill>
                            <a:schemeClr val="dk1"/>
                          </a:solidFill>
                          <a:latin typeface="Times New Roman" pitchFamily="18" charset="0"/>
                          <a:ea typeface="+mn-ea"/>
                          <a:cs typeface="Times New Roman" pitchFamily="18" charset="0"/>
                        </a:rPr>
                        <a:t>Средне-слабый</a:t>
                      </a:r>
                      <a:r>
                        <a:rPr lang="ru-RU" sz="1800" b="1" kern="1200" baseline="0" dirty="0" smtClean="0">
                          <a:solidFill>
                            <a:schemeClr val="dk1"/>
                          </a:solidFill>
                          <a:latin typeface="Times New Roman" pitchFamily="18" charset="0"/>
                          <a:ea typeface="+mn-ea"/>
                          <a:cs typeface="Times New Roman" pitchFamily="18" charset="0"/>
                        </a:rPr>
                        <a:t>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Возможно временное снижение темпа из-за утомления 	</a:t>
                      </a:r>
                      <a:endParaRPr lang="ru-RU" b="0" dirty="0">
                        <a:latin typeface="Times New Roman" pitchFamily="18" charset="0"/>
                        <a:cs typeface="Times New Roman" pitchFamily="18" charset="0"/>
                      </a:endParaRPr>
                    </a:p>
                  </a:txBody>
                  <a:tcPr/>
                </a:tc>
                <a:tc rowSpan="2">
                  <a:txBody>
                    <a:bodyPr/>
                    <a:lstStyle/>
                    <a:p>
                      <a:r>
                        <a:rPr lang="ru-RU" sz="1800" b="0" kern="1200" baseline="0" dirty="0" smtClean="0">
                          <a:solidFill>
                            <a:schemeClr val="dk1"/>
                          </a:solidFill>
                          <a:latin typeface="Times New Roman" pitchFamily="18" charset="0"/>
                          <a:ea typeface="+mn-ea"/>
                          <a:cs typeface="Times New Roman" pitchFamily="18" charset="0"/>
                        </a:rPr>
                        <a:t>■ Не ставить учащихся в ситуацию, требующую быстрого ответа, предоставлять достаточно времени на обдумывание и подготовку. </a:t>
                      </a:r>
                    </a:p>
                    <a:p>
                      <a:r>
                        <a:rPr lang="ru-RU" sz="1800" b="0" kern="1200" baseline="0" dirty="0" smtClean="0">
                          <a:solidFill>
                            <a:schemeClr val="dk1"/>
                          </a:solidFill>
                          <a:latin typeface="Times New Roman" pitchFamily="18" charset="0"/>
                          <a:ea typeface="+mn-ea"/>
                          <a:cs typeface="Times New Roman" pitchFamily="18" charset="0"/>
                        </a:rPr>
                        <a:t>■ При возможности предлагать отвечать не в устной, а в письменной форме, давая время для проверки и исправления написанного. </a:t>
                      </a:r>
                    </a:p>
                    <a:p>
                      <a:r>
                        <a:rPr lang="ru-RU" sz="1800" b="0" kern="1200" baseline="0" dirty="0" smtClean="0">
                          <a:solidFill>
                            <a:schemeClr val="dk1"/>
                          </a:solidFill>
                          <a:latin typeface="Times New Roman" pitchFamily="18" charset="0"/>
                          <a:ea typeface="+mn-ea"/>
                          <a:cs typeface="Times New Roman" pitchFamily="18" charset="0"/>
                        </a:rPr>
                        <a:t>■ По возможности спрашивать в начале урока и желательно в начале дня 	</a:t>
                      </a:r>
                    </a:p>
                  </a:txBody>
                  <a:tcPr/>
                </a:tc>
              </a:tr>
              <a:tr h="197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Слабый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Темп работы быстро снижается и остается на низком уровне в течение урока 	</a:t>
                      </a:r>
                      <a:endParaRPr lang="ru-RU" b="0" dirty="0">
                        <a:latin typeface="Times New Roman" pitchFamily="18" charset="0"/>
                        <a:cs typeface="Times New Roman" pitchFamily="18" charset="0"/>
                      </a:endParaRPr>
                    </a:p>
                  </a:txBody>
                  <a:tcPr/>
                </a:tc>
                <a:tc vMerge="1">
                  <a:txBody>
                    <a:bodyPr/>
                    <a:lstStyle/>
                    <a:p>
                      <a:endParaRPr lang="ru-RU" dirty="0"/>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a:bodyPr>
          <a:lstStyle/>
          <a:p>
            <a:r>
              <a:rPr lang="ru-RU" sz="3600" b="1" i="1" dirty="0" smtClean="0">
                <a:latin typeface="Times New Roman" pitchFamily="18" charset="0"/>
                <a:cs typeface="Times New Roman" pitchFamily="18" charset="0"/>
              </a:rPr>
              <a:t>Тип темперамента </a:t>
            </a:r>
            <a:endParaRPr lang="ru-RU" sz="3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620687"/>
          <a:ext cx="9144000" cy="6447519"/>
        </p:xfrm>
        <a:graphic>
          <a:graphicData uri="http://schemas.openxmlformats.org/drawingml/2006/table">
            <a:tbl>
              <a:tblPr firstRow="1" bandRow="1">
                <a:tableStyleId>{5C22544A-7EE6-4342-B048-85BDC9FD1C3A}</a:tableStyleId>
              </a:tblPr>
              <a:tblGrid>
                <a:gridCol w="1547664"/>
                <a:gridCol w="4392488"/>
                <a:gridCol w="3203848"/>
              </a:tblGrid>
              <a:tr h="380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Тип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Особенности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Рекомендации </a:t>
                      </a:r>
                      <a:endParaRPr lang="ru-RU" dirty="0">
                        <a:latin typeface="Times New Roman" pitchFamily="18" charset="0"/>
                        <a:cs typeface="Times New Roman" pitchFamily="18" charset="0"/>
                      </a:endParaRPr>
                    </a:p>
                  </a:txBody>
                  <a:tcPr/>
                </a:tc>
              </a:tr>
              <a:tr h="2624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Холерик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Резкая смена настроений, повышенная эмоциональная реактивность и возбудимость (до вспыльчивости и агрессии). Быстрый темп в движении и речи. Прямолинейность. Способен преодолевать значительные трудности. Наибольшей результативности достигает в деятельности, требующей повышенной реактивности и значительного единовременного напряжения сил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Полезно контролировать деятельность. Недопустимы резкость и несдержанность, так как могут вызвать ответную реакцию. Необходима </a:t>
                      </a:r>
                      <a:r>
                        <a:rPr lang="ru-RU" sz="1800" b="0" kern="1200" baseline="0" dirty="0" err="1" smtClean="0">
                          <a:solidFill>
                            <a:schemeClr val="dk1"/>
                          </a:solidFill>
                          <a:latin typeface="Times New Roman" pitchFamily="18" charset="0"/>
                          <a:ea typeface="+mn-ea"/>
                          <a:cs typeface="Times New Roman" pitchFamily="18" charset="0"/>
                        </a:rPr>
                        <a:t>тре-бовательность</a:t>
                      </a:r>
                      <a:r>
                        <a:rPr lang="ru-RU" sz="1800" b="0" kern="1200" baseline="0" dirty="0" smtClean="0">
                          <a:solidFill>
                            <a:schemeClr val="dk1"/>
                          </a:solidFill>
                          <a:latin typeface="Times New Roman" pitchFamily="18" charset="0"/>
                          <a:ea typeface="+mn-ea"/>
                          <a:cs typeface="Times New Roman" pitchFamily="18" charset="0"/>
                        </a:rPr>
                        <a:t>. Оценка энергичная (допускается отрицательная) 	</a:t>
                      </a:r>
                      <a:endParaRPr lang="ru-RU" b="0" dirty="0">
                        <a:latin typeface="Times New Roman" pitchFamily="18" charset="0"/>
                        <a:cs typeface="Times New Roman" pitchFamily="18" charset="0"/>
                      </a:endParaRPr>
                    </a:p>
                  </a:txBody>
                  <a:tcPr/>
                </a:tc>
              </a:tr>
              <a:tr h="32325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Сангвиник </a:t>
                      </a:r>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Легкая приспособляемость к изменяющимся условиям, повышенная контактность с окружающими. Чувства легко возникают и быстро сменяются. Быстро образуются временные связи, стереотипы подвижны. Способен к быстрому переключению внимания и деятельности. Подходит деятельность, требующая быстрых реакций, значительных усилий, </a:t>
                      </a:r>
                      <a:r>
                        <a:rPr lang="ru-RU" sz="1800" b="0" kern="1200" baseline="0" dirty="0" err="1" smtClean="0">
                          <a:solidFill>
                            <a:schemeClr val="dk1"/>
                          </a:solidFill>
                          <a:latin typeface="Times New Roman" pitchFamily="18" charset="0"/>
                          <a:ea typeface="+mn-ea"/>
                          <a:cs typeface="Times New Roman" pitchFamily="18" charset="0"/>
                        </a:rPr>
                        <a:t>распределенности</a:t>
                      </a:r>
                      <a:r>
                        <a:rPr lang="ru-RU" sz="1800" b="0" kern="1200" baseline="0" dirty="0" smtClean="0">
                          <a:solidFill>
                            <a:schemeClr val="dk1"/>
                          </a:solidFill>
                          <a:latin typeface="Times New Roman" pitchFamily="18" charset="0"/>
                          <a:ea typeface="+mn-ea"/>
                          <a:cs typeface="Times New Roman" pitchFamily="18" charset="0"/>
                        </a:rPr>
                        <a:t> внимания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Непрерывно ставить новые, интересные задачи, требующие сосредоточения и напряжения. Необходимо постоянно включать в активную деятельность и систематически поощрять его усилия </a:t>
                      </a:r>
                      <a:endParaRPr lang="ru-RU"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 y="0"/>
          <a:ext cx="9144000" cy="6217920"/>
        </p:xfrm>
        <a:graphic>
          <a:graphicData uri="http://schemas.openxmlformats.org/drawingml/2006/table">
            <a:tbl>
              <a:tblPr firstRow="1" bandRow="1">
                <a:tableStyleId>{5C22544A-7EE6-4342-B048-85BDC9FD1C3A}</a:tableStyleId>
              </a:tblPr>
              <a:tblGrid>
                <a:gridCol w="1619671"/>
                <a:gridCol w="4476329"/>
                <a:gridCol w="3048000"/>
              </a:tblGrid>
              <a:tr h="2780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Флегматик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lt1"/>
                          </a:solidFill>
                          <a:latin typeface="Times New Roman" pitchFamily="18" charset="0"/>
                          <a:ea typeface="+mn-ea"/>
                          <a:cs typeface="Times New Roman" pitchFamily="18" charset="0"/>
                        </a:rPr>
                        <a:t>Реакции замедленные, настроение устойчиво. Проявляет настойчивость в доведении дела до конца. Переключение внимания и деятельность несколько замедлены. Стереотипы мало подвижны, и поведение в ряде случаев недостаточно гибко. Наиболее успешен в деятельности, где требуется равномерное напряжение сил, усидчивость, устойчивость внимания и большое терпение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lt1"/>
                          </a:solidFill>
                          <a:latin typeface="Times New Roman" pitchFamily="18" charset="0"/>
                          <a:ea typeface="+mn-ea"/>
                          <a:cs typeface="Times New Roman" pitchFamily="18" charset="0"/>
                        </a:rPr>
                        <a:t>Нужно вовлечь его в активную деятельность и заинтересовать. Он требует к себе систематического внимания. Его нельзя быстро переключать с одной задачи на другую </a:t>
                      </a:r>
                      <a:endParaRPr lang="ru-RU" b="0" dirty="0">
                        <a:latin typeface="Times New Roman" pitchFamily="18" charset="0"/>
                        <a:cs typeface="Times New Roman" pitchFamily="18" charset="0"/>
                      </a:endParaRPr>
                    </a:p>
                  </a:txBody>
                  <a:tcPr/>
                </a:tc>
              </a:tr>
              <a:tr h="4843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dk1"/>
                          </a:solidFill>
                          <a:latin typeface="Times New Roman" pitchFamily="18" charset="0"/>
                          <a:ea typeface="+mn-ea"/>
                          <a:cs typeface="Times New Roman" pitchFamily="18" charset="0"/>
                        </a:rPr>
                        <a:t>Меланхолик 		</a:t>
                      </a:r>
                    </a:p>
                    <a:p>
                      <a:endParaRPr lang="ru-RU"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Повышенная ранимость, склонность к глубоким переживаниям. Чувства легко возникают, плохо сдерживаются, внешне отчетливо видны. Сильные внешние воздействия затрудняют его деятельность. Он </a:t>
                      </a:r>
                      <a:r>
                        <a:rPr lang="ru-RU" sz="1800" b="0" kern="1200" baseline="0" dirty="0" err="1" smtClean="0">
                          <a:solidFill>
                            <a:schemeClr val="dk1"/>
                          </a:solidFill>
                          <a:latin typeface="Times New Roman" pitchFamily="18" charset="0"/>
                          <a:ea typeface="+mn-ea"/>
                          <a:cs typeface="Times New Roman" pitchFamily="18" charset="0"/>
                        </a:rPr>
                        <a:t>интровертирован</a:t>
                      </a:r>
                      <a:r>
                        <a:rPr lang="ru-RU" sz="1800" b="0" kern="1200" baseline="0" dirty="0" smtClean="0">
                          <a:solidFill>
                            <a:schemeClr val="dk1"/>
                          </a:solidFill>
                          <a:latin typeface="Times New Roman" pitchFamily="18" charset="0"/>
                          <a:ea typeface="+mn-ea"/>
                          <a:cs typeface="Times New Roman" pitchFamily="18" charset="0"/>
                        </a:rPr>
                        <a:t>, застенчив, робок, нерешителен. В благоприятной обстановке достигает значительных успехов в деятельности, требующей повышенной чувствительности и точности. Малоустойчив к трудным ситуациям, более расположен к нервно-психическому срыву </a:t>
                      </a:r>
                      <a:endParaRPr lang="ru-RU" b="0" dirty="0">
                        <a:latin typeface="Times New Roman" pitchFamily="18" charset="0"/>
                        <a:cs typeface="Times New Roman" pitchFamily="18" charset="0"/>
                      </a:endParaRPr>
                    </a:p>
                  </a:txBody>
                  <a:tcPr/>
                </a:tc>
                <a:tc>
                  <a:txBody>
                    <a:bodyPr/>
                    <a:lstStyle/>
                    <a:p>
                      <a:r>
                        <a:rPr lang="ru-RU" sz="1800" b="0" kern="1200" baseline="0" dirty="0" smtClean="0">
                          <a:solidFill>
                            <a:schemeClr val="dk1"/>
                          </a:solidFill>
                          <a:latin typeface="Times New Roman" pitchFamily="18" charset="0"/>
                          <a:ea typeface="+mn-ea"/>
                          <a:cs typeface="Times New Roman" pitchFamily="18" charset="0"/>
                        </a:rPr>
                        <a:t>Недопустимы не только резкость и грубость, но и просто повышенный тон, ирония. К нему нужно проявлять особое внимание, вовремя похвалить за проявленные успехи. Отрицательную оценку следует смягчить 	</a:t>
                      </a:r>
                      <a:endParaRPr lang="ru-RU" b="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76872"/>
            <a:ext cx="8229600" cy="2232248"/>
          </a:xfrm>
        </p:spPr>
        <p:style>
          <a:lnRef idx="1">
            <a:schemeClr val="accent1"/>
          </a:lnRef>
          <a:fillRef idx="2">
            <a:schemeClr val="accent1"/>
          </a:fillRef>
          <a:effectRef idx="1">
            <a:schemeClr val="accent1"/>
          </a:effectRef>
          <a:fontRef idx="minor">
            <a:schemeClr val="dk1"/>
          </a:fontRef>
        </p:style>
        <p:txBody>
          <a:bodyPr>
            <a:normAutofit/>
          </a:bodyPr>
          <a:lstStyle/>
          <a:p>
            <a:r>
              <a:rPr lang="ru-RU" b="1" dirty="0" smtClean="0">
                <a:latin typeface="Times New Roman" pitchFamily="18" charset="0"/>
                <a:cs typeface="Times New Roman" pitchFamily="18" charset="0"/>
              </a:rPr>
              <a:t>ХАРАКТЕРИСТИКА ТИПОВ МОЗГОВОЙ ОРГАНИЗАЦИИ</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1143000"/>
          </a:xfrm>
        </p:spPr>
        <p:txBody>
          <a:bodyPr>
            <a:noAutofit/>
          </a:bodyPr>
          <a:lstStyle/>
          <a:p>
            <a:r>
              <a:rPr lang="ru-RU" sz="3200" b="1" i="1" dirty="0" smtClean="0">
                <a:latin typeface="Times New Roman" pitchFamily="18" charset="0"/>
                <a:cs typeface="Times New Roman" pitchFamily="18" charset="0"/>
              </a:rPr>
              <a:t>Различение учеников по функциональной асимметрии полушарий головного мозга </a:t>
            </a:r>
            <a:br>
              <a:rPr lang="ru-RU" sz="3200" b="1" i="1" dirty="0" smtClean="0">
                <a:latin typeface="Times New Roman" pitchFamily="18" charset="0"/>
                <a:cs typeface="Times New Roman" pitchFamily="18" charset="0"/>
              </a:rPr>
            </a:br>
            <a:r>
              <a:rPr lang="ru-RU" sz="3200" i="1" dirty="0" smtClean="0">
                <a:latin typeface="Times New Roman" pitchFamily="18" charset="0"/>
                <a:cs typeface="Times New Roman" pitchFamily="18" charset="0"/>
              </a:rPr>
              <a:t>(по </a:t>
            </a:r>
            <a:r>
              <a:rPr lang="ru-RU" sz="3200" i="1" dirty="0" err="1" smtClean="0">
                <a:latin typeface="Times New Roman" pitchFamily="18" charset="0"/>
                <a:cs typeface="Times New Roman" pitchFamily="18" charset="0"/>
              </a:rPr>
              <a:t>М.Гриндеру</a:t>
            </a:r>
            <a:r>
              <a:rPr lang="ru-RU" sz="3200" i="1"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0" y="1600201"/>
          <a:ext cx="9144000" cy="4945335"/>
        </p:xfrm>
        <a:graphic>
          <a:graphicData uri="http://schemas.openxmlformats.org/drawingml/2006/table">
            <a:tbl>
              <a:tblPr firstRow="1" bandRow="1">
                <a:tableStyleId>{5C22544A-7EE6-4342-B048-85BDC9FD1C3A}</a:tableStyleId>
              </a:tblPr>
              <a:tblGrid>
                <a:gridCol w="4355976"/>
                <a:gridCol w="4788024"/>
              </a:tblGrid>
              <a:tr h="348960">
                <a:tc>
                  <a:txBody>
                    <a:bodyPr/>
                    <a:lstStyle/>
                    <a:p>
                      <a:r>
                        <a:rPr lang="ru-RU" sz="1800" b="1" kern="1200" baseline="0" dirty="0" err="1" smtClean="0">
                          <a:solidFill>
                            <a:schemeClr val="lt1"/>
                          </a:solidFill>
                          <a:latin typeface="Times New Roman" pitchFamily="18" charset="0"/>
                          <a:ea typeface="+mn-ea"/>
                          <a:cs typeface="Times New Roman" pitchFamily="18" charset="0"/>
                        </a:rPr>
                        <a:t>Левополушарный</a:t>
                      </a:r>
                      <a:r>
                        <a:rPr lang="ru-RU" sz="1800" b="1" kern="1200" baseline="0" dirty="0" smtClean="0">
                          <a:solidFill>
                            <a:schemeClr val="lt1"/>
                          </a:solidFill>
                          <a:latin typeface="Times New Roman" pitchFamily="18" charset="0"/>
                          <a:ea typeface="+mn-ea"/>
                          <a:cs typeface="Times New Roman" pitchFamily="18" charset="0"/>
                        </a:rPr>
                        <a:t>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Правополушарный</a:t>
                      </a:r>
                      <a:endParaRPr lang="ru-RU" dirty="0">
                        <a:latin typeface="Times New Roman" pitchFamily="18" charset="0"/>
                        <a:cs typeface="Times New Roman" pitchFamily="18" charset="0"/>
                      </a:endParaRPr>
                    </a:p>
                  </a:txBody>
                  <a:tcPr/>
                </a:tc>
              </a:tr>
              <a:tr h="348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Видит символы (слова, буквы)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Видит конкретные объекты 	</a:t>
                      </a:r>
                      <a:endParaRPr lang="ru-RU" dirty="0">
                        <a:latin typeface="Times New Roman" pitchFamily="18" charset="0"/>
                        <a:cs typeface="Times New Roman" pitchFamily="18" charset="0"/>
                      </a:endParaRPr>
                    </a:p>
                  </a:txBody>
                  <a:tcPr/>
                </a:tc>
              </a:tr>
              <a:tr h="348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Преуспевает в чтении, алгебре, языке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Преуспевает в геометрии 	</a:t>
                      </a:r>
                      <a:endParaRPr lang="ru-RU" dirty="0">
                        <a:latin typeface="Times New Roman" pitchFamily="18" charset="0"/>
                        <a:cs typeface="Times New Roman" pitchFamily="18" charset="0"/>
                      </a:endParaRPr>
                    </a:p>
                  </a:txBody>
                  <a:tcPr/>
                </a:tc>
              </a:tr>
              <a:tr h="610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Любит информацию в письменной форме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Любит информацию в виде графиков, карт, демонстраций, наукоемких таблиц </a:t>
                      </a:r>
                      <a:endParaRPr lang="ru-RU" dirty="0">
                        <a:latin typeface="Times New Roman" pitchFamily="18" charset="0"/>
                        <a:cs typeface="Times New Roman" pitchFamily="18" charset="0"/>
                      </a:endParaRPr>
                    </a:p>
                  </a:txBody>
                  <a:tcPr/>
                </a:tc>
              </a:tr>
              <a:tr h="610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Испытывает дискомфорт с неясными незавершенными инструкциями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Не принимает авторитарность 	</a:t>
                      </a:r>
                      <a:endParaRPr lang="ru-RU" dirty="0">
                        <a:latin typeface="Times New Roman" pitchFamily="18" charset="0"/>
                        <a:cs typeface="Times New Roman" pitchFamily="18" charset="0"/>
                      </a:endParaRPr>
                    </a:p>
                  </a:txBody>
                  <a:tcPr/>
                </a:tc>
              </a:tr>
              <a:tr h="610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Повторяет фактическую информацию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Любит самостоятельный выбор. Использует интуицию </a:t>
                      </a:r>
                      <a:endParaRPr lang="ru-RU" dirty="0">
                        <a:latin typeface="Times New Roman" pitchFamily="18" charset="0"/>
                        <a:cs typeface="Times New Roman" pitchFamily="18" charset="0"/>
                      </a:endParaRPr>
                    </a:p>
                  </a:txBody>
                  <a:tcPr/>
                </a:tc>
              </a:tr>
              <a:tr h="348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Любит проверять работу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Не любит проверять работу 	</a:t>
                      </a:r>
                      <a:endParaRPr lang="ru-RU" dirty="0">
                        <a:latin typeface="Times New Roman" pitchFamily="18" charset="0"/>
                        <a:cs typeface="Times New Roman" pitchFamily="18" charset="0"/>
                      </a:endParaRPr>
                    </a:p>
                  </a:txBody>
                  <a:tcPr/>
                </a:tc>
              </a:tr>
              <a:tr h="348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Фокусирован вовнутрь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Фокусирован на внешнее 	</a:t>
                      </a:r>
                      <a:endParaRPr lang="ru-RU" dirty="0">
                        <a:latin typeface="Times New Roman" pitchFamily="18" charset="0"/>
                        <a:cs typeface="Times New Roman" pitchFamily="18" charset="0"/>
                      </a:endParaRPr>
                    </a:p>
                  </a:txBody>
                  <a:tcPr/>
                </a:tc>
              </a:tr>
              <a:tr h="5562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Анализирует от части к целому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Анализирует от целого к части </a:t>
                      </a:r>
                      <a:endParaRPr lang="ru-RU" dirty="0">
                        <a:latin typeface="Times New Roman" pitchFamily="18" charset="0"/>
                        <a:cs typeface="Times New Roman" pitchFamily="18" charset="0"/>
                      </a:endParaRPr>
                    </a:p>
                  </a:txBody>
                  <a:tcPr/>
                </a:tc>
              </a:tr>
              <a:tr h="5562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Предпочитает сначала чтение, потом фильм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Любит смотреть фильм до чтения книги </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188640"/>
          <a:ext cx="8964488" cy="6412629"/>
        </p:xfrm>
        <a:graphic>
          <a:graphicData uri="http://schemas.openxmlformats.org/drawingml/2006/table">
            <a:tbl>
              <a:tblPr firstRow="1" bandRow="1">
                <a:tableStyleId>{5C22544A-7EE6-4342-B048-85BDC9FD1C3A}</a:tableStyleId>
              </a:tblPr>
              <a:tblGrid>
                <a:gridCol w="4482244"/>
                <a:gridCol w="4482244"/>
              </a:tblGrid>
              <a:tr h="455283">
                <a:tc>
                  <a:txBody>
                    <a:bodyPr/>
                    <a:lstStyle/>
                    <a:p>
                      <a:r>
                        <a:rPr lang="ru-RU" sz="1800" b="1" kern="1200" baseline="0" dirty="0" smtClean="0">
                          <a:solidFill>
                            <a:schemeClr val="lt1"/>
                          </a:solidFill>
                          <a:latin typeface="Times New Roman" pitchFamily="18" charset="0"/>
                          <a:ea typeface="+mn-ea"/>
                          <a:cs typeface="Times New Roman" pitchFamily="18" charset="0"/>
                        </a:rPr>
                        <a:t>Сосредоточен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Отвлекается 	</a:t>
                      </a:r>
                      <a:endParaRPr lang="ru-RU" dirty="0">
                        <a:latin typeface="Times New Roman" pitchFamily="18" charset="0"/>
                        <a:cs typeface="Times New Roman" pitchFamily="18" charset="0"/>
                      </a:endParaRPr>
                    </a:p>
                  </a:txBody>
                  <a:tcPr/>
                </a:tc>
              </a:tr>
              <a:tr h="696845">
                <a:tc>
                  <a:txBody>
                    <a:bodyPr/>
                    <a:lstStyle/>
                    <a:p>
                      <a:r>
                        <a:rPr lang="ru-RU" sz="1800" b="1" kern="1200" baseline="0" dirty="0" smtClean="0">
                          <a:solidFill>
                            <a:schemeClr val="lt1"/>
                          </a:solidFill>
                          <a:latin typeface="Times New Roman" pitchFamily="18" charset="0"/>
                          <a:ea typeface="+mn-ea"/>
                          <a:cs typeface="Times New Roman" pitchFamily="18" charset="0"/>
                        </a:rPr>
                        <a:t>Реагирует на словесные замечания</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Реагирует на невербальные сообщения при </a:t>
                      </a:r>
                      <a:r>
                        <a:rPr lang="ru-RU" sz="1800" b="1" kern="1200" baseline="0" dirty="0" err="1" smtClean="0">
                          <a:solidFill>
                            <a:schemeClr val="lt1"/>
                          </a:solidFill>
                          <a:latin typeface="Times New Roman" pitchFamily="18" charset="0"/>
                          <a:ea typeface="+mn-ea"/>
                          <a:cs typeface="Times New Roman" pitchFamily="18" charset="0"/>
                        </a:rPr>
                        <a:t>дисциплинировании</a:t>
                      </a:r>
                      <a:r>
                        <a:rPr lang="ru-RU" sz="1800" b="1" kern="1200" baseline="0" dirty="0" smtClean="0">
                          <a:solidFill>
                            <a:schemeClr val="lt1"/>
                          </a:solidFill>
                          <a:latin typeface="Times New Roman" pitchFamily="18" charset="0"/>
                          <a:ea typeface="+mn-ea"/>
                          <a:cs typeface="Times New Roman" pitchFamily="18" charset="0"/>
                        </a:rPr>
                        <a:t> (на мимику, жесты, взгляд)</a:t>
                      </a:r>
                      <a:endParaRPr lang="ru-RU" dirty="0">
                        <a:latin typeface="Times New Roman" pitchFamily="18" charset="0"/>
                        <a:cs typeface="Times New Roman" pitchFamily="18" charset="0"/>
                      </a:endParaRPr>
                    </a:p>
                  </a:txBody>
                  <a:tcPr/>
                </a:tc>
              </a:tr>
              <a:tr h="18706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Обработка вербальной информации (языковые способности, речь, чтение, письмо, музыкальная грамота), </a:t>
                      </a:r>
                      <a:r>
                        <a:rPr lang="ru-RU" sz="1800" kern="1200" baseline="0" dirty="0" err="1" smtClean="0">
                          <a:solidFill>
                            <a:schemeClr val="dk1"/>
                          </a:solidFill>
                          <a:latin typeface="Times New Roman" pitchFamily="18" charset="0"/>
                          <a:ea typeface="+mn-ea"/>
                          <a:cs typeface="Times New Roman" pitchFamily="18" charset="0"/>
                        </a:rPr>
                        <a:t>запо-минание</a:t>
                      </a:r>
                      <a:r>
                        <a:rPr lang="ru-RU" sz="1800" kern="1200" baseline="0" dirty="0" smtClean="0">
                          <a:solidFill>
                            <a:schemeClr val="dk1"/>
                          </a:solidFill>
                          <a:latin typeface="Times New Roman" pitchFamily="18" charset="0"/>
                          <a:ea typeface="+mn-ea"/>
                          <a:cs typeface="Times New Roman" pitchFamily="18" charset="0"/>
                        </a:rPr>
                        <a:t> фактов, имен, дат и их </a:t>
                      </a:r>
                      <a:r>
                        <a:rPr lang="ru-RU" sz="1800" kern="1200" baseline="0" dirty="0" err="1" smtClean="0">
                          <a:solidFill>
                            <a:schemeClr val="dk1"/>
                          </a:solidFill>
                          <a:latin typeface="Times New Roman" pitchFamily="18" charset="0"/>
                          <a:ea typeface="+mn-ea"/>
                          <a:cs typeface="Times New Roman" pitchFamily="18" charset="0"/>
                        </a:rPr>
                        <a:t>напи-сание</a:t>
                      </a:r>
                      <a:r>
                        <a:rPr lang="ru-RU" sz="1800" kern="1200" baseline="0" dirty="0" smtClean="0">
                          <a:solidFill>
                            <a:schemeClr val="dk1"/>
                          </a:solidFill>
                          <a:latin typeface="Times New Roman" pitchFamily="18" charset="0"/>
                          <a:ea typeface="+mn-ea"/>
                          <a:cs typeface="Times New Roman" pitchFamily="18" charset="0"/>
                        </a:rPr>
                        <a:t>; последовательная обработка информации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Обработка невербальной информации в основном в виде образов; параллельная обработка информации (одновременное, целостное </a:t>
                      </a:r>
                      <a:r>
                        <a:rPr lang="ru-RU" sz="1800" kern="1200" baseline="0" dirty="0" err="1" smtClean="0">
                          <a:solidFill>
                            <a:schemeClr val="dk1"/>
                          </a:solidFill>
                          <a:latin typeface="Times New Roman" pitchFamily="18" charset="0"/>
                          <a:ea typeface="+mn-ea"/>
                          <a:cs typeface="Times New Roman" pitchFamily="18" charset="0"/>
                        </a:rPr>
                        <a:t>рас-смотрение</a:t>
                      </a:r>
                      <a:r>
                        <a:rPr lang="ru-RU" sz="1800" kern="1200" baseline="0" dirty="0" smtClean="0">
                          <a:solidFill>
                            <a:schemeClr val="dk1"/>
                          </a:solidFill>
                          <a:latin typeface="Times New Roman" pitchFamily="18" charset="0"/>
                          <a:ea typeface="+mn-ea"/>
                          <a:cs typeface="Times New Roman" pitchFamily="18" charset="0"/>
                        </a:rPr>
                        <a:t> разнообразной информации и проблем, распознавание лиц, способность воспринимать музыку </a:t>
                      </a:r>
                      <a:endParaRPr lang="ru-RU" dirty="0">
                        <a:latin typeface="Times New Roman" pitchFamily="18" charset="0"/>
                        <a:cs typeface="Times New Roman" pitchFamily="18" charset="0"/>
                      </a:endParaRPr>
                    </a:p>
                  </a:txBody>
                  <a:tcPr/>
                </a:tc>
              </a:tr>
              <a:tr h="45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Аналитическое мышление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Пространственная ориентация </a:t>
                      </a:r>
                      <a:endParaRPr lang="ru-RU" dirty="0">
                        <a:latin typeface="Times New Roman" pitchFamily="18" charset="0"/>
                        <a:cs typeface="Times New Roman" pitchFamily="18" charset="0"/>
                      </a:endParaRPr>
                    </a:p>
                  </a:txBody>
                  <a:tcPr/>
                </a:tc>
              </a:tr>
              <a:tr h="555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Буквальное понимание слов, </a:t>
                      </a:r>
                      <a:r>
                        <a:rPr lang="ru-RU" sz="1800" kern="1200" baseline="0" dirty="0" err="1" smtClean="0">
                          <a:solidFill>
                            <a:schemeClr val="dk1"/>
                          </a:solidFill>
                          <a:latin typeface="Times New Roman" pitchFamily="18" charset="0"/>
                          <a:ea typeface="+mn-ea"/>
                          <a:cs typeface="Times New Roman" pitchFamily="18" charset="0"/>
                        </a:rPr>
                        <a:t>поня-тийное</a:t>
                      </a:r>
                      <a:r>
                        <a:rPr lang="ru-RU" sz="1800" kern="1200" baseline="0" dirty="0" smtClean="0">
                          <a:solidFill>
                            <a:schemeClr val="dk1"/>
                          </a:solidFill>
                          <a:latin typeface="Times New Roman" pitchFamily="18" charset="0"/>
                          <a:ea typeface="+mn-ea"/>
                          <a:cs typeface="Times New Roman" pitchFamily="18" charset="0"/>
                        </a:rPr>
                        <a:t> мышление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Понимание метафор, иносказательной речи, не буквально сказанного 	</a:t>
                      </a:r>
                      <a:endParaRPr lang="ru-RU" dirty="0">
                        <a:latin typeface="Times New Roman" pitchFamily="18" charset="0"/>
                        <a:cs typeface="Times New Roman" pitchFamily="18" charset="0"/>
                      </a:endParaRPr>
                    </a:p>
                  </a:txBody>
                  <a:tcPr/>
                </a:tc>
              </a:tr>
              <a:tr h="707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Математические способности (числа, символы, знаки) 		</a:t>
                      </a:r>
                    </a:p>
                    <a:p>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Художественные способности, мечты, воображение, фантазии, мистика, эмоции </a:t>
                      </a:r>
                      <a:endParaRPr lang="ru-RU" dirty="0">
                        <a:latin typeface="Times New Roman" pitchFamily="18" charset="0"/>
                        <a:cs typeface="Times New Roman" pitchFamily="18" charset="0"/>
                      </a:endParaRPr>
                    </a:p>
                  </a:txBody>
                  <a:tcPr/>
                </a:tc>
              </a:tr>
              <a:tr h="225498">
                <a:tc>
                  <a:txBody>
                    <a:bodyPr/>
                    <a:lstStyle/>
                    <a:p>
                      <a:r>
                        <a:rPr lang="ru-RU" sz="1800" kern="1200" baseline="0" dirty="0" smtClean="0">
                          <a:solidFill>
                            <a:schemeClr val="dk1"/>
                          </a:solidFill>
                          <a:latin typeface="Times New Roman" pitchFamily="18" charset="0"/>
                          <a:ea typeface="+mn-ea"/>
                          <a:cs typeface="Times New Roman" pitchFamily="18" charset="0"/>
                        </a:rPr>
                        <a:t>Классификация цветов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Геометрия, игра в шахматы 	</a:t>
                      </a:r>
                      <a:endParaRPr lang="ru-RU" dirty="0">
                        <a:latin typeface="Times New Roman" pitchFamily="18" charset="0"/>
                        <a:cs typeface="Times New Roman" pitchFamily="18" charset="0"/>
                      </a:endParaRPr>
                    </a:p>
                  </a:txBody>
                  <a:tcPr/>
                </a:tc>
              </a:tr>
              <a:tr h="796746">
                <a:tc>
                  <a:txBody>
                    <a:bodyPr/>
                    <a:lstStyle/>
                    <a:p>
                      <a:r>
                        <a:rPr lang="ru-RU" sz="1800" kern="1200" baseline="0" dirty="0" smtClean="0">
                          <a:solidFill>
                            <a:schemeClr val="dk1"/>
                          </a:solidFill>
                          <a:latin typeface="Times New Roman" pitchFamily="18" charset="0"/>
                          <a:ea typeface="+mn-ea"/>
                          <a:cs typeface="Times New Roman" pitchFamily="18" charset="0"/>
                        </a:rPr>
                        <a:t>Контроль за движением правой половины тела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Контроль за движением левой половины тела </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Autofit/>
          </a:bodyPr>
          <a:lstStyle/>
          <a:p>
            <a:r>
              <a:rPr lang="ru-RU" sz="3200" b="1" i="1" dirty="0" smtClean="0">
                <a:latin typeface="Times New Roman" pitchFamily="18" charset="0"/>
                <a:cs typeface="Times New Roman" pitchFamily="18" charset="0"/>
              </a:rPr>
              <a:t>Различение учащихся по доминирующим каналам восприятия учебного материала </a:t>
            </a:r>
            <a:br>
              <a:rPr lang="ru-RU" sz="3200" b="1" i="1" dirty="0" smtClean="0">
                <a:latin typeface="Times New Roman" pitchFamily="18" charset="0"/>
                <a:cs typeface="Times New Roman" pitchFamily="18" charset="0"/>
              </a:rPr>
            </a:br>
            <a:r>
              <a:rPr lang="ru-RU" sz="3200" i="1" dirty="0" smtClean="0">
                <a:latin typeface="Times New Roman" pitchFamily="18" charset="0"/>
                <a:cs typeface="Times New Roman" pitchFamily="18" charset="0"/>
              </a:rPr>
              <a:t>(Модальности учащихся по </a:t>
            </a:r>
            <a:r>
              <a:rPr lang="ru-RU" sz="3200" i="1" dirty="0" err="1" smtClean="0">
                <a:latin typeface="Times New Roman" pitchFamily="18" charset="0"/>
                <a:cs typeface="Times New Roman" pitchFamily="18" charset="0"/>
              </a:rPr>
              <a:t>М.Гриндеру</a:t>
            </a:r>
            <a:r>
              <a:rPr lang="ru-RU" sz="3200" i="1"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79511" y="1600200"/>
          <a:ext cx="8964489" cy="5212080"/>
        </p:xfrm>
        <a:graphic>
          <a:graphicData uri="http://schemas.openxmlformats.org/drawingml/2006/table">
            <a:tbl>
              <a:tblPr firstRow="1" bandRow="1">
                <a:tableStyleId>{5C22544A-7EE6-4342-B048-85BDC9FD1C3A}</a:tableStyleId>
              </a:tblPr>
              <a:tblGrid>
                <a:gridCol w="2988163"/>
                <a:gridCol w="2988163"/>
                <a:gridCol w="2988163"/>
              </a:tblGrid>
              <a:tr h="244624">
                <a:tc>
                  <a:txBody>
                    <a:bodyPr/>
                    <a:lstStyle/>
                    <a:p>
                      <a:r>
                        <a:rPr lang="ru-RU" sz="1800" b="1" kern="1200" baseline="0" dirty="0" smtClean="0">
                          <a:solidFill>
                            <a:schemeClr val="lt1"/>
                          </a:solidFill>
                          <a:latin typeface="Times New Roman" pitchFamily="18" charset="0"/>
                          <a:ea typeface="+mn-ea"/>
                          <a:cs typeface="Times New Roman" pitchFamily="18" charset="0"/>
                        </a:rPr>
                        <a:t>Преимущественно </a:t>
                      </a:r>
                      <a:r>
                        <a:rPr lang="ru-RU" sz="1800" b="1" kern="1200" baseline="0" dirty="0" err="1" smtClean="0">
                          <a:solidFill>
                            <a:schemeClr val="lt1"/>
                          </a:solidFill>
                          <a:latin typeface="Times New Roman" pitchFamily="18" charset="0"/>
                          <a:ea typeface="+mn-ea"/>
                          <a:cs typeface="Times New Roman" pitchFamily="18" charset="0"/>
                        </a:rPr>
                        <a:t>визуал</a:t>
                      </a:r>
                      <a:r>
                        <a:rPr lang="ru-RU" sz="1800" b="1" kern="1200" baseline="0" dirty="0" smtClean="0">
                          <a:solidFill>
                            <a:schemeClr val="lt1"/>
                          </a:solidFill>
                          <a:latin typeface="Times New Roman" pitchFamily="18" charset="0"/>
                          <a:ea typeface="+mn-ea"/>
                          <a:cs typeface="Times New Roman" pitchFamily="18" charset="0"/>
                        </a:rPr>
                        <a:t>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Преимущественно </a:t>
                      </a:r>
                    </a:p>
                    <a:p>
                      <a:r>
                        <a:rPr lang="ru-RU" sz="1800" b="1" kern="1200" baseline="0" dirty="0" err="1" smtClean="0">
                          <a:solidFill>
                            <a:schemeClr val="lt1"/>
                          </a:solidFill>
                          <a:latin typeface="Times New Roman" pitchFamily="18" charset="0"/>
                          <a:ea typeface="+mn-ea"/>
                          <a:cs typeface="Times New Roman" pitchFamily="18" charset="0"/>
                        </a:rPr>
                        <a:t>аудиал</a:t>
                      </a:r>
                      <a:r>
                        <a:rPr lang="ru-RU" sz="1800" b="1" kern="1200" baseline="0" dirty="0" smtClean="0">
                          <a:solidFill>
                            <a:schemeClr val="lt1"/>
                          </a:solidFill>
                          <a:latin typeface="Times New Roman" pitchFamily="18" charset="0"/>
                          <a:ea typeface="+mn-ea"/>
                          <a:cs typeface="Times New Roman" pitchFamily="18" charset="0"/>
                        </a:rPr>
                        <a:t>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Преимущественно </a:t>
                      </a:r>
                      <a:r>
                        <a:rPr lang="ru-RU" sz="1800" b="1" kern="1200" baseline="0" dirty="0" err="1" smtClean="0">
                          <a:solidFill>
                            <a:schemeClr val="lt1"/>
                          </a:solidFill>
                          <a:latin typeface="Times New Roman" pitchFamily="18" charset="0"/>
                          <a:ea typeface="+mn-ea"/>
                          <a:cs typeface="Times New Roman" pitchFamily="18" charset="0"/>
                        </a:rPr>
                        <a:t>кинестетик</a:t>
                      </a:r>
                      <a:r>
                        <a:rPr lang="ru-RU" sz="1800" b="1" kern="1200" baseline="0" dirty="0" smtClean="0">
                          <a:solidFill>
                            <a:schemeClr val="lt1"/>
                          </a:solidFill>
                          <a:latin typeface="Times New Roman" pitchFamily="18" charset="0"/>
                          <a:ea typeface="+mn-ea"/>
                          <a:cs typeface="Times New Roman" pitchFamily="18" charset="0"/>
                        </a:rPr>
                        <a:t> 	</a:t>
                      </a:r>
                      <a:endParaRPr lang="ru-RU"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Смотрит вверх, когда учитель говорит 	</a:t>
                      </a:r>
                    </a:p>
                    <a:p>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Проговаривает про себя, разговаривает с собой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Говорит медленно. Множество движений от шеи и ниже </a:t>
                      </a:r>
                      <a:endParaRPr lang="ru-RU" dirty="0">
                        <a:latin typeface="Times New Roman" pitchFamily="18" charset="0"/>
                        <a:cs typeface="Times New Roman" pitchFamily="18" charset="0"/>
                      </a:endParaRPr>
                    </a:p>
                  </a:txBody>
                  <a:tcPr/>
                </a:tc>
              </a:tr>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Читает сам, если учитель читает 	</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Легко повторяет услышанное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Раннее физическое развитие 	</a:t>
                      </a:r>
                      <a:endParaRPr lang="ru-RU"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Хмурит брови, щурит глаза, мигает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Шевелит губами, ушами, издает «а», «м»...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Подбородок вниз, голос низкий </a:t>
                      </a:r>
                      <a:endParaRPr lang="ru-RU"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Предикаты: смотреть, видеть, наблюдать, ясный, картина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Предикаты: слушать, ритм, подобные звуки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Предикаты: схватывать, чувствовать, трогать, придерживаться мнения 	</a:t>
                      </a:r>
                      <a:endParaRPr lang="ru-RU"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Осмотрительный, </a:t>
                      </a:r>
                      <a:r>
                        <a:rPr lang="ru-RU" sz="1800" kern="1200" baseline="0" dirty="0" err="1" smtClean="0">
                          <a:solidFill>
                            <a:schemeClr val="dk1"/>
                          </a:solidFill>
                          <a:latin typeface="Times New Roman" pitchFamily="18" charset="0"/>
                          <a:ea typeface="+mn-ea"/>
                          <a:cs typeface="Times New Roman" pitchFamily="18" charset="0"/>
                        </a:rPr>
                        <a:t>спо-койный</a:t>
                      </a:r>
                      <a:r>
                        <a:rPr lang="ru-RU" sz="1800" kern="1200" baseline="0" dirty="0" smtClean="0">
                          <a:solidFill>
                            <a:schemeClr val="dk1"/>
                          </a:solidFill>
                          <a:latin typeface="Times New Roman" pitchFamily="18" charset="0"/>
                          <a:ea typeface="+mn-ea"/>
                          <a:cs typeface="Times New Roman" pitchFamily="18" charset="0"/>
                        </a:rPr>
                        <a:t> 		</a:t>
                      </a:r>
                    </a:p>
                    <a:p>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Разговорчивый, любит дискуссии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Сильный </a:t>
                      </a:r>
                      <a:r>
                        <a:rPr lang="ru-RU" sz="1800" kern="1200" baseline="0" dirty="0" err="1" smtClean="0">
                          <a:solidFill>
                            <a:schemeClr val="dk1"/>
                          </a:solidFill>
                          <a:latin typeface="Times New Roman" pitchFamily="18" charset="0"/>
                          <a:ea typeface="+mn-ea"/>
                          <a:cs typeface="Times New Roman" pitchFamily="18" charset="0"/>
                        </a:rPr>
                        <a:t>интуитор</a:t>
                      </a:r>
                      <a:r>
                        <a:rPr lang="ru-RU" sz="1800" kern="1200" baseline="0" dirty="0" smtClean="0">
                          <a:solidFill>
                            <a:schemeClr val="dk1"/>
                          </a:solidFill>
                          <a:latin typeface="Times New Roman" pitchFamily="18" charset="0"/>
                          <a:ea typeface="+mn-ea"/>
                          <a:cs typeface="Times New Roman" pitchFamily="18" charset="0"/>
                        </a:rPr>
                        <a:t>, слаб в деталях.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Вовлекает других в проекты, игры </a:t>
                      </a:r>
                      <a:r>
                        <a:rPr lang="ru-RU" sz="1800" kern="1200" baseline="0" dirty="0" smtClean="0">
                          <a:solidFill>
                            <a:schemeClr val="dk1"/>
                          </a:solidFill>
                          <a:latin typeface="+mn-lt"/>
                          <a:ea typeface="+mn-ea"/>
                          <a:cs typeface="+mn-cs"/>
                        </a:rPr>
                        <a:t>	</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1" y="404665"/>
          <a:ext cx="8964489" cy="6273830"/>
        </p:xfrm>
        <a:graphic>
          <a:graphicData uri="http://schemas.openxmlformats.org/drawingml/2006/table">
            <a:tbl>
              <a:tblPr firstRow="1" bandRow="1">
                <a:tableStyleId>{5C22544A-7EE6-4342-B048-85BDC9FD1C3A}</a:tableStyleId>
              </a:tblPr>
              <a:tblGrid>
                <a:gridCol w="2988163"/>
                <a:gridCol w="2988163"/>
                <a:gridCol w="2988163"/>
              </a:tblGrid>
              <a:tr h="245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Хорошо запоминает картинки, плохо -словесные инструкции 	</a:t>
                      </a:r>
                      <a:endParaRPr lang="ru-RU" dirty="0">
                        <a:latin typeface="Times New Roman" pitchFamily="18" charset="0"/>
                        <a:cs typeface="Times New Roman" pitchFamily="18" charset="0"/>
                      </a:endParaRPr>
                    </a:p>
                  </a:txBody>
                  <a:tcPr/>
                </a:tc>
                <a:tc>
                  <a:txBody>
                    <a:bodyPr/>
                    <a:lstStyle/>
                    <a:p>
                      <a:r>
                        <a:rPr lang="ru-RU" sz="1800" b="1" kern="1200" baseline="0" dirty="0" smtClean="0">
                          <a:solidFill>
                            <a:schemeClr val="lt1"/>
                          </a:solidFill>
                          <a:latin typeface="Times New Roman" pitchFamily="18" charset="0"/>
                          <a:ea typeface="+mn-ea"/>
                          <a:cs typeface="Times New Roman" pitchFamily="18" charset="0"/>
                        </a:rPr>
                        <a:t>Помнит то, что обсуждал, реагирует на словесные инструкции. В письменных работах более слаб, чем в устных ответах. Особенности памяти: «последовательность» и «целые звенья» 	</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chemeClr val="lt1"/>
                          </a:solidFill>
                          <a:latin typeface="Times New Roman" pitchFamily="18" charset="0"/>
                          <a:ea typeface="+mn-ea"/>
                          <a:cs typeface="Times New Roman" pitchFamily="18" charset="0"/>
                        </a:rPr>
                        <a:t>Обучается, делая. </a:t>
                      </a:r>
                      <a:r>
                        <a:rPr lang="ru-RU" sz="1800" b="1" kern="1200" baseline="0" dirty="0" err="1" smtClean="0">
                          <a:solidFill>
                            <a:schemeClr val="lt1"/>
                          </a:solidFill>
                          <a:latin typeface="Times New Roman" pitchFamily="18" charset="0"/>
                          <a:ea typeface="+mn-ea"/>
                          <a:cs typeface="Times New Roman" pitchFamily="18" charset="0"/>
                        </a:rPr>
                        <a:t>Запо-минает</a:t>
                      </a:r>
                      <a:r>
                        <a:rPr lang="ru-RU" sz="1800" b="1" kern="1200" baseline="0" dirty="0" smtClean="0">
                          <a:solidFill>
                            <a:schemeClr val="lt1"/>
                          </a:solidFill>
                          <a:latin typeface="Times New Roman" pitchFamily="18" charset="0"/>
                          <a:ea typeface="+mn-ea"/>
                          <a:cs typeface="Times New Roman" pitchFamily="18" charset="0"/>
                        </a:rPr>
                        <a:t> движения 	</a:t>
                      </a:r>
                    </a:p>
                    <a:p>
                      <a:endParaRPr lang="ru-RU" dirty="0">
                        <a:latin typeface="Times New Roman" pitchFamily="18" charset="0"/>
                        <a:cs typeface="Times New Roman" pitchFamily="18" charset="0"/>
                      </a:endParaRPr>
                    </a:p>
                  </a:txBody>
                  <a:tcPr/>
                </a:tc>
              </a:tr>
              <a:tr h="875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Не отвлекается на шум. Видит слова «глазами мозга»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Любит музыку. Отвлекается даже на шепот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Много жестикулирует 	</a:t>
                      </a:r>
                      <a:endParaRPr lang="ru-RU" dirty="0">
                        <a:latin typeface="Times New Roman" pitchFamily="18" charset="0"/>
                        <a:cs typeface="Times New Roman" pitchFamily="18" charset="0"/>
                      </a:endParaRPr>
                    </a:p>
                  </a:txBody>
                  <a:tcPr/>
                </a:tc>
              </a:tr>
              <a:tr h="612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 чтении силен, успешен, скор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Хороший имитатор. Легко осваивает языки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Хорошо работает с </a:t>
                      </a:r>
                      <a:r>
                        <a:rPr lang="ru-RU" sz="1800" kern="1200" baseline="0" dirty="0" err="1" smtClean="0">
                          <a:solidFill>
                            <a:schemeClr val="dk1"/>
                          </a:solidFill>
                          <a:latin typeface="Times New Roman" pitchFamily="18" charset="0"/>
                          <a:ea typeface="+mn-ea"/>
                          <a:cs typeface="Times New Roman" pitchFamily="18" charset="0"/>
                        </a:rPr>
                        <a:t>кар-точками</a:t>
                      </a:r>
                      <a:r>
                        <a:rPr lang="ru-RU" sz="1800" kern="1200" baseline="0" dirty="0" smtClean="0">
                          <a:solidFill>
                            <a:schemeClr val="dk1"/>
                          </a:solidFill>
                          <a:latin typeface="Times New Roman" pitchFamily="18" charset="0"/>
                          <a:ea typeface="+mn-ea"/>
                          <a:cs typeface="Times New Roman" pitchFamily="18" charset="0"/>
                        </a:rPr>
                        <a:t>, манипулирует </a:t>
                      </a:r>
                      <a:endParaRPr lang="ru-RU" dirty="0">
                        <a:latin typeface="Times New Roman" pitchFamily="18" charset="0"/>
                        <a:cs typeface="Times New Roman" pitchFamily="18" charset="0"/>
                      </a:endParaRPr>
                    </a:p>
                  </a:txBody>
                  <a:tcPr/>
                </a:tc>
              </a:tr>
              <a:tr h="1138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 книге обращает </a:t>
                      </a:r>
                      <a:r>
                        <a:rPr lang="ru-RU" sz="1800" kern="1200" baseline="0" dirty="0" err="1" smtClean="0">
                          <a:solidFill>
                            <a:schemeClr val="dk1"/>
                          </a:solidFill>
                          <a:latin typeface="Times New Roman" pitchFamily="18" charset="0"/>
                          <a:ea typeface="+mn-ea"/>
                          <a:cs typeface="Times New Roman" pitchFamily="18" charset="0"/>
                        </a:rPr>
                        <a:t>вни-мание</a:t>
                      </a:r>
                      <a:r>
                        <a:rPr lang="ru-RU" sz="1800" kern="1200" baseline="0" dirty="0" smtClean="0">
                          <a:solidFill>
                            <a:schemeClr val="dk1"/>
                          </a:solidFill>
                          <a:latin typeface="Times New Roman" pitchFamily="18" charset="0"/>
                          <a:ea typeface="+mn-ea"/>
                          <a:cs typeface="Times New Roman" pitchFamily="18" charset="0"/>
                        </a:rPr>
                        <a:t> на декорации, описания природы 	</a:t>
                      </a:r>
                    </a:p>
                    <a:p>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В книге обращает внимание на диалоги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Любит книги, </a:t>
                      </a:r>
                      <a:r>
                        <a:rPr lang="ru-RU" sz="1800" kern="1200" baseline="0" dirty="0" err="1" smtClean="0">
                          <a:solidFill>
                            <a:schemeClr val="dk1"/>
                          </a:solidFill>
                          <a:latin typeface="Times New Roman" pitchFamily="18" charset="0"/>
                          <a:ea typeface="+mn-ea"/>
                          <a:cs typeface="Times New Roman" pitchFamily="18" charset="0"/>
                        </a:rPr>
                        <a:t>ориенти-рованные</a:t>
                      </a:r>
                      <a:r>
                        <a:rPr lang="ru-RU" sz="1800" kern="1200" baseline="0" dirty="0" smtClean="0">
                          <a:solidFill>
                            <a:schemeClr val="dk1"/>
                          </a:solidFill>
                          <a:latin typeface="Times New Roman" pitchFamily="18" charset="0"/>
                          <a:ea typeface="+mn-ea"/>
                          <a:cs typeface="Times New Roman" pitchFamily="18" charset="0"/>
                        </a:rPr>
                        <a:t> на сюжет 	</a:t>
                      </a:r>
                      <a:endParaRPr lang="ru-RU" dirty="0">
                        <a:latin typeface="Times New Roman" pitchFamily="18" charset="0"/>
                        <a:cs typeface="Times New Roman" pitchFamily="18" charset="0"/>
                      </a:endParaRPr>
                    </a:p>
                  </a:txBody>
                  <a:tcPr/>
                </a:tc>
              </a:tr>
              <a:tr h="970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Внешне и в вещах аккуратен</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Отлично слушает других </a:t>
                      </a:r>
                      <a:endParaRPr lang="ru-RU" dirty="0">
                        <a:latin typeface="Times New Roman" pitchFamily="18" charset="0"/>
                        <a:cs typeface="Times New Roman" pitchFamily="18" charset="0"/>
                      </a:endParaRPr>
                    </a:p>
                  </a:txBody>
                  <a:tcPr/>
                </a:tc>
                <a:tc>
                  <a:txBody>
                    <a:bodyPr/>
                    <a:lstStyle/>
                    <a:p>
                      <a:r>
                        <a:rPr lang="ru-RU" sz="1800" kern="1200" baseline="0" dirty="0" smtClean="0">
                          <a:solidFill>
                            <a:schemeClr val="dk1"/>
                          </a:solidFill>
                          <a:latin typeface="Times New Roman" pitchFamily="18" charset="0"/>
                          <a:ea typeface="+mn-ea"/>
                          <a:cs typeface="Times New Roman" pitchFamily="18" charset="0"/>
                        </a:rPr>
                        <a:t>Стоит близко, касается людей </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Oval 23"/>
          <p:cNvSpPr>
            <a:spLocks noChangeArrowheads="1"/>
          </p:cNvSpPr>
          <p:nvPr/>
        </p:nvSpPr>
        <p:spPr bwMode="auto">
          <a:xfrm>
            <a:off x="428625" y="1643063"/>
            <a:ext cx="8286750" cy="4429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ru-RU"/>
          </a:p>
        </p:txBody>
      </p:sp>
      <p:graphicFrame>
        <p:nvGraphicFramePr>
          <p:cNvPr id="1026" name="Diagram 5"/>
          <p:cNvGraphicFramePr>
            <a:graphicFrameLocks noChangeAspect="1"/>
          </p:cNvGraphicFramePr>
          <p:nvPr>
            <p:ph type="dgm" idx="1"/>
          </p:nvPr>
        </p:nvGraphicFramePr>
        <p:xfrm>
          <a:off x="1182688" y="2017713"/>
          <a:ext cx="7772400" cy="4114800"/>
        </p:xfrm>
        <a:graphic>
          <a:graphicData uri="http://schemas.openxmlformats.org/drawingml/2006/compatibility">
            <com:legacyDrawing xmlns:com="http://schemas.openxmlformats.org/drawingml/2006/compatibility" spid="_x0000_s2050"/>
          </a:graphicData>
        </a:graphic>
      </p:graphicFrame>
      <p:sp>
        <p:nvSpPr>
          <p:cNvPr id="1031" name="Rectangle 8"/>
          <p:cNvSpPr>
            <a:spLocks noChangeArrowheads="1"/>
          </p:cNvSpPr>
          <p:nvPr/>
        </p:nvSpPr>
        <p:spPr bwMode="auto">
          <a:xfrm>
            <a:off x="611188" y="1981200"/>
            <a:ext cx="8281987" cy="4616450"/>
          </a:xfrm>
          <a:prstGeom prst="rect">
            <a:avLst/>
          </a:prstGeom>
          <a:noFill/>
          <a:ln w="9525">
            <a:noFill/>
            <a:miter lim="800000"/>
            <a:headEnd/>
            <a:tailEnd/>
          </a:ln>
        </p:spPr>
        <p:txBody>
          <a:bodyPr/>
          <a:lstStyle/>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endParaRPr lang="ru-RU" sz="3200" b="1"/>
          </a:p>
          <a:p>
            <a:pPr marL="609600" indent="-609600">
              <a:lnSpc>
                <a:spcPct val="90000"/>
              </a:lnSpc>
              <a:spcBef>
                <a:spcPct val="20000"/>
              </a:spcBef>
              <a:buClr>
                <a:schemeClr val="folHlink"/>
              </a:buClr>
              <a:buSzPct val="60000"/>
              <a:buFont typeface="Wingdings" pitchFamily="2" charset="2"/>
              <a:buNone/>
            </a:pPr>
            <a:r>
              <a:rPr lang="ru-RU" sz="3200" b="1"/>
              <a:t> </a:t>
            </a:r>
            <a:endParaRPr lang="ru-RU" sz="1600" b="1"/>
          </a:p>
        </p:txBody>
      </p:sp>
      <p:graphicFrame>
        <p:nvGraphicFramePr>
          <p:cNvPr id="1028" name="Diagram 9"/>
          <p:cNvGraphicFramePr>
            <a:graphicFrameLocks noChangeAspect="1"/>
          </p:cNvGraphicFramePr>
          <p:nvPr/>
        </p:nvGraphicFramePr>
        <p:xfrm>
          <a:off x="323850" y="1628775"/>
          <a:ext cx="8569325" cy="5051425"/>
        </p:xfrm>
        <a:graphic>
          <a:graphicData uri="http://schemas.openxmlformats.org/drawingml/2006/compatibility">
            <com:legacyDrawing xmlns:com="http://schemas.openxmlformats.org/drawingml/2006/compatibility" spid="_x0000_s2052"/>
          </a:graphicData>
        </a:graphic>
      </p:graphicFrame>
      <p:sp>
        <p:nvSpPr>
          <p:cNvPr id="1032" name="Oval 18"/>
          <p:cNvSpPr>
            <a:spLocks noChangeArrowheads="1"/>
          </p:cNvSpPr>
          <p:nvPr/>
        </p:nvSpPr>
        <p:spPr bwMode="auto">
          <a:xfrm>
            <a:off x="1000125" y="3500438"/>
            <a:ext cx="3525838" cy="1857375"/>
          </a:xfrm>
          <a:prstGeom prst="ellipse">
            <a:avLst/>
          </a:prstGeom>
          <a:solidFill>
            <a:srgbClr val="CCFFFF"/>
          </a:solidFill>
          <a:ln w="9525">
            <a:solidFill>
              <a:schemeClr val="tx1"/>
            </a:solidFill>
            <a:round/>
            <a:headEnd/>
            <a:tailEnd/>
          </a:ln>
        </p:spPr>
        <p:txBody>
          <a:bodyPr wrap="none" lIns="90000" tIns="46800" rIns="90000" bIns="46800" anchor="ctr"/>
          <a:lstStyle/>
          <a:p>
            <a:pPr algn="ctr" eaLnBrk="0" hangingPunct="0">
              <a:defRPr/>
            </a:pPr>
            <a:r>
              <a:rPr lang="ru-RU" b="1" dirty="0">
                <a:solidFill>
                  <a:srgbClr val="C00000"/>
                </a:solidFill>
                <a:effectLst>
                  <a:outerShdw blurRad="38100" dist="38100" dir="2700000" algn="tl">
                    <a:srgbClr val="000000"/>
                  </a:outerShdw>
                </a:effectLst>
              </a:rPr>
              <a:t>Т</a:t>
            </a:r>
          </a:p>
          <a:p>
            <a:pPr algn="ctr" eaLnBrk="0" hangingPunct="0">
              <a:defRPr/>
            </a:pPr>
            <a:r>
              <a:rPr lang="ru-RU" b="1" dirty="0"/>
              <a:t>К </a:t>
            </a:r>
            <a:r>
              <a:rPr lang="ru-RU" b="1" u="sng" dirty="0">
                <a:solidFill>
                  <a:srgbClr val="FF0000"/>
                </a:solidFill>
              </a:rPr>
              <a:t>структуре</a:t>
            </a:r>
            <a:r>
              <a:rPr lang="ru-RU" b="1" dirty="0"/>
              <a:t> основных </a:t>
            </a:r>
          </a:p>
          <a:p>
            <a:pPr algn="ctr" eaLnBrk="0" hangingPunct="0">
              <a:defRPr/>
            </a:pPr>
            <a:r>
              <a:rPr lang="ru-RU" b="1" dirty="0"/>
              <a:t>образовательных программ</a:t>
            </a:r>
          </a:p>
        </p:txBody>
      </p:sp>
      <p:sp>
        <p:nvSpPr>
          <p:cNvPr id="1033" name="Oval 19"/>
          <p:cNvSpPr>
            <a:spLocks noChangeArrowheads="1"/>
          </p:cNvSpPr>
          <p:nvPr/>
        </p:nvSpPr>
        <p:spPr bwMode="auto">
          <a:xfrm>
            <a:off x="2857500" y="1714500"/>
            <a:ext cx="3454400" cy="1785938"/>
          </a:xfrm>
          <a:prstGeom prst="ellipse">
            <a:avLst/>
          </a:prstGeom>
          <a:solidFill>
            <a:srgbClr val="CC99FF"/>
          </a:solidFill>
          <a:ln w="9525">
            <a:solidFill>
              <a:schemeClr val="tx1"/>
            </a:solidFill>
            <a:round/>
            <a:headEnd/>
            <a:tailEnd/>
          </a:ln>
        </p:spPr>
        <p:txBody>
          <a:bodyPr wrap="none" lIns="90000" tIns="46800" rIns="90000" bIns="46800" anchor="ctr"/>
          <a:lstStyle/>
          <a:p>
            <a:pPr algn="ctr" eaLnBrk="0" hangingPunct="0">
              <a:defRPr/>
            </a:pPr>
            <a:r>
              <a:rPr lang="ru-RU" b="1" dirty="0">
                <a:solidFill>
                  <a:srgbClr val="C00000"/>
                </a:solidFill>
                <a:effectLst>
                  <a:outerShdw blurRad="38100" dist="38100" dir="2700000" algn="tl">
                    <a:srgbClr val="000000"/>
                  </a:outerShdw>
                </a:effectLst>
              </a:rPr>
              <a:t>Т</a:t>
            </a:r>
          </a:p>
          <a:p>
            <a:pPr algn="ctr" eaLnBrk="0" hangingPunct="0">
              <a:defRPr/>
            </a:pPr>
            <a:r>
              <a:rPr lang="ru-RU" b="1" dirty="0"/>
              <a:t>К </a:t>
            </a:r>
            <a:r>
              <a:rPr lang="ru-RU" b="1" u="sng" dirty="0">
                <a:solidFill>
                  <a:srgbClr val="C00000"/>
                </a:solidFill>
              </a:rPr>
              <a:t>результатам</a:t>
            </a:r>
            <a:r>
              <a:rPr lang="ru-RU" b="1" dirty="0">
                <a:solidFill>
                  <a:srgbClr val="C00000"/>
                </a:solidFill>
              </a:rPr>
              <a:t> </a:t>
            </a:r>
            <a:r>
              <a:rPr lang="ru-RU" b="1" dirty="0"/>
              <a:t>освоения</a:t>
            </a:r>
          </a:p>
          <a:p>
            <a:pPr algn="ctr" eaLnBrk="0" hangingPunct="0">
              <a:defRPr/>
            </a:pPr>
            <a:r>
              <a:rPr lang="ru-RU" b="1" dirty="0"/>
              <a:t>основных</a:t>
            </a:r>
          </a:p>
          <a:p>
            <a:pPr algn="ctr" eaLnBrk="0" hangingPunct="0">
              <a:defRPr/>
            </a:pPr>
            <a:r>
              <a:rPr lang="ru-RU" b="1" dirty="0"/>
              <a:t>образовательных программ</a:t>
            </a:r>
          </a:p>
        </p:txBody>
      </p:sp>
      <p:sp>
        <p:nvSpPr>
          <p:cNvPr id="1034" name="Oval 20"/>
          <p:cNvSpPr>
            <a:spLocks noChangeArrowheads="1"/>
          </p:cNvSpPr>
          <p:nvPr/>
        </p:nvSpPr>
        <p:spPr bwMode="auto">
          <a:xfrm>
            <a:off x="4714875" y="3429000"/>
            <a:ext cx="3571875" cy="1928813"/>
          </a:xfrm>
          <a:prstGeom prst="ellipse">
            <a:avLst/>
          </a:prstGeom>
          <a:solidFill>
            <a:srgbClr val="CCFFCC"/>
          </a:solidFill>
          <a:ln w="9525">
            <a:solidFill>
              <a:schemeClr val="tx1"/>
            </a:solidFill>
            <a:round/>
            <a:headEnd/>
            <a:tailEnd/>
          </a:ln>
        </p:spPr>
        <p:txBody>
          <a:bodyPr wrap="none" lIns="90000" tIns="46800" rIns="90000" bIns="46800" anchor="ctr"/>
          <a:lstStyle/>
          <a:p>
            <a:pPr algn="ctr" eaLnBrk="0" hangingPunct="0">
              <a:defRPr/>
            </a:pPr>
            <a:r>
              <a:rPr lang="ru-RU" b="1" dirty="0">
                <a:solidFill>
                  <a:srgbClr val="C00000"/>
                </a:solidFill>
                <a:effectLst>
                  <a:outerShdw blurRad="38100" dist="38100" dir="2700000" algn="tl">
                    <a:srgbClr val="000000"/>
                  </a:outerShdw>
                </a:effectLst>
              </a:rPr>
              <a:t>Т</a:t>
            </a:r>
          </a:p>
          <a:p>
            <a:pPr algn="ctr" eaLnBrk="0" hangingPunct="0">
              <a:defRPr/>
            </a:pPr>
            <a:r>
              <a:rPr lang="ru-RU" b="1" dirty="0"/>
              <a:t>К </a:t>
            </a:r>
            <a:r>
              <a:rPr lang="ru-RU" b="1" u="sng" dirty="0">
                <a:solidFill>
                  <a:srgbClr val="C00000"/>
                </a:solidFill>
              </a:rPr>
              <a:t>условиям реализации</a:t>
            </a:r>
          </a:p>
          <a:p>
            <a:pPr algn="ctr" eaLnBrk="0" hangingPunct="0">
              <a:defRPr/>
            </a:pPr>
            <a:r>
              <a:rPr lang="ru-RU" b="1" dirty="0"/>
              <a:t>основных</a:t>
            </a:r>
          </a:p>
          <a:p>
            <a:pPr algn="ctr" eaLnBrk="0" hangingPunct="0">
              <a:defRPr/>
            </a:pPr>
            <a:r>
              <a:rPr lang="ru-RU" b="1" dirty="0"/>
              <a:t>образовательных программ</a:t>
            </a:r>
          </a:p>
        </p:txBody>
      </p:sp>
      <p:sp>
        <p:nvSpPr>
          <p:cNvPr id="1035" name="Rectangle 21"/>
          <p:cNvSpPr>
            <a:spLocks noChangeArrowheads="1"/>
          </p:cNvSpPr>
          <p:nvPr/>
        </p:nvSpPr>
        <p:spPr bwMode="auto">
          <a:xfrm>
            <a:off x="214282" y="285728"/>
            <a:ext cx="8429625" cy="5869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000" tIns="46800" rIns="90000" bIns="46800">
            <a:spAutoFit/>
          </a:bodyPr>
          <a:lstStyle/>
          <a:p>
            <a:pPr algn="ctr"/>
            <a:r>
              <a:rPr lang="ru-RU" sz="3200" b="1" dirty="0" err="1"/>
              <a:t>Тр</a:t>
            </a:r>
            <a:r>
              <a:rPr lang="ru-RU" sz="3200" b="1" dirty="0"/>
              <a:t> + Тс + Ту – новая формула стандартов</a:t>
            </a:r>
            <a:r>
              <a:rPr lang="ru-RU" sz="2800" dirty="0"/>
              <a:t> </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33"/>
                                        </p:tgtEl>
                                        <p:attrNameLst>
                                          <p:attrName>style.visibility</p:attrName>
                                        </p:attrNameLst>
                                      </p:cBhvr>
                                      <p:to>
                                        <p:strVal val="visible"/>
                                      </p:to>
                                    </p:set>
                                    <p:anim calcmode="lin" valueType="num">
                                      <p:cBhvr>
                                        <p:cTn id="7" dur="1000" fill="hold"/>
                                        <p:tgtEl>
                                          <p:spTgt spid="1033"/>
                                        </p:tgtEl>
                                        <p:attrNameLst>
                                          <p:attrName>ppt_w</p:attrName>
                                        </p:attrNameLst>
                                      </p:cBhvr>
                                      <p:tavLst>
                                        <p:tav tm="0">
                                          <p:val>
                                            <p:fltVal val="0"/>
                                          </p:val>
                                        </p:tav>
                                        <p:tav tm="100000">
                                          <p:val>
                                            <p:strVal val="#ppt_w"/>
                                          </p:val>
                                        </p:tav>
                                      </p:tavLst>
                                    </p:anim>
                                    <p:anim calcmode="lin" valueType="num">
                                      <p:cBhvr>
                                        <p:cTn id="8" dur="1000" fill="hold"/>
                                        <p:tgtEl>
                                          <p:spTgt spid="1033"/>
                                        </p:tgtEl>
                                        <p:attrNameLst>
                                          <p:attrName>ppt_h</p:attrName>
                                        </p:attrNameLst>
                                      </p:cBhvr>
                                      <p:tavLst>
                                        <p:tav tm="0">
                                          <p:val>
                                            <p:fltVal val="0"/>
                                          </p:val>
                                        </p:tav>
                                        <p:tav tm="100000">
                                          <p:val>
                                            <p:strVal val="#ppt_h"/>
                                          </p:val>
                                        </p:tav>
                                      </p:tavLst>
                                    </p:anim>
                                    <p:anim calcmode="lin" valueType="num">
                                      <p:cBhvr>
                                        <p:cTn id="9" dur="1000" fill="hold"/>
                                        <p:tgtEl>
                                          <p:spTgt spid="1033"/>
                                        </p:tgtEl>
                                        <p:attrNameLst>
                                          <p:attrName>style.rotation</p:attrName>
                                        </p:attrNameLst>
                                      </p:cBhvr>
                                      <p:tavLst>
                                        <p:tav tm="0">
                                          <p:val>
                                            <p:fltVal val="90"/>
                                          </p:val>
                                        </p:tav>
                                        <p:tav tm="100000">
                                          <p:val>
                                            <p:fltVal val="0"/>
                                          </p:val>
                                        </p:tav>
                                      </p:tavLst>
                                    </p:anim>
                                    <p:animEffect transition="in" filter="fade">
                                      <p:cBhvr>
                                        <p:cTn id="10" dur="1000"/>
                                        <p:tgtEl>
                                          <p:spTgt spid="103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32"/>
                                        </p:tgtEl>
                                        <p:attrNameLst>
                                          <p:attrName>style.visibility</p:attrName>
                                        </p:attrNameLst>
                                      </p:cBhvr>
                                      <p:to>
                                        <p:strVal val="visible"/>
                                      </p:to>
                                    </p:set>
                                    <p:anim calcmode="lin" valueType="num">
                                      <p:cBhvr>
                                        <p:cTn id="15" dur="1000" fill="hold"/>
                                        <p:tgtEl>
                                          <p:spTgt spid="1032"/>
                                        </p:tgtEl>
                                        <p:attrNameLst>
                                          <p:attrName>ppt_w</p:attrName>
                                        </p:attrNameLst>
                                      </p:cBhvr>
                                      <p:tavLst>
                                        <p:tav tm="0">
                                          <p:val>
                                            <p:fltVal val="0"/>
                                          </p:val>
                                        </p:tav>
                                        <p:tav tm="100000">
                                          <p:val>
                                            <p:strVal val="#ppt_w"/>
                                          </p:val>
                                        </p:tav>
                                      </p:tavLst>
                                    </p:anim>
                                    <p:anim calcmode="lin" valueType="num">
                                      <p:cBhvr>
                                        <p:cTn id="16" dur="1000" fill="hold"/>
                                        <p:tgtEl>
                                          <p:spTgt spid="1032"/>
                                        </p:tgtEl>
                                        <p:attrNameLst>
                                          <p:attrName>ppt_h</p:attrName>
                                        </p:attrNameLst>
                                      </p:cBhvr>
                                      <p:tavLst>
                                        <p:tav tm="0">
                                          <p:val>
                                            <p:fltVal val="0"/>
                                          </p:val>
                                        </p:tav>
                                        <p:tav tm="100000">
                                          <p:val>
                                            <p:strVal val="#ppt_h"/>
                                          </p:val>
                                        </p:tav>
                                      </p:tavLst>
                                    </p:anim>
                                    <p:anim calcmode="lin" valueType="num">
                                      <p:cBhvr>
                                        <p:cTn id="17" dur="1000" fill="hold"/>
                                        <p:tgtEl>
                                          <p:spTgt spid="1032"/>
                                        </p:tgtEl>
                                        <p:attrNameLst>
                                          <p:attrName>style.rotation</p:attrName>
                                        </p:attrNameLst>
                                      </p:cBhvr>
                                      <p:tavLst>
                                        <p:tav tm="0">
                                          <p:val>
                                            <p:fltVal val="90"/>
                                          </p:val>
                                        </p:tav>
                                        <p:tav tm="100000">
                                          <p:val>
                                            <p:fltVal val="0"/>
                                          </p:val>
                                        </p:tav>
                                      </p:tavLst>
                                    </p:anim>
                                    <p:animEffect transition="in" filter="fade">
                                      <p:cBhvr>
                                        <p:cTn id="18" dur="1000"/>
                                        <p:tgtEl>
                                          <p:spTgt spid="103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34"/>
                                        </p:tgtEl>
                                        <p:attrNameLst>
                                          <p:attrName>style.visibility</p:attrName>
                                        </p:attrNameLst>
                                      </p:cBhvr>
                                      <p:to>
                                        <p:strVal val="visible"/>
                                      </p:to>
                                    </p:set>
                                    <p:anim calcmode="lin" valueType="num">
                                      <p:cBhvr>
                                        <p:cTn id="23" dur="1000" fill="hold"/>
                                        <p:tgtEl>
                                          <p:spTgt spid="1034"/>
                                        </p:tgtEl>
                                        <p:attrNameLst>
                                          <p:attrName>ppt_w</p:attrName>
                                        </p:attrNameLst>
                                      </p:cBhvr>
                                      <p:tavLst>
                                        <p:tav tm="0">
                                          <p:val>
                                            <p:fltVal val="0"/>
                                          </p:val>
                                        </p:tav>
                                        <p:tav tm="100000">
                                          <p:val>
                                            <p:strVal val="#ppt_w"/>
                                          </p:val>
                                        </p:tav>
                                      </p:tavLst>
                                    </p:anim>
                                    <p:anim calcmode="lin" valueType="num">
                                      <p:cBhvr>
                                        <p:cTn id="24" dur="1000" fill="hold"/>
                                        <p:tgtEl>
                                          <p:spTgt spid="1034"/>
                                        </p:tgtEl>
                                        <p:attrNameLst>
                                          <p:attrName>ppt_h</p:attrName>
                                        </p:attrNameLst>
                                      </p:cBhvr>
                                      <p:tavLst>
                                        <p:tav tm="0">
                                          <p:val>
                                            <p:fltVal val="0"/>
                                          </p:val>
                                        </p:tav>
                                        <p:tav tm="100000">
                                          <p:val>
                                            <p:strVal val="#ppt_h"/>
                                          </p:val>
                                        </p:tav>
                                      </p:tavLst>
                                    </p:anim>
                                    <p:anim calcmode="lin" valueType="num">
                                      <p:cBhvr>
                                        <p:cTn id="25" dur="1000" fill="hold"/>
                                        <p:tgtEl>
                                          <p:spTgt spid="1034"/>
                                        </p:tgtEl>
                                        <p:attrNameLst>
                                          <p:attrName>style.rotation</p:attrName>
                                        </p:attrNameLst>
                                      </p:cBhvr>
                                      <p:tavLst>
                                        <p:tav tm="0">
                                          <p:val>
                                            <p:fltVal val="90"/>
                                          </p:val>
                                        </p:tav>
                                        <p:tav tm="100000">
                                          <p:val>
                                            <p:fltVal val="0"/>
                                          </p:val>
                                        </p:tav>
                                      </p:tavLst>
                                    </p:anim>
                                    <p:animEffect transition="in" filter="fade">
                                      <p:cBhvr>
                                        <p:cTn id="26"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Font typeface="Wingdings 2" pitchFamily="18" charset="2"/>
              <a:buNone/>
              <a:defRPr/>
            </a:pPr>
            <a:endParaRPr lang="ru-RU" b="1" dirty="0" smtClean="0">
              <a:solidFill>
                <a:schemeClr val="bg2">
                  <a:lumMod val="75000"/>
                </a:schemeClr>
              </a:solidFill>
            </a:endParaRPr>
          </a:p>
          <a:p>
            <a:pPr algn="ctr">
              <a:buFont typeface="Wingdings 2" pitchFamily="18" charset="2"/>
              <a:buNone/>
              <a:defRPr/>
            </a:pPr>
            <a:endParaRPr lang="ru-RU" b="1" dirty="0" smtClean="0">
              <a:solidFill>
                <a:schemeClr val="bg2">
                  <a:lumMod val="75000"/>
                </a:schemeClr>
              </a:solidFill>
            </a:endParaRPr>
          </a:p>
          <a:p>
            <a:pPr algn="ctr">
              <a:buFont typeface="Wingdings 2" pitchFamily="18" charset="2"/>
              <a:buNone/>
              <a:defRPr/>
            </a:pPr>
            <a:r>
              <a:rPr lang="ru-RU" b="1" dirty="0" smtClean="0">
                <a:solidFill>
                  <a:schemeClr val="bg2">
                    <a:lumMod val="25000"/>
                  </a:schemeClr>
                </a:solidFill>
              </a:rPr>
              <a:t>Овладение базовыми компетенциями обучающимися возможно при соблюдении целого ряда требований к уроку:	</a:t>
            </a:r>
          </a:p>
          <a:p>
            <a:pPr algn="ctr">
              <a:defRPr/>
            </a:pPr>
            <a:endParaRPr lang="ru-RU" b="1" dirty="0">
              <a:solidFill>
                <a:schemeClr val="bg2">
                  <a:lumMod val="75000"/>
                </a:schemeClr>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
            <a:ext cx="8062664" cy="1052735"/>
          </a:xfrm>
        </p:spPr>
        <p:txBody>
          <a:bodyPr/>
          <a:lstStyle/>
          <a:p>
            <a:r>
              <a:rPr lang="ru-RU" b="1" dirty="0" smtClean="0">
                <a:solidFill>
                  <a:schemeClr val="accent1">
                    <a:lumMod val="50000"/>
                  </a:schemeClr>
                </a:solidFill>
                <a:effectLst/>
                <a:latin typeface="Times New Roman" pitchFamily="18" charset="0"/>
                <a:cs typeface="Times New Roman" pitchFamily="18" charset="0"/>
              </a:rPr>
              <a:t>Требования к уроку</a:t>
            </a:r>
            <a:endParaRPr lang="ru-RU" b="1" dirty="0">
              <a:solidFill>
                <a:schemeClr val="accent1">
                  <a:lumMod val="50000"/>
                </a:schemeClr>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1484784"/>
            <a:ext cx="9144000" cy="5373216"/>
          </a:xfrm>
        </p:spPr>
        <p:txBody>
          <a:bodyPr>
            <a:normAutofit fontScale="92500"/>
          </a:bodyPr>
          <a:lstStyle/>
          <a:p>
            <a:pPr algn="just"/>
            <a:r>
              <a:rPr lang="ru-RU" dirty="0" smtClean="0">
                <a:solidFill>
                  <a:schemeClr val="accent1">
                    <a:lumMod val="50000"/>
                  </a:schemeClr>
                </a:solidFill>
              </a:rPr>
              <a:t>1. </a:t>
            </a:r>
            <a:r>
              <a:rPr lang="ru-RU" dirty="0" smtClean="0">
                <a:solidFill>
                  <a:schemeClr val="accent1">
                    <a:lumMod val="50000"/>
                  </a:schemeClr>
                </a:solidFill>
                <a:latin typeface="Times New Roman" pitchFamily="18" charset="0"/>
                <a:cs typeface="Times New Roman" pitchFamily="18" charset="0"/>
              </a:rPr>
              <a:t>Чёткость, конкретность, </a:t>
            </a:r>
            <a:r>
              <a:rPr lang="ru-RU" dirty="0" err="1" smtClean="0">
                <a:solidFill>
                  <a:schemeClr val="accent1">
                    <a:lumMod val="50000"/>
                  </a:schemeClr>
                </a:solidFill>
                <a:latin typeface="Times New Roman" pitchFamily="18" charset="0"/>
                <a:cs typeface="Times New Roman" pitchFamily="18" charset="0"/>
              </a:rPr>
              <a:t>диагностичность</a:t>
            </a:r>
            <a:r>
              <a:rPr lang="ru-RU" dirty="0" smtClean="0">
                <a:solidFill>
                  <a:schemeClr val="accent1">
                    <a:lumMod val="50000"/>
                  </a:schemeClr>
                </a:solidFill>
                <a:latin typeface="Times New Roman" pitchFamily="18" charset="0"/>
                <a:cs typeface="Times New Roman" pitchFamily="18" charset="0"/>
              </a:rPr>
              <a:t> основной учебной цели;</a:t>
            </a:r>
          </a:p>
          <a:p>
            <a:pPr algn="just"/>
            <a:r>
              <a:rPr lang="ru-RU" dirty="0" smtClean="0">
                <a:solidFill>
                  <a:schemeClr val="accent1">
                    <a:lumMod val="50000"/>
                  </a:schemeClr>
                </a:solidFill>
                <a:latin typeface="Times New Roman" pitchFamily="18" charset="0"/>
                <a:cs typeface="Times New Roman" pitchFamily="18" charset="0"/>
              </a:rPr>
              <a:t>2. Единство учебной цели, воспитательных и развивающих задач урока;</a:t>
            </a:r>
          </a:p>
          <a:p>
            <a:pPr algn="just"/>
            <a:r>
              <a:rPr lang="ru-RU" dirty="0" smtClean="0">
                <a:solidFill>
                  <a:schemeClr val="accent1">
                    <a:lumMod val="50000"/>
                  </a:schemeClr>
                </a:solidFill>
                <a:latin typeface="Times New Roman" pitchFamily="18" charset="0"/>
                <a:cs typeface="Times New Roman" pitchFamily="18" charset="0"/>
              </a:rPr>
              <a:t>3. Правильный отбор содержания учебного материала  (целесообразность содержания учебного материала);</a:t>
            </a:r>
          </a:p>
          <a:p>
            <a:pPr algn="just"/>
            <a:r>
              <a:rPr lang="ru-RU" dirty="0" smtClean="0">
                <a:solidFill>
                  <a:schemeClr val="accent1">
                    <a:lumMod val="50000"/>
                  </a:schemeClr>
                </a:solidFill>
                <a:latin typeface="Times New Roman" pitchFamily="18" charset="0"/>
                <a:cs typeface="Times New Roman" pitchFamily="18" charset="0"/>
              </a:rPr>
              <a:t>4. Организационная чёткость урока (рациональное распределение времени урока);</a:t>
            </a:r>
          </a:p>
          <a:p>
            <a:pPr algn="just"/>
            <a:r>
              <a:rPr lang="ru-RU" dirty="0" smtClean="0">
                <a:solidFill>
                  <a:schemeClr val="accent1">
                    <a:lumMod val="50000"/>
                  </a:schemeClr>
                </a:solidFill>
                <a:latin typeface="Times New Roman" pitchFamily="18" charset="0"/>
                <a:cs typeface="Times New Roman" pitchFamily="18" charset="0"/>
              </a:rPr>
              <a:t>5. Соответствие структуры урока типу урока;</a:t>
            </a:r>
          </a:p>
          <a:p>
            <a:pPr algn="just"/>
            <a:r>
              <a:rPr lang="ru-RU" dirty="0" smtClean="0">
                <a:solidFill>
                  <a:schemeClr val="accent1">
                    <a:lumMod val="50000"/>
                  </a:schemeClr>
                </a:solidFill>
                <a:latin typeface="Times New Roman" pitchFamily="18" charset="0"/>
                <a:cs typeface="Times New Roman" pitchFamily="18" charset="0"/>
              </a:rPr>
              <a:t>6. Разнообразие и единство методов обучения.  </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b="1" dirty="0" smtClean="0">
                <a:solidFill>
                  <a:schemeClr val="bg2">
                    <a:lumMod val="25000"/>
                  </a:schemeClr>
                </a:solidFill>
                <a:latin typeface="Times New Roman" pitchFamily="18" charset="0"/>
                <a:cs typeface="Times New Roman" pitchFamily="18" charset="0"/>
              </a:rPr>
              <a:t>1. Дидактические требования: </a:t>
            </a:r>
            <a:br>
              <a:rPr lang="ru-RU" b="1" dirty="0" smtClean="0">
                <a:solidFill>
                  <a:schemeClr val="bg2">
                    <a:lumMod val="25000"/>
                  </a:schemeClr>
                </a:solidFill>
                <a:latin typeface="Times New Roman" pitchFamily="18" charset="0"/>
                <a:cs typeface="Times New Roman" pitchFamily="18" charset="0"/>
              </a:rPr>
            </a:br>
            <a:endParaRPr lang="ru-RU" b="1" dirty="0">
              <a:solidFill>
                <a:schemeClr val="bg2">
                  <a:lumMod val="2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052513"/>
            <a:ext cx="9144000" cy="5805487"/>
          </a:xfrm>
        </p:spPr>
        <p:txBody>
          <a:bodyPr/>
          <a:lstStyle/>
          <a:p>
            <a:pPr>
              <a:buFont typeface="Wingdings 2" pitchFamily="18" charset="2"/>
              <a:buNone/>
              <a:defRPr/>
            </a:pPr>
            <a:r>
              <a:rPr lang="ru-RU" dirty="0" smtClean="0">
                <a:solidFill>
                  <a:schemeClr val="bg2">
                    <a:lumMod val="75000"/>
                  </a:schemeClr>
                </a:solidFill>
              </a:rPr>
              <a:t>- </a:t>
            </a:r>
            <a:r>
              <a:rPr lang="ru-RU" dirty="0" smtClean="0">
                <a:solidFill>
                  <a:schemeClr val="bg2">
                    <a:lumMod val="25000"/>
                  </a:schemeClr>
                </a:solidFill>
                <a:latin typeface="Times New Roman" pitchFamily="18" charset="0"/>
                <a:cs typeface="Times New Roman" pitchFamily="18" charset="0"/>
              </a:rPr>
              <a:t>Чёткое формирование образовательных задач;</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Определение оптимального содержания урока;</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Прогнозирование уровня усвоения учащимися научных знаний;</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Выбор наиболее рациональных методов,</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приёмов, средств обучения, стимулирования и</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контроля;</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Реализация на уроке всех дидактических принципов.</a:t>
            </a:r>
          </a:p>
          <a:p>
            <a:pPr>
              <a:defRPr/>
            </a:pPr>
            <a:endParaRPr lang="ru-RU" dirty="0">
              <a:solidFill>
                <a:schemeClr val="bg2">
                  <a:lumMod val="25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b="1" dirty="0" smtClean="0">
                <a:solidFill>
                  <a:schemeClr val="bg2">
                    <a:lumMod val="25000"/>
                  </a:schemeClr>
                </a:solidFill>
                <a:latin typeface="Times New Roman" pitchFamily="18" charset="0"/>
                <a:cs typeface="Times New Roman" pitchFamily="18" charset="0"/>
              </a:rPr>
              <a:t>2. Психологические требования: </a:t>
            </a:r>
            <a:r>
              <a:rPr lang="ru-RU" b="1" dirty="0" smtClean="0">
                <a:solidFill>
                  <a:schemeClr val="bg2">
                    <a:lumMod val="75000"/>
                  </a:schemeClr>
                </a:solidFill>
                <a:latin typeface="Times New Roman" pitchFamily="18" charset="0"/>
                <a:cs typeface="Times New Roman" pitchFamily="18" charset="0"/>
              </a:rPr>
              <a:t/>
            </a:r>
            <a:br>
              <a:rPr lang="ru-RU" b="1" dirty="0" smtClean="0">
                <a:solidFill>
                  <a:schemeClr val="bg2">
                    <a:lumMod val="75000"/>
                  </a:schemeClr>
                </a:solidFill>
                <a:latin typeface="Times New Roman" pitchFamily="18" charset="0"/>
                <a:cs typeface="Times New Roman" pitchFamily="18" charset="0"/>
              </a:rPr>
            </a:br>
            <a:endParaRPr lang="ru-RU" b="1" dirty="0">
              <a:solidFill>
                <a:schemeClr val="bg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125538"/>
            <a:ext cx="9144000" cy="5732462"/>
          </a:xfrm>
        </p:spPr>
        <p:txBody>
          <a:bodyPr/>
          <a:lstStyle/>
          <a:p>
            <a:pPr>
              <a:buFont typeface="Wingdings 2" pitchFamily="18" charset="2"/>
              <a:buNone/>
              <a:defRPr/>
            </a:pPr>
            <a:r>
              <a:rPr lang="ru-RU" dirty="0" smtClean="0">
                <a:solidFill>
                  <a:schemeClr val="bg2">
                    <a:lumMod val="25000"/>
                  </a:schemeClr>
                </a:solidFill>
              </a:rPr>
              <a:t>- Определение содержания и структуры урока в соответствии с принципами развивающего обучения;</a:t>
            </a:r>
          </a:p>
          <a:p>
            <a:pPr>
              <a:buFont typeface="Wingdings 2" pitchFamily="18" charset="2"/>
              <a:buNone/>
              <a:defRPr/>
            </a:pPr>
            <a:r>
              <a:rPr lang="ru-RU" dirty="0" smtClean="0">
                <a:solidFill>
                  <a:schemeClr val="bg2">
                    <a:lumMod val="25000"/>
                  </a:schemeClr>
                </a:solidFill>
              </a:rPr>
              <a:t>- Особенности самоорганизации учителя;</a:t>
            </a:r>
          </a:p>
          <a:p>
            <a:pPr>
              <a:buFont typeface="Wingdings 2" pitchFamily="18" charset="2"/>
              <a:buNone/>
              <a:defRPr/>
            </a:pPr>
            <a:r>
              <a:rPr lang="ru-RU" dirty="0" smtClean="0">
                <a:solidFill>
                  <a:schemeClr val="bg2">
                    <a:lumMod val="25000"/>
                  </a:schemeClr>
                </a:solidFill>
              </a:rPr>
              <a:t>- Организация познавательной деятельности;</a:t>
            </a:r>
          </a:p>
          <a:p>
            <a:pPr>
              <a:buFont typeface="Wingdings 2" pitchFamily="18" charset="2"/>
              <a:buNone/>
              <a:defRPr/>
            </a:pPr>
            <a:r>
              <a:rPr lang="ru-RU" dirty="0" smtClean="0">
                <a:solidFill>
                  <a:schemeClr val="bg2">
                    <a:lumMod val="25000"/>
                  </a:schemeClr>
                </a:solidFill>
              </a:rPr>
              <a:t>- Организация деятельности мышления и воображения обучающихся в процессе формирования новых знаний и умений;</a:t>
            </a:r>
          </a:p>
          <a:p>
            <a:pPr>
              <a:buFont typeface="Wingdings 2" pitchFamily="18" charset="2"/>
              <a:buNone/>
              <a:defRPr/>
            </a:pPr>
            <a:r>
              <a:rPr lang="ru-RU" dirty="0" smtClean="0">
                <a:solidFill>
                  <a:schemeClr val="bg2">
                    <a:lumMod val="25000"/>
                  </a:schemeClr>
                </a:solidFill>
              </a:rPr>
              <a:t>- Организованность обучающихся;</a:t>
            </a:r>
          </a:p>
          <a:p>
            <a:pPr>
              <a:buFont typeface="Wingdings 2" pitchFamily="18" charset="2"/>
              <a:buNone/>
              <a:defRPr/>
            </a:pPr>
            <a:r>
              <a:rPr lang="ru-RU" dirty="0" smtClean="0">
                <a:solidFill>
                  <a:schemeClr val="bg2">
                    <a:lumMod val="25000"/>
                  </a:schemeClr>
                </a:solidFill>
              </a:rPr>
              <a:t>- Учёт возрастных особенностей.</a:t>
            </a:r>
          </a:p>
          <a:p>
            <a:pPr>
              <a:defRPr/>
            </a:pPr>
            <a:endParaRPr lang="ru-RU" dirty="0">
              <a:solidFill>
                <a:schemeClr val="bg2">
                  <a:lumMod val="2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29600" cy="1143000"/>
          </a:xfrm>
        </p:spPr>
        <p:txBody>
          <a:bodyPr>
            <a:normAutofit fontScale="90000"/>
          </a:bodyPr>
          <a:lstStyle/>
          <a:p>
            <a:pPr>
              <a:defRPr/>
            </a:pPr>
            <a:r>
              <a:rPr lang="en-US" dirty="0" smtClean="0">
                <a:solidFill>
                  <a:schemeClr val="bg2">
                    <a:lumMod val="25000"/>
                  </a:schemeClr>
                </a:solidFill>
              </a:rPr>
              <a:t/>
            </a:r>
            <a:br>
              <a:rPr lang="en-US" dirty="0" smtClean="0">
                <a:solidFill>
                  <a:schemeClr val="bg2">
                    <a:lumMod val="25000"/>
                  </a:schemeClr>
                </a:solidFill>
              </a:rPr>
            </a:br>
            <a:r>
              <a:rPr lang="ru-RU" b="1" dirty="0" smtClean="0">
                <a:solidFill>
                  <a:schemeClr val="bg2">
                    <a:lumMod val="25000"/>
                  </a:schemeClr>
                </a:solidFill>
                <a:latin typeface="Times New Roman" pitchFamily="18" charset="0"/>
                <a:cs typeface="Times New Roman" pitchFamily="18" charset="0"/>
              </a:rPr>
              <a:t>3. Требования к технике проведения урока: </a:t>
            </a:r>
            <a:r>
              <a:rPr lang="ru-RU" dirty="0" smtClean="0">
                <a:solidFill>
                  <a:schemeClr val="bg2">
                    <a:lumMod val="75000"/>
                  </a:schemeClr>
                </a:solidFill>
              </a:rPr>
              <a:t/>
            </a:r>
            <a:br>
              <a:rPr lang="ru-RU" dirty="0" smtClean="0">
                <a:solidFill>
                  <a:schemeClr val="bg2">
                    <a:lumMod val="75000"/>
                  </a:schemeClr>
                </a:solidFill>
              </a:rPr>
            </a:br>
            <a:endParaRPr lang="ru-RU" dirty="0">
              <a:solidFill>
                <a:schemeClr val="bg2">
                  <a:lumMod val="75000"/>
                </a:schemeClr>
              </a:solidFill>
            </a:endParaRPr>
          </a:p>
        </p:txBody>
      </p:sp>
      <p:sp>
        <p:nvSpPr>
          <p:cNvPr id="3" name="Содержимое 2"/>
          <p:cNvSpPr>
            <a:spLocks noGrp="1"/>
          </p:cNvSpPr>
          <p:nvPr>
            <p:ph idx="1"/>
          </p:nvPr>
        </p:nvSpPr>
        <p:spPr>
          <a:xfrm>
            <a:off x="0" y="1600200"/>
            <a:ext cx="9144000" cy="5257800"/>
          </a:xfrm>
        </p:spPr>
        <p:txBody>
          <a:bodyPr/>
          <a:lstStyle/>
          <a:p>
            <a:pPr>
              <a:buFont typeface="Wingdings 2" pitchFamily="18" charset="2"/>
              <a:buNone/>
              <a:defRPr/>
            </a:pPr>
            <a:r>
              <a:rPr lang="ru-RU" dirty="0" smtClean="0">
                <a:solidFill>
                  <a:schemeClr val="bg2">
                    <a:lumMod val="25000"/>
                  </a:schemeClr>
                </a:solidFill>
              </a:rPr>
              <a:t>- </a:t>
            </a:r>
            <a:r>
              <a:rPr lang="ru-RU" dirty="0" smtClean="0">
                <a:solidFill>
                  <a:schemeClr val="bg2">
                    <a:lumMod val="25000"/>
                  </a:schemeClr>
                </a:solidFill>
                <a:latin typeface="Times New Roman" pitchFamily="18" charset="0"/>
                <a:cs typeface="Times New Roman" pitchFamily="18" charset="0"/>
              </a:rPr>
              <a:t>Урок должен быть эмоциональный;</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Темы и ритм урока должен быть оптимальным;</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Полный контакт учителя и обучающихся;</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Атмосфера доброжелательности и активного творческого труда;</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Смена видов деятельности;</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Обеспечение активного учения каждого обучающегося.</a:t>
            </a:r>
          </a:p>
          <a:p>
            <a:pPr>
              <a:buFont typeface="Wingdings 2" pitchFamily="18" charset="2"/>
              <a:buNone/>
              <a:defRPr/>
            </a:pPr>
            <a:endParaRPr lang="ru-RU" dirty="0">
              <a:solidFill>
                <a:schemeClr val="bg2">
                  <a:lumMod val="25000"/>
                </a:schemeClr>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b="1" dirty="0" smtClean="0">
                <a:solidFill>
                  <a:schemeClr val="bg2">
                    <a:lumMod val="25000"/>
                  </a:schemeClr>
                </a:solidFill>
                <a:latin typeface="Times New Roman" pitchFamily="18" charset="0"/>
                <a:cs typeface="Times New Roman" pitchFamily="18" charset="0"/>
              </a:rPr>
              <a:t>4. Требования к гигиене урока:</a:t>
            </a:r>
            <a:r>
              <a:rPr lang="ru-RU" dirty="0" smtClean="0">
                <a:solidFill>
                  <a:schemeClr val="bg2">
                    <a:lumMod val="25000"/>
                  </a:schemeClr>
                </a:solidFill>
              </a:rPr>
              <a:t> </a:t>
            </a:r>
            <a:br>
              <a:rPr lang="ru-RU" dirty="0" smtClean="0">
                <a:solidFill>
                  <a:schemeClr val="bg2">
                    <a:lumMod val="25000"/>
                  </a:schemeClr>
                </a:solidFill>
              </a:rPr>
            </a:br>
            <a:endParaRPr lang="ru-RU" dirty="0">
              <a:solidFill>
                <a:schemeClr val="bg2">
                  <a:lumMod val="25000"/>
                </a:schemeClr>
              </a:solidFill>
            </a:endParaRPr>
          </a:p>
        </p:txBody>
      </p:sp>
      <p:sp>
        <p:nvSpPr>
          <p:cNvPr id="3" name="Содержимое 2"/>
          <p:cNvSpPr>
            <a:spLocks noGrp="1"/>
          </p:cNvSpPr>
          <p:nvPr>
            <p:ph idx="1"/>
          </p:nvPr>
        </p:nvSpPr>
        <p:spPr/>
        <p:txBody>
          <a:bodyPr>
            <a:normAutofit lnSpcReduction="10000"/>
          </a:bodyPr>
          <a:lstStyle/>
          <a:p>
            <a:pPr>
              <a:buFont typeface="Wingdings 2" pitchFamily="18" charset="2"/>
              <a:buNone/>
              <a:defRPr/>
            </a:pPr>
            <a:r>
              <a:rPr lang="ru-RU" dirty="0" smtClean="0">
                <a:solidFill>
                  <a:schemeClr val="bg2">
                    <a:lumMod val="25000"/>
                  </a:schemeClr>
                </a:solidFill>
              </a:rPr>
              <a:t>- </a:t>
            </a:r>
            <a:r>
              <a:rPr lang="ru-RU" dirty="0" smtClean="0">
                <a:solidFill>
                  <a:schemeClr val="bg2">
                    <a:lumMod val="25000"/>
                  </a:schemeClr>
                </a:solidFill>
                <a:latin typeface="Times New Roman" pitchFamily="18" charset="0"/>
                <a:cs typeface="Times New Roman" pitchFamily="18" charset="0"/>
              </a:rPr>
              <a:t>Температурный режим;</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Проветривание;</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Освещение;</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Предупреждение утомления;</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Чередование видов деятельности;</a:t>
            </a:r>
          </a:p>
          <a:p>
            <a:pPr>
              <a:buFont typeface="Wingdings 2" pitchFamily="18" charset="2"/>
              <a:buNone/>
              <a:defRPr/>
            </a:pPr>
            <a:r>
              <a:rPr lang="ru-RU" dirty="0" smtClean="0">
                <a:solidFill>
                  <a:schemeClr val="bg2">
                    <a:lumMod val="25000"/>
                  </a:schemeClr>
                </a:solidFill>
                <a:latin typeface="Times New Roman" pitchFamily="18" charset="0"/>
                <a:cs typeface="Times New Roman" pitchFamily="18" charset="0"/>
              </a:rPr>
              <a:t>- Физкультминутка;</a:t>
            </a:r>
          </a:p>
          <a:p>
            <a:pPr>
              <a:buFontTx/>
              <a:buChar char="-"/>
              <a:defRPr/>
            </a:pPr>
            <a:r>
              <a:rPr lang="ru-RU" dirty="0" smtClean="0">
                <a:solidFill>
                  <a:schemeClr val="bg2">
                    <a:lumMod val="25000"/>
                  </a:schemeClr>
                </a:solidFill>
                <a:latin typeface="Times New Roman" pitchFamily="18" charset="0"/>
                <a:cs typeface="Times New Roman" pitchFamily="18" charset="0"/>
              </a:rPr>
              <a:t>Правильная рабочая поза обучающихся;</a:t>
            </a:r>
          </a:p>
          <a:p>
            <a:pPr>
              <a:buFontTx/>
              <a:buChar char="-"/>
              <a:defRPr/>
            </a:pPr>
            <a:r>
              <a:rPr lang="ru-RU" dirty="0" smtClean="0">
                <a:solidFill>
                  <a:schemeClr val="bg2">
                    <a:lumMod val="25000"/>
                  </a:schemeClr>
                </a:solidFill>
                <a:latin typeface="Times New Roman" pitchFamily="18" charset="0"/>
                <a:cs typeface="Times New Roman" pitchFamily="18" charset="0"/>
              </a:rPr>
              <a:t>Соответствие росту мебели.</a:t>
            </a:r>
          </a:p>
          <a:p>
            <a:pPr>
              <a:defRPr/>
            </a:pPr>
            <a:endParaRPr lang="ru-RU" dirty="0">
              <a:solidFill>
                <a:schemeClr val="bg2">
                  <a:lumMod val="25000"/>
                </a:schemeClr>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Структура учебного занятия </a:t>
            </a:r>
            <a:endParaRPr lang="ru-RU" sz="3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599" cy="3425952"/>
        </p:xfrm>
        <a:graphic>
          <a:graphicData uri="http://schemas.openxmlformats.org/drawingml/2006/table">
            <a:tbl>
              <a:tblPr firstRow="1" bandRow="1">
                <a:tableStyleId>{5C22544A-7EE6-4342-B048-85BDC9FD1C3A}</a:tableStyleId>
              </a:tblPr>
              <a:tblGrid>
                <a:gridCol w="542900"/>
                <a:gridCol w="1808414"/>
                <a:gridCol w="1175657"/>
                <a:gridCol w="1175657"/>
                <a:gridCol w="1175657"/>
                <a:gridCol w="1175657"/>
                <a:gridCol w="1175657"/>
              </a:tblGrid>
              <a:tr h="370840">
                <a:tc>
                  <a:txBody>
                    <a:bodyPr/>
                    <a:lstStyle/>
                    <a:p>
                      <a:pPr algn="ctr">
                        <a:lnSpc>
                          <a:spcPct val="115000"/>
                        </a:lnSpc>
                        <a:spcAft>
                          <a:spcPts val="0"/>
                        </a:spcAft>
                      </a:pPr>
                      <a:r>
                        <a:rPr lang="ru-RU" sz="1200" b="1" dirty="0">
                          <a:latin typeface="Times New Roman"/>
                          <a:ea typeface="Times New Roman"/>
                          <a:cs typeface="Times New Roman"/>
                        </a:rPr>
                        <a:t>№</a:t>
                      </a:r>
                      <a:endParaRPr lang="ru-RU" sz="11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dirty="0">
                          <a:latin typeface="Times New Roman"/>
                          <a:ea typeface="Times New Roman"/>
                          <a:cs typeface="Times New Roman"/>
                        </a:rPr>
                        <a:t>Этап </a:t>
                      </a:r>
                      <a:r>
                        <a:rPr lang="ru-RU" sz="1200" b="1" dirty="0" smtClean="0">
                          <a:latin typeface="Times New Roman"/>
                          <a:ea typeface="Times New Roman"/>
                          <a:cs typeface="Times New Roman"/>
                        </a:rPr>
                        <a:t>урока</a:t>
                      </a:r>
                    </a:p>
                    <a:p>
                      <a:pPr algn="ctr">
                        <a:lnSpc>
                          <a:spcPct val="115000"/>
                        </a:lnSpc>
                        <a:spcAft>
                          <a:spcPts val="0"/>
                        </a:spcAft>
                      </a:pPr>
                      <a:r>
                        <a:rPr lang="ru-RU" sz="1200" b="1" dirty="0" smtClean="0">
                          <a:latin typeface="Times New Roman"/>
                          <a:ea typeface="Times New Roman"/>
                          <a:cs typeface="Times New Roman"/>
                        </a:rPr>
                        <a:t> </a:t>
                      </a:r>
                      <a:r>
                        <a:rPr lang="ru-RU" sz="1200" b="1" dirty="0">
                          <a:latin typeface="Times New Roman"/>
                          <a:ea typeface="Times New Roman"/>
                          <a:cs typeface="Times New Roman"/>
                        </a:rPr>
                        <a:t>(время, мин)</a:t>
                      </a:r>
                      <a:endParaRPr lang="ru-RU" sz="11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a:latin typeface="Times New Roman"/>
                          <a:ea typeface="Times New Roman"/>
                          <a:cs typeface="Times New Roman"/>
                        </a:rPr>
                        <a:t>Задачи этапа</a:t>
                      </a:r>
                      <a:endParaRPr lang="ru-RU" sz="110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a:latin typeface="Times New Roman"/>
                          <a:ea typeface="Times New Roman"/>
                          <a:cs typeface="Times New Roman"/>
                        </a:rPr>
                        <a:t>Ожидаемый результат </a:t>
                      </a:r>
                      <a:endParaRPr lang="ru-RU" sz="1100">
                        <a:latin typeface="Calibri"/>
                        <a:ea typeface="Times New Roman"/>
                        <a:cs typeface="Times New Roman"/>
                      </a:endParaRPr>
                    </a:p>
                    <a:p>
                      <a:pPr algn="ctr">
                        <a:lnSpc>
                          <a:spcPct val="115000"/>
                        </a:lnSpc>
                        <a:spcAft>
                          <a:spcPts val="0"/>
                        </a:spcAft>
                      </a:pPr>
                      <a:r>
                        <a:rPr lang="ru-RU" sz="1200" b="1">
                          <a:latin typeface="Times New Roman"/>
                          <a:ea typeface="Times New Roman"/>
                          <a:cs typeface="Times New Roman"/>
                        </a:rPr>
                        <a:t>(показатели)</a:t>
                      </a:r>
                      <a:endParaRPr lang="ru-RU" sz="110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a:latin typeface="Times New Roman"/>
                          <a:ea typeface="Times New Roman"/>
                          <a:cs typeface="Times New Roman"/>
                        </a:rPr>
                        <a:t>Приемы</a:t>
                      </a:r>
                      <a:endParaRPr lang="ru-RU" sz="110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a:latin typeface="Times New Roman"/>
                          <a:ea typeface="Times New Roman"/>
                          <a:cs typeface="Times New Roman"/>
                        </a:rPr>
                        <a:t>Деятельность преподавателя</a:t>
                      </a:r>
                      <a:endParaRPr lang="ru-RU" sz="1100">
                        <a:latin typeface="Calibri"/>
                        <a:ea typeface="Times New Roman"/>
                        <a:cs typeface="Times New Roman"/>
                      </a:endParaRPr>
                    </a:p>
                  </a:txBody>
                  <a:tcPr marL="68580" marR="68580" marT="0" marB="0"/>
                </a:tc>
                <a:tc>
                  <a:txBody>
                    <a:bodyPr/>
                    <a:lstStyle/>
                    <a:p>
                      <a:pPr algn="ctr">
                        <a:lnSpc>
                          <a:spcPct val="115000"/>
                        </a:lnSpc>
                        <a:spcAft>
                          <a:spcPts val="0"/>
                        </a:spcAft>
                      </a:pPr>
                      <a:r>
                        <a:rPr lang="ru-RU" sz="1200" b="1">
                          <a:latin typeface="Times New Roman"/>
                          <a:ea typeface="Times New Roman"/>
                          <a:cs typeface="Times New Roman"/>
                        </a:rPr>
                        <a:t>Деятельность обучающихся</a:t>
                      </a:r>
                      <a:endParaRPr lang="ru-RU" sz="1100">
                        <a:latin typeface="Calibri"/>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1</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Организационный момент</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2</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Целеполагание, мотивация</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3</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 Изучение нового материала</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4</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dirty="0">
                          <a:latin typeface="Times New Roman"/>
                          <a:ea typeface="Times New Roman"/>
                          <a:cs typeface="Times New Roman"/>
                        </a:rPr>
                        <a:t> Первичное закрепление </a:t>
                      </a:r>
                      <a:endParaRPr lang="ru-RU" sz="1100" dirty="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5</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 Рефлексия    </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6</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Домашнее  задание</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r>
              <a:tr h="370840">
                <a:tc>
                  <a:txBody>
                    <a:bodyPr/>
                    <a:lstStyle/>
                    <a:p>
                      <a:pPr>
                        <a:lnSpc>
                          <a:spcPct val="115000"/>
                        </a:lnSpc>
                        <a:spcAft>
                          <a:spcPts val="0"/>
                        </a:spcAft>
                      </a:pPr>
                      <a:r>
                        <a:rPr lang="ru-RU" sz="1200">
                          <a:latin typeface="Times New Roman"/>
                          <a:ea typeface="Times New Roman"/>
                          <a:cs typeface="Times New Roman"/>
                        </a:rPr>
                        <a:t>7</a:t>
                      </a:r>
                      <a:endParaRPr lang="ru-RU" sz="1100">
                        <a:latin typeface="Calibri"/>
                        <a:ea typeface="Times New Roman"/>
                        <a:cs typeface="Times New Roman"/>
                      </a:endParaRPr>
                    </a:p>
                  </a:txBody>
                  <a:tcPr marL="68580" marR="68580" marT="0" marB="0"/>
                </a:tc>
                <a:tc>
                  <a:txBody>
                    <a:bodyPr/>
                    <a:lstStyle/>
                    <a:p>
                      <a:pPr>
                        <a:lnSpc>
                          <a:spcPct val="115000"/>
                        </a:lnSpc>
                        <a:spcAft>
                          <a:spcPts val="0"/>
                        </a:spcAft>
                      </a:pPr>
                      <a:r>
                        <a:rPr lang="ru-RU" sz="1200" b="1">
                          <a:latin typeface="Times New Roman"/>
                          <a:ea typeface="Times New Roman"/>
                          <a:cs typeface="Times New Roman"/>
                        </a:rPr>
                        <a:t> Итог урока</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200">
                        <a:latin typeface="Times New Roman"/>
                        <a:ea typeface="Times New Roman"/>
                        <a:cs typeface="Times New Roman"/>
                      </a:endParaRPr>
                    </a:p>
                  </a:txBody>
                  <a:tcPr marL="68580" marR="68580" marT="0" marB="0"/>
                </a:tc>
                <a:tc>
                  <a:txBody>
                    <a:bodyPr/>
                    <a:lstStyle/>
                    <a:p>
                      <a:pPr algn="just">
                        <a:lnSpc>
                          <a:spcPct val="115000"/>
                        </a:lnSpc>
                        <a:spcAft>
                          <a:spcPts val="0"/>
                        </a:spcAft>
                        <a:tabLst>
                          <a:tab pos="457200" algn="l"/>
                        </a:tabLst>
                      </a:pP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43050"/>
          </a:xfrm>
        </p:spPr>
        <p:txBody>
          <a:bodyPr>
            <a:normAutofit fontScale="90000"/>
          </a:bodyPr>
          <a:lstStyle/>
          <a:p>
            <a:pPr lvl="0" indent="450850" fontAlgn="base">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altLang="ru-RU" sz="2700" b="1" dirty="0" smtClean="0">
                <a:latin typeface="Times New Roman" panose="02020603050405020304" pitchFamily="18" charset="0"/>
                <a:ea typeface="Courier New" pitchFamily="49" charset="0"/>
                <a:cs typeface="Times New Roman" pitchFamily="18" charset="0"/>
              </a:rPr>
              <a:t/>
            </a:r>
            <a:br>
              <a:rPr lang="ru-RU" altLang="ru-RU" sz="2700" b="1" dirty="0" smtClean="0">
                <a:latin typeface="Times New Roman" panose="02020603050405020304" pitchFamily="18" charset="0"/>
                <a:ea typeface="Courier New" pitchFamily="49" charset="0"/>
                <a:cs typeface="Times New Roman" pitchFamily="18" charset="0"/>
              </a:rPr>
            </a:br>
            <a:r>
              <a:rPr lang="ru-RU" altLang="ru-RU" sz="2700" b="1" dirty="0" smtClean="0">
                <a:latin typeface="Times New Roman" panose="02020603050405020304" pitchFamily="18" charset="0"/>
                <a:ea typeface="Courier New" pitchFamily="49" charset="0"/>
                <a:cs typeface="Times New Roman" pitchFamily="18" charset="0"/>
              </a:rPr>
              <a:t/>
            </a:r>
            <a:br>
              <a:rPr lang="ru-RU" altLang="ru-RU" sz="2700" b="1" dirty="0" smtClean="0">
                <a:latin typeface="Times New Roman" panose="02020603050405020304" pitchFamily="18" charset="0"/>
                <a:ea typeface="Courier New" pitchFamily="49" charset="0"/>
                <a:cs typeface="Times New Roman" pitchFamily="18" charset="0"/>
              </a:rPr>
            </a:br>
            <a:r>
              <a:rPr lang="ru-RU" altLang="ru-RU" sz="2700" b="1" dirty="0" smtClean="0">
                <a:latin typeface="Times New Roman" panose="02020603050405020304" pitchFamily="18" charset="0"/>
                <a:ea typeface="Courier New" pitchFamily="49" charset="0"/>
                <a:cs typeface="Times New Roman" pitchFamily="18" charset="0"/>
              </a:rPr>
              <a:t>Модельная </a:t>
            </a:r>
            <a:r>
              <a:rPr lang="ru-RU" altLang="ru-RU" sz="2700" b="1" dirty="0" smtClean="0">
                <a:latin typeface="Times New Roman" panose="02020603050405020304" pitchFamily="18" charset="0"/>
                <a:ea typeface="Courier New" pitchFamily="49" charset="0"/>
                <a:cs typeface="Times New Roman" pitchFamily="18" charset="0"/>
              </a:rPr>
              <a:t>карта  учебных заданий по _________</a:t>
            </a:r>
            <a:br>
              <a:rPr lang="ru-RU" altLang="ru-RU" sz="2700" b="1" dirty="0" smtClean="0">
                <a:latin typeface="Times New Roman" panose="02020603050405020304" pitchFamily="18" charset="0"/>
                <a:ea typeface="Courier New" pitchFamily="49" charset="0"/>
                <a:cs typeface="Times New Roman" pitchFamily="18" charset="0"/>
              </a:rPr>
            </a:br>
            <a:r>
              <a:rPr lang="ru-RU" altLang="ru-RU" sz="2700" b="1" dirty="0" smtClean="0">
                <a:latin typeface="Times New Roman" panose="02020603050405020304" pitchFamily="18" charset="0"/>
                <a:ea typeface="Courier New" pitchFamily="49" charset="0"/>
                <a:cs typeface="Times New Roman" pitchFamily="18" charset="0"/>
              </a:rPr>
              <a:t> под планируемые результаты формирования и развития функциональной грамотности </a:t>
            </a:r>
            <a:br>
              <a:rPr lang="ru-RU" altLang="ru-RU" sz="2700" b="1" dirty="0" smtClean="0">
                <a:latin typeface="Times New Roman" panose="02020603050405020304" pitchFamily="18" charset="0"/>
                <a:ea typeface="Courier New" pitchFamily="49" charset="0"/>
                <a:cs typeface="Times New Roman" pitchFamily="18" charset="0"/>
              </a:rPr>
            </a:br>
            <a:r>
              <a:rPr lang="ru-RU" altLang="ru-RU" sz="2700" b="1" dirty="0" smtClean="0">
                <a:latin typeface="Times New Roman" panose="02020603050405020304" pitchFamily="18" charset="0"/>
                <a:ea typeface="Courier New" pitchFamily="49" charset="0"/>
                <a:cs typeface="Times New Roman" pitchFamily="18" charset="0"/>
              </a:rPr>
              <a:t>обучающихся  ______ класса</a:t>
            </a:r>
            <a:r>
              <a:rPr lang="ru-RU" altLang="ru-RU" b="1" dirty="0" smtClean="0">
                <a:solidFill>
                  <a:srgbClr val="C00000"/>
                </a:solidFill>
                <a:latin typeface="Times New Roman" panose="02020603050405020304" pitchFamily="18" charset="0"/>
                <a:cs typeface="Times New Roman" panose="02020603050405020304" pitchFamily="18" charset="0"/>
              </a:rPr>
              <a:t/>
            </a:r>
            <a:br>
              <a:rPr lang="ru-RU" altLang="ru-RU" b="1" dirty="0" smtClean="0">
                <a:solidFill>
                  <a:srgbClr val="C00000"/>
                </a:solidFill>
                <a:latin typeface="Times New Roman" panose="02020603050405020304" pitchFamily="18" charset="0"/>
                <a:cs typeface="Times New Roman" panose="02020603050405020304" pitchFamily="18" charset="0"/>
              </a:rPr>
            </a:br>
            <a:endParaRPr lang="ru-RU" dirty="0"/>
          </a:p>
        </p:txBody>
      </p:sp>
      <p:graphicFrame>
        <p:nvGraphicFramePr>
          <p:cNvPr id="4" name="Содержимое 3"/>
          <p:cNvGraphicFramePr>
            <a:graphicFrameLocks noGrp="1"/>
          </p:cNvGraphicFramePr>
          <p:nvPr>
            <p:ph idx="1"/>
          </p:nvPr>
        </p:nvGraphicFramePr>
        <p:xfrm>
          <a:off x="457200" y="1600200"/>
          <a:ext cx="8229600" cy="1290320"/>
        </p:xfrm>
        <a:graphic>
          <a:graphicData uri="http://schemas.openxmlformats.org/drawingml/2006/table">
            <a:tbl>
              <a:tblPr firstRow="1" bandRow="1">
                <a:tableStyleId>{5C22544A-7EE6-4342-B048-85BDC9FD1C3A}</a:tableStyleId>
              </a:tblPr>
              <a:tblGrid>
                <a:gridCol w="2471726"/>
                <a:gridCol w="3357586"/>
                <a:gridCol w="2400288"/>
              </a:tblGrid>
              <a:tr h="370840">
                <a:tc gridSpan="3">
                  <a:txBody>
                    <a:bodyPr/>
                    <a:lstStyle/>
                    <a:p>
                      <a:pPr algn="ctr">
                        <a:spcAft>
                          <a:spcPts val="0"/>
                        </a:spcAft>
                      </a:pPr>
                      <a:r>
                        <a:rPr lang="ru-RU" sz="1800" b="1" dirty="0">
                          <a:solidFill>
                            <a:srgbClr val="002060"/>
                          </a:solidFill>
                          <a:effectLst/>
                          <a:latin typeface="Times New Roman" panose="02020603050405020304" pitchFamily="18" charset="0"/>
                          <a:cs typeface="Times New Roman" panose="02020603050405020304" pitchFamily="18" charset="0"/>
                        </a:rPr>
                        <a:t>Название составляющей функциональной грамотности</a:t>
                      </a: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r>
              <a:tr h="370840">
                <a:tc>
                  <a:txBody>
                    <a:bodyPr/>
                    <a:lstStyle/>
                    <a:p>
                      <a:pPr algn="ctr">
                        <a:spcAft>
                          <a:spcPts val="0"/>
                        </a:spcAft>
                      </a:pPr>
                      <a:r>
                        <a:rPr lang="ru-RU" sz="1800" b="1" dirty="0">
                          <a:solidFill>
                            <a:srgbClr val="002060"/>
                          </a:solidFill>
                          <a:effectLst/>
                          <a:latin typeface="Times New Roman" panose="02020603050405020304" pitchFamily="18" charset="0"/>
                          <a:cs typeface="Times New Roman" panose="02020603050405020304" pitchFamily="18" charset="0"/>
                        </a:rPr>
                        <a:t>Типовая </a:t>
                      </a:r>
                      <a:endParaRPr lang="ru-RU" sz="1800" b="1" dirty="0" smtClean="0">
                        <a:solidFill>
                          <a:srgbClr val="002060"/>
                        </a:solidFill>
                        <a:effectLst/>
                        <a:latin typeface="Times New Roman" panose="02020603050405020304" pitchFamily="18" charset="0"/>
                        <a:cs typeface="Times New Roman" panose="02020603050405020304" pitchFamily="18" charset="0"/>
                      </a:endParaRPr>
                    </a:p>
                    <a:p>
                      <a:pPr algn="ctr">
                        <a:spcAft>
                          <a:spcPts val="0"/>
                        </a:spcAft>
                      </a:pPr>
                      <a:r>
                        <a:rPr lang="ru-RU" sz="1800" b="1" dirty="0" smtClean="0">
                          <a:solidFill>
                            <a:srgbClr val="002060"/>
                          </a:solidFill>
                          <a:effectLst/>
                          <a:latin typeface="Times New Roman" panose="02020603050405020304" pitchFamily="18" charset="0"/>
                          <a:cs typeface="Times New Roman" panose="02020603050405020304" pitchFamily="18" charset="0"/>
                        </a:rPr>
                        <a:t>задача</a:t>
                      </a: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c>
                  <a:txBody>
                    <a:bodyPr/>
                    <a:lstStyle/>
                    <a:p>
                      <a:pPr algn="ctr">
                        <a:spcAft>
                          <a:spcPts val="0"/>
                        </a:spcAft>
                      </a:pPr>
                      <a:r>
                        <a:rPr lang="ru-RU" sz="1800" b="1" dirty="0">
                          <a:solidFill>
                            <a:srgbClr val="002060"/>
                          </a:solidFill>
                          <a:effectLst/>
                          <a:latin typeface="Times New Roman" panose="02020603050405020304" pitchFamily="18" charset="0"/>
                          <a:cs typeface="Times New Roman" panose="02020603050405020304" pitchFamily="18" charset="0"/>
                        </a:rPr>
                        <a:t>Планируемый образовательный результат </a:t>
                      </a: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c>
                  <a:txBody>
                    <a:bodyPr/>
                    <a:lstStyle/>
                    <a:p>
                      <a:pPr algn="ctr">
                        <a:spcAft>
                          <a:spcPts val="0"/>
                        </a:spcAft>
                      </a:pPr>
                      <a:r>
                        <a:rPr lang="ru-RU" sz="1800" b="1" dirty="0" smtClean="0">
                          <a:solidFill>
                            <a:srgbClr val="002060"/>
                          </a:solidFill>
                          <a:effectLst/>
                          <a:latin typeface="Times New Roman" panose="02020603050405020304" pitchFamily="18" charset="0"/>
                          <a:cs typeface="Times New Roman" panose="02020603050405020304" pitchFamily="18" charset="0"/>
                        </a:rPr>
                        <a:t>Учебное</a:t>
                      </a:r>
                    </a:p>
                    <a:p>
                      <a:pPr algn="ctr">
                        <a:spcAft>
                          <a:spcPts val="0"/>
                        </a:spcAft>
                      </a:pPr>
                      <a:r>
                        <a:rPr lang="ru-RU" sz="1800" b="1" dirty="0" smtClean="0">
                          <a:solidFill>
                            <a:srgbClr val="002060"/>
                          </a:solidFill>
                          <a:effectLst/>
                          <a:latin typeface="Times New Roman" panose="02020603050405020304" pitchFamily="18" charset="0"/>
                          <a:cs typeface="Times New Roman" panose="02020603050405020304" pitchFamily="18" charset="0"/>
                        </a:rPr>
                        <a:t> </a:t>
                      </a:r>
                      <a:r>
                        <a:rPr lang="ru-RU" sz="1800" b="1" dirty="0">
                          <a:solidFill>
                            <a:srgbClr val="002060"/>
                          </a:solidFill>
                          <a:effectLst/>
                          <a:latin typeface="Times New Roman" panose="02020603050405020304" pitchFamily="18" charset="0"/>
                          <a:cs typeface="Times New Roman" panose="02020603050405020304" pitchFamily="18" charset="0"/>
                        </a:rPr>
                        <a:t>задание</a:t>
                      </a: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r>
              <a:tr h="370840">
                <a:tc>
                  <a:txBody>
                    <a:bodyPr/>
                    <a:lstStyle/>
                    <a:p>
                      <a:pPr algn="ctr">
                        <a:spcAft>
                          <a:spcPts val="0"/>
                        </a:spcAft>
                      </a:pP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c>
                  <a:txBody>
                    <a:bodyPr/>
                    <a:lstStyle/>
                    <a:p>
                      <a:pPr algn="ctr">
                        <a:spcAft>
                          <a:spcPts val="0"/>
                        </a:spcAft>
                      </a:pP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c>
                  <a:txBody>
                    <a:bodyPr/>
                    <a:lstStyle/>
                    <a:p>
                      <a:pPr algn="ctr">
                        <a:spcAft>
                          <a:spcPts val="0"/>
                        </a:spcAft>
                      </a:pPr>
                      <a:endParaRPr lang="ru-RU" sz="1800" b="1" dirty="0">
                        <a:solidFill>
                          <a:srgbClr val="002060"/>
                        </a:solidFill>
                        <a:effectLst/>
                        <a:latin typeface="Times New Roman" panose="02020603050405020304" pitchFamily="18" charset="0"/>
                        <a:ea typeface="Courier New"/>
                        <a:cs typeface="Times New Roman" panose="02020603050405020304" pitchFamily="18" charset="0"/>
                      </a:endParaRPr>
                    </a:p>
                  </a:txBody>
                  <a:tcPr marL="68580" marR="68580" marT="0" marB="0"/>
                </a:tc>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00808"/>
          </a:xfrm>
        </p:spPr>
        <p:txBody>
          <a:bodyPr>
            <a:normAutofit fontScale="90000"/>
          </a:bodyPr>
          <a:lstStyle/>
          <a:p>
            <a:pPr>
              <a:defRPr/>
            </a:pPr>
            <a:r>
              <a:rPr lang="ru-RU" sz="3100" dirty="0" smtClean="0">
                <a:solidFill>
                  <a:schemeClr val="bg2">
                    <a:lumMod val="75000"/>
                  </a:schemeClr>
                </a:solidFill>
              </a:rPr>
              <a:t/>
            </a:r>
            <a:br>
              <a:rPr lang="ru-RU" sz="3100" dirty="0" smtClean="0">
                <a:solidFill>
                  <a:schemeClr val="bg2">
                    <a:lumMod val="75000"/>
                  </a:schemeClr>
                </a:solidFill>
              </a:rPr>
            </a:br>
            <a:r>
              <a:rPr lang="ru-RU" sz="3100" dirty="0" smtClean="0">
                <a:solidFill>
                  <a:schemeClr val="bg2">
                    <a:lumMod val="75000"/>
                  </a:schemeClr>
                </a:solidFill>
              </a:rPr>
              <a:t/>
            </a:r>
            <a:br>
              <a:rPr lang="ru-RU" sz="3100" dirty="0" smtClean="0">
                <a:solidFill>
                  <a:schemeClr val="bg2">
                    <a:lumMod val="75000"/>
                  </a:schemeClr>
                </a:solidFill>
              </a:rPr>
            </a:br>
            <a:r>
              <a:rPr lang="ru-RU" sz="3100" b="1" dirty="0" smtClean="0">
                <a:solidFill>
                  <a:schemeClr val="bg2">
                    <a:lumMod val="25000"/>
                  </a:schemeClr>
                </a:solidFill>
                <a:latin typeface="Times New Roman" pitchFamily="18" charset="0"/>
                <a:cs typeface="Times New Roman" pitchFamily="18" charset="0"/>
              </a:rPr>
              <a:t>Для формирования базовых компетенций обучающихся и работа учителя должна наполниться новым содержанием. </a:t>
            </a:r>
            <a:br>
              <a:rPr lang="ru-RU" sz="3100" b="1" dirty="0" smtClean="0">
                <a:solidFill>
                  <a:schemeClr val="bg2">
                    <a:lumMod val="25000"/>
                  </a:schemeClr>
                </a:solidFill>
                <a:latin typeface="Times New Roman" pitchFamily="18" charset="0"/>
                <a:cs typeface="Times New Roman" pitchFamily="18" charset="0"/>
              </a:rPr>
            </a:br>
            <a:r>
              <a:rPr lang="ru-RU" sz="3100" b="1" dirty="0" smtClean="0">
                <a:solidFill>
                  <a:schemeClr val="bg2">
                    <a:lumMod val="25000"/>
                  </a:schemeClr>
                </a:solidFill>
                <a:latin typeface="Times New Roman" pitchFamily="18" charset="0"/>
                <a:cs typeface="Times New Roman" pitchFamily="18" charset="0"/>
              </a:rPr>
              <a:t>Этому могут способствовать: </a:t>
            </a:r>
            <a:r>
              <a:rPr lang="ru-RU" b="1" dirty="0" smtClean="0">
                <a:solidFill>
                  <a:schemeClr val="bg2">
                    <a:lumMod val="25000"/>
                  </a:schemeClr>
                </a:solidFill>
                <a:latin typeface="Times New Roman" pitchFamily="18" charset="0"/>
                <a:cs typeface="Times New Roman" pitchFamily="18" charset="0"/>
              </a:rPr>
              <a:t/>
            </a:r>
            <a:br>
              <a:rPr lang="ru-RU" b="1" dirty="0" smtClean="0">
                <a:solidFill>
                  <a:schemeClr val="bg2">
                    <a:lumMod val="25000"/>
                  </a:schemeClr>
                </a:solidFill>
                <a:latin typeface="Times New Roman" pitchFamily="18" charset="0"/>
                <a:cs typeface="Times New Roman" pitchFamily="18" charset="0"/>
              </a:rPr>
            </a:br>
            <a:endParaRPr lang="ru-RU" b="1" dirty="0">
              <a:solidFill>
                <a:schemeClr val="bg2">
                  <a:lumMod val="2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916113"/>
            <a:ext cx="9144000" cy="4941887"/>
          </a:xfrm>
        </p:spPr>
        <p:txBody>
          <a:bodyPr/>
          <a:lstStyle/>
          <a:p>
            <a:pPr>
              <a:defRPr/>
            </a:pPr>
            <a:r>
              <a:rPr lang="ru-RU" sz="1800" dirty="0" smtClean="0">
                <a:solidFill>
                  <a:schemeClr val="bg2">
                    <a:lumMod val="25000"/>
                  </a:schemeClr>
                </a:solidFill>
                <a:latin typeface="Times New Roman" pitchFamily="18" charset="0"/>
                <a:cs typeface="Times New Roman" pitchFamily="18" charset="0"/>
              </a:rPr>
              <a:t>Ежегодное проведение тематических педсоветов, теоретических семинаров с участием педагогов.</a:t>
            </a:r>
          </a:p>
          <a:p>
            <a:pPr>
              <a:defRPr/>
            </a:pPr>
            <a:r>
              <a:rPr lang="ru-RU" sz="1800" dirty="0" smtClean="0">
                <a:solidFill>
                  <a:schemeClr val="bg2">
                    <a:lumMod val="25000"/>
                  </a:schemeClr>
                </a:solidFill>
                <a:latin typeface="Times New Roman" pitchFamily="18" charset="0"/>
                <a:cs typeface="Times New Roman" pitchFamily="18" charset="0"/>
              </a:rPr>
              <a:t>Проведение различного типа контролей, где в качестве экспертов могут выступать как руководители МО, так и учителя.</a:t>
            </a:r>
          </a:p>
          <a:p>
            <a:pPr>
              <a:defRPr/>
            </a:pPr>
            <a:r>
              <a:rPr lang="ru-RU" sz="1800" dirty="0" smtClean="0">
                <a:solidFill>
                  <a:schemeClr val="bg2">
                    <a:lumMod val="25000"/>
                  </a:schemeClr>
                </a:solidFill>
                <a:latin typeface="Times New Roman" pitchFamily="18" charset="0"/>
                <a:cs typeface="Times New Roman" pitchFamily="18" charset="0"/>
              </a:rPr>
              <a:t>Открытые уроки и внеклассные мероприятия.</a:t>
            </a:r>
          </a:p>
          <a:p>
            <a:pPr>
              <a:defRPr/>
            </a:pPr>
            <a:r>
              <a:rPr lang="ru-RU" sz="1800" dirty="0" smtClean="0">
                <a:solidFill>
                  <a:schemeClr val="bg2">
                    <a:lumMod val="25000"/>
                  </a:schemeClr>
                </a:solidFill>
                <a:latin typeface="Times New Roman" pitchFamily="18" charset="0"/>
                <a:cs typeface="Times New Roman" pitchFamily="18" charset="0"/>
              </a:rPr>
              <a:t>Участие в конкурсах, конференциях.</a:t>
            </a:r>
          </a:p>
          <a:p>
            <a:pPr>
              <a:defRPr/>
            </a:pPr>
            <a:r>
              <a:rPr lang="ru-RU" sz="1800" dirty="0" smtClean="0">
                <a:solidFill>
                  <a:schemeClr val="bg2">
                    <a:lumMod val="25000"/>
                  </a:schemeClr>
                </a:solidFill>
                <a:latin typeface="Times New Roman" pitchFamily="18" charset="0"/>
                <a:cs typeface="Times New Roman" pitchFamily="18" charset="0"/>
              </a:rPr>
              <a:t>Совмещение работы в городских МО.</a:t>
            </a:r>
          </a:p>
          <a:p>
            <a:pPr>
              <a:defRPr/>
            </a:pPr>
            <a:r>
              <a:rPr lang="ru-RU" sz="1800" dirty="0" smtClean="0">
                <a:solidFill>
                  <a:schemeClr val="bg2">
                    <a:lumMod val="25000"/>
                  </a:schemeClr>
                </a:solidFill>
                <a:latin typeface="Times New Roman" pitchFamily="18" charset="0"/>
                <a:cs typeface="Times New Roman" pitchFamily="18" charset="0"/>
              </a:rPr>
              <a:t>Участие в проверке олимпиадных работ.</a:t>
            </a:r>
          </a:p>
          <a:p>
            <a:pPr>
              <a:defRPr/>
            </a:pPr>
            <a:r>
              <a:rPr lang="ru-RU" sz="1800" dirty="0" smtClean="0">
                <a:solidFill>
                  <a:schemeClr val="bg2">
                    <a:lumMod val="25000"/>
                  </a:schemeClr>
                </a:solidFill>
                <a:latin typeface="Times New Roman" pitchFamily="18" charset="0"/>
                <a:cs typeface="Times New Roman" pitchFamily="18" charset="0"/>
              </a:rPr>
              <a:t>Повышение квалификация через самообразование, работу в МО, проведение открытых уроков и мероприятий, посещение школьных и городских предметных мероприятий.</a:t>
            </a:r>
          </a:p>
          <a:p>
            <a:pPr>
              <a:defRPr/>
            </a:pPr>
            <a:r>
              <a:rPr lang="ru-RU" sz="1800" dirty="0" smtClean="0">
                <a:solidFill>
                  <a:schemeClr val="bg2">
                    <a:lumMod val="25000"/>
                  </a:schemeClr>
                </a:solidFill>
                <a:latin typeface="Times New Roman" pitchFamily="18" charset="0"/>
                <a:cs typeface="Times New Roman" pitchFamily="18" charset="0"/>
              </a:rPr>
              <a:t>Увеличение доли самостоятельных работ творческого, поискового, исследовательского и экспериментального характера).</a:t>
            </a:r>
          </a:p>
          <a:p>
            <a:pPr>
              <a:defRPr/>
            </a:pPr>
            <a:r>
              <a:rPr lang="ru-RU" sz="1800" dirty="0" smtClean="0">
                <a:solidFill>
                  <a:schemeClr val="bg2">
                    <a:lumMod val="25000"/>
                  </a:schemeClr>
                </a:solidFill>
                <a:latin typeface="Times New Roman" pitchFamily="18" charset="0"/>
                <a:cs typeface="Times New Roman" pitchFamily="18" charset="0"/>
              </a:rPr>
              <a:t>Применение таких технологий преподавания, как проектная методика, реферативный подход, рефлексия, исследовательский, проблемный методы, программированное обучение, интеграция, дифференцированное обучение, развивающее обучение. </a:t>
            </a:r>
          </a:p>
          <a:p>
            <a:pPr>
              <a:defRPr/>
            </a:pPr>
            <a:endParaRPr lang="ru-RU" sz="1600" dirty="0">
              <a:solidFill>
                <a:schemeClr val="bg2">
                  <a:lumMod val="7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defRPr/>
            </a:pPr>
            <a:endParaRPr lang="ru-RU" dirty="0" smtClean="0">
              <a:solidFill>
                <a:schemeClr val="bg1"/>
              </a:solidFill>
            </a:endParaRPr>
          </a:p>
          <a:p>
            <a:pPr>
              <a:defRPr/>
            </a:pPr>
            <a:endParaRPr lang="ru-RU" dirty="0" smtClean="0">
              <a:solidFill>
                <a:schemeClr val="bg2">
                  <a:lumMod val="25000"/>
                </a:schemeClr>
              </a:solidFill>
            </a:endParaRPr>
          </a:p>
          <a:p>
            <a:pPr>
              <a:buFont typeface="Wingdings 2" pitchFamily="18" charset="2"/>
              <a:buNone/>
              <a:defRPr/>
            </a:pPr>
            <a:r>
              <a:rPr lang="ru-RU" dirty="0" smtClean="0">
                <a:solidFill>
                  <a:schemeClr val="bg2">
                    <a:lumMod val="25000"/>
                  </a:schemeClr>
                </a:solidFill>
              </a:rPr>
              <a:t>    </a:t>
            </a:r>
            <a:r>
              <a:rPr lang="ru-RU" b="1" dirty="0" smtClean="0">
                <a:solidFill>
                  <a:schemeClr val="bg2">
                    <a:lumMod val="25000"/>
                  </a:schemeClr>
                </a:solidFill>
                <a:latin typeface="Times New Roman" pitchFamily="18" charset="0"/>
                <a:cs typeface="Times New Roman" pitchFamily="18" charset="0"/>
              </a:rPr>
              <a:t>Урок</a:t>
            </a:r>
            <a:r>
              <a:rPr lang="ru-RU" dirty="0" smtClean="0">
                <a:solidFill>
                  <a:schemeClr val="bg2">
                    <a:lumMod val="25000"/>
                  </a:schemeClr>
                </a:solidFill>
                <a:latin typeface="Times New Roman" pitchFamily="18" charset="0"/>
                <a:cs typeface="Times New Roman" pitchFamily="18" charset="0"/>
              </a:rPr>
              <a:t> - это неотъемлемая часть учебного процесса, которая все еще </a:t>
            </a:r>
            <a:r>
              <a:rPr lang="ru-RU" b="1" dirty="0" smtClean="0">
                <a:solidFill>
                  <a:schemeClr val="bg2">
                    <a:lumMod val="25000"/>
                  </a:schemeClr>
                </a:solidFill>
                <a:latin typeface="Times New Roman" pitchFamily="18" charset="0"/>
                <a:cs typeface="Times New Roman" pitchFamily="18" charset="0"/>
              </a:rPr>
              <a:t>остается одной из основных форм организации обучения</a:t>
            </a:r>
            <a:r>
              <a:rPr lang="ru-RU" dirty="0" smtClean="0">
                <a:solidFill>
                  <a:schemeClr val="bg2">
                    <a:lumMod val="25000"/>
                  </a:schemeClr>
                </a:solidFill>
                <a:latin typeface="Times New Roman" pitchFamily="18" charset="0"/>
                <a:cs typeface="Times New Roman" pitchFamily="18" charset="0"/>
              </a:rPr>
              <a:t>. Рождение любого </a:t>
            </a:r>
            <a:r>
              <a:rPr lang="ru-RU" b="1" dirty="0" smtClean="0">
                <a:solidFill>
                  <a:schemeClr val="bg2">
                    <a:lumMod val="25000"/>
                  </a:schemeClr>
                </a:solidFill>
                <a:latin typeface="Times New Roman" pitchFamily="18" charset="0"/>
                <a:cs typeface="Times New Roman" pitchFamily="18" charset="0"/>
              </a:rPr>
              <a:t>урока начинается с осознания </a:t>
            </a:r>
            <a:r>
              <a:rPr lang="ru-RU" dirty="0" smtClean="0">
                <a:solidFill>
                  <a:schemeClr val="bg2">
                    <a:lumMod val="25000"/>
                  </a:schemeClr>
                </a:solidFill>
                <a:latin typeface="Times New Roman" pitchFamily="18" charset="0"/>
                <a:cs typeface="Times New Roman" pitchFamily="18" charset="0"/>
              </a:rPr>
              <a:t>и правильного, четкого определения его конечной </a:t>
            </a:r>
            <a:r>
              <a:rPr lang="ru-RU" b="1" dirty="0" smtClean="0">
                <a:solidFill>
                  <a:schemeClr val="bg2">
                    <a:lumMod val="25000"/>
                  </a:schemeClr>
                </a:solidFill>
                <a:latin typeface="Times New Roman" pitchFamily="18" charset="0"/>
                <a:cs typeface="Times New Roman" pitchFamily="18" charset="0"/>
              </a:rPr>
              <a:t>цели </a:t>
            </a:r>
            <a:r>
              <a:rPr lang="ru-RU" dirty="0" smtClean="0">
                <a:solidFill>
                  <a:schemeClr val="bg2">
                    <a:lumMod val="25000"/>
                  </a:schemeClr>
                </a:solidFill>
                <a:latin typeface="Times New Roman" pitchFamily="18" charset="0"/>
                <a:cs typeface="Times New Roman" pitchFamily="18" charset="0"/>
              </a:rPr>
              <a:t>— </a:t>
            </a:r>
            <a:r>
              <a:rPr lang="ru-RU" b="1" dirty="0" smtClean="0">
                <a:solidFill>
                  <a:schemeClr val="bg2">
                    <a:lumMod val="25000"/>
                  </a:schemeClr>
                </a:solidFill>
                <a:latin typeface="Times New Roman" pitchFamily="18" charset="0"/>
                <a:cs typeface="Times New Roman" pitchFamily="18" charset="0"/>
              </a:rPr>
              <a:t>что учитель хочет добиться</a:t>
            </a:r>
            <a:r>
              <a:rPr lang="ru-RU" dirty="0" smtClean="0">
                <a:solidFill>
                  <a:schemeClr val="bg2">
                    <a:lumMod val="25000"/>
                  </a:schemeClr>
                </a:solidFill>
                <a:latin typeface="Times New Roman" pitchFamily="18" charset="0"/>
                <a:cs typeface="Times New Roman" pitchFamily="18" charset="0"/>
              </a:rPr>
              <a:t>; затем установления средства - ч</a:t>
            </a:r>
            <a:r>
              <a:rPr lang="ru-RU" b="1" dirty="0" smtClean="0">
                <a:solidFill>
                  <a:schemeClr val="bg2">
                    <a:lumMod val="25000"/>
                  </a:schemeClr>
                </a:solidFill>
                <a:latin typeface="Times New Roman" pitchFamily="18" charset="0"/>
                <a:cs typeface="Times New Roman" pitchFamily="18" charset="0"/>
              </a:rPr>
              <a:t>то поможет учителю в достижении цели, </a:t>
            </a:r>
            <a:r>
              <a:rPr lang="ru-RU" dirty="0" smtClean="0">
                <a:solidFill>
                  <a:schemeClr val="bg2">
                    <a:lumMod val="25000"/>
                  </a:schemeClr>
                </a:solidFill>
                <a:latin typeface="Times New Roman" pitchFamily="18" charset="0"/>
                <a:cs typeface="Times New Roman" pitchFamily="18" charset="0"/>
              </a:rPr>
              <a:t>а уж затем определения </a:t>
            </a:r>
            <a:r>
              <a:rPr lang="ru-RU" b="1" dirty="0" smtClean="0">
                <a:solidFill>
                  <a:schemeClr val="bg2">
                    <a:lumMod val="25000"/>
                  </a:schemeClr>
                </a:solidFill>
                <a:latin typeface="Times New Roman" pitchFamily="18" charset="0"/>
                <a:cs typeface="Times New Roman" pitchFamily="18" charset="0"/>
              </a:rPr>
              <a:t>способа — как учитель будет действовать, чтобы цель была достигнута.</a:t>
            </a:r>
          </a:p>
          <a:p>
            <a:pPr>
              <a:defRPr/>
            </a:pPr>
            <a:endParaRPr lang="ru-RU"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title"/>
          </p:nvPr>
        </p:nvSpPr>
        <p:spPr>
          <a:xfrm>
            <a:off x="611188" y="476250"/>
            <a:ext cx="7993062" cy="5786438"/>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just" eaLnBrk="1" hangingPunct="1"/>
            <a:r>
              <a:rPr lang="ru-RU" sz="2600" b="1" u="sng" dirty="0" smtClean="0"/>
              <a:t>Личностные результаты</a:t>
            </a:r>
            <a:r>
              <a:rPr lang="ru-RU" sz="2600" b="1" dirty="0" smtClean="0"/>
              <a:t> </a:t>
            </a:r>
            <a:r>
              <a:rPr lang="ru-RU" sz="2600" dirty="0" smtClean="0"/>
              <a:t>– сформировавшиеся в образовательном процессе </a:t>
            </a:r>
            <a:r>
              <a:rPr lang="ru-RU" sz="2600" b="1" i="1" dirty="0" smtClean="0"/>
              <a:t>мотивы деятельности</a:t>
            </a:r>
            <a:r>
              <a:rPr lang="ru-RU" sz="2600" dirty="0" smtClean="0"/>
              <a:t>, система ценностных отношений учащихся – в частности, к себе, другим участникам образовательного процесса, самому образовательному процессу, объектам познания, результатам образовательной деятельности и т.д.</a:t>
            </a:r>
            <a:br>
              <a:rPr lang="ru-RU" sz="2600" dirty="0" smtClean="0"/>
            </a:br>
            <a:r>
              <a:rPr lang="ru-RU" sz="2600" b="1" u="sng" dirty="0" err="1" smtClean="0"/>
              <a:t>Метапредметные</a:t>
            </a:r>
            <a:r>
              <a:rPr lang="ru-RU" sz="2600" b="1" u="sng" dirty="0" smtClean="0"/>
              <a:t> результаты</a:t>
            </a:r>
            <a:r>
              <a:rPr lang="ru-RU" sz="2600" b="1" dirty="0" smtClean="0"/>
              <a:t> </a:t>
            </a:r>
            <a:r>
              <a:rPr lang="ru-RU" sz="2600" dirty="0" smtClean="0"/>
              <a:t>– освоенные обучающимися на базе нескольких или всех учебных предметов обобщенные </a:t>
            </a:r>
            <a:r>
              <a:rPr lang="ru-RU" sz="2600" b="1" i="1" dirty="0" smtClean="0"/>
              <a:t>способы деятельности</a:t>
            </a:r>
            <a:r>
              <a:rPr lang="ru-RU" sz="2600" dirty="0" smtClean="0"/>
              <a:t>, применимые как в рамках образовательного процесса, так и в реальных жизненных ситуациях.</a:t>
            </a:r>
            <a:br>
              <a:rPr lang="ru-RU" sz="2600" dirty="0" smtClean="0"/>
            </a:br>
            <a:r>
              <a:rPr lang="ru-RU" sz="2600" b="1" u="sng" dirty="0" smtClean="0"/>
              <a:t>Предметные результаты</a:t>
            </a:r>
            <a:r>
              <a:rPr lang="ru-RU" sz="2600" b="1" dirty="0" smtClean="0">
                <a:latin typeface="Times New Roman" pitchFamily="18" charset="0"/>
              </a:rPr>
              <a:t> </a:t>
            </a:r>
            <a:r>
              <a:rPr lang="ru-RU" sz="2600" dirty="0" smtClean="0">
                <a:latin typeface="Times New Roman" pitchFamily="18" charset="0"/>
              </a:rPr>
              <a:t>- </a:t>
            </a:r>
            <a:r>
              <a:rPr lang="ru-RU" sz="2600" dirty="0" smtClean="0"/>
              <a:t>выражаются в </a:t>
            </a:r>
            <a:r>
              <a:rPr lang="ru-RU" sz="2600" b="1" i="1" dirty="0" smtClean="0"/>
              <a:t>усвоении</a:t>
            </a:r>
            <a:r>
              <a:rPr lang="ru-RU" sz="2600" dirty="0" smtClean="0"/>
              <a:t> обучаемыми </a:t>
            </a:r>
            <a:r>
              <a:rPr lang="ru-RU" sz="2600" b="1" i="1" u="sng" dirty="0" smtClean="0"/>
              <a:t>конкретных элементов социального опыта</a:t>
            </a:r>
            <a:r>
              <a:rPr lang="ru-RU" sz="2600" dirty="0" smtClean="0"/>
              <a:t>, изучаемого в рамках отдельных учебных предметов</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32656"/>
            <a:ext cx="8679766" cy="1152128"/>
          </a:xfrm>
        </p:spPr>
        <p:txBody>
          <a:bodyPr>
            <a:normAutofit fontScale="90000"/>
          </a:bodyPr>
          <a:lstStyle/>
          <a:p>
            <a:r>
              <a:rPr lang="ru-RU" sz="3200" dirty="0" smtClean="0"/>
              <a:t/>
            </a:r>
            <a:br>
              <a:rPr lang="ru-RU" sz="3200" dirty="0" smtClean="0"/>
            </a:br>
            <a:r>
              <a:rPr lang="ru-RU" sz="3200" dirty="0" smtClean="0"/>
              <a:t/>
            </a:r>
            <a:br>
              <a:rPr lang="ru-RU" sz="3200" dirty="0" smtClean="0"/>
            </a:br>
            <a:endParaRPr lang="ru-RU" sz="3200" dirty="0"/>
          </a:p>
        </p:txBody>
      </p:sp>
      <p:sp>
        <p:nvSpPr>
          <p:cNvPr id="4" name="Прямоугольник 3"/>
          <p:cNvSpPr/>
          <p:nvPr/>
        </p:nvSpPr>
        <p:spPr>
          <a:xfrm>
            <a:off x="2286000" y="2714620"/>
            <a:ext cx="6858000" cy="3139321"/>
          </a:xfrm>
          <a:prstGeom prst="rect">
            <a:avLst/>
          </a:prstGeom>
        </p:spPr>
        <p:txBody>
          <a:bodyPr wrap="square">
            <a:spAutoFit/>
          </a:bodyPr>
          <a:lstStyle/>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endParaRPr lang="ru-RU" dirty="0" smtClean="0">
              <a:solidFill>
                <a:schemeClr val="tx2">
                  <a:lumMod val="75000"/>
                </a:schemeClr>
              </a:solidFill>
            </a:endParaRPr>
          </a:p>
          <a:p>
            <a:pPr algn="r">
              <a:buNone/>
            </a:pPr>
            <a:r>
              <a:rPr lang="ru-RU" dirty="0" smtClean="0"/>
              <a:t> </a:t>
            </a:r>
            <a:endParaRPr lang="ru-RU" dirty="0"/>
          </a:p>
        </p:txBody>
      </p:sp>
      <p:sp>
        <p:nvSpPr>
          <p:cNvPr id="5" name="Прямоугольник 4"/>
          <p:cNvSpPr/>
          <p:nvPr/>
        </p:nvSpPr>
        <p:spPr>
          <a:xfrm>
            <a:off x="2820988" y="90836"/>
            <a:ext cx="5680102" cy="1569660"/>
          </a:xfrm>
          <a:prstGeom prst="rect">
            <a:avLst/>
          </a:prstGeom>
        </p:spPr>
        <p:txBody>
          <a:bodyPr wrap="square">
            <a:spAutoFit/>
          </a:bodyPr>
          <a:lstStyle/>
          <a:p>
            <a:pPr lvl="0" algn="r">
              <a:buClr>
                <a:srgbClr val="72A376"/>
              </a:buClr>
              <a:buSzPct val="70000"/>
            </a:pPr>
            <a:endParaRPr lang="ru-RU" sz="3200" b="1" dirty="0" smtClean="0">
              <a:solidFill>
                <a:prstClr val="white"/>
              </a:solidFill>
            </a:endParaRPr>
          </a:p>
          <a:p>
            <a:pPr lvl="0" algn="r">
              <a:buClr>
                <a:srgbClr val="72A376"/>
              </a:buClr>
              <a:buSzPct val="70000"/>
            </a:pPr>
            <a:r>
              <a:rPr lang="ru-RU" sz="3200" b="1" dirty="0" smtClean="0">
                <a:solidFill>
                  <a:prstClr val="white"/>
                </a:solidFill>
              </a:rPr>
              <a:t>ПРИЕМЫ ДЕЯТЕЛЬНОСТИ УЧИТЕЛЯ И УЧАЩИХСЯ</a:t>
            </a:r>
            <a:endParaRPr lang="ru-RU" sz="3200" dirty="0">
              <a:solidFill>
                <a:prstClr val="white"/>
              </a:solidFill>
            </a:endParaRPr>
          </a:p>
        </p:txBody>
      </p:sp>
      <p:sp>
        <p:nvSpPr>
          <p:cNvPr id="6" name="Прямоугольник 5"/>
          <p:cNvSpPr/>
          <p:nvPr/>
        </p:nvSpPr>
        <p:spPr>
          <a:xfrm>
            <a:off x="1331640" y="3140968"/>
            <a:ext cx="6768752"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r">
              <a:buClr>
                <a:srgbClr val="72A376"/>
              </a:buClr>
              <a:buSzPct val="70000"/>
            </a:pPr>
            <a:r>
              <a:rPr lang="ru-RU" sz="3600" b="1" dirty="0" smtClean="0">
                <a:latin typeface="Times New Roman" pitchFamily="18" charset="0"/>
                <a:cs typeface="Times New Roman" pitchFamily="18" charset="0"/>
              </a:rPr>
              <a:t>ПРИЕМЫ ДЕЯТЕЛЬНОСТИ УЧИТЕЛЯ И УЧАЩИХСЯ</a:t>
            </a:r>
          </a:p>
          <a:p>
            <a:pPr algn="r">
              <a:buClr>
                <a:srgbClr val="72A376"/>
              </a:buClr>
              <a:buSzPct val="70000"/>
            </a:pPr>
            <a:endParaRPr lang="ru-RU" sz="3600" b="1" dirty="0">
              <a:solidFill>
                <a:prstClr val="white"/>
              </a:solidFill>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9144000" cy="799200"/>
          </a:xfrm>
        </p:spPr>
        <p:txBody>
          <a:bodyPr>
            <a:normAutofit fontScale="90000"/>
          </a:bodyPr>
          <a:lstStyle/>
          <a:p>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ПРИЕМЫ, СООТВЕТСТВУЮЩИЕ</a:t>
            </a:r>
            <a:r>
              <a:rPr lang="ru-RU" sz="2800" dirty="0" smtClean="0"/>
              <a:t/>
            </a:r>
            <a:br>
              <a:rPr lang="ru-RU" sz="2800" dirty="0" smtClean="0"/>
            </a:br>
            <a:r>
              <a:rPr lang="ru-RU" sz="2800" b="1" dirty="0" smtClean="0"/>
              <a:t>ОБЪЯСНИТЕЛЬНО-ИЛЛЮСТРАТИВНОМУ</a:t>
            </a:r>
            <a:r>
              <a:rPr lang="ru-RU" sz="2800" dirty="0" smtClean="0"/>
              <a:t/>
            </a:r>
            <a:br>
              <a:rPr lang="ru-RU" sz="2800" dirty="0" smtClean="0"/>
            </a:br>
            <a:r>
              <a:rPr lang="ru-RU" sz="2800" b="1" dirty="0" smtClean="0"/>
              <a:t>МЕТОДУ ОБУЧЕНИЯ</a:t>
            </a:r>
            <a:endParaRPr lang="ru-RU" sz="2800" dirty="0"/>
          </a:p>
        </p:txBody>
      </p:sp>
      <p:sp>
        <p:nvSpPr>
          <p:cNvPr id="3" name="Содержимое 2"/>
          <p:cNvSpPr>
            <a:spLocks noGrp="1"/>
          </p:cNvSpPr>
          <p:nvPr>
            <p:ph idx="1"/>
          </p:nvPr>
        </p:nvSpPr>
        <p:spPr>
          <a:xfrm>
            <a:off x="0" y="1646236"/>
            <a:ext cx="9144000" cy="5211763"/>
          </a:xfrm>
        </p:spPr>
        <p:txBody>
          <a:bodyPr>
            <a:normAutofit fontScale="70000" lnSpcReduction="20000"/>
          </a:bodyPr>
          <a:lstStyle/>
          <a:p>
            <a:endParaRPr lang="ru-RU" dirty="0" smtClean="0"/>
          </a:p>
          <a:p>
            <a:pPr lvl="0"/>
            <a:r>
              <a:rPr lang="ru-RU" dirty="0" smtClean="0"/>
              <a:t>интонационное выделение учителем логически важных моментов изложения; </a:t>
            </a:r>
          </a:p>
          <a:p>
            <a:pPr lvl="0"/>
            <a:r>
              <a:rPr lang="ru-RU" dirty="0" smtClean="0"/>
              <a:t>повторное, более краткое предъявление учащимся готового знания; </a:t>
            </a:r>
          </a:p>
          <a:p>
            <a:pPr lvl="0"/>
            <a:r>
              <a:rPr lang="ru-RU" dirty="0" smtClean="0"/>
              <a:t>подробное </a:t>
            </a:r>
            <a:r>
              <a:rPr lang="ru-RU" dirty="0" err="1" smtClean="0"/>
              <a:t>резюмирование</a:t>
            </a:r>
            <a:r>
              <a:rPr lang="ru-RU" dirty="0" smtClean="0"/>
              <a:t> учителем каждого отдельного законченного этапа изложения; </a:t>
            </a:r>
          </a:p>
          <a:p>
            <a:pPr lvl="0"/>
            <a:r>
              <a:rPr lang="ru-RU" dirty="0" smtClean="0"/>
              <a:t>сопровождение обобщенных выводов учителя приведением конкретных примеров; </a:t>
            </a:r>
          </a:p>
          <a:p>
            <a:pPr lvl="0"/>
            <a:r>
              <a:rPr lang="ru-RU" dirty="0" smtClean="0"/>
              <a:t>демонстрация учащимся натуральных объектов, схем, графиков с целью иллюстрирования отдельных выводов; </a:t>
            </a:r>
          </a:p>
          <a:p>
            <a:pPr lvl="0"/>
            <a:r>
              <a:rPr lang="ru-RU" dirty="0" smtClean="0"/>
              <a:t>предъявление учащимся готового плана в ходе изложения; </a:t>
            </a:r>
          </a:p>
          <a:p>
            <a:pPr lvl="0"/>
            <a:r>
              <a:rPr lang="ru-RU" dirty="0" smtClean="0"/>
              <a:t>предъявление учащимся переформулированных вопросов, текстов заданий, облегчающих понимание их смысла; </a:t>
            </a:r>
          </a:p>
          <a:p>
            <a:pPr lvl="0"/>
            <a:r>
              <a:rPr lang="ru-RU" dirty="0" smtClean="0"/>
              <a:t>инструктаж учащихся ( по составлению таблиц, схем, по работе с текстом учебника и т.п.); </a:t>
            </a:r>
          </a:p>
          <a:p>
            <a:pPr lvl="0"/>
            <a:r>
              <a:rPr lang="ru-RU" dirty="0" smtClean="0"/>
              <a:t>намек-подсказка, содержащая готовую информацию. </a:t>
            </a:r>
          </a:p>
          <a:p>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ПРИЕМЫ, СООТВЕТСТВУЮЩИЕ</a:t>
            </a:r>
            <a:br>
              <a:rPr lang="ru-RU" sz="2400" b="1" dirty="0" smtClean="0"/>
            </a:br>
            <a:r>
              <a:rPr lang="ru-RU" sz="2400" b="1" dirty="0" smtClean="0"/>
              <a:t>РЕПРОДУКТИВНОМУ МЕТОДУ ОБУЧЕНИЯ</a:t>
            </a:r>
            <a:br>
              <a:rPr lang="ru-RU" sz="2400" b="1" dirty="0" smtClean="0"/>
            </a:br>
            <a:endParaRPr lang="ru-RU" sz="2400" b="1" dirty="0"/>
          </a:p>
        </p:txBody>
      </p:sp>
      <p:sp>
        <p:nvSpPr>
          <p:cNvPr id="3" name="Содержимое 2"/>
          <p:cNvSpPr>
            <a:spLocks noGrp="1"/>
          </p:cNvSpPr>
          <p:nvPr>
            <p:ph idx="1"/>
          </p:nvPr>
        </p:nvSpPr>
        <p:spPr>
          <a:xfrm>
            <a:off x="0" y="1646236"/>
            <a:ext cx="8892480" cy="5023123"/>
          </a:xfrm>
        </p:spPr>
        <p:txBody>
          <a:bodyPr>
            <a:normAutofit fontScale="62500" lnSpcReduction="20000"/>
          </a:bodyPr>
          <a:lstStyle/>
          <a:p>
            <a:pPr lvl="0"/>
            <a:r>
              <a:rPr lang="ru-RU" dirty="0" smtClean="0"/>
              <a:t>задание учащимся на индивидуальное речевое проговаривание известных правил, определений при необходимости использования их в процессе решения задач; </a:t>
            </a:r>
          </a:p>
          <a:p>
            <a:pPr lvl="0"/>
            <a:r>
              <a:rPr lang="ru-RU" dirty="0" smtClean="0"/>
              <a:t>задание учащимся на проговаривание “про себя” используемых правил, определений в процессе решения задач; </a:t>
            </a:r>
          </a:p>
          <a:p>
            <a:pPr lvl="0"/>
            <a:r>
              <a:rPr lang="ru-RU" dirty="0" smtClean="0"/>
              <a:t>задание на составление кратких пояснений к ходу решения задач; </a:t>
            </a:r>
          </a:p>
          <a:p>
            <a:pPr lvl="0"/>
            <a:r>
              <a:rPr lang="ru-RU" dirty="0" smtClean="0"/>
              <a:t>задание учащимся на воспроизведение наизусть (правила, закона и т.д.); </a:t>
            </a:r>
          </a:p>
          <a:p>
            <a:pPr lvl="0"/>
            <a:r>
              <a:rPr lang="ru-RU" dirty="0" smtClean="0"/>
              <a:t>задание учащимся на заполнение схем, таблиц вслед за учителем; </a:t>
            </a:r>
          </a:p>
          <a:p>
            <a:pPr lvl="0"/>
            <a:r>
              <a:rPr lang="ru-RU" dirty="0" smtClean="0"/>
              <a:t>задание учащимся на раскодирование алгоритма; </a:t>
            </a:r>
          </a:p>
          <a:p>
            <a:pPr lvl="0"/>
            <a:r>
              <a:rPr lang="ru-RU" dirty="0" smtClean="0"/>
              <a:t>организация усвоения учащимися стандартных способов действия с помощью ситуации выбора; </a:t>
            </a:r>
          </a:p>
          <a:p>
            <a:pPr lvl="0"/>
            <a:r>
              <a:rPr lang="ru-RU" dirty="0" smtClean="0"/>
              <a:t>задание учащимся на описание какого-либо объекта по образцу; </a:t>
            </a:r>
          </a:p>
          <a:p>
            <a:pPr lvl="0"/>
            <a:r>
              <a:rPr lang="ru-RU" dirty="0" smtClean="0"/>
              <a:t>задание учащимся на приведение собственных примеров, очевидно подтверждающих правило, свойство и т.д.; </a:t>
            </a:r>
          </a:p>
          <a:p>
            <a:pPr lvl="0"/>
            <a:r>
              <a:rPr lang="ru-RU" dirty="0" smtClean="0"/>
              <a:t>наводящие вопросы учащимся, побуждающие к актуализации знаний и способов действия. </a:t>
            </a:r>
          </a:p>
          <a:p>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ПРИЕМЫ, СООТВЕТСТВУЮЩИЕ</a:t>
            </a:r>
            <a:br>
              <a:rPr lang="ru-RU" sz="2400" b="1" dirty="0" smtClean="0"/>
            </a:br>
            <a:r>
              <a:rPr lang="ru-RU" sz="2400" b="1" dirty="0" smtClean="0"/>
              <a:t>МЕТОДУ ПРОБЛЕМНОГО ИЗЛОЖЕНИЯ</a:t>
            </a:r>
            <a:br>
              <a:rPr lang="ru-RU" sz="2400" b="1" dirty="0" smtClean="0"/>
            </a:br>
            <a:endParaRPr lang="ru-RU" sz="2400" b="1" dirty="0"/>
          </a:p>
        </p:txBody>
      </p:sp>
      <p:sp>
        <p:nvSpPr>
          <p:cNvPr id="3" name="Содержимое 2"/>
          <p:cNvSpPr>
            <a:spLocks noGrp="1"/>
          </p:cNvSpPr>
          <p:nvPr>
            <p:ph idx="1"/>
          </p:nvPr>
        </p:nvSpPr>
        <p:spPr>
          <a:xfrm>
            <a:off x="0" y="1646236"/>
            <a:ext cx="9144000" cy="5211763"/>
          </a:xfrm>
        </p:spPr>
        <p:txBody>
          <a:bodyPr>
            <a:normAutofit fontScale="62500" lnSpcReduction="20000"/>
          </a:bodyPr>
          <a:lstStyle/>
          <a:p>
            <a:pPr lvl="0"/>
            <a:r>
              <a:rPr lang="ru-RU" dirty="0" smtClean="0"/>
              <a:t>контрдоводы учителя предполагаемому оппоненту в процессе изложения; </a:t>
            </a:r>
          </a:p>
          <a:p>
            <a:pPr lvl="0"/>
            <a:r>
              <a:rPr lang="ru-RU" dirty="0" smtClean="0"/>
              <a:t>предъявление учащимся преднамеренно нарушенной логики изложения, доказательства и анализ учителем полученных при этом результатов; </a:t>
            </a:r>
          </a:p>
          <a:p>
            <a:pPr lvl="0"/>
            <a:r>
              <a:rPr lang="ru-RU" dirty="0" smtClean="0"/>
              <a:t>раскрытие учителем причин и характера неудач, встречавшихся на пути решения проблем; </a:t>
            </a:r>
          </a:p>
          <a:p>
            <a:pPr lvl="0"/>
            <a:r>
              <a:rPr lang="ru-RU" dirty="0" smtClean="0"/>
              <a:t>обсуждение учителем возможных последствий, сделанных из неверных предположений; </a:t>
            </a:r>
          </a:p>
          <a:p>
            <a:pPr lvl="0"/>
            <a:r>
              <a:rPr lang="ru-RU" dirty="0" smtClean="0"/>
              <a:t>членение излагаемого учителем материала на развивающиеся смысловые моменты; </a:t>
            </a:r>
          </a:p>
          <a:p>
            <a:pPr lvl="0"/>
            <a:r>
              <a:rPr lang="ru-RU" dirty="0" smtClean="0"/>
              <a:t>фиксирование внимания учащихся на последовательности противоречий, возникающих в ходе решения задач; </a:t>
            </a:r>
          </a:p>
          <a:p>
            <a:pPr lvl="0"/>
            <a:r>
              <a:rPr lang="ru-RU" dirty="0" smtClean="0"/>
              <a:t>интригующее описание учителем излагаемого объекта с последующей постановкой вопроса; </a:t>
            </a:r>
          </a:p>
          <a:p>
            <a:pPr lvl="0"/>
            <a:r>
              <a:rPr lang="ru-RU" dirty="0" smtClean="0"/>
              <a:t>установка учителя на мысленное решение учениками логического задания, выдвинутого в ходе изложения; </a:t>
            </a:r>
          </a:p>
          <a:p>
            <a:pPr lvl="0"/>
            <a:r>
              <a:rPr lang="ru-RU" dirty="0" smtClean="0"/>
              <a:t>риторические вопросы учителя в ходе изложения; </a:t>
            </a:r>
          </a:p>
          <a:p>
            <a:r>
              <a:rPr lang="ru-RU" dirty="0" smtClean="0"/>
              <a:t>предъявление учащимся конфликтного примера. </a:t>
            </a: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871208"/>
          </a:xfrm>
        </p:spPr>
        <p:txBody>
          <a:bodyPr>
            <a:normAutofit fontScale="90000"/>
          </a:bodyPr>
          <a:lstStyle/>
          <a:p>
            <a:r>
              <a:rPr lang="ru-RU" sz="2800" b="1" dirty="0" smtClean="0"/>
              <a:t>ПРИЕМЫ, СООТВЕТСТВУЮЩИЕ</a:t>
            </a:r>
            <a:r>
              <a:rPr lang="ru-RU" sz="2800" dirty="0" smtClean="0"/>
              <a:t/>
            </a:r>
            <a:br>
              <a:rPr lang="ru-RU" sz="2800" dirty="0" smtClean="0"/>
            </a:br>
            <a:r>
              <a:rPr lang="ru-RU" sz="2800" b="1" dirty="0" smtClean="0"/>
              <a:t>ЧАСТИЧНО-ПОИСКОВОМУ МЕТОДУ ОБУЧЕНИЯ</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0" y="836712"/>
            <a:ext cx="9144000" cy="5335805"/>
          </a:xfrm>
        </p:spPr>
        <p:txBody>
          <a:bodyPr>
            <a:normAutofit fontScale="55000" lnSpcReduction="20000"/>
          </a:bodyPr>
          <a:lstStyle/>
          <a:p>
            <a:pPr lvl="0"/>
            <a:r>
              <a:rPr lang="ru-RU" smtClean="0"/>
              <a:t>включение учащихся в аргументацию выдвинутой учителем гипотезы; </a:t>
            </a:r>
          </a:p>
          <a:p>
            <a:pPr lvl="0"/>
            <a:r>
              <a:rPr lang="ru-RU" smtClean="0"/>
              <a:t>задание учащимся на поиск скрытых узловых звеньев рассуждения, предложенного учителем; </a:t>
            </a:r>
          </a:p>
          <a:p>
            <a:r>
              <a:rPr lang="ru-RU" smtClean="0"/>
              <a:t>задание учащимся на решение нескольких подзадач, выделенных из трудной исходной, после чего учащиеся возвращаются к исходной задаче; </a:t>
            </a:r>
          </a:p>
          <a:p>
            <a:pPr lvl="0"/>
            <a:r>
              <a:rPr lang="ru-RU" smtClean="0"/>
              <a:t>наводящие вопросы учащимся, помогающие выбору правильных путей решения задачи, одновременно указывающие на различные подходы к ней; </a:t>
            </a:r>
          </a:p>
          <a:p>
            <a:pPr lvl="0"/>
            <a:r>
              <a:rPr lang="ru-RU" smtClean="0"/>
              <a:t>задание учащимся на поиск ошибок в рассуждениях, требующее оригинальной мысли; </a:t>
            </a:r>
          </a:p>
          <a:p>
            <a:pPr lvl="0"/>
            <a:r>
              <a:rPr lang="ru-RU" smtClean="0"/>
              <a:t>организация конкретных наблюдений ученика, побуждающих к формулированию проблемы; </a:t>
            </a:r>
          </a:p>
          <a:p>
            <a:pPr lvl="0"/>
            <a:r>
              <a:rPr lang="ru-RU" smtClean="0"/>
              <a:t>задание учащимся на обобщение фактов, изложенных учителем в специальной последовательности; </a:t>
            </a:r>
          </a:p>
          <a:p>
            <a:pPr lvl="0"/>
            <a:r>
              <a:rPr lang="ru-RU" smtClean="0"/>
              <a:t>показ способа действия с частичным раскрытием его внутренних связей с учеником; </a:t>
            </a:r>
          </a:p>
          <a:p>
            <a:pPr lvl="0"/>
            <a:r>
              <a:rPr lang="ru-RU" smtClean="0"/>
              <a:t>задание учащимся на выдвижение очередного шага рассуждения в логике, заданной учителем; </a:t>
            </a:r>
          </a:p>
          <a:p>
            <a:pPr lvl="0"/>
            <a:r>
              <a:rPr lang="ru-RU" smtClean="0"/>
              <a:t>демонстрация объекта, явления, побуждающая к вычленению сущности; </a:t>
            </a:r>
          </a:p>
          <a:p>
            <a:pPr lvl="0"/>
            <a:r>
              <a:rPr lang="ru-RU" smtClean="0"/>
              <a:t>выделение цветом части чертежа, схемы, записи, ориентирующее учащихся на выдвижение проблемы. </a:t>
            </a:r>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ПРИЕМЫ, АДЕКВАТНЫЕ</a:t>
            </a:r>
            <a:r>
              <a:rPr lang="ru-RU" sz="2800" dirty="0" smtClean="0"/>
              <a:t/>
            </a:r>
            <a:br>
              <a:rPr lang="ru-RU" sz="2800" dirty="0" smtClean="0"/>
            </a:br>
            <a:r>
              <a:rPr lang="ru-RU" sz="2800" b="1" dirty="0" smtClean="0"/>
              <a:t>ИИСЛЕДОВАТЕЛЬСКОМУ МЕТОДУ ОБУЧЕНИЯ</a:t>
            </a:r>
            <a:endParaRPr lang="ru-RU" sz="2800" dirty="0"/>
          </a:p>
        </p:txBody>
      </p:sp>
      <p:sp>
        <p:nvSpPr>
          <p:cNvPr id="3" name="Содержимое 2"/>
          <p:cNvSpPr>
            <a:spLocks noGrp="1"/>
          </p:cNvSpPr>
          <p:nvPr>
            <p:ph idx="1"/>
          </p:nvPr>
        </p:nvSpPr>
        <p:spPr>
          <a:xfrm>
            <a:off x="0" y="1646236"/>
            <a:ext cx="8964488" cy="5211763"/>
          </a:xfrm>
        </p:spPr>
        <p:txBody>
          <a:bodyPr>
            <a:normAutofit fontScale="70000" lnSpcReduction="20000"/>
          </a:bodyPr>
          <a:lstStyle/>
          <a:p>
            <a:endParaRPr lang="ru-RU" dirty="0" smtClean="0"/>
          </a:p>
          <a:p>
            <a:pPr lvl="0"/>
            <a:r>
              <a:rPr lang="ru-RU" dirty="0" smtClean="0"/>
              <a:t>задание учащимся на самостоятельное составление нестандартных задач; </a:t>
            </a:r>
          </a:p>
          <a:p>
            <a:pPr lvl="0"/>
            <a:r>
              <a:rPr lang="ru-RU" dirty="0" smtClean="0"/>
              <a:t>задание учащимся с </a:t>
            </a:r>
            <a:r>
              <a:rPr lang="ru-RU" dirty="0" err="1" smtClean="0"/>
              <a:t>несформулированным</a:t>
            </a:r>
            <a:r>
              <a:rPr lang="ru-RU" dirty="0" smtClean="0"/>
              <a:t> вопросом; </a:t>
            </a:r>
          </a:p>
          <a:p>
            <a:pPr lvl="0"/>
            <a:r>
              <a:rPr lang="ru-RU" dirty="0" smtClean="0"/>
              <a:t>  задание с избыточными данными; </a:t>
            </a:r>
          </a:p>
          <a:p>
            <a:pPr lvl="0"/>
            <a:r>
              <a:rPr lang="ru-RU" dirty="0" smtClean="0"/>
              <a:t>  задание учащимся на самостоятельные обобщения на основе собственных практических наблюдений; </a:t>
            </a:r>
          </a:p>
          <a:p>
            <a:pPr lvl="0"/>
            <a:r>
              <a:rPr lang="ru-RU" dirty="0" smtClean="0"/>
              <a:t>  задание учащимся на сущностное описание какого-либо объекта без использования инструкций; </a:t>
            </a:r>
          </a:p>
          <a:p>
            <a:pPr lvl="0"/>
            <a:r>
              <a:rPr lang="ru-RU" dirty="0" smtClean="0"/>
              <a:t>  задание учащимся на отыскание границ применяемости полученных результатов; </a:t>
            </a:r>
          </a:p>
          <a:p>
            <a:pPr lvl="0"/>
            <a:r>
              <a:rPr lang="ru-RU" dirty="0" smtClean="0"/>
              <a:t>  задание учащимся на определение степени достоверности полученных результатов; </a:t>
            </a:r>
          </a:p>
          <a:p>
            <a:pPr lvl="0"/>
            <a:r>
              <a:rPr lang="ru-RU" dirty="0" smtClean="0"/>
              <a:t>  задание учащимся на вычисление механизма протекания явления; </a:t>
            </a:r>
          </a:p>
          <a:p>
            <a:pPr lvl="0"/>
            <a:r>
              <a:rPr lang="ru-RU" dirty="0" smtClean="0"/>
              <a:t>  задание учащимся “на мгновенную догадку”, “на соображение”. </a:t>
            </a:r>
          </a:p>
          <a:p>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ФОРМЫ ОРГАНИЗАЦИИ ОБУЧЕНИЯ</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rmAutofit fontScale="77500" lnSpcReduction="20000"/>
          </a:bodyPr>
          <a:lstStyle/>
          <a:p>
            <a:pPr>
              <a:buNone/>
            </a:pPr>
            <a:endParaRPr lang="ru-RU" dirty="0" smtClean="0"/>
          </a:p>
          <a:p>
            <a:r>
              <a:rPr lang="ru-RU" dirty="0" smtClean="0"/>
              <a:t>1. Фронтальная (коллективная)</a:t>
            </a:r>
          </a:p>
          <a:p>
            <a:r>
              <a:rPr lang="ru-RU" dirty="0" smtClean="0"/>
              <a:t>2. Групповая:</a:t>
            </a:r>
          </a:p>
          <a:p>
            <a:r>
              <a:rPr lang="ru-RU" dirty="0" smtClean="0"/>
              <a:t>2.1. бригадная;</a:t>
            </a:r>
          </a:p>
          <a:p>
            <a:r>
              <a:rPr lang="ru-RU" dirty="0" smtClean="0"/>
              <a:t>2.2. звеньевая;</a:t>
            </a:r>
          </a:p>
          <a:p>
            <a:r>
              <a:rPr lang="ru-RU" dirty="0" smtClean="0"/>
              <a:t>2.3. </a:t>
            </a:r>
            <a:r>
              <a:rPr lang="ru-RU" dirty="0" err="1" smtClean="0"/>
              <a:t>кооперированно-групповая</a:t>
            </a:r>
            <a:r>
              <a:rPr lang="ru-RU" dirty="0" smtClean="0"/>
              <a:t>;</a:t>
            </a:r>
          </a:p>
          <a:p>
            <a:r>
              <a:rPr lang="ru-RU" dirty="0" smtClean="0"/>
              <a:t>2.4. </a:t>
            </a:r>
            <a:r>
              <a:rPr lang="ru-RU" dirty="0" err="1" smtClean="0"/>
              <a:t>дифференцированно-групповая</a:t>
            </a:r>
            <a:r>
              <a:rPr lang="ru-RU" dirty="0" smtClean="0"/>
              <a:t>.</a:t>
            </a:r>
          </a:p>
          <a:p>
            <a:r>
              <a:rPr lang="ru-RU" dirty="0" smtClean="0"/>
              <a:t>3. Парная.</a:t>
            </a:r>
          </a:p>
          <a:p>
            <a:r>
              <a:rPr lang="ru-RU" dirty="0" smtClean="0"/>
              <a:t>4. Индивидуальная:</a:t>
            </a:r>
          </a:p>
          <a:p>
            <a:r>
              <a:rPr lang="ru-RU" dirty="0" smtClean="0"/>
              <a:t>4.1. индивидуализированная;</a:t>
            </a:r>
          </a:p>
          <a:p>
            <a:r>
              <a:rPr lang="ru-RU" dirty="0" smtClean="0"/>
              <a:t>4.2. </a:t>
            </a:r>
            <a:r>
              <a:rPr lang="ru-RU" dirty="0" err="1" smtClean="0"/>
              <a:t>индивидуализированно-групповая</a:t>
            </a:r>
            <a:r>
              <a:rPr lang="ru-RU" dirty="0" smtClean="0"/>
              <a:t>.</a:t>
            </a:r>
          </a:p>
          <a:p>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4000" b="1" dirty="0" smtClean="0">
                <a:solidFill>
                  <a:schemeClr val="tx2">
                    <a:lumMod val="50000"/>
                  </a:schemeClr>
                </a:solidFill>
                <a:latin typeface="Times New Roman" pitchFamily="18" charset="0"/>
                <a:cs typeface="Times New Roman" pitchFamily="18" charset="0"/>
              </a:rPr>
              <a:t>    Техники активизации и управления вниманием, обеспечения активного слушания</a:t>
            </a:r>
            <a:endParaRPr lang="ru-RU" sz="4000" dirty="0" smtClean="0">
              <a:solidFill>
                <a:schemeClr val="tx2">
                  <a:lumMod val="50000"/>
                </a:schemeClr>
              </a:solidFill>
              <a:latin typeface="Times New Roman" pitchFamily="18" charset="0"/>
              <a:cs typeface="Times New Roman" pitchFamily="18" charset="0"/>
            </a:endParaRPr>
          </a:p>
          <a:p>
            <a:endParaRPr lang="ru-RU" sz="4000" dirty="0">
              <a:solidFill>
                <a:schemeClr val="tx2">
                  <a:lumMod val="50000"/>
                </a:schemeClr>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714488"/>
            <a:ext cx="8229600" cy="4525963"/>
          </a:xfrm>
        </p:spPr>
        <p:txBody>
          <a:bodyPr/>
          <a:lstStyle/>
          <a:p>
            <a:pPr algn="just">
              <a:buNone/>
            </a:pPr>
            <a:r>
              <a:rPr lang="ru-RU" dirty="0" smtClean="0"/>
              <a:t>   </a:t>
            </a:r>
            <a:r>
              <a:rPr lang="ru-RU" b="1" dirty="0" smtClean="0">
                <a:solidFill>
                  <a:schemeClr val="tx2">
                    <a:lumMod val="50000"/>
                  </a:schemeClr>
                </a:solidFill>
                <a:latin typeface="Times New Roman" pitchFamily="18" charset="0"/>
                <a:cs typeface="Times New Roman" pitchFamily="18" charset="0"/>
              </a:rPr>
              <a:t>Под активизацией внимания понимается пробуждение активности восприятия человека, усиление его мыслительной деятельности и чувств за счет возбуждения ранее образованных систем временных связей (ассоциаций). </a:t>
            </a:r>
          </a:p>
          <a:p>
            <a:pPr algn="just"/>
            <a:endParaRPr lang="ru-RU" dirty="0">
              <a:solidFill>
                <a:schemeClr val="tx2">
                  <a:lumMod val="50000"/>
                </a:schemeClr>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857232"/>
            <a:ext cx="8832344" cy="5268931"/>
          </a:xfrm>
        </p:spPr>
        <p:txBody>
          <a:bodyPr>
            <a:normAutofit/>
          </a:bodyPr>
          <a:lstStyle/>
          <a:p>
            <a:pPr>
              <a:buNone/>
            </a:pPr>
            <a:r>
              <a:rPr lang="ru-RU" b="1" dirty="0" smtClean="0">
                <a:latin typeface="Times New Roman" pitchFamily="18" charset="0"/>
                <a:cs typeface="Times New Roman" pitchFamily="18" charset="0"/>
              </a:rPr>
              <a:t>1. Обращение по имени.</a:t>
            </a:r>
          </a:p>
          <a:p>
            <a:pPr>
              <a:buNone/>
            </a:pPr>
            <a:r>
              <a:rPr lang="ru-RU" b="1" dirty="0" smtClean="0">
                <a:latin typeface="Times New Roman" pitchFamily="18" charset="0"/>
                <a:cs typeface="Times New Roman" pitchFamily="18" charset="0"/>
              </a:rPr>
              <a:t>2. Неожиданный поворот.</a:t>
            </a:r>
          </a:p>
          <a:p>
            <a:pPr>
              <a:buNone/>
            </a:pPr>
            <a:r>
              <a:rPr lang="ru-RU" b="1" dirty="0" smtClean="0">
                <a:latin typeface="Times New Roman" pitchFamily="18" charset="0"/>
                <a:cs typeface="Times New Roman" pitchFamily="18" charset="0"/>
              </a:rPr>
              <a:t>3. Обращение к актуальным проблемам и событиям. </a:t>
            </a:r>
          </a:p>
          <a:p>
            <a:pPr>
              <a:buNone/>
            </a:pPr>
            <a:r>
              <a:rPr lang="ru-RU" b="1" dirty="0" smtClean="0">
                <a:latin typeface="Times New Roman" pitchFamily="18" charset="0"/>
                <a:cs typeface="Times New Roman" pitchFamily="18" charset="0"/>
              </a:rPr>
              <a:t>4. Обращение к авторитетным источникам</a:t>
            </a:r>
          </a:p>
          <a:p>
            <a:pPr>
              <a:buNone/>
            </a:pPr>
            <a:r>
              <a:rPr lang="ru-RU" b="1" dirty="0" smtClean="0">
                <a:latin typeface="Times New Roman" pitchFamily="18" charset="0"/>
                <a:cs typeface="Times New Roman" pitchFamily="18" charset="0"/>
              </a:rPr>
              <a:t>5. Использование юмора. </a:t>
            </a:r>
          </a:p>
          <a:p>
            <a:pPr>
              <a:buNone/>
            </a:pPr>
            <a:r>
              <a:rPr lang="ru-RU" b="1" dirty="0" smtClean="0">
                <a:latin typeface="Times New Roman" pitchFamily="18" charset="0"/>
                <a:cs typeface="Times New Roman" pitchFamily="18" charset="0"/>
              </a:rPr>
              <a:t>6. Практика использования вопросов.</a:t>
            </a:r>
          </a:p>
          <a:p>
            <a:pPr>
              <a:buNone/>
            </a:pPr>
            <a:r>
              <a:rPr lang="ru-RU" b="1" dirty="0" smtClean="0">
                <a:latin typeface="Times New Roman" pitchFamily="18" charset="0"/>
                <a:cs typeface="Times New Roman" pitchFamily="18" charset="0"/>
              </a:rPr>
              <a:t>7. Техники активного слушания. </a:t>
            </a:r>
          </a:p>
          <a:p>
            <a:pPr>
              <a:buNone/>
            </a:pP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85794"/>
            <a:ext cx="8143932" cy="44473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ru-RU" sz="2800" b="1" dirty="0" smtClean="0">
                <a:latin typeface="Times New Roman" pitchFamily="18" charset="0"/>
                <a:cs typeface="Times New Roman" pitchFamily="18" charset="0"/>
              </a:rPr>
              <a:t>Особенности организации образовательного процесса в условиях реализации ФГОС </a:t>
            </a:r>
          </a:p>
          <a:p>
            <a:pPr algn="ctr">
              <a:spcBef>
                <a:spcPct val="50000"/>
              </a:spcBef>
            </a:pPr>
            <a:endParaRPr lang="ru-RU" sz="2800" b="1" dirty="0" smtClean="0">
              <a:solidFill>
                <a:srgbClr val="FF0000"/>
              </a:solidFill>
              <a:latin typeface="Times New Roman" pitchFamily="18" charset="0"/>
              <a:cs typeface="Times New Roman" pitchFamily="18" charset="0"/>
            </a:endParaRPr>
          </a:p>
          <a:p>
            <a:pPr algn="ctr">
              <a:spcBef>
                <a:spcPct val="50000"/>
              </a:spcBef>
            </a:pPr>
            <a:endParaRPr lang="ru-RU" sz="2800" b="1" dirty="0" smtClean="0">
              <a:solidFill>
                <a:srgbClr val="FF0000"/>
              </a:solidFill>
              <a:latin typeface="Times New Roman" pitchFamily="18" charset="0"/>
              <a:cs typeface="Times New Roman" pitchFamily="18" charset="0"/>
            </a:endParaRPr>
          </a:p>
          <a:p>
            <a:pPr algn="ctr">
              <a:spcBef>
                <a:spcPct val="50000"/>
              </a:spcBef>
            </a:pPr>
            <a:r>
              <a:rPr lang="ru-RU" sz="4000" b="1" dirty="0" smtClean="0">
                <a:solidFill>
                  <a:srgbClr val="FF0000"/>
                </a:solidFill>
                <a:latin typeface="Times New Roman" pitchFamily="18" charset="0"/>
                <a:cs typeface="Times New Roman" pitchFamily="18" charset="0"/>
              </a:rPr>
              <a:t>Преемственность и развитие </a:t>
            </a:r>
            <a:r>
              <a:rPr lang="ru-RU" sz="2800" b="1" dirty="0" smtClean="0">
                <a:latin typeface="Times New Roman" pitchFamily="18" charset="0"/>
                <a:cs typeface="Times New Roman" pitchFamily="18" charset="0"/>
              </a:rPr>
              <a:t>как основополагающие принципы ФГОС общего образования</a:t>
            </a:r>
          </a:p>
          <a:p>
            <a:pPr algn="ctr">
              <a:spcBef>
                <a:spcPct val="50000"/>
              </a:spcBef>
            </a:pPr>
            <a:endParaRPr lang="ru-RU" b="1" dirty="0" smtClean="0">
              <a:solidFill>
                <a:srgbClr val="FF0000"/>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2">
                    <a:lumMod val="50000"/>
                  </a:schemeClr>
                </a:solidFill>
                <a:latin typeface="Times New Roman" pitchFamily="18" charset="0"/>
                <a:cs typeface="Times New Roman" pitchFamily="18" charset="0"/>
              </a:rPr>
              <a:t>Обращение по имени</a:t>
            </a:r>
            <a:r>
              <a:rPr lang="ru-RU" dirty="0" smtClean="0">
                <a:solidFill>
                  <a:schemeClr val="tx2">
                    <a:lumMod val="50000"/>
                  </a:schemeClr>
                </a:solidFill>
                <a:latin typeface="Times New Roman" pitchFamily="18" charset="0"/>
                <a:cs typeface="Times New Roman" pitchFamily="18" charset="0"/>
              </a:rPr>
              <a:t>.</a:t>
            </a:r>
            <a:br>
              <a:rPr lang="ru-RU" dirty="0" smtClean="0">
                <a:solidFill>
                  <a:schemeClr val="tx2">
                    <a:lumMod val="50000"/>
                  </a:schemeClr>
                </a:solidFill>
                <a:latin typeface="Times New Roman" pitchFamily="18" charset="0"/>
                <a:cs typeface="Times New Roman" pitchFamily="18" charset="0"/>
              </a:rPr>
            </a:br>
            <a:endParaRPr lang="ru-RU"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928670"/>
            <a:ext cx="9144000" cy="5929330"/>
          </a:xfrm>
        </p:spPr>
        <p:txBody>
          <a:bodyPr>
            <a:normAutofit fontScale="85000" lnSpcReduction="20000"/>
          </a:bodyPr>
          <a:lstStyle/>
          <a:p>
            <a:pPr>
              <a:buNone/>
            </a:pPr>
            <a:r>
              <a:rPr lang="ru-RU" dirty="0" smtClean="0"/>
              <a:t>    </a:t>
            </a:r>
            <a:r>
              <a:rPr lang="ru-RU" dirty="0" smtClean="0">
                <a:solidFill>
                  <a:schemeClr val="tx2">
                    <a:lumMod val="50000"/>
                  </a:schemeClr>
                </a:solidFill>
                <a:latin typeface="Times New Roman" pitchFamily="18" charset="0"/>
                <a:cs typeface="Times New Roman" pitchFamily="18" charset="0"/>
              </a:rPr>
              <a:t>Это самый простой прием активизации и привлечения внимания. </a:t>
            </a:r>
          </a:p>
          <a:p>
            <a:pPr>
              <a:buNone/>
            </a:pPr>
            <a:r>
              <a:rPr lang="ru-RU" b="1" dirty="0" smtClean="0">
                <a:solidFill>
                  <a:schemeClr val="tx2">
                    <a:lumMod val="50000"/>
                  </a:schemeClr>
                </a:solidFill>
                <a:latin typeface="Times New Roman" pitchFamily="18" charset="0"/>
                <a:cs typeface="Times New Roman" pitchFamily="18" charset="0"/>
              </a:rPr>
              <a:t>Имя человека неотъемлемо связано с </a:t>
            </a:r>
            <a:r>
              <a:rPr lang="ru-RU" b="1" dirty="0" err="1" smtClean="0">
                <a:solidFill>
                  <a:schemeClr val="tx2">
                    <a:lumMod val="50000"/>
                  </a:schemeClr>
                </a:solidFill>
                <a:latin typeface="Times New Roman" pitchFamily="18" charset="0"/>
                <a:cs typeface="Times New Roman" pitchFamily="18" charset="0"/>
              </a:rPr>
              <a:t>самоотождествлением</a:t>
            </a:r>
            <a:r>
              <a:rPr lang="ru-RU" b="1" dirty="0" smtClean="0">
                <a:solidFill>
                  <a:schemeClr val="tx2">
                    <a:lumMod val="50000"/>
                  </a:schemeClr>
                </a:solidFill>
                <a:latin typeface="Times New Roman" pitchFamily="18" charset="0"/>
                <a:cs typeface="Times New Roman" pitchFamily="18" charset="0"/>
              </a:rPr>
              <a:t>. </a:t>
            </a:r>
          </a:p>
          <a:p>
            <a:pPr>
              <a:buNone/>
            </a:pPr>
            <a:endParaRPr lang="ru-RU" b="1" dirty="0" smtClean="0">
              <a:solidFill>
                <a:schemeClr val="tx2">
                  <a:lumMod val="50000"/>
                </a:schemeClr>
              </a:solidFill>
              <a:latin typeface="Times New Roman" pitchFamily="18" charset="0"/>
              <a:cs typeface="Times New Roman" pitchFamily="18" charset="0"/>
            </a:endParaRPr>
          </a:p>
          <a:p>
            <a:pPr>
              <a:buNone/>
            </a:pPr>
            <a:r>
              <a:rPr lang="ru-RU" b="1" dirty="0" smtClean="0">
                <a:solidFill>
                  <a:schemeClr val="tx2">
                    <a:lumMod val="50000"/>
                  </a:schemeClr>
                </a:solidFill>
                <a:latin typeface="Times New Roman" pitchFamily="18" charset="0"/>
                <a:cs typeface="Times New Roman" pitchFamily="18" charset="0"/>
              </a:rPr>
              <a:t>Внимание практически любого человека активизируется в момент, когда он слышит свое имя</a:t>
            </a:r>
            <a:r>
              <a:rPr lang="ru-RU" dirty="0" smtClean="0">
                <a:solidFill>
                  <a:schemeClr val="tx2">
                    <a:lumMod val="50000"/>
                  </a:schemeClr>
                </a:solidFill>
                <a:latin typeface="Times New Roman" pitchFamily="18" charset="0"/>
                <a:cs typeface="Times New Roman" pitchFamily="18" charset="0"/>
              </a:rPr>
              <a:t>. </a:t>
            </a:r>
          </a:p>
          <a:p>
            <a:pPr>
              <a:buNone/>
            </a:pPr>
            <a:r>
              <a:rPr lang="ru-RU" b="1" dirty="0" smtClean="0">
                <a:solidFill>
                  <a:schemeClr val="tx2">
                    <a:lumMod val="50000"/>
                  </a:schemeClr>
                </a:solidFill>
                <a:latin typeface="Times New Roman" pitchFamily="18" charset="0"/>
                <a:cs typeface="Times New Roman" pitchFamily="18" charset="0"/>
              </a:rPr>
              <a:t>         Обезличенное общение однозначно воспринимается членами группы как отсутствие интереса к ним. </a:t>
            </a:r>
          </a:p>
          <a:p>
            <a:pPr>
              <a:buNone/>
            </a:pPr>
            <a:r>
              <a:rPr lang="ru-RU" sz="3300" b="1" dirty="0" smtClean="0">
                <a:solidFill>
                  <a:srgbClr val="C00000"/>
                </a:solidFill>
                <a:latin typeface="Times New Roman" pitchFamily="18" charset="0"/>
                <a:cs typeface="Times New Roman" pitchFamily="18" charset="0"/>
              </a:rPr>
              <a:t>           Но обратиться к человеку, это не значит просто произнести его имя, а направить на него свой взгляд и слова. </a:t>
            </a:r>
          </a:p>
          <a:p>
            <a:pPr>
              <a:buNone/>
            </a:pPr>
            <a:r>
              <a:rPr lang="ru-RU" b="1" dirty="0" smtClean="0">
                <a:solidFill>
                  <a:schemeClr val="accent2">
                    <a:lumMod val="75000"/>
                  </a:schemeClr>
                </a:solidFill>
                <a:latin typeface="Times New Roman" pitchFamily="18" charset="0"/>
                <a:cs typeface="Times New Roman" pitchFamily="18" charset="0"/>
              </a:rPr>
              <a:t>          Интенсивность активизации внимания данным</a:t>
            </a:r>
          </a:p>
          <a:p>
            <a:pPr>
              <a:buNone/>
            </a:pPr>
            <a:r>
              <a:rPr lang="ru-RU" b="1" dirty="0" smtClean="0">
                <a:solidFill>
                  <a:schemeClr val="accent2">
                    <a:lumMod val="75000"/>
                  </a:schemeClr>
                </a:solidFill>
                <a:latin typeface="Times New Roman" pitchFamily="18" charset="0"/>
                <a:cs typeface="Times New Roman" pitchFamily="18" charset="0"/>
              </a:rPr>
              <a:t>способом очень высока, но без дополнительного</a:t>
            </a:r>
          </a:p>
          <a:p>
            <a:pPr>
              <a:buNone/>
            </a:pPr>
            <a:r>
              <a:rPr lang="ru-RU" b="1" dirty="0" smtClean="0">
                <a:solidFill>
                  <a:schemeClr val="accent2">
                    <a:lumMod val="75000"/>
                  </a:schemeClr>
                </a:solidFill>
                <a:latin typeface="Times New Roman" pitchFamily="18" charset="0"/>
                <a:cs typeface="Times New Roman" pitchFamily="18" charset="0"/>
              </a:rPr>
              <a:t>подкрепления не очень долговременна.</a:t>
            </a:r>
          </a:p>
          <a:p>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Неожиданный поворот</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0" y="928670"/>
            <a:ext cx="9144000" cy="5929330"/>
          </a:xfrm>
        </p:spPr>
        <p:txBody>
          <a:bodyPr>
            <a:normAutofit fontScale="85000" lnSpcReduction="20000"/>
          </a:bodyPr>
          <a:lstStyle/>
          <a:p>
            <a:pPr>
              <a:buNone/>
            </a:pPr>
            <a:r>
              <a:rPr lang="ru-RU" dirty="0" smtClean="0">
                <a:latin typeface="Times New Roman" pitchFamily="18" charset="0"/>
                <a:cs typeface="Times New Roman" pitchFamily="18" charset="0"/>
              </a:rPr>
              <a:t>    </a:t>
            </a:r>
            <a:r>
              <a:rPr lang="ru-RU" dirty="0" smtClean="0">
                <a:solidFill>
                  <a:schemeClr val="tx2">
                    <a:lumMod val="75000"/>
                  </a:schemeClr>
                </a:solidFill>
                <a:latin typeface="Times New Roman" pitchFamily="18" charset="0"/>
                <a:cs typeface="Times New Roman" pitchFamily="18" charset="0"/>
              </a:rPr>
              <a:t>К числу причин, активизирующих внимание человека, относится </a:t>
            </a:r>
            <a:r>
              <a:rPr lang="ru-RU" sz="3800" b="1" dirty="0" smtClean="0">
                <a:solidFill>
                  <a:schemeClr val="tx2">
                    <a:lumMod val="75000"/>
                  </a:schemeClr>
                </a:solidFill>
                <a:latin typeface="Times New Roman" pitchFamily="18" charset="0"/>
                <a:cs typeface="Times New Roman" pitchFamily="18" charset="0"/>
              </a:rPr>
              <a:t>как новизна раздражителя, так и резкое изменение его интенсивности</a:t>
            </a:r>
            <a:r>
              <a:rPr lang="ru-RU" dirty="0" smtClean="0">
                <a:solidFill>
                  <a:schemeClr val="tx2">
                    <a:lumMod val="75000"/>
                  </a:schemeClr>
                </a:solidFill>
                <a:latin typeface="Times New Roman" pitchFamily="18" charset="0"/>
                <a:cs typeface="Times New Roman" pitchFamily="18" charset="0"/>
              </a:rPr>
              <a:t>. При этом большее значение имеет не столько абсолютная, сколько ее относительная интенсивность. </a:t>
            </a:r>
          </a:p>
          <a:p>
            <a:pPr>
              <a:buNone/>
            </a:pPr>
            <a:r>
              <a:rPr lang="ru-RU" dirty="0" smtClean="0">
                <a:solidFill>
                  <a:schemeClr val="tx2">
                    <a:lumMod val="75000"/>
                  </a:schemeClr>
                </a:solidFill>
                <a:latin typeface="Times New Roman" pitchFamily="18" charset="0"/>
                <a:cs typeface="Times New Roman" pitchFamily="18" charset="0"/>
              </a:rPr>
              <a:t>	     </a:t>
            </a:r>
            <a:r>
              <a:rPr lang="ru-RU" b="1" dirty="0" smtClean="0">
                <a:solidFill>
                  <a:schemeClr val="tx2">
                    <a:lumMod val="75000"/>
                  </a:schemeClr>
                </a:solidFill>
                <a:latin typeface="Times New Roman" pitchFamily="18" charset="0"/>
                <a:cs typeface="Times New Roman" pitchFamily="18" charset="0"/>
              </a:rPr>
              <a:t>Суть приема заключается в неожидаемом изменении раздражителя, или смене деятельности: </a:t>
            </a:r>
          </a:p>
          <a:p>
            <a:pPr>
              <a:buFontTx/>
              <a:buChar char="-"/>
            </a:pPr>
            <a:r>
              <a:rPr lang="ru-RU" dirty="0" smtClean="0">
                <a:solidFill>
                  <a:schemeClr val="tx2">
                    <a:lumMod val="75000"/>
                  </a:schemeClr>
                </a:solidFill>
                <a:latin typeface="Times New Roman" pitchFamily="18" charset="0"/>
                <a:cs typeface="Times New Roman" pitchFamily="18" charset="0"/>
              </a:rPr>
              <a:t>изменение параметров вашего голоса, увеличение или уменьшение его громкости;</a:t>
            </a:r>
          </a:p>
          <a:p>
            <a:pPr>
              <a:buFontTx/>
              <a:buChar char="-"/>
            </a:pPr>
            <a:r>
              <a:rPr lang="ru-RU" dirty="0" smtClean="0">
                <a:solidFill>
                  <a:schemeClr val="tx2">
                    <a:lumMod val="75000"/>
                  </a:schemeClr>
                </a:solidFill>
                <a:latin typeface="Times New Roman" pitchFamily="18" charset="0"/>
                <a:cs typeface="Times New Roman" pitchFamily="18" charset="0"/>
              </a:rPr>
              <a:t>изменение характера действия, например, задать несколько адресных вопросов. </a:t>
            </a:r>
          </a:p>
          <a:p>
            <a:pPr>
              <a:buNone/>
            </a:pPr>
            <a:r>
              <a:rPr lang="ru-RU" b="1" i="1" dirty="0" smtClean="0">
                <a:solidFill>
                  <a:schemeClr val="tx2">
                    <a:lumMod val="75000"/>
                  </a:schemeClr>
                </a:solidFill>
                <a:latin typeface="Times New Roman" pitchFamily="18" charset="0"/>
                <a:cs typeface="Times New Roman" pitchFamily="18" charset="0"/>
              </a:rPr>
              <a:t>Адресное предъявление вопросов, когда участники не знают, кому следующему и какой вопрос будет задан, хорошо активизирует внимание группы. При этом важно правильно задать нужный вопрос.</a:t>
            </a:r>
          </a:p>
          <a:p>
            <a:endParaRPr lang="ru-RU" b="1"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solidFill>
                  <a:schemeClr val="tx2">
                    <a:lumMod val="75000"/>
                  </a:schemeClr>
                </a:solidFill>
                <a:latin typeface="Times New Roman" pitchFamily="18" charset="0"/>
                <a:cs typeface="Times New Roman" pitchFamily="18" charset="0"/>
              </a:rPr>
              <a:t>Обращение к актуальным </a:t>
            </a:r>
            <a:br>
              <a:rPr lang="ru-RU" sz="3600" b="1" dirty="0" smtClean="0">
                <a:solidFill>
                  <a:schemeClr val="tx2">
                    <a:lumMod val="75000"/>
                  </a:schemeClr>
                </a:solidFill>
                <a:latin typeface="Times New Roman" pitchFamily="18" charset="0"/>
                <a:cs typeface="Times New Roman" pitchFamily="18" charset="0"/>
              </a:rPr>
            </a:br>
            <a:r>
              <a:rPr lang="ru-RU" sz="3600" b="1" dirty="0" smtClean="0">
                <a:solidFill>
                  <a:schemeClr val="tx2">
                    <a:lumMod val="75000"/>
                  </a:schemeClr>
                </a:solidFill>
                <a:latin typeface="Times New Roman" pitchFamily="18" charset="0"/>
                <a:cs typeface="Times New Roman" pitchFamily="18" charset="0"/>
              </a:rPr>
              <a:t>проблемам и событиям </a:t>
            </a:r>
            <a:r>
              <a:rPr lang="ru-RU" sz="3600" dirty="0" smtClean="0">
                <a:solidFill>
                  <a:schemeClr val="tx2">
                    <a:lumMod val="75000"/>
                  </a:schemeClr>
                </a:solidFill>
                <a:latin typeface="Times New Roman" pitchFamily="18" charset="0"/>
                <a:cs typeface="Times New Roman" pitchFamily="18" charset="0"/>
              </a:rPr>
              <a:t/>
            </a:r>
            <a:br>
              <a:rPr lang="ru-RU" sz="3600" dirty="0" smtClean="0">
                <a:solidFill>
                  <a:schemeClr val="tx2">
                    <a:lumMod val="75000"/>
                  </a:schemeClr>
                </a:solidFill>
                <a:latin typeface="Times New Roman" pitchFamily="18" charset="0"/>
                <a:cs typeface="Times New Roman" pitchFamily="18" charset="0"/>
              </a:rPr>
            </a:br>
            <a:endParaRPr lang="ru-RU" sz="3600" dirty="0">
              <a:solidFill>
                <a:schemeClr val="tx2">
                  <a:lumMod val="75000"/>
                </a:schemeClr>
              </a:solidFill>
            </a:endParaRPr>
          </a:p>
        </p:txBody>
      </p:sp>
      <p:sp>
        <p:nvSpPr>
          <p:cNvPr id="3" name="Содержимое 2"/>
          <p:cNvSpPr>
            <a:spLocks noGrp="1"/>
          </p:cNvSpPr>
          <p:nvPr>
            <p:ph idx="1"/>
          </p:nvPr>
        </p:nvSpPr>
        <p:spPr>
          <a:xfrm>
            <a:off x="0" y="1142984"/>
            <a:ext cx="9144000" cy="5715016"/>
          </a:xfrm>
        </p:spPr>
        <p:txBody>
          <a:bodyPr>
            <a:normAutofit fontScale="92500" lnSpcReduction="10000"/>
          </a:bodyPr>
          <a:lstStyle/>
          <a:p>
            <a:pPr>
              <a:buNone/>
            </a:pPr>
            <a:r>
              <a:rPr lang="ru-RU" dirty="0" smtClean="0">
                <a:latin typeface="Times New Roman" pitchFamily="18" charset="0"/>
                <a:cs typeface="Times New Roman" pitchFamily="18" charset="0"/>
              </a:rPr>
              <a:t>     </a:t>
            </a:r>
            <a:r>
              <a:rPr lang="ru-RU" dirty="0" smtClean="0">
                <a:solidFill>
                  <a:schemeClr val="tx2">
                    <a:lumMod val="75000"/>
                  </a:schemeClr>
                </a:solidFill>
                <a:latin typeface="Times New Roman" pitchFamily="18" charset="0"/>
                <a:cs typeface="Times New Roman" pitchFamily="18" charset="0"/>
              </a:rPr>
              <a:t>У   каждого человека есть актуальные для него проблемы и события. </a:t>
            </a:r>
          </a:p>
          <a:p>
            <a:pPr>
              <a:buNone/>
            </a:pPr>
            <a:r>
              <a:rPr lang="ru-RU" dirty="0" smtClean="0">
                <a:solidFill>
                  <a:schemeClr val="tx2">
                    <a:lumMod val="75000"/>
                  </a:schemeClr>
                </a:solidFill>
                <a:latin typeface="Times New Roman" pitchFamily="18" charset="0"/>
                <a:cs typeface="Times New Roman" pitchFamily="18" charset="0"/>
              </a:rPr>
              <a:t>У различных людей они могут отличаться, но в каждой группе, как большой, так и малой, есть некоторая совокупность общих проблем, которые для них небезразличны.</a:t>
            </a:r>
          </a:p>
          <a:p>
            <a:pPr>
              <a:buNone/>
            </a:pPr>
            <a:endParaRPr lang="ru-RU" dirty="0" smtClean="0">
              <a:solidFill>
                <a:schemeClr val="tx2">
                  <a:lumMod val="75000"/>
                </a:schemeClr>
              </a:solidFill>
              <a:latin typeface="Times New Roman" pitchFamily="18" charset="0"/>
              <a:cs typeface="Times New Roman" pitchFamily="18" charset="0"/>
            </a:endParaRPr>
          </a:p>
          <a:p>
            <a:pPr>
              <a:buNone/>
            </a:pPr>
            <a:r>
              <a:rPr lang="ru-RU" dirty="0" smtClean="0">
                <a:solidFill>
                  <a:schemeClr val="tx2">
                    <a:lumMod val="75000"/>
                  </a:schemeClr>
                </a:solidFill>
                <a:latin typeface="Times New Roman" pitchFamily="18" charset="0"/>
                <a:cs typeface="Times New Roman" pitchFamily="18" charset="0"/>
              </a:rPr>
              <a:t> Обращение к данным проблемам и событиям активизирует внимание участников. </a:t>
            </a:r>
          </a:p>
          <a:p>
            <a:pPr>
              <a:buNone/>
            </a:pPr>
            <a:r>
              <a:rPr lang="ru-RU" b="1" dirty="0" smtClean="0">
                <a:solidFill>
                  <a:schemeClr val="tx2">
                    <a:lumMod val="75000"/>
                  </a:schemeClr>
                </a:solidFill>
                <a:latin typeface="Times New Roman" pitchFamily="18" charset="0"/>
                <a:cs typeface="Times New Roman" pitchFamily="18" charset="0"/>
              </a:rPr>
              <a:t>Источником непроизвольного внимания в данном приеме является значимость информации в данный момент.</a:t>
            </a:r>
          </a:p>
          <a:p>
            <a:endParaRPr lang="ru-RU" dirty="0">
              <a:solidFill>
                <a:schemeClr val="tx2">
                  <a:lumMod val="75000"/>
                </a:schemeClr>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Обращение к авторитетным источникам</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p>
        </p:txBody>
      </p:sp>
      <p:sp>
        <p:nvSpPr>
          <p:cNvPr id="3" name="Содержимое 2"/>
          <p:cNvSpPr>
            <a:spLocks noGrp="1"/>
          </p:cNvSpPr>
          <p:nvPr>
            <p:ph idx="1"/>
          </p:nvPr>
        </p:nvSpPr>
        <p:spPr/>
        <p:txBody>
          <a:bodyPr>
            <a:normAutofit lnSpcReduction="10000"/>
          </a:bodyPr>
          <a:lstStyle/>
          <a:p>
            <a:pPr algn="just">
              <a:buNone/>
            </a:pPr>
            <a:r>
              <a:rPr lang="ru-RU" dirty="0" smtClean="0">
                <a:latin typeface="Times New Roman" pitchFamily="18" charset="0"/>
                <a:cs typeface="Times New Roman" pitchFamily="18" charset="0"/>
              </a:rPr>
              <a:t>         Способ заключается в обращении к авторитетным источникам, цитировании известных людей, глубоких мыслей, притч и метафор. </a:t>
            </a:r>
          </a:p>
          <a:p>
            <a:pPr>
              <a:buNone/>
            </a:pPr>
            <a:endParaRPr lang="ru-RU"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Успех приема зависит от новизны информации, глубины высказанной мысли и авторитетности для участников источника.</a:t>
            </a:r>
          </a:p>
          <a:p>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Использование юмора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latin typeface="Times New Roman" pitchFamily="18" charset="0"/>
                <a:cs typeface="Times New Roman" pitchFamily="18" charset="0"/>
              </a:rPr>
              <a:t>       Удачная шутка, высказанная ведущим, вызывает приятные эмоции, симпатию, заинтересованность в группе. Использование юмора помогает снять напряжение в группе и вызвать положительное восприятие последующей информации. </a:t>
            </a:r>
          </a:p>
          <a:p>
            <a:pPr>
              <a:buNone/>
            </a:pPr>
            <a:endParaRPr lang="ru-RU" b="1"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		Хотя юмор привлекает внимание не столько к содержанию работы, сколько к личности ведущего, это внимание в последующем можно использовать, направив в нужном направлении.</a:t>
            </a:r>
          </a:p>
          <a:p>
            <a:endParaRPr lang="ru-RU" dirty="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Практика использования вопросов</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p>
        </p:txBody>
      </p:sp>
      <p:sp>
        <p:nvSpPr>
          <p:cNvPr id="3" name="Содержимое 2"/>
          <p:cNvSpPr>
            <a:spLocks noGrp="1"/>
          </p:cNvSpPr>
          <p:nvPr>
            <p:ph idx="1"/>
          </p:nvPr>
        </p:nvSpPr>
        <p:spPr>
          <a:xfrm>
            <a:off x="214282" y="928670"/>
            <a:ext cx="8715372" cy="5929331"/>
          </a:xfrm>
        </p:spPr>
        <p:txBody>
          <a:bodyPr>
            <a:normAutofit fontScale="70000" lnSpcReduction="20000"/>
          </a:bodyPr>
          <a:lstStyle/>
          <a:p>
            <a:pPr>
              <a:buNone/>
            </a:pPr>
            <a:r>
              <a:rPr lang="ru-RU" dirty="0" smtClean="0">
                <a:latin typeface="Times New Roman" pitchFamily="18" charset="0"/>
                <a:cs typeface="Times New Roman" pitchFamily="18" charset="0"/>
              </a:rPr>
              <a:t>     	 Использование вопросов позволяет или организовать конструктивную и эффективную коммуникацию, или разрушить раппорт.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Можно свести процесс восприятия и мышления человека к последовательности задаваемых им себе вопросов и получаемых ответов. Человек целый день напролет отвечает себе на вопросы о том, что он видит, слышит, чувствует, хочет, что он имеет, что ему предстоит сделать, почему с ним так по ступают и т. п. При этом его отношение к жизни, к себе и к происходящему во многом определяется именно характером вопросов. Вопросы ведут к ответам, а ответы вызывают соответствующие чувства.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Ведущему следует уметь правильно и в нужный момент задавать нужные вопросы. Вовремя заданный уместный вопрос может стимулировать активность группы, изменить направленность внимания, усилить вовлеченность участников в происходящее. Также вопросы могут задаваться для проверки уровня понимания группой ситуации.</a:t>
            </a:r>
          </a:p>
          <a:p>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Техники активного слушания </a:t>
            </a:r>
            <a:br>
              <a:rPr lang="ru-RU" b="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0" y="1600200"/>
            <a:ext cx="9144000" cy="4525963"/>
          </a:xfrm>
        </p:spPr>
        <p:txBody>
          <a:bodyPr>
            <a:normAutofit fontScale="92500" lnSpcReduction="20000"/>
          </a:bodyPr>
          <a:lstStyle/>
          <a:p>
            <a:pPr>
              <a:buNone/>
            </a:pPr>
            <a:r>
              <a:rPr lang="ru-RU" dirty="0" smtClean="0">
                <a:latin typeface="Times New Roman" pitchFamily="18" charset="0"/>
                <a:cs typeface="Times New Roman" pitchFamily="18" charset="0"/>
              </a:rPr>
              <a:t>   Успешность беседы во многом зависит не только от умения говорить, но и умения слушать. </a:t>
            </a:r>
          </a:p>
          <a:p>
            <a:pPr>
              <a:buNone/>
            </a:pPr>
            <a:r>
              <a:rPr lang="ru-RU" dirty="0" smtClean="0">
                <a:latin typeface="Times New Roman" pitchFamily="18" charset="0"/>
                <a:cs typeface="Times New Roman" pitchFamily="18" charset="0"/>
              </a:rPr>
              <a:t>Для этого необходимо следовать некоторым правилам: </a:t>
            </a:r>
          </a:p>
          <a:p>
            <a:pPr marL="514350" indent="-514350">
              <a:buAutoNum type="arabicPeriod"/>
            </a:pPr>
            <a:r>
              <a:rPr lang="ru-RU" dirty="0" smtClean="0">
                <a:latin typeface="Times New Roman" pitchFamily="18" charset="0"/>
                <a:cs typeface="Times New Roman" pitchFamily="18" charset="0"/>
              </a:rPr>
              <a:t>Зрительный контакт с собеседником; </a:t>
            </a:r>
          </a:p>
          <a:p>
            <a:pPr marL="514350" indent="-514350">
              <a:buAutoNum type="arabicPeriod"/>
            </a:pPr>
            <a:r>
              <a:rPr lang="ru-RU" dirty="0" smtClean="0">
                <a:latin typeface="Times New Roman" pitchFamily="18" charset="0"/>
                <a:cs typeface="Times New Roman" pitchFamily="18" charset="0"/>
              </a:rPr>
              <a:t>Реакция собеседника; </a:t>
            </a:r>
          </a:p>
          <a:p>
            <a:pPr marL="514350" indent="-514350">
              <a:buAutoNum type="arabicPeriod"/>
            </a:pPr>
            <a:r>
              <a:rPr lang="ru-RU" dirty="0" smtClean="0">
                <a:latin typeface="Times New Roman" pitchFamily="18" charset="0"/>
                <a:cs typeface="Times New Roman" pitchFamily="18" charset="0"/>
              </a:rPr>
              <a:t>Предоставление возможности высказаться, не перебивая; </a:t>
            </a:r>
          </a:p>
          <a:p>
            <a:pPr marL="514350" indent="-514350">
              <a:buAutoNum type="arabicPeriod"/>
            </a:pPr>
            <a:r>
              <a:rPr lang="ru-RU" dirty="0" smtClean="0">
                <a:latin typeface="Times New Roman" pitchFamily="18" charset="0"/>
                <a:cs typeface="Times New Roman" pitchFamily="18" charset="0"/>
              </a:rPr>
              <a:t>Использование вопросов на понимание; </a:t>
            </a:r>
          </a:p>
          <a:p>
            <a:pPr marL="514350" indent="-514350">
              <a:buAutoNum type="arabicPeriod"/>
            </a:pPr>
            <a:r>
              <a:rPr lang="ru-RU" dirty="0" smtClean="0">
                <a:latin typeface="Times New Roman" pitchFamily="18" charset="0"/>
                <a:cs typeface="Times New Roman" pitchFamily="18" charset="0"/>
              </a:rPr>
              <a:t>Перефразирование с целью уточнения;</a:t>
            </a:r>
          </a:p>
          <a:p>
            <a:pPr marL="514350" indent="-514350">
              <a:buAutoNum type="arabicPeriod"/>
            </a:pPr>
            <a:r>
              <a:rPr lang="ru-RU" dirty="0" smtClean="0">
                <a:latin typeface="Times New Roman" pitchFamily="18" charset="0"/>
                <a:cs typeface="Times New Roman" pitchFamily="18" charset="0"/>
              </a:rPr>
              <a:t>Внимание к чувствам собеседника.</a:t>
            </a:r>
          </a:p>
          <a:p>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СРЕДСТВА АКТИВИЗАЦИИ УЧЕНИЯ</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0" y="1646236"/>
            <a:ext cx="9144000" cy="5023123"/>
          </a:xfrm>
        </p:spPr>
        <p:txBody>
          <a:bodyPr>
            <a:normAutofit fontScale="77500" lnSpcReduction="20000"/>
          </a:bodyPr>
          <a:lstStyle/>
          <a:p>
            <a:pPr>
              <a:buNone/>
            </a:pPr>
            <a:r>
              <a:rPr lang="ru-RU" dirty="0" smtClean="0"/>
              <a:t> </a:t>
            </a:r>
          </a:p>
          <a:p>
            <a:pPr>
              <a:buNone/>
            </a:pPr>
            <a:r>
              <a:rPr lang="ru-RU" dirty="0" smtClean="0"/>
              <a:t>1. Поддерживать, укреплять и развивать положительную мотивацию.</a:t>
            </a:r>
          </a:p>
          <a:p>
            <a:pPr>
              <a:buNone/>
            </a:pPr>
            <a:r>
              <a:rPr lang="ru-RU" dirty="0" smtClean="0"/>
              <a:t>2. Способствовать сокращению времени сообщения и объема готовых знаний и стимулированию проблемно-поисковой и самостоятельной учебно-профессиональной деятельности.</a:t>
            </a:r>
          </a:p>
          <a:p>
            <a:pPr>
              <a:buNone/>
            </a:pPr>
            <a:r>
              <a:rPr lang="ru-RU" dirty="0" smtClean="0"/>
              <a:t>3. Обеспечить формирование и совершенствование учебных умений по переработке информации и самоорганизации практической деятельности и развитие волевой сферы по достижению учебно-познавательных целей, самооценку действий.</a:t>
            </a:r>
          </a:p>
          <a:p>
            <a:pPr>
              <a:buNone/>
            </a:pPr>
            <a:r>
              <a:rPr lang="ru-RU" dirty="0" smtClean="0"/>
              <a:t>4. Предоставить возможность для коллективного делового общения.</a:t>
            </a:r>
          </a:p>
          <a:p>
            <a:pPr>
              <a:buNone/>
            </a:pPr>
            <a:r>
              <a:rPr lang="ru-RU" dirty="0" smtClean="0"/>
              <a:t>5. Способствовать созданию внутреннего комфорта.</a:t>
            </a:r>
          </a:p>
          <a:p>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964488" cy="6669360"/>
          </a:xfrm>
        </p:spPr>
        <p:txBody>
          <a:bodyPr>
            <a:normAutofit fontScale="77500" lnSpcReduction="20000"/>
          </a:bodyPr>
          <a:lstStyle/>
          <a:p>
            <a:r>
              <a:rPr lang="ru-RU" b="1" dirty="0" smtClean="0">
                <a:latin typeface="Times New Roman" pitchFamily="18" charset="0"/>
                <a:cs typeface="Times New Roman" pitchFamily="18" charset="0"/>
              </a:rPr>
              <a:t>Самостоятельная работа учащихся</a:t>
            </a:r>
            <a:r>
              <a:rPr lang="ru-RU" dirty="0" smtClean="0">
                <a:latin typeface="Times New Roman" pitchFamily="18" charset="0"/>
                <a:cs typeface="Times New Roman" pitchFamily="18" charset="0"/>
              </a:rPr>
              <a:t> на уроке является ведущим средством достижения дидактической цели урока, активизации учения.</a:t>
            </a:r>
          </a:p>
          <a:p>
            <a:r>
              <a:rPr lang="ru-RU" u="sng" dirty="0" smtClean="0">
                <a:latin typeface="Times New Roman" pitchFamily="18" charset="0"/>
                <a:cs typeface="Times New Roman" pitchFamily="18" charset="0"/>
              </a:rPr>
              <a:t>Требования к самостоятельной работе (СР):</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1. Наличие конкретной цели.</a:t>
            </a:r>
          </a:p>
          <a:p>
            <a:r>
              <a:rPr lang="ru-RU" dirty="0" smtClean="0">
                <a:latin typeface="Times New Roman" pitchFamily="18" charset="0"/>
                <a:cs typeface="Times New Roman" pitchFamily="18" charset="0"/>
              </a:rPr>
              <a:t>2. Наличие конкретного задания.</a:t>
            </a:r>
          </a:p>
          <a:p>
            <a:r>
              <a:rPr lang="ru-RU" dirty="0" smtClean="0">
                <a:latin typeface="Times New Roman" pitchFamily="18" charset="0"/>
                <a:cs typeface="Times New Roman" pitchFamily="18" charset="0"/>
              </a:rPr>
              <a:t>3. Четкая форма выражения результата СР.</a:t>
            </a:r>
          </a:p>
          <a:p>
            <a:r>
              <a:rPr lang="ru-RU" dirty="0" smtClean="0">
                <a:latin typeface="Times New Roman" pitchFamily="18" charset="0"/>
                <a:cs typeface="Times New Roman" pitchFamily="18" charset="0"/>
              </a:rPr>
              <a:t>4. Определение формы проверки СР.</a:t>
            </a:r>
          </a:p>
          <a:p>
            <a:r>
              <a:rPr lang="ru-RU" dirty="0" smtClean="0">
                <a:latin typeface="Times New Roman" pitchFamily="18" charset="0"/>
                <a:cs typeface="Times New Roman" pitchFamily="18" charset="0"/>
              </a:rPr>
              <a:t>5. Обязательность выполнения СР каждым учеником, получившим задание.</a:t>
            </a:r>
          </a:p>
          <a:p>
            <a:r>
              <a:rPr lang="ru-RU" dirty="0" smtClean="0">
                <a:latin typeface="Times New Roman" pitchFamily="18" charset="0"/>
                <a:cs typeface="Times New Roman" pitchFamily="18" charset="0"/>
              </a:rPr>
              <a:t>6. Содержание заданий должно соответствовать конкретной ТДЦ урока.</a:t>
            </a:r>
          </a:p>
          <a:p>
            <a:r>
              <a:rPr lang="ru-RU" dirty="0" smtClean="0">
                <a:latin typeface="Times New Roman" pitchFamily="18" charset="0"/>
                <a:cs typeface="Times New Roman" pitchFamily="18" charset="0"/>
              </a:rPr>
              <a:t>7. Содержание и методический аппарат заданий должны обеспечить познавательную деятельность на всех уровнях познавательной самостоятельности (репродуктивном, частично-поисковом, творческом).</a:t>
            </a:r>
          </a:p>
          <a:p>
            <a:r>
              <a:rPr lang="ru-RU" dirty="0" smtClean="0">
                <a:latin typeface="Times New Roman" pitchFamily="18" charset="0"/>
                <a:cs typeface="Times New Roman" pitchFamily="18" charset="0"/>
              </a:rPr>
              <a:t>8. Задания индивидуализировать для обеспечения успешного выполнения СР.</a:t>
            </a:r>
          </a:p>
          <a:p>
            <a:endParaRPr lang="ru-RU" dirty="0">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p:spPr>
        <p:txBody>
          <a:bodyPr>
            <a:noAutofit/>
          </a:bodyPr>
          <a:lstStyle/>
          <a:p>
            <a:r>
              <a:rPr lang="ru-RU" sz="2400" b="1" dirty="0" smtClean="0">
                <a:solidFill>
                  <a:schemeClr val="tx1"/>
                </a:solidFill>
                <a:latin typeface="Times New Roman" pitchFamily="18" charset="0"/>
                <a:cs typeface="Times New Roman" pitchFamily="18" charset="0"/>
              </a:rPr>
              <a:t>Для  достижения функциональной грамотности обучающихся эффективны только активные методы обучения, к которым в первую очередь относятся следующие:</a:t>
            </a:r>
            <a:endParaRPr lang="ru-RU" sz="24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0" y="1527048"/>
            <a:ext cx="9144000" cy="5330952"/>
          </a:xfrm>
        </p:spPr>
        <p:txBody>
          <a:bodyPr>
            <a:normAutofit fontScale="77500" lnSpcReduction="20000"/>
          </a:bodyPr>
          <a:lstStyle/>
          <a:p>
            <a:pPr marL="514350" indent="-514350">
              <a:buNone/>
            </a:pPr>
            <a:r>
              <a:rPr lang="ru-RU" dirty="0" smtClean="0"/>
              <a:t>1. </a:t>
            </a:r>
            <a:r>
              <a:rPr lang="ru-RU" dirty="0" smtClean="0">
                <a:latin typeface="Times New Roman" pitchFamily="18" charset="0"/>
                <a:cs typeface="Times New Roman" pitchFamily="18" charset="0"/>
              </a:rPr>
              <a:t>Метод решения проблем. </a:t>
            </a:r>
          </a:p>
          <a:p>
            <a:pPr marL="514350" indent="-514350">
              <a:buNone/>
            </a:pPr>
            <a:r>
              <a:rPr lang="ru-RU" dirty="0" smtClean="0">
                <a:latin typeface="Times New Roman" pitchFamily="18" charset="0"/>
                <a:cs typeface="Times New Roman" pitchFamily="18" charset="0"/>
              </a:rPr>
              <a:t>2. Метод реальных проектов.</a:t>
            </a:r>
          </a:p>
          <a:p>
            <a:pPr>
              <a:buNone/>
            </a:pPr>
            <a:r>
              <a:rPr lang="ru-RU" dirty="0" smtClean="0">
                <a:latin typeface="Times New Roman" pitchFamily="18" charset="0"/>
                <a:cs typeface="Times New Roman" pitchFamily="18" charset="0"/>
              </a:rPr>
              <a:t>3. Презентация результатов работы.</a:t>
            </a:r>
          </a:p>
          <a:p>
            <a:pPr>
              <a:buNone/>
            </a:pPr>
            <a:r>
              <a:rPr lang="ru-RU" dirty="0" smtClean="0">
                <a:latin typeface="Times New Roman" pitchFamily="18" charset="0"/>
                <a:cs typeface="Times New Roman" pitchFamily="18" charset="0"/>
              </a:rPr>
              <a:t>4. Презентация проектов.</a:t>
            </a:r>
          </a:p>
          <a:p>
            <a:pPr>
              <a:buNone/>
            </a:pPr>
            <a:r>
              <a:rPr lang="ru-RU" dirty="0" smtClean="0">
                <a:latin typeface="Times New Roman" pitchFamily="18" charset="0"/>
                <a:cs typeface="Times New Roman" pitchFamily="18" charset="0"/>
              </a:rPr>
              <a:t>5. Обсуждение результатов и проектов.</a:t>
            </a:r>
          </a:p>
          <a:p>
            <a:pPr>
              <a:buNone/>
            </a:pPr>
            <a:r>
              <a:rPr lang="ru-RU" dirty="0" smtClean="0">
                <a:latin typeface="Times New Roman" pitchFamily="18" charset="0"/>
                <a:cs typeface="Times New Roman" pitchFamily="18" charset="0"/>
              </a:rPr>
              <a:t>6. Оценка достижений.</a:t>
            </a:r>
          </a:p>
          <a:p>
            <a:pPr>
              <a:buNone/>
            </a:pPr>
            <a:r>
              <a:rPr lang="ru-RU" dirty="0" smtClean="0">
                <a:latin typeface="Times New Roman" pitchFamily="18" charset="0"/>
                <a:cs typeface="Times New Roman" pitchFamily="18" charset="0"/>
              </a:rPr>
              <a:t>7. Анализ ошибок.</a:t>
            </a:r>
          </a:p>
          <a:p>
            <a:pPr>
              <a:buNone/>
            </a:pPr>
            <a:r>
              <a:rPr lang="ru-RU" dirty="0" smtClean="0">
                <a:latin typeface="Times New Roman" pitchFamily="18" charset="0"/>
                <a:cs typeface="Times New Roman" pitchFamily="18" charset="0"/>
              </a:rPr>
              <a:t>8. Демонстрация знаний. умений, профессиональных приёмов выполнения работ во время практических заданий, лабораторных работ и презентаций.</a:t>
            </a:r>
          </a:p>
          <a:p>
            <a:pPr>
              <a:buNone/>
            </a:pPr>
            <a:r>
              <a:rPr lang="ru-RU" dirty="0" smtClean="0">
                <a:latin typeface="Times New Roman" pitchFamily="18" charset="0"/>
                <a:cs typeface="Times New Roman" pitchFamily="18" charset="0"/>
              </a:rPr>
              <a:t>9. Изучение конкретных случаев из практики.</a:t>
            </a:r>
          </a:p>
          <a:p>
            <a:pPr>
              <a:buNone/>
            </a:pPr>
            <a:r>
              <a:rPr lang="ru-RU" dirty="0" smtClean="0">
                <a:latin typeface="Times New Roman" pitchFamily="18" charset="0"/>
                <a:cs typeface="Times New Roman" pitchFamily="18" charset="0"/>
              </a:rPr>
              <a:t>10. Составление логических структурных схем.</a:t>
            </a:r>
          </a:p>
          <a:p>
            <a:pPr>
              <a:buNone/>
            </a:pPr>
            <a:r>
              <a:rPr lang="ru-RU" dirty="0" smtClean="0">
                <a:latin typeface="Times New Roman" pitchFamily="18" charset="0"/>
                <a:cs typeface="Times New Roman" pitchFamily="18" charset="0"/>
              </a:rPr>
              <a:t>11. Составление и решение </a:t>
            </a:r>
            <a:r>
              <a:rPr lang="ru-RU" dirty="0" err="1" smtClean="0">
                <a:latin typeface="Times New Roman" pitchFamily="18" charset="0"/>
                <a:cs typeface="Times New Roman" pitchFamily="18" charset="0"/>
              </a:rPr>
              <a:t>креативных</a:t>
            </a:r>
            <a:r>
              <a:rPr lang="ru-RU" dirty="0" smtClean="0">
                <a:latin typeface="Times New Roman" pitchFamily="18" charset="0"/>
                <a:cs typeface="Times New Roman" pitchFamily="18" charset="0"/>
              </a:rPr>
              <a:t> тестов.</a:t>
            </a:r>
          </a:p>
          <a:p>
            <a:pPr>
              <a:buNone/>
            </a:pPr>
            <a:r>
              <a:rPr lang="ru-RU" dirty="0" smtClean="0">
                <a:latin typeface="Times New Roman" pitchFamily="18" charset="0"/>
                <a:cs typeface="Times New Roman" pitchFamily="18" charset="0"/>
              </a:rPr>
              <a:t>12. Эффективное самоуправляемое обучение</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4294967295"/>
            <p:extLst>
              <p:ext uri="{D42A27DB-BD31-4B8C-83A1-F6EECF244321}">
                <p14:modId xmlns:p14="http://schemas.microsoft.com/office/powerpoint/2010/main" xmlns="" val="1691601110"/>
              </p:ext>
            </p:extLst>
          </p:nvPr>
        </p:nvGraphicFramePr>
        <p:xfrm>
          <a:off x="457200" y="855138"/>
          <a:ext cx="8435280" cy="6002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7504" y="208807"/>
            <a:ext cx="903649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3600" dirty="0" smtClean="0">
                <a:solidFill>
                  <a:srgbClr val="002060"/>
                </a:solidFill>
                <a:latin typeface="Monotype Corsiva" pitchFamily="66" charset="0"/>
              </a:rPr>
              <a:t>                       Преемственность ключевых идей</a:t>
            </a:r>
            <a:endParaRPr lang="ru-RU" sz="3600" dirty="0">
              <a:solidFill>
                <a:srgbClr val="002060"/>
              </a:solidFill>
              <a:latin typeface="Monotype Corsiva" pitchFamily="66" charset="0"/>
            </a:endParaRPr>
          </a:p>
        </p:txBody>
      </p:sp>
    </p:spTree>
    <p:extLst>
      <p:ext uri="{BB962C8B-B14F-4D97-AF65-F5344CB8AC3E}">
        <p14:creationId xmlns:p14="http://schemas.microsoft.com/office/powerpoint/2010/main" xmlns="" val="371981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endParaRPr lang="ru-RU" sz="4000" b="1" dirty="0" smtClean="0">
              <a:latin typeface="Times New Roman" pitchFamily="18" charset="0"/>
              <a:cs typeface="Times New Roman" pitchFamily="18" charset="0"/>
            </a:endParaRPr>
          </a:p>
          <a:p>
            <a:pPr algn="ctr">
              <a:buNone/>
            </a:pPr>
            <a:endParaRPr lang="ru-RU" sz="4000" b="1" dirty="0" smtClean="0">
              <a:latin typeface="Times New Roman" pitchFamily="18" charset="0"/>
              <a:cs typeface="Times New Roman" pitchFamily="18" charset="0"/>
            </a:endParaRPr>
          </a:p>
          <a:p>
            <a:pPr algn="ctr">
              <a:buNone/>
            </a:pPr>
            <a:r>
              <a:rPr lang="ru-RU" sz="4000" b="1" dirty="0" smtClean="0">
                <a:latin typeface="Times New Roman" pitchFamily="18" charset="0"/>
                <a:cs typeface="Times New Roman" pitchFamily="18" charset="0"/>
              </a:rPr>
              <a:t>Благодарю за внимание!</a:t>
            </a:r>
            <a:endParaRPr lang="ru-RU" sz="40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Другая 1">
      <a:dk1>
        <a:sysClr val="windowText" lastClr="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1840</TotalTime>
  <Words>5913</Words>
  <Application>Microsoft Office PowerPoint</Application>
  <PresentationFormat>Экран (4:3)</PresentationFormat>
  <Paragraphs>1027</Paragraphs>
  <Slides>90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90</vt:i4>
      </vt:variant>
    </vt:vector>
  </HeadingPairs>
  <TitlesOfParts>
    <vt:vector size="91" baseType="lpstr">
      <vt:lpstr>Тема Office</vt:lpstr>
      <vt:lpstr>СИСТЕМА УРОК  Совершенствование механизмов повышения функциональной грамотности обучающихся</vt:lpstr>
      <vt:lpstr>Слайд 2</vt:lpstr>
      <vt:lpstr>Слайд 3</vt:lpstr>
      <vt:lpstr>Слайд 4</vt:lpstr>
      <vt:lpstr>Слайд 5</vt:lpstr>
      <vt:lpstr>Слайд 6</vt:lpstr>
      <vt:lpstr>Личностные результаты – сформировавшиеся в образовательном процессе мотивы деятельности, система ценностных отношений учащихся – в частности, к себе, другим участникам образовательного процесса, самому образовательному процессу, объектам познания, результатам образовательной деятельности и т.д. Метапредметные результаты – освоенные обучающимися на базе нескольких или всех учебных предметов обобщенные способы деятельности, применимые как в рамках образовательного процесса, так и в реальных жизненных ситуациях. Предметные результаты - выражаются в усвоении обучаемыми конкретных элементов социального опыта, изучаемого в рамках отдельных учебных предметов</vt:lpstr>
      <vt:lpstr>Слайд 8</vt:lpstr>
      <vt:lpstr>Слайд 9</vt:lpstr>
      <vt:lpstr>Слайд 10</vt:lpstr>
      <vt:lpstr>Слайд 11</vt:lpstr>
      <vt:lpstr>Слайд 12</vt:lpstr>
      <vt:lpstr>Слайд 13</vt:lpstr>
      <vt:lpstr>«Дорожная карта» - «точки отсчета»</vt:lpstr>
      <vt:lpstr>Три важные задачи для каждого педагога :</vt:lpstr>
      <vt:lpstr>Слайд 16</vt:lpstr>
      <vt:lpstr>   «Повышение качества школьного образования на основе профессиональной компетентности педагогических кадров. Миссия современного педагога»    </vt:lpstr>
      <vt:lpstr>Слайд 18</vt:lpstr>
      <vt:lpstr>Слайд 19</vt:lpstr>
      <vt:lpstr>Базовые компетентности педагога   </vt:lpstr>
      <vt:lpstr>Слайд 21</vt:lpstr>
      <vt:lpstr>Слайд 22</vt:lpstr>
      <vt:lpstr>Слайд 23</vt:lpstr>
      <vt:lpstr>Слайд 24</vt:lpstr>
      <vt:lpstr>Слайд 25</vt:lpstr>
      <vt:lpstr>Слайд 26</vt:lpstr>
      <vt:lpstr>Слайд 27</vt:lpstr>
      <vt:lpstr>Слайд 28</vt:lpstr>
      <vt:lpstr>Слайд 29</vt:lpstr>
      <vt:lpstr>«КАРТА ПОТРЕБНОСТЕЙ» ДЛЯ ХОРОШЕЙ УЧЕБЫ </vt:lpstr>
      <vt:lpstr>Память</vt:lpstr>
      <vt:lpstr>Мышление</vt:lpstr>
      <vt:lpstr>Интеллектуальная одарённость</vt:lpstr>
      <vt:lpstr>Актуальность</vt:lpstr>
      <vt:lpstr>Активные методы обучения</vt:lpstr>
      <vt:lpstr>  УЧЕТ МОЗГОВОЙ ОРГАНИЗАЦИИ  ПОЗНАВАТЕЛЬНЫХ ПРОЦЕССОВ</vt:lpstr>
      <vt:lpstr>Учебный процесс с точки зрения нейропедагогики можно представить в такой последовательности: </vt:lpstr>
      <vt:lpstr>Слайд 38</vt:lpstr>
      <vt:lpstr> Мотивационный этап </vt:lpstr>
      <vt:lpstr>Операционный этап </vt:lpstr>
      <vt:lpstr>Результативный этап </vt:lpstr>
      <vt:lpstr>Слайд 42</vt:lpstr>
      <vt:lpstr>Слайд 43</vt:lpstr>
      <vt:lpstr>Слайд 44</vt:lpstr>
      <vt:lpstr>Слайд 45</vt:lpstr>
      <vt:lpstr>Слайд 46</vt:lpstr>
      <vt:lpstr>Слайд 47</vt:lpstr>
      <vt:lpstr>Ведущее полушарие </vt:lpstr>
      <vt:lpstr>Тип реагирования </vt:lpstr>
      <vt:lpstr>Ведущая система восприятия. Тип </vt:lpstr>
      <vt:lpstr>Слайд 51</vt:lpstr>
      <vt:lpstr>Тип нервной деятельности </vt:lpstr>
      <vt:lpstr>Тип темперамента </vt:lpstr>
      <vt:lpstr>Слайд 54</vt:lpstr>
      <vt:lpstr>ХАРАКТЕРИСТИКА ТИПОВ МОЗГОВОЙ ОРГАНИЗАЦИИ</vt:lpstr>
      <vt:lpstr>Различение учеников по функциональной асимметрии полушарий головного мозга  (по М.Гриндеру)</vt:lpstr>
      <vt:lpstr>Слайд 57</vt:lpstr>
      <vt:lpstr>Различение учащихся по доминирующим каналам восприятия учебного материала  (Модальности учащихся по М.Гриндеру) </vt:lpstr>
      <vt:lpstr>Слайд 59</vt:lpstr>
      <vt:lpstr>Слайд 60</vt:lpstr>
      <vt:lpstr>Требования к уроку</vt:lpstr>
      <vt:lpstr>1. Дидактические требования:  </vt:lpstr>
      <vt:lpstr>2. Психологические требования:  </vt:lpstr>
      <vt:lpstr> 3. Требования к технике проведения урока:  </vt:lpstr>
      <vt:lpstr>4. Требования к гигиене урока:  </vt:lpstr>
      <vt:lpstr>Структура учебного занятия </vt:lpstr>
      <vt:lpstr>  Модельная карта  учебных заданий по _________  под планируемые результаты формирования и развития функциональной грамотности  обучающихся  ______ класса </vt:lpstr>
      <vt:lpstr>  Для формирования базовых компетенций обучающихся и работа учителя должна наполниться новым содержанием.  Этому могут способствовать:  </vt:lpstr>
      <vt:lpstr>Слайд 69</vt:lpstr>
      <vt:lpstr>  </vt:lpstr>
      <vt:lpstr>    ПРИЕМЫ, СООТВЕТСТВУЮЩИЕ ОБЪЯСНИТЕЛЬНО-ИЛЛЮСТРАТИВНОМУ МЕТОДУ ОБУЧЕНИЯ</vt:lpstr>
      <vt:lpstr>ПРИЕМЫ, СООТВЕТСТВУЮЩИЕ РЕПРОДУКТИВНОМУ МЕТОДУ ОБУЧЕНИЯ </vt:lpstr>
      <vt:lpstr>ПРИЕМЫ, СООТВЕТСТВУЮЩИЕ МЕТОДУ ПРОБЛЕМНОГО ИЗЛОЖЕНИЯ </vt:lpstr>
      <vt:lpstr>ПРИЕМЫ, СООТВЕТСТВУЮЩИЕ ЧАСТИЧНО-ПОИСКОВОМУ МЕТОДУ ОБУЧЕНИЯ </vt:lpstr>
      <vt:lpstr>ПРИЕМЫ, АДЕКВАТНЫЕ ИИСЛЕДОВАТЕЛЬСКОМУ МЕТОДУ ОБУЧЕНИЯ</vt:lpstr>
      <vt:lpstr>ФОРМЫ ОРГАНИЗАЦИИ ОБУЧЕНИЯ </vt:lpstr>
      <vt:lpstr>Слайд 77</vt:lpstr>
      <vt:lpstr>Слайд 78</vt:lpstr>
      <vt:lpstr>Слайд 79</vt:lpstr>
      <vt:lpstr>Обращение по имени. </vt:lpstr>
      <vt:lpstr>Неожиданный поворот </vt:lpstr>
      <vt:lpstr>Обращение к актуальным  проблемам и событиям  </vt:lpstr>
      <vt:lpstr>Обращение к авторитетным источникам </vt:lpstr>
      <vt:lpstr> Использование юмора  </vt:lpstr>
      <vt:lpstr> Практика использования вопросов </vt:lpstr>
      <vt:lpstr>Техники активного слушания  </vt:lpstr>
      <vt:lpstr>СРЕДСТВА АКТИВИЗАЦИИ УЧЕНИЯ </vt:lpstr>
      <vt:lpstr>Слайд 88</vt:lpstr>
      <vt:lpstr>Для  достижения функциональной грамотности обучающихся эффективны только активные методы обучения, к которым в первую очередь относятся следующие:</vt:lpstr>
      <vt:lpstr>Слайд 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принципы педагогическог о   анализа  урока. </dc:title>
  <dc:creator>ап</dc:creator>
  <cp:lastModifiedBy>DEXP</cp:lastModifiedBy>
  <cp:revision>201</cp:revision>
  <dcterms:created xsi:type="dcterms:W3CDTF">2011-10-13T14:26:06Z</dcterms:created>
  <dcterms:modified xsi:type="dcterms:W3CDTF">2019-08-22T04:05:57Z</dcterms:modified>
</cp:coreProperties>
</file>