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58" r:id="rId5"/>
    <p:sldId id="268" r:id="rId6"/>
    <p:sldId id="270" r:id="rId7"/>
    <p:sldId id="269" r:id="rId8"/>
    <p:sldId id="259" r:id="rId9"/>
    <p:sldId id="260" r:id="rId10"/>
    <p:sldId id="263" r:id="rId11"/>
    <p:sldId id="264" r:id="rId12"/>
    <p:sldId id="275" r:id="rId13"/>
    <p:sldId id="262" r:id="rId14"/>
    <p:sldId id="261" r:id="rId15"/>
    <p:sldId id="265" r:id="rId16"/>
    <p:sldId id="266" r:id="rId17"/>
    <p:sldId id="267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0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81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5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52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3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14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6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13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4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EDC8-00F9-4F34-A45A-F68853176324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06C3-9C43-49DF-AD38-9378DF66F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8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7034"/>
            <a:ext cx="9158220" cy="27660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основы формирования и развития функциональной грамотности обучающихся</a:t>
            </a:r>
            <a:endParaRPr lang="ru-RU" sz="4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8096" y="4077816"/>
            <a:ext cx="6984776" cy="12961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Установочный семинар для специалистов  ресурсных центров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ноября 2018 года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260648"/>
            <a:ext cx="666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повышения квалификации работников образования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91" y="0"/>
            <a:ext cx="2605889" cy="1527034"/>
          </a:xfrm>
          <a:prstGeom prst="rect">
            <a:avLst/>
          </a:prstGeom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0" y="57332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С.Е. Джаджа, проректор по учебно-методической работе, к.п.н., доцент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И.В. Сорокина, зав. кафедрой педагогики и психологии,  к.п.н., доцент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225461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82549"/>
              </p:ext>
            </p:extLst>
          </p:nvPr>
        </p:nvGraphicFramePr>
        <p:xfrm>
          <a:off x="-21702" y="1995012"/>
          <a:ext cx="9143998" cy="24379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74714"/>
                <a:gridCol w="2874714"/>
                <a:gridCol w="3394570"/>
              </a:tblGrid>
              <a:tr h="4875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составляющей функциональной грамотности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Типовая задача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образовательный результат 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Учебное задание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5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2" y="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Модельная карта  учебных заданий по _________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 под планируемые результаты формирования и развития функциональной грамотности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обучающихся  ______ класса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2" y="4797152"/>
            <a:ext cx="9141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задача – это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универсальное учебное задание, которое может применяться при изучении любого учебного предмета, направлено на освоение и оценку конкретного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напрямую связанного с  функциональной грамотностью школьника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требования к содержанию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722" y="1340768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Типовая задача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соотноситься с  заданиями тестирования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планируемым образовательным результатом, формулируется  через глагол неопределённой формы: определить, назвать, предложить, описать, раскрыть…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образовательный результат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формулируется на основе критериев оценки сформированности компонента функциональной грамотности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типовой задачи через  глагол 3 лица</a:t>
            </a:r>
            <a:r>
              <a:rPr lang="ru-RU" sz="2400" dirty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ед.ч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определяет, называет, предлагает, описывает, раскрывает и т.д.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задание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и оценку указанного компонента функциональное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грамотности;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подобранное из источников или разработано самим педагогом.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0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«Неопределенность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данные»</a:t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деятельности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Интерпретировать» (дать ответ с учетом</a:t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представленной в задании ситуации)</a:t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сложности: вопрос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1– ниже 1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уровня,вопрос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1 уровень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478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музыкальных дисков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январе были выпущены новые компакт-диски музыкальных групп «Рокеры» и «Кенгуру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феврале последовали компакт-диски музыкальных групп «Ночные птицы» и «Металлисты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следующей диаграмме показана продажа этих компакт-дисков с января по июнь.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Сколько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компакт-дисков музыкальная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«Металлисты»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продала в апреле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250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500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1000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1270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каком месяце музыкальная группа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Ночные птицы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первый раз продала больше своих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компакт-дисков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музыкальная группа «Кенгуру»?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такого месяца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2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512" y="378883"/>
            <a:ext cx="8790252" cy="186107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вопросов из области критического рассмотрения проблем глобального характера и межкультурного взаимодействия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" y="2119358"/>
            <a:ext cx="9143999" cy="37480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вопросы: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связаны определенные действия с развитием глобальных проблем?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одно позитивное и одно негативное последствие описанного действия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ли ситуации, описанные в таблице, примерами возможных негативных (позитивных) последствий?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ли данные предложения краткосрочной или долгосрочной мерой решения описанной проблемы?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  <p:pic>
        <p:nvPicPr>
          <p:cNvPr id="14340" name="Picture 5" descr="logo_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9526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ISA_WebBanner6-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20121" y="120430"/>
            <a:ext cx="1349643" cy="5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225461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44943"/>
              </p:ext>
            </p:extLst>
          </p:nvPr>
        </p:nvGraphicFramePr>
        <p:xfrm>
          <a:off x="-21702" y="1995012"/>
          <a:ext cx="9143998" cy="45107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74714"/>
                <a:gridCol w="2874714"/>
                <a:gridCol w="3394570"/>
              </a:tblGrid>
              <a:tr h="4875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составляющей функциональной грамотности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Типовая задача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образовательный результат 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Учебное задание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5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Описать позитивные и негативные последствия описанного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действия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Описывает одно позитивное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одно негативное последствие  описанного действия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2" y="0"/>
            <a:ext cx="9144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Модельная карта  учебных заданий по _________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 под планируемые результаты формирования и развития функциональной грамотности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обучающихся  ______ класса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2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контроль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85689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итогового контроля формируется оценочное суждение о степени достижения конечных образовательных результатов программы в формате: 	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–  9-10 баллов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частично –  6-8 баллов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сформирован –  менее  6 баллов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 текущего и итогового контроля, критерии оценивания доводятся до сведения обучающихся в начале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2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632942"/>
              </p:ext>
            </p:extLst>
          </p:nvPr>
        </p:nvGraphicFramePr>
        <p:xfrm>
          <a:off x="-14486" y="0"/>
          <a:ext cx="9158486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4238"/>
                <a:gridCol w="6804248"/>
              </a:tblGrid>
              <a:tr h="692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Конечные результаты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показатели оценки результата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1. 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Слушатель разрабатывает  комплекс учебных заданий по предмету под планируемые результаты формирования и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функциональной грамотности обучающихся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модельной карте: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Представлены компоненты функциональной грамотности.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Формулировка типовых задач соответствует логике и критериям формирования соответствующего компонента функциональной грамотности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Планируемые образовательные результаты соотносятся с соответствующей типовой задачей.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Представлены учебные задания под типовые задачи и планируемые образовательные результаты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Оформление соответствует техническим и методическим требованиям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6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27258"/>
              </p:ext>
            </p:extLst>
          </p:nvPr>
        </p:nvGraphicFramePr>
        <p:xfrm>
          <a:off x="36289" y="26318"/>
          <a:ext cx="910771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691"/>
                <a:gridCol w="4394037"/>
                <a:gridCol w="864096"/>
                <a:gridCol w="864096"/>
                <a:gridCol w="82679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ourier New"/>
                        </a:rPr>
                        <a:t>Показатели оценки</a:t>
                      </a:r>
                      <a:endParaRPr lang="ru-RU" sz="1800">
                        <a:solidFill>
                          <a:srgbClr val="C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ourier New"/>
                        </a:rPr>
                        <a:t>Критерии оценивания</a:t>
                      </a:r>
                      <a:endParaRPr lang="ru-RU" sz="1800">
                        <a:solidFill>
                          <a:srgbClr val="C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ourier New"/>
                        </a:rPr>
                        <a:t>Оценка соответствия / балл</a:t>
                      </a:r>
                      <a:endParaRPr lang="ru-RU" sz="1800">
                        <a:solidFill>
                          <a:srgbClr val="C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ourier New"/>
                        </a:rPr>
                        <a:t>Показатели оценки</a:t>
                      </a:r>
                      <a:endParaRPr lang="ru-RU" sz="1800">
                        <a:solidFill>
                          <a:srgbClr val="C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ourier New"/>
                        </a:rPr>
                        <a:t>Критерии оценивания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Представлены учебные задания под типовые задачи и планируемые образовательные 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представлены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все 10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учебных заданий под типовые задачи и планируемые образовательные 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представлены 6-8 учебных заданий под типовые задачи и планируемые образовательные 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представлены менее 6 учебных заданий под типовые задачи и планируемые образовательные 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7116"/>
              </p:ext>
            </p:extLst>
          </p:nvPr>
        </p:nvGraphicFramePr>
        <p:xfrm>
          <a:off x="0" y="836712"/>
          <a:ext cx="914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424"/>
                <a:gridCol w="75557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материала практических занятий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Час.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Функциональная неграмотность человека как доминирующая проблема современности; функциональная грамотность как индикатор общественного благополучия и основа безопасности жизнедеятельности человека; понятие и структура функциональной грамотности; механизмы и инструменты оценки функциональной грамотности человека. ФГОС и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PISA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как механизмы модернизации современного образования. Технология формирования и развития функциональной грамотности человека: концептуальные идеи, этапы и алгоритмы, методы и приёмы, инструменты и средства. Логико-структурный анализ формирования и развития функциональной грамотности современного человека (заполнение логико-структурной схемы)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67250" algn="l"/>
                        </a:tabLst>
                      </a:pPr>
                      <a:r>
                        <a:rPr lang="ru-RU" sz="22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ourier New"/>
                        </a:rPr>
                        <a:t>Анализ результатов тестирования </a:t>
                      </a:r>
                      <a:r>
                        <a:rPr lang="en-US" sz="22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ourier New"/>
                        </a:rPr>
                        <a:t>PISA</a:t>
                      </a:r>
                      <a:r>
                        <a:rPr lang="ru-RU" sz="22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ourier New"/>
                        </a:rPr>
                        <a:t> за последние годы и тестовых заданий.</a:t>
                      </a:r>
                      <a:endParaRPr lang="ru-RU" sz="2200" b="1" baseline="0" dirty="0">
                        <a:solidFill>
                          <a:srgbClr val="00206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ourier New"/>
                        </a:rPr>
                        <a:t>2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67250" algn="l"/>
                        </a:tabLst>
                      </a:pPr>
                      <a:r>
                        <a:rPr lang="ru-RU" sz="22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ourier New"/>
                        </a:rPr>
                        <a:t>Построение модели формирования и развития функциональной грамотности человека - модельной карты.</a:t>
                      </a:r>
                      <a:endParaRPr lang="ru-RU" sz="2200" b="1" baseline="0" dirty="0">
                        <a:solidFill>
                          <a:srgbClr val="00206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ourier New"/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</a:t>
                      </a:r>
                      <a:endParaRPr lang="ru-RU" sz="2200" b="1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Изучение литературы и Интернет-источников по проблеме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Общая характеристика функциональной грамотности современного человека и путей ее формирования и развития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9144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функциональной грамотности современного человека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860304" y="1350060"/>
            <a:ext cx="576064" cy="2787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860304" y="2644463"/>
            <a:ext cx="576064" cy="2787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2923203"/>
            <a:ext cx="914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172150" y="3875474"/>
            <a:ext cx="576064" cy="2787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467694" y="3887352"/>
            <a:ext cx="576064" cy="2787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8172" y="4166092"/>
            <a:ext cx="432382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формирования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7122" y="4154214"/>
            <a:ext cx="39421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и средства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518020"/>
            <a:ext cx="914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 показатели функциональной грамотности: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860304" y="3292535"/>
            <a:ext cx="576064" cy="2787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14214" y="4782343"/>
            <a:ext cx="864430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 контроля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55604" y="4566202"/>
            <a:ext cx="576064" cy="27874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0859" y="57398"/>
            <a:ext cx="89222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Логико-структурная схема формирования и развития функциональной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93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560"/>
            <a:ext cx="8229600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программы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используется в процессе повышения квалификации работников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образования на основе именного образовательного чека (вариативная часть).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предназначен для  педагогов  всех категорий основной школы и направлен на совершенствование их профессиональной компетенции по разработке учебных заданий по формированию и развитию функциональной грамотности.</a:t>
            </a:r>
          </a:p>
          <a:p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888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2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err="1" smtClean="0">
                <a:solidFill>
                  <a:srgbClr val="002060"/>
                </a:solidFill>
              </a:rPr>
              <a:t>Гребенев</a:t>
            </a:r>
            <a:r>
              <a:rPr lang="ru-RU" sz="2700" b="1" i="1" dirty="0" smtClean="0">
                <a:solidFill>
                  <a:srgbClr val="002060"/>
                </a:solidFill>
              </a:rPr>
              <a:t> И.В. Учебный </a:t>
            </a:r>
            <a:r>
              <a:rPr lang="ru-RU" sz="2700" b="1" i="1" dirty="0">
                <a:solidFill>
                  <a:srgbClr val="002060"/>
                </a:solidFill>
              </a:rPr>
              <a:t>предмет и </a:t>
            </a:r>
            <a:r>
              <a:rPr lang="ru-RU" sz="2700" b="1" i="1" dirty="0" err="1" smtClean="0">
                <a:solidFill>
                  <a:srgbClr val="002060"/>
                </a:solidFill>
              </a:rPr>
              <a:t>метапредметность</a:t>
            </a:r>
            <a:r>
              <a:rPr lang="ru-RU" sz="2700" b="1" i="1" dirty="0" smtClean="0">
                <a:solidFill>
                  <a:srgbClr val="002060"/>
                </a:solidFill>
              </a:rPr>
              <a:t>//</a:t>
            </a:r>
            <a:br>
              <a:rPr lang="ru-RU" sz="2700" b="1" i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Школьные технологии. 2014. №2. –С.169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1832" y="1412776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целей обучения в средней шко­ле, поставленных новым образовательным стандартом (ФГОС), в конечном счёте, должно происходить в образовательном процессе школы, который носит предмет­ный характер. Поэтому достигнуты запла­нированные результаты могут быть лишь усилиями учителей, являющимися специа­листами в методиках преподавания и в со­вершенстве понимающие научные аспекты изучаемого предмета. Никакие развиваю­щие и воспитательные цели вне процесса обучения основам наук не достигаются, ибо достигнуты они могут быть лишь в ходе де­ятельности учащихся, которая организуется в учебном процессе школы на материалах предметов и средствами методик их обу­чения.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 так же и любое доказательство до­стижения цели формирования важнейших сторон личности учащихся осуществляется в результатах самостоятельной познава­тельной деятельности в предметной облас­ти, ибо если «уровень сформированности учебной деятельности прямо коррелирует с уровнем развития личности»</a:t>
            </a:r>
            <a:r>
              <a:rPr lang="ru-RU" sz="20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и требуемый уровень развития личности может быть достигнут и показан только в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предмет­ной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97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941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новой компетенции педагогов основной школы – разработка учебных заданий для формирования функциональной грамотности обучающихся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407479"/>
            <a:ext cx="87849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нацелен на получение следующего результата:</a:t>
            </a:r>
          </a:p>
          <a:p>
            <a:pPr algn="just"/>
            <a:r>
              <a:rPr lang="ru-RU" sz="2800" b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1.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Слушатель разрабатывает  комплекс учебных заданий по предмету под планируемые результаты формирования и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 обучающихся.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7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ФУНКЦИОНАЛЬНАЯ ГРАМОТНОСТЬ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6876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целый ряд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умений — познавательных,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эмоциональных 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поведенческих, которые позволяют людям: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жить и работать в качестве человеческой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развивать свой потенциал;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принимать важные и обоснованные решения;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эффективно функционировать в обществе в кон-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тексте окружающей среды и более широкого со-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(местного — локального, национально-</a:t>
            </a:r>
          </a:p>
          <a:p>
            <a:pPr algn="just"/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глобального), чтобы улучшить качество своей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общества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8960"/>
            <a:ext cx="9109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исследование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направлено на оценку умения применять полученные в ходе обучения знания и навыки в жизненных ситуациях, компетентности в решении проблем, которые не связаны напрямую с определенными учебными предметами или образовательными областями. Инструментарий исследования преследует цель оценить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 в решении проблем, с которыми обучающиеся могут встретиться в жизни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функционировать в современном обществе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0" y="8816"/>
            <a:ext cx="9109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характеризуется: повышением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позиций Российской Федерации в международной программе по оценке образовательных достижений учащихся (PISA) не ниже 20 места в 2025 году, в том числе: сохранением позиций Российской Федерации в 2018 году по естественно-научной грамотности (диапазон 30 - 34 места), по читательской грамотности (диапазон 19 - 30 места) и повышением позиций Российской Федерации в 2021 году по естественно-научной грамотности не ниже 30 места, по читательской грамотности не ниже 25 места, по математической грамотности - не ниже 22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(Государственная программа РФ «Развитие образования»)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2"/>
          <p:cNvSpPr txBox="1">
            <a:spLocks/>
          </p:cNvSpPr>
          <p:nvPr/>
        </p:nvSpPr>
        <p:spPr bwMode="auto">
          <a:xfrm>
            <a:off x="609601" y="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algn="ctr"/>
            <a:r>
              <a:rPr lang="ru-RU" altLang="ru-RU" sz="3000" dirty="0">
                <a:solidFill>
                  <a:srgbClr val="3B5A79"/>
                </a:solidFill>
                <a:ea typeface="MS PGothic" pitchFamily="34" charset="-128"/>
              </a:rPr>
              <a:t> </a:t>
            </a:r>
            <a:r>
              <a:rPr lang="ru-RU" altLang="ru-RU" sz="3000" b="1" dirty="0">
                <a:solidFill>
                  <a:srgbClr val="3B5A79"/>
                </a:solidFill>
                <a:ea typeface="MS PGothic" pitchFamily="34" charset="-128"/>
              </a:rPr>
              <a:t>Модель оценки функциональной грамотности: </a:t>
            </a:r>
          </a:p>
          <a:p>
            <a:pPr algn="ctr"/>
            <a:r>
              <a:rPr lang="en-US" altLang="ru-RU" sz="3000" b="1" dirty="0">
                <a:solidFill>
                  <a:srgbClr val="3B5A79"/>
                </a:solidFill>
                <a:ea typeface="MS PGothic" pitchFamily="34" charset="-128"/>
              </a:rPr>
              <a:t>PISA</a:t>
            </a:r>
            <a:r>
              <a:rPr lang="ru-RU" altLang="ru-RU" sz="3000" b="1" dirty="0">
                <a:solidFill>
                  <a:srgbClr val="3B5A79"/>
                </a:solidFill>
                <a:ea typeface="MS PGothic" pitchFamily="34" charset="-128"/>
              </a:rPr>
              <a:t>-201</a:t>
            </a:r>
            <a:r>
              <a:rPr lang="en-US" altLang="ru-RU" sz="3000" b="1" dirty="0">
                <a:solidFill>
                  <a:srgbClr val="3B5A79"/>
                </a:solidFill>
                <a:ea typeface="MS PGothic" pitchFamily="34" charset="-128"/>
              </a:rPr>
              <a:t>8</a:t>
            </a:r>
            <a:endParaRPr lang="ru-RU" sz="3000" b="1" dirty="0">
              <a:solidFill>
                <a:srgbClr val="3B5A79"/>
              </a:solidFill>
              <a:ea typeface="MS PGothic" pitchFamily="34" charset="-128"/>
            </a:endParaRPr>
          </a:p>
        </p:txBody>
      </p:sp>
      <p:sp>
        <p:nvSpPr>
          <p:cNvPr id="40963" name="Овал 4"/>
          <p:cNvSpPr>
            <a:spLocks noChangeArrowheads="1"/>
          </p:cNvSpPr>
          <p:nvPr/>
        </p:nvSpPr>
        <p:spPr bwMode="auto">
          <a:xfrm>
            <a:off x="611189" y="1484314"/>
            <a:ext cx="3024187" cy="936625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b="1" dirty="0"/>
              <a:t>Математическая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грамотность</a:t>
            </a:r>
          </a:p>
        </p:txBody>
      </p:sp>
      <p:sp>
        <p:nvSpPr>
          <p:cNvPr id="40964" name="Овал 6"/>
          <p:cNvSpPr>
            <a:spLocks noChangeArrowheads="1"/>
          </p:cNvSpPr>
          <p:nvPr/>
        </p:nvSpPr>
        <p:spPr bwMode="auto">
          <a:xfrm>
            <a:off x="5508626" y="1484314"/>
            <a:ext cx="3635375" cy="936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b="1" dirty="0"/>
              <a:t>Естественнонаучная </a:t>
            </a:r>
          </a:p>
          <a:p>
            <a:pPr algn="ctr"/>
            <a:r>
              <a:rPr lang="ru-RU" sz="2000" b="1" dirty="0"/>
              <a:t>грамотность</a:t>
            </a:r>
          </a:p>
        </p:txBody>
      </p:sp>
      <p:sp>
        <p:nvSpPr>
          <p:cNvPr id="40965" name="Овал 7"/>
          <p:cNvSpPr>
            <a:spLocks noChangeArrowheads="1"/>
          </p:cNvSpPr>
          <p:nvPr/>
        </p:nvSpPr>
        <p:spPr bwMode="auto">
          <a:xfrm>
            <a:off x="3132138" y="5157789"/>
            <a:ext cx="3384550" cy="935037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b="1" dirty="0"/>
              <a:t>Глобальные </a:t>
            </a:r>
          </a:p>
          <a:p>
            <a:pPr algn="ctr"/>
            <a:r>
              <a:rPr lang="ru-RU" sz="2000" b="1" dirty="0"/>
              <a:t>компетенции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3132138" y="3068639"/>
            <a:ext cx="3384550" cy="1296987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33" tIns="45716" rIns="91433" bIns="45716" anchor="ctr"/>
          <a:lstStyle/>
          <a:p>
            <a:pPr algn="ctr">
              <a:defRPr/>
            </a:pPr>
            <a:r>
              <a:rPr lang="ru-RU" sz="2800" b="1" dirty="0">
                <a:latin typeface="Arial" charset="0"/>
              </a:rPr>
              <a:t>Читательская</a:t>
            </a:r>
          </a:p>
          <a:p>
            <a:pPr algn="ctr">
              <a:defRPr/>
            </a:pPr>
            <a:r>
              <a:rPr lang="ru-RU" sz="2800" b="1" dirty="0">
                <a:latin typeface="Arial" charset="0"/>
              </a:rPr>
              <a:t>грамотность</a:t>
            </a:r>
          </a:p>
        </p:txBody>
      </p:sp>
      <p:cxnSp>
        <p:nvCxnSpPr>
          <p:cNvPr id="11" name="Прямая соединительная линия 10"/>
          <p:cNvCxnSpPr>
            <a:endCxn id="40965" idx="6"/>
          </p:cNvCxnSpPr>
          <p:nvPr/>
        </p:nvCxnSpPr>
        <p:spPr bwMode="auto">
          <a:xfrm flipH="1">
            <a:off x="6516689" y="2349501"/>
            <a:ext cx="1655762" cy="327501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403350" y="2349501"/>
            <a:ext cx="1800225" cy="316706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>
            <a:stCxn id="40963" idx="6"/>
            <a:endCxn id="40964" idx="2"/>
          </p:cNvCxnSpPr>
          <p:nvPr/>
        </p:nvCxnSpPr>
        <p:spPr bwMode="auto">
          <a:xfrm>
            <a:off x="3635375" y="1952625"/>
            <a:ext cx="187325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4716463" y="1989138"/>
            <a:ext cx="0" cy="1079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H="1" flipV="1">
            <a:off x="6516688" y="3716339"/>
            <a:ext cx="647700" cy="50482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35"/>
          <p:cNvCxnSpPr>
            <a:stCxn id="9" idx="2"/>
          </p:cNvCxnSpPr>
          <p:nvPr/>
        </p:nvCxnSpPr>
        <p:spPr bwMode="auto">
          <a:xfrm flipH="1">
            <a:off x="2484438" y="3716339"/>
            <a:ext cx="647700" cy="43338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>
            <a:endCxn id="9" idx="1"/>
          </p:cNvCxnSpPr>
          <p:nvPr/>
        </p:nvCxnSpPr>
        <p:spPr bwMode="auto">
          <a:xfrm>
            <a:off x="2627313" y="2349500"/>
            <a:ext cx="1000125" cy="90963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единительная линия 45"/>
          <p:cNvCxnSpPr>
            <a:endCxn id="9" idx="7"/>
          </p:cNvCxnSpPr>
          <p:nvPr/>
        </p:nvCxnSpPr>
        <p:spPr bwMode="auto">
          <a:xfrm flipH="1">
            <a:off x="6019800" y="2420938"/>
            <a:ext cx="1063625" cy="838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>
            <a:stCxn id="9" idx="4"/>
            <a:endCxn id="40965" idx="0"/>
          </p:cNvCxnSpPr>
          <p:nvPr/>
        </p:nvCxnSpPr>
        <p:spPr bwMode="auto">
          <a:xfrm>
            <a:off x="4824413" y="4365625"/>
            <a:ext cx="0" cy="79216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976" name="TextBox 55"/>
          <p:cNvSpPr txBox="1">
            <a:spLocks noChangeArrowheads="1"/>
          </p:cNvSpPr>
          <p:nvPr/>
        </p:nvSpPr>
        <p:spPr bwMode="auto">
          <a:xfrm>
            <a:off x="1979614" y="3933825"/>
            <a:ext cx="720725" cy="40010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/>
            <a:r>
              <a:rPr lang="ru-RU" sz="2000" dirty="0"/>
              <a:t>4%</a:t>
            </a:r>
          </a:p>
        </p:txBody>
      </p:sp>
      <p:sp>
        <p:nvSpPr>
          <p:cNvPr id="40977" name="TextBox 56"/>
          <p:cNvSpPr txBox="1">
            <a:spLocks noChangeArrowheads="1"/>
          </p:cNvSpPr>
          <p:nvPr/>
        </p:nvSpPr>
        <p:spPr bwMode="auto">
          <a:xfrm>
            <a:off x="4356101" y="1773238"/>
            <a:ext cx="720725" cy="40010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/>
            <a:r>
              <a:rPr lang="ru-RU" sz="2000" dirty="0"/>
              <a:t>4%</a:t>
            </a:r>
          </a:p>
        </p:txBody>
      </p:sp>
      <p:sp>
        <p:nvSpPr>
          <p:cNvPr id="40978" name="TextBox 57"/>
          <p:cNvSpPr txBox="1">
            <a:spLocks noChangeArrowheads="1"/>
          </p:cNvSpPr>
          <p:nvPr/>
        </p:nvSpPr>
        <p:spPr bwMode="auto">
          <a:xfrm>
            <a:off x="6804025" y="4076700"/>
            <a:ext cx="720725" cy="40010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/>
            <a:r>
              <a:rPr lang="ru-RU" sz="2000" dirty="0"/>
              <a:t>4%</a:t>
            </a:r>
          </a:p>
        </p:txBody>
      </p:sp>
      <p:sp>
        <p:nvSpPr>
          <p:cNvPr id="40979" name="TextBox 58"/>
          <p:cNvSpPr txBox="1">
            <a:spLocks noChangeArrowheads="1"/>
          </p:cNvSpPr>
          <p:nvPr/>
        </p:nvSpPr>
        <p:spPr bwMode="auto">
          <a:xfrm>
            <a:off x="2771775" y="2565401"/>
            <a:ext cx="936625" cy="40010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/>
            <a:r>
              <a:rPr lang="ru-RU" sz="2000" dirty="0"/>
              <a:t>33%</a:t>
            </a:r>
          </a:p>
        </p:txBody>
      </p:sp>
      <p:sp>
        <p:nvSpPr>
          <p:cNvPr id="40980" name="TextBox 59"/>
          <p:cNvSpPr txBox="1">
            <a:spLocks noChangeArrowheads="1"/>
          </p:cNvSpPr>
          <p:nvPr/>
        </p:nvSpPr>
        <p:spPr bwMode="auto">
          <a:xfrm>
            <a:off x="6084889" y="2636838"/>
            <a:ext cx="935037" cy="40010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/>
            <a:r>
              <a:rPr lang="ru-RU" sz="2000" dirty="0"/>
              <a:t>33%</a:t>
            </a:r>
          </a:p>
        </p:txBody>
      </p:sp>
      <p:sp>
        <p:nvSpPr>
          <p:cNvPr id="40981" name="TextBox 60"/>
          <p:cNvSpPr txBox="1">
            <a:spLocks noChangeArrowheads="1"/>
          </p:cNvSpPr>
          <p:nvPr/>
        </p:nvSpPr>
        <p:spPr bwMode="auto">
          <a:xfrm>
            <a:off x="4356101" y="4581525"/>
            <a:ext cx="936625" cy="40010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/>
            <a:r>
              <a:rPr lang="ru-RU" sz="2000" dirty="0"/>
              <a:t>22%</a:t>
            </a:r>
          </a:p>
        </p:txBody>
      </p:sp>
      <p:sp>
        <p:nvSpPr>
          <p:cNvPr id="40982" name="Овал 21"/>
          <p:cNvSpPr>
            <a:spLocks noChangeArrowheads="1"/>
          </p:cNvSpPr>
          <p:nvPr/>
        </p:nvSpPr>
        <p:spPr bwMode="auto">
          <a:xfrm>
            <a:off x="609600" y="5105400"/>
            <a:ext cx="2133600" cy="83820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1433" tIns="45716" rIns="91433" bIns="45716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" pitchFamily="18" charset="0"/>
              </a:rPr>
              <a:t>Финансовая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" pitchFamily="18" charset="0"/>
              </a:rPr>
              <a:t> грамотность</a:t>
            </a:r>
          </a:p>
        </p:txBody>
      </p:sp>
    </p:spTree>
    <p:extLst>
      <p:ext uri="{BB962C8B-B14F-4D97-AF65-F5344CB8AC3E}">
        <p14:creationId xmlns:p14="http://schemas.microsoft.com/office/powerpoint/2010/main" val="113015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14572"/>
              </p:ext>
            </p:extLst>
          </p:nvPr>
        </p:nvGraphicFramePr>
        <p:xfrm>
          <a:off x="1" y="188640"/>
          <a:ext cx="9156525" cy="5432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4995"/>
                <a:gridCol w="598847"/>
                <a:gridCol w="898270"/>
                <a:gridCol w="823414"/>
                <a:gridCol w="810999"/>
              </a:tblGrid>
              <a:tr h="194247">
                <a:tc rowSpan="2"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тем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СР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ЛЗ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ПЗ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505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 Общая характеристика функциональной грамотности современного человека и путей ее формирования и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56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2.Технологические основы формирования и развития финансовой грамотности </a:t>
                      </a: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05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3. Технологические основы формирования и развития читательской грамотности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56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4 Технологические основы формирования и развития математической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05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5. Технологические основы формирования и развития глобальной грамотности </a:t>
                      </a: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05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6. Технологические основы формирования и развития естественнонаучной грамотности </a:t>
                      </a: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48">
                <a:tc>
                  <a:txBody>
                    <a:bodyPr/>
                    <a:lstStyle/>
                    <a:p>
                      <a:pPr marL="359410" indent="-179705" algn="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43706" marR="437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4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к промежуточным результатам освоения модуля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9644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практический опыт: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учебных заданий по предмету под планируемые результаты формирования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 обучающихся;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оформления комплекса учебных заданий по предмету под планируемые результаты формирования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 обучающихся;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1406</Words>
  <Application>Microsoft Office PowerPoint</Application>
  <PresentationFormat>Экран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Технологические основы формирования и развития функциональной грамотности обучающихся</vt:lpstr>
      <vt:lpstr>Область применения программы</vt:lpstr>
      <vt:lpstr>Гребенев И.В. Учебный предмет и метапредметность// Школьные технологии. 2014. №2. –С.169</vt:lpstr>
      <vt:lpstr>Цель: формирование новой компетенции педагогов основной школы – разработка учебных заданий для формирования функциональной грамотности обучающихся</vt:lpstr>
      <vt:lpstr>ФУНКЦИОНАЛЬНАЯ ГРАМОТНОСТЬ</vt:lpstr>
      <vt:lpstr>Презентация PowerPoint</vt:lpstr>
      <vt:lpstr>Презентация PowerPoint</vt:lpstr>
      <vt:lpstr>Презентация PowerPoint</vt:lpstr>
      <vt:lpstr> 1.2. Требования к промежуточным результатам освоения модуля </vt:lpstr>
      <vt:lpstr>Презентация PowerPoint</vt:lpstr>
      <vt:lpstr>Методические требования к содержанию</vt:lpstr>
      <vt:lpstr>Содержание: область «Неопределенность и данные» Вид деятельности: «Интерпретировать» (дать ответ с учетом условий представленной в задании ситуации) Уровень сложности: вопрос 1– ниже 1 уровня,вопрос 2 – 1 уровень</vt:lpstr>
      <vt:lpstr>Примеры вопросов из области критического рассмотрения проблем глобального характера и межкультурного взаимодействия </vt:lpstr>
      <vt:lpstr>Презентация PowerPoint</vt:lpstr>
      <vt:lpstr>Итоговый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</dc:title>
  <dc:creator>admin</dc:creator>
  <cp:lastModifiedBy>admin</cp:lastModifiedBy>
  <cp:revision>176</cp:revision>
  <dcterms:created xsi:type="dcterms:W3CDTF">2018-11-12T06:41:08Z</dcterms:created>
  <dcterms:modified xsi:type="dcterms:W3CDTF">2018-11-22T17:40:34Z</dcterms:modified>
</cp:coreProperties>
</file>