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8"/>
  </p:notesMasterIdLst>
  <p:handoutMasterIdLst>
    <p:handoutMasterId r:id="rId79"/>
  </p:handoutMasterIdLst>
  <p:sldIdLst>
    <p:sldId id="256" r:id="rId3"/>
    <p:sldId id="257" r:id="rId4"/>
    <p:sldId id="258" r:id="rId5"/>
    <p:sldId id="259" r:id="rId6"/>
    <p:sldId id="260" r:id="rId7"/>
    <p:sldId id="386" r:id="rId8"/>
    <p:sldId id="387" r:id="rId9"/>
    <p:sldId id="265" r:id="rId10"/>
    <p:sldId id="388" r:id="rId11"/>
    <p:sldId id="268" r:id="rId12"/>
    <p:sldId id="389" r:id="rId13"/>
    <p:sldId id="390" r:id="rId14"/>
    <p:sldId id="391" r:id="rId15"/>
    <p:sldId id="392" r:id="rId16"/>
    <p:sldId id="393" r:id="rId17"/>
    <p:sldId id="380" r:id="rId18"/>
    <p:sldId id="381" r:id="rId19"/>
    <p:sldId id="382" r:id="rId20"/>
    <p:sldId id="319" r:id="rId21"/>
    <p:sldId id="317" r:id="rId22"/>
    <p:sldId id="384" r:id="rId23"/>
    <p:sldId id="318" r:id="rId24"/>
    <p:sldId id="358" r:id="rId25"/>
    <p:sldId id="359" r:id="rId26"/>
    <p:sldId id="360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301" r:id="rId49"/>
    <p:sldId id="302" r:id="rId50"/>
    <p:sldId id="303" r:id="rId51"/>
    <p:sldId id="304" r:id="rId52"/>
    <p:sldId id="307" r:id="rId53"/>
    <p:sldId id="308" r:id="rId54"/>
    <p:sldId id="309" r:id="rId55"/>
    <p:sldId id="312" r:id="rId56"/>
    <p:sldId id="313" r:id="rId57"/>
    <p:sldId id="314" r:id="rId58"/>
    <p:sldId id="320" r:id="rId59"/>
    <p:sldId id="315" r:id="rId60"/>
    <p:sldId id="283" r:id="rId61"/>
    <p:sldId id="284" r:id="rId62"/>
    <p:sldId id="286" r:id="rId63"/>
    <p:sldId id="288" r:id="rId64"/>
    <p:sldId id="289" r:id="rId65"/>
    <p:sldId id="290" r:id="rId66"/>
    <p:sldId id="372" r:id="rId67"/>
    <p:sldId id="373" r:id="rId68"/>
    <p:sldId id="374" r:id="rId69"/>
    <p:sldId id="375" r:id="rId70"/>
    <p:sldId id="357" r:id="rId71"/>
    <p:sldId id="376" r:id="rId72"/>
    <p:sldId id="377" r:id="rId73"/>
    <p:sldId id="378" r:id="rId74"/>
    <p:sldId id="379" r:id="rId75"/>
    <p:sldId id="385" r:id="rId76"/>
    <p:sldId id="34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508" autoAdjust="0"/>
  </p:normalViewPr>
  <p:slideViewPr>
    <p:cSldViewPr>
      <p:cViewPr>
        <p:scale>
          <a:sx n="110" d="100"/>
          <a:sy n="110" d="100"/>
        </p:scale>
        <p:origin x="-21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415C7-9FA2-482A-8388-B8E70A02AD51}" type="doc">
      <dgm:prSet loTypeId="urn:microsoft.com/office/officeart/2005/8/layout/chart3" loCatId="cycle" qsTypeId="urn:microsoft.com/office/officeart/2005/8/quickstyle/simple1#6" qsCatId="simple" csTypeId="urn:microsoft.com/office/officeart/2005/8/colors/accent1_1" csCatId="accent1" phldr="1"/>
      <dgm:spPr/>
    </dgm:pt>
    <dgm:pt modelId="{369FB1D8-8077-4627-AA53-A11B77B1B46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C9CCF2F-8554-4054-849F-032A74EB4FFC}" type="parTrans" cxnId="{8BFCA666-EA5B-462C-957C-92FE216C111D}">
      <dgm:prSet/>
      <dgm:spPr/>
      <dgm:t>
        <a:bodyPr/>
        <a:lstStyle/>
        <a:p>
          <a:endParaRPr lang="ru-RU"/>
        </a:p>
      </dgm:t>
    </dgm:pt>
    <dgm:pt modelId="{8E7C78DC-67EE-4F43-9369-ED163DCEF642}" type="sibTrans" cxnId="{8BFCA666-EA5B-462C-957C-92FE216C111D}">
      <dgm:prSet/>
      <dgm:spPr/>
      <dgm:t>
        <a:bodyPr/>
        <a:lstStyle/>
        <a:p>
          <a:endParaRPr lang="ru-RU"/>
        </a:p>
      </dgm:t>
    </dgm:pt>
    <dgm:pt modelId="{815EBA76-7C53-486B-A516-2871B50F89B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8A4E8ADF-B23B-49BC-9748-590DB0CBC745}" type="parTrans" cxnId="{CBC56A04-E174-493B-9641-D68ABD395E78}">
      <dgm:prSet/>
      <dgm:spPr/>
      <dgm:t>
        <a:bodyPr/>
        <a:lstStyle/>
        <a:p>
          <a:endParaRPr lang="ru-RU"/>
        </a:p>
      </dgm:t>
    </dgm:pt>
    <dgm:pt modelId="{07C792B2-8025-4B47-AE07-EE9693656635}" type="sibTrans" cxnId="{CBC56A04-E174-493B-9641-D68ABD395E78}">
      <dgm:prSet/>
      <dgm:spPr/>
      <dgm:t>
        <a:bodyPr/>
        <a:lstStyle/>
        <a:p>
          <a:endParaRPr lang="ru-RU"/>
        </a:p>
      </dgm:t>
    </dgm:pt>
    <dgm:pt modelId="{BD9F1CEE-990A-4954-99E6-4A8BC587123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F416A67E-A96A-4284-946A-39A304F177C6}" type="parTrans" cxnId="{DB5DC0C4-AEF0-4CDA-8D10-5E563A90A540}">
      <dgm:prSet/>
      <dgm:spPr/>
      <dgm:t>
        <a:bodyPr/>
        <a:lstStyle/>
        <a:p>
          <a:endParaRPr lang="ru-RU"/>
        </a:p>
      </dgm:t>
    </dgm:pt>
    <dgm:pt modelId="{22A11E80-4999-4596-82CB-B5A9EBA66DA1}" type="sibTrans" cxnId="{DB5DC0C4-AEF0-4CDA-8D10-5E563A90A540}">
      <dgm:prSet/>
      <dgm:spPr/>
      <dgm:t>
        <a:bodyPr/>
        <a:lstStyle/>
        <a:p>
          <a:endParaRPr lang="ru-RU"/>
        </a:p>
      </dgm:t>
    </dgm:pt>
    <dgm:pt modelId="{1F7139AE-7C92-424D-A592-5D218F4C1097}" type="pres">
      <dgm:prSet presAssocID="{C6E415C7-9FA2-482A-8388-B8E70A02AD51}" presName="compositeShape" presStyleCnt="0">
        <dgm:presLayoutVars>
          <dgm:chMax val="7"/>
          <dgm:dir/>
          <dgm:resizeHandles val="exact"/>
        </dgm:presLayoutVars>
      </dgm:prSet>
      <dgm:spPr/>
    </dgm:pt>
    <dgm:pt modelId="{F2CC0965-26AD-4E2D-96A7-2D4C7A01BA82}" type="pres">
      <dgm:prSet presAssocID="{C6E415C7-9FA2-482A-8388-B8E70A02AD51}" presName="wedge1" presStyleLbl="node1" presStyleIdx="0" presStyleCnt="3" custAng="18019658" custScaleX="162758" custScaleY="162758" custLinFactNeighborX="-5311" custLinFactNeighborY="3435"/>
      <dgm:spPr/>
      <dgm:t>
        <a:bodyPr/>
        <a:lstStyle/>
        <a:p>
          <a:endParaRPr lang="ru-RU"/>
        </a:p>
      </dgm:t>
    </dgm:pt>
    <dgm:pt modelId="{FBDFD273-09DF-48AC-9C5F-158490E41AD5}" type="pres">
      <dgm:prSet presAssocID="{C6E415C7-9FA2-482A-8388-B8E70A02AD5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D8D8-75A6-4F42-9506-BA54BA307B77}" type="pres">
      <dgm:prSet presAssocID="{C6E415C7-9FA2-482A-8388-B8E70A02AD51}" presName="wedge2" presStyleLbl="node1" presStyleIdx="1" presStyleCnt="3" custAng="18019658" custScaleX="162758" custScaleY="162758" custLinFactNeighborX="-156" custLinFactNeighborY="459"/>
      <dgm:spPr/>
      <dgm:t>
        <a:bodyPr/>
        <a:lstStyle/>
        <a:p>
          <a:endParaRPr lang="ru-RU"/>
        </a:p>
      </dgm:t>
    </dgm:pt>
    <dgm:pt modelId="{0958261A-340B-41EE-A913-84CDFCF8A2B1}" type="pres">
      <dgm:prSet presAssocID="{C6E415C7-9FA2-482A-8388-B8E70A02AD5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60F5B-C73E-41BE-BCC0-C264A048FC7F}" type="pres">
      <dgm:prSet presAssocID="{C6E415C7-9FA2-482A-8388-B8E70A02AD51}" presName="wedge3" presStyleLbl="node1" presStyleIdx="2" presStyleCnt="3" custAng="18019658" custScaleX="162758" custScaleY="162758" custLinFactNeighborY="459"/>
      <dgm:spPr/>
      <dgm:t>
        <a:bodyPr/>
        <a:lstStyle/>
        <a:p>
          <a:endParaRPr lang="ru-RU"/>
        </a:p>
      </dgm:t>
    </dgm:pt>
    <dgm:pt modelId="{CB72F463-70D1-4A66-82EA-4CBD349C484C}" type="pres">
      <dgm:prSet presAssocID="{C6E415C7-9FA2-482A-8388-B8E70A02AD5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DC0C4-AEF0-4CDA-8D10-5E563A90A540}" srcId="{C6E415C7-9FA2-482A-8388-B8E70A02AD51}" destId="{BD9F1CEE-990A-4954-99E6-4A8BC587123E}" srcOrd="2" destOrd="0" parTransId="{F416A67E-A96A-4284-946A-39A304F177C6}" sibTransId="{22A11E80-4999-4596-82CB-B5A9EBA66DA1}"/>
    <dgm:cxn modelId="{08FE48E7-6734-4E22-85DE-D84F7B9BBEC5}" type="presOf" srcId="{BD9F1CEE-990A-4954-99E6-4A8BC587123E}" destId="{CB72F463-70D1-4A66-82EA-4CBD349C484C}" srcOrd="1" destOrd="0" presId="urn:microsoft.com/office/officeart/2005/8/layout/chart3"/>
    <dgm:cxn modelId="{BD973777-CA6D-4249-BF3C-274B12F9BF4A}" type="presOf" srcId="{369FB1D8-8077-4627-AA53-A11B77B1B466}" destId="{FBDFD273-09DF-48AC-9C5F-158490E41AD5}" srcOrd="1" destOrd="0" presId="urn:microsoft.com/office/officeart/2005/8/layout/chart3"/>
    <dgm:cxn modelId="{6FE2AA0A-E355-40F8-AF01-595F62531EF7}" type="presOf" srcId="{BD9F1CEE-990A-4954-99E6-4A8BC587123E}" destId="{28660F5B-C73E-41BE-BCC0-C264A048FC7F}" srcOrd="0" destOrd="0" presId="urn:microsoft.com/office/officeart/2005/8/layout/chart3"/>
    <dgm:cxn modelId="{9CC4E63B-CBAE-44C3-84EA-46C2752F310B}" type="presOf" srcId="{369FB1D8-8077-4627-AA53-A11B77B1B466}" destId="{F2CC0965-26AD-4E2D-96A7-2D4C7A01BA82}" srcOrd="0" destOrd="0" presId="urn:microsoft.com/office/officeart/2005/8/layout/chart3"/>
    <dgm:cxn modelId="{CBC56A04-E174-493B-9641-D68ABD395E78}" srcId="{C6E415C7-9FA2-482A-8388-B8E70A02AD51}" destId="{815EBA76-7C53-486B-A516-2871B50F89B2}" srcOrd="1" destOrd="0" parTransId="{8A4E8ADF-B23B-49BC-9748-590DB0CBC745}" sibTransId="{07C792B2-8025-4B47-AE07-EE9693656635}"/>
    <dgm:cxn modelId="{17A3D798-620E-45B6-A2EF-6B06810A703B}" type="presOf" srcId="{815EBA76-7C53-486B-A516-2871B50F89B2}" destId="{9B83D8D8-75A6-4F42-9506-BA54BA307B77}" srcOrd="0" destOrd="0" presId="urn:microsoft.com/office/officeart/2005/8/layout/chart3"/>
    <dgm:cxn modelId="{723FE056-9F42-4120-8E42-9D2600E32940}" type="presOf" srcId="{815EBA76-7C53-486B-A516-2871B50F89B2}" destId="{0958261A-340B-41EE-A913-84CDFCF8A2B1}" srcOrd="1" destOrd="0" presId="urn:microsoft.com/office/officeart/2005/8/layout/chart3"/>
    <dgm:cxn modelId="{8BFCA666-EA5B-462C-957C-92FE216C111D}" srcId="{C6E415C7-9FA2-482A-8388-B8E70A02AD51}" destId="{369FB1D8-8077-4627-AA53-A11B77B1B466}" srcOrd="0" destOrd="0" parTransId="{5C9CCF2F-8554-4054-849F-032A74EB4FFC}" sibTransId="{8E7C78DC-67EE-4F43-9369-ED163DCEF642}"/>
    <dgm:cxn modelId="{CC0B52AA-27EE-43FA-82C8-19DEBD5038E7}" type="presOf" srcId="{C6E415C7-9FA2-482A-8388-B8E70A02AD51}" destId="{1F7139AE-7C92-424D-A592-5D218F4C1097}" srcOrd="0" destOrd="0" presId="urn:microsoft.com/office/officeart/2005/8/layout/chart3"/>
    <dgm:cxn modelId="{5F1A6FEB-5F9A-4AA1-B5C8-EBB253B742E8}" type="presParOf" srcId="{1F7139AE-7C92-424D-A592-5D218F4C1097}" destId="{F2CC0965-26AD-4E2D-96A7-2D4C7A01BA82}" srcOrd="0" destOrd="0" presId="urn:microsoft.com/office/officeart/2005/8/layout/chart3"/>
    <dgm:cxn modelId="{B96A999D-5BFD-471E-B512-40A3FDDBCCAB}" type="presParOf" srcId="{1F7139AE-7C92-424D-A592-5D218F4C1097}" destId="{FBDFD273-09DF-48AC-9C5F-158490E41AD5}" srcOrd="1" destOrd="0" presId="urn:microsoft.com/office/officeart/2005/8/layout/chart3"/>
    <dgm:cxn modelId="{B3E0BF06-B6D9-43DB-A66D-CE1B55803EB1}" type="presParOf" srcId="{1F7139AE-7C92-424D-A592-5D218F4C1097}" destId="{9B83D8D8-75A6-4F42-9506-BA54BA307B77}" srcOrd="2" destOrd="0" presId="urn:microsoft.com/office/officeart/2005/8/layout/chart3"/>
    <dgm:cxn modelId="{08DCE493-90D7-4D40-8C05-BA9C2B86580A}" type="presParOf" srcId="{1F7139AE-7C92-424D-A592-5D218F4C1097}" destId="{0958261A-340B-41EE-A913-84CDFCF8A2B1}" srcOrd="3" destOrd="0" presId="urn:microsoft.com/office/officeart/2005/8/layout/chart3"/>
    <dgm:cxn modelId="{46F57C7C-6006-417E-926F-77F494E6C5FE}" type="presParOf" srcId="{1F7139AE-7C92-424D-A592-5D218F4C1097}" destId="{28660F5B-C73E-41BE-BCC0-C264A048FC7F}" srcOrd="4" destOrd="0" presId="urn:microsoft.com/office/officeart/2005/8/layout/chart3"/>
    <dgm:cxn modelId="{A8CD373E-96B2-4B92-9FA7-1FCFC518E399}" type="presParOf" srcId="{1F7139AE-7C92-424D-A592-5D218F4C1097}" destId="{CB72F463-70D1-4A66-82EA-4CBD349C484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CC0965-26AD-4E2D-96A7-2D4C7A01BA82}">
      <dsp:nvSpPr>
        <dsp:cNvPr id="0" name=""/>
        <dsp:cNvSpPr/>
      </dsp:nvSpPr>
      <dsp:spPr>
        <a:xfrm rot="18019658">
          <a:off x="176597" y="-679621"/>
          <a:ext cx="5556167" cy="5556167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6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8019658">
        <a:off x="3197432" y="345624"/>
        <a:ext cx="1885128" cy="1852055"/>
      </dsp:txXfrm>
    </dsp:sp>
    <dsp:sp modelId="{9B83D8D8-75A6-4F42-9506-BA54BA307B77}">
      <dsp:nvSpPr>
        <dsp:cNvPr id="0" name=""/>
        <dsp:cNvSpPr/>
      </dsp:nvSpPr>
      <dsp:spPr>
        <a:xfrm rot="18019658">
          <a:off x="176605" y="-679614"/>
          <a:ext cx="5556167" cy="5556167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6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8019658">
        <a:off x="1697936" y="2826062"/>
        <a:ext cx="2513504" cy="1719766"/>
      </dsp:txXfrm>
    </dsp:sp>
    <dsp:sp modelId="{28660F5B-C73E-41BE-BCC0-C264A048FC7F}">
      <dsp:nvSpPr>
        <dsp:cNvPr id="0" name=""/>
        <dsp:cNvSpPr/>
      </dsp:nvSpPr>
      <dsp:spPr>
        <a:xfrm rot="18019658">
          <a:off x="181930" y="-679614"/>
          <a:ext cx="5556167" cy="5556167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6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8019658">
        <a:off x="777234" y="411775"/>
        <a:ext cx="1885128" cy="1852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развития этих умений предлагается в   системе образовательной организации реализовать модель развития коммуникативной компетенции учителя. Она представляет собой целостную, достаточно динамичную систему, которая включает диагностический, информационно-мотивационный, проектно-организационный и обобщающий этапы.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Сохраняя структуру и формы повышения квалификации, необходимо в качестве приоритетных выделить следующие принципы: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адресность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добровольность.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многообразия форм и видов деятельности педагог выбирает те, которые значимы лично для него. Задача управленцев – создать условия для осознанного выбора.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модель обеспечивается системой организационно-педагогических и психолого-педагогических условий эффективного развития коммуникативной компетенции учителя.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Формы повышения квалификации и их сочетаний, которые в максимальной степени будут способствовать становлению ключевых компетенций педагогов: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основами педагогической и творческой деятельности (индивидуальная компетенция);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элементарными способностями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самопроектированию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самореализации и рефлексии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самостроительная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компетенция);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коммуникативной деятельностью по само- и взаимопомощи в общественной жизни (коммуникативная компетенция);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навыками исследовательской деятельности (поисково-исследовательская компетенция);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способами составления проектов и программ (проектировочная и программная компетенция).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компетенции информационных технологий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</a:t>
            </a:r>
            <a:r>
              <a:rPr lang="ru-RU" baseline="0" dirty="0" smtClean="0"/>
              <a:t> студентов - низкий уровень мотивации и самоорганизации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Основные стратегии:</a:t>
            </a:r>
          </a:p>
          <a:p>
            <a:pPr eaLnBrk="1" hangingPunct="1">
              <a:spcBef>
                <a:spcPts val="120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активной гражданской позиции средствами политического образования;</a:t>
            </a:r>
          </a:p>
          <a:p>
            <a:pPr eaLnBrk="1" hangingPunct="1">
              <a:spcBef>
                <a:spcPts val="120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приобретение конфликтной компетентности на базе развития конфликтных способностей методами активного социального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>Используйте специальные приемы аргументации (по</a:t>
            </a:r>
            <a:r>
              <a:rPr lang="ru-RU" sz="12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А. Петренко):</a:t>
            </a:r>
          </a:p>
          <a:p>
            <a:pPr marL="609600" indent="-609600"/>
            <a:r>
              <a:rPr lang="ru-RU" sz="1200" b="0" i="1" dirty="0" smtClean="0">
                <a:effectLst/>
                <a:latin typeface="Times New Roman" pitchFamily="18" charset="0"/>
                <a:cs typeface="Times New Roman" pitchFamily="18" charset="0"/>
              </a:rPr>
              <a:t>Метод перелицовки. </a:t>
            </a:r>
          </a:p>
          <a:p>
            <a:pPr marL="609600" indent="-609600"/>
            <a:r>
              <a:rPr lang="ru-RU" sz="1200" b="0" i="1" dirty="0" smtClean="0">
                <a:effectLst/>
                <a:latin typeface="Times New Roman" pitchFamily="18" charset="0"/>
                <a:cs typeface="Times New Roman" pitchFamily="18" charset="0"/>
              </a:rPr>
              <a:t>Метод «Салями». </a:t>
            </a:r>
          </a:p>
          <a:p>
            <a:pPr marL="609600" indent="-609600"/>
            <a:r>
              <a:rPr lang="ru-RU" sz="1200" b="0" i="1" dirty="0" smtClean="0">
                <a:effectLst/>
                <a:latin typeface="Times New Roman" pitchFamily="18" charset="0"/>
                <a:cs typeface="Times New Roman" pitchFamily="18" charset="0"/>
              </a:rPr>
              <a:t>Метод расчленения. </a:t>
            </a:r>
          </a:p>
          <a:p>
            <a:pPr marL="609600" indent="-609600"/>
            <a:r>
              <a:rPr lang="ru-RU" sz="1200" b="0" i="1" dirty="0" smtClean="0">
                <a:effectLst/>
                <a:latin typeface="Times New Roman" pitchFamily="18" charset="0"/>
                <a:cs typeface="Times New Roman" pitchFamily="18" charset="0"/>
              </a:rPr>
              <a:t>Метод положительных ответов. </a:t>
            </a:r>
          </a:p>
          <a:p>
            <a:pPr marL="609600" indent="-609600"/>
            <a:r>
              <a:rPr lang="ru-RU" sz="1200" b="0" i="1" dirty="0" smtClean="0">
                <a:effectLst/>
                <a:latin typeface="Times New Roman" pitchFamily="18" charset="0"/>
                <a:cs typeface="Times New Roman" pitchFamily="18" charset="0"/>
              </a:rPr>
              <a:t>Метод классической риторики. </a:t>
            </a:r>
          </a:p>
          <a:p>
            <a:pPr marL="609600" indent="-609600"/>
            <a:r>
              <a:rPr lang="ru-RU" sz="1200" b="0" i="1" dirty="0" smtClean="0">
                <a:effectLst/>
                <a:latin typeface="Times New Roman" pitchFamily="18" charset="0"/>
                <a:cs typeface="Times New Roman" pitchFamily="18" charset="0"/>
              </a:rPr>
              <a:t>Метод замедления темпа. </a:t>
            </a:r>
          </a:p>
          <a:p>
            <a:pPr marL="609600" indent="-609600"/>
            <a:r>
              <a:rPr lang="ru-RU" sz="1200" b="0" i="1" dirty="0" smtClean="0">
                <a:effectLst/>
                <a:latin typeface="Times New Roman" pitchFamily="18" charset="0"/>
                <a:cs typeface="Times New Roman" pitchFamily="18" charset="0"/>
              </a:rPr>
              <a:t>Метод двусторонней аргументации.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E31C6-403C-42C0-B555-EF965067A2A2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Times New Roman" pitchFamily="18" charset="0"/>
            </a:endParaRPr>
          </a:p>
          <a:p>
            <a:pPr algn="just" eaLnBrk="1" hangingPunct="1"/>
            <a:r>
              <a:rPr lang="ru-RU" i="1" smtClean="0">
                <a:solidFill>
                  <a:srgbClr val="000000"/>
                </a:solidFill>
                <a:cs typeface="Times New Roman" pitchFamily="18" charset="0"/>
              </a:rPr>
              <a:t>Практический аспект 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включает в себя работу с родителями по решению конкретных проблем ребенка, используя имеющиеся на сегодняшний день научные знания, методы, психологические закономерности. Изучение проблем ребенка  во взаимоотношениях со школой может стать допол­нительным поводом для самоосознания и личност­ного роста родителей, развития самоконтроля, рефлексии и др., и в целом способствовать укреп­лению сотрудничества с образовательным учреж­дением.</a:t>
            </a:r>
            <a:endParaRPr lang="ru-RU" smtClean="0"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Важно:</a:t>
            </a:r>
            <a:r>
              <a:rPr lang="ru-RU" dirty="0" smtClean="0"/>
              <a:t> Службы примирения;</a:t>
            </a:r>
          </a:p>
          <a:p>
            <a:r>
              <a:rPr lang="ru-RU" dirty="0" smtClean="0"/>
              <a:t>Ассоциация родителей;</a:t>
            </a:r>
          </a:p>
          <a:p>
            <a:r>
              <a:rPr lang="ru-RU" dirty="0" smtClean="0"/>
              <a:t>Родительские патрули;</a:t>
            </a:r>
          </a:p>
          <a:p>
            <a:r>
              <a:rPr lang="ru-RU" dirty="0" smtClean="0"/>
              <a:t>Участие</a:t>
            </a:r>
            <a:r>
              <a:rPr lang="ru-RU" baseline="0" dirty="0" smtClean="0"/>
              <a:t> в ГОУ.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Приоритетным   в   диапазоне   педагогических   умений становятся умения диалогового взаимодействия, которые предполагают: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6DA0-B61E-4D81-8433-63CC67F2AA5B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копии документов, подтверждающие работу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кл.рук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обучающимся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комплектуются в отдельную папку и предоставляются в администрацию школы  для принятия решения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10AF2-C3BE-48E8-9466-AF0E4F080B31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Раздел 1 и 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chinskayagk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-114657"/>
            <a:ext cx="6858000" cy="3170099"/>
          </a:xfrm>
        </p:spPr>
        <p:txBody>
          <a:bodyPr/>
          <a:lstStyle/>
          <a:p>
            <a:r>
              <a:rPr lang="ru-RU" b="1" i="1" dirty="0" smtClean="0"/>
              <a:t>Коммуникативная компетентность как профессиональная ценность современного педагога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4653717"/>
            <a:ext cx="87484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Кучинская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Галина Константиновна,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кафедрой стратегического менеджмента в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образовании ТОГИРРО,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к.п.н.,доцент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; </a:t>
            </a:r>
          </a:p>
          <a:p>
            <a:pPr algn="r">
              <a:spcBef>
                <a:spcPct val="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kuchinskayagk@mail.ru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8-932-475-34-99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50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проведения работы по предупреждению и преодолению трудностей деформации межличностного общения в образовательной среде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 anchor="ctr">
            <a:normAutofit fontScale="62500" lnSpcReduction="2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b="1" i="1" dirty="0" smtClean="0"/>
              <a:t> 1. Изменение подходов к воспитанию школьника: </a:t>
            </a:r>
            <a:endParaRPr lang="ru-RU" b="1" dirty="0" smtClean="0"/>
          </a:p>
          <a:p>
            <a:pPr marL="0" indent="0" eaLnBrk="1" hangingPunct="1"/>
            <a:r>
              <a:rPr lang="ru-RU" dirty="0" smtClean="0"/>
              <a:t> повышение психолого-педагогический грамотности педагогов, культуры взаимоотношений;</a:t>
            </a:r>
          </a:p>
          <a:p>
            <a:pPr marL="0" indent="0" eaLnBrk="1" hangingPunct="1"/>
            <a:r>
              <a:rPr lang="ru-RU" dirty="0" smtClean="0"/>
              <a:t> создание воспитывающих ситуаций на уроке.</a:t>
            </a:r>
          </a:p>
          <a:p>
            <a:pPr marL="0" indent="0" algn="just">
              <a:buNone/>
            </a:pPr>
            <a:r>
              <a:rPr lang="ru-RU" b="1" i="1" dirty="0" smtClean="0"/>
              <a:t>2. Совершенствование воспитательно-образовательной работы с классом (группой): </a:t>
            </a:r>
            <a:endParaRPr lang="ru-RU" b="1" dirty="0" smtClean="0"/>
          </a:p>
          <a:p>
            <a:pPr marL="0" indent="0" algn="just"/>
            <a:r>
              <a:rPr lang="ru-RU" dirty="0" smtClean="0"/>
              <a:t> коррекция отношения педагога к ребенку, рекомендация методов работы с ним, снятие психологических перегрузок;</a:t>
            </a:r>
          </a:p>
          <a:p>
            <a:pPr marL="0" indent="0" algn="just"/>
            <a:r>
              <a:rPr lang="ru-RU" dirty="0" smtClean="0"/>
              <a:t> </a:t>
            </a:r>
            <a:r>
              <a:rPr lang="ru-RU" dirty="0" err="1" smtClean="0"/>
              <a:t>гуманизация</a:t>
            </a:r>
            <a:r>
              <a:rPr lang="ru-RU" dirty="0" smtClean="0"/>
              <a:t> межличностных отношений в детском коллективе, создание благоприятного психологического микроклимата в классе, способствующего эмоциональному комфорту всех детей;</a:t>
            </a:r>
          </a:p>
          <a:p>
            <a:pPr marL="0" indent="0" algn="just"/>
            <a:r>
              <a:rPr lang="ru-RU" dirty="0" smtClean="0"/>
              <a:t> взаимодействие педагогов и родителей в педагогическом процессе.</a:t>
            </a:r>
          </a:p>
          <a:p>
            <a:pPr marL="0" indent="0" algn="just">
              <a:buNone/>
            </a:pPr>
            <a:r>
              <a:rPr lang="ru-RU" b="1" i="1" dirty="0" smtClean="0"/>
              <a:t> 3. Помощь ребенку в личностном росте: </a:t>
            </a:r>
            <a:endParaRPr lang="ru-RU" b="1" dirty="0" smtClean="0"/>
          </a:p>
          <a:p>
            <a:pPr marL="0" indent="0" algn="just"/>
            <a:r>
              <a:rPr lang="ru-RU" dirty="0" smtClean="0"/>
              <a:t> организация психологического обследования ребенка и оказание ему необходимой психологической помощи;</a:t>
            </a:r>
          </a:p>
          <a:p>
            <a:pPr marL="0" indent="0" algn="just"/>
            <a:r>
              <a:rPr lang="ru-RU" dirty="0" smtClean="0"/>
              <a:t> индивидуальная работа по сглаживанию недостатков интеллектуальной, нравственной, эмоционально-волевой сфер;</a:t>
            </a:r>
          </a:p>
          <a:p>
            <a:pPr marL="0" indent="0" algn="just"/>
            <a:r>
              <a:rPr lang="ru-RU" dirty="0" smtClean="0"/>
              <a:t> включение подростка в активную деятельность на основе использования его положительных интересов и склонностей;</a:t>
            </a:r>
          </a:p>
          <a:p>
            <a:pPr marL="0" indent="0" algn="just"/>
            <a:r>
              <a:rPr lang="ru-RU" dirty="0" smtClean="0"/>
              <a:t> преодоление </a:t>
            </a:r>
            <a:r>
              <a:rPr lang="ru-RU" dirty="0" err="1" smtClean="0"/>
              <a:t>демотивированности</a:t>
            </a:r>
            <a:r>
              <a:rPr lang="ru-RU" dirty="0" smtClean="0"/>
              <a:t>, негативной мотивации учения;</a:t>
            </a:r>
          </a:p>
          <a:p>
            <a:pPr marL="0" indent="0" algn="just"/>
            <a:r>
              <a:rPr lang="ru-RU" dirty="0" smtClean="0"/>
              <a:t> организация успеха ребенка в условии школьной программы;</a:t>
            </a:r>
          </a:p>
          <a:p>
            <a:pPr marL="0" indent="0" algn="just"/>
            <a:r>
              <a:rPr lang="ru-RU" dirty="0" smtClean="0"/>
              <a:t> руководство общением ребенка со сверстниками на основе опоры на положительные качества личности</a:t>
            </a:r>
            <a:endParaRPr lang="ru-RU" b="1" dirty="0" smtClean="0"/>
          </a:p>
          <a:p>
            <a:pPr marL="0" indent="0" algn="just"/>
            <a:endParaRPr lang="ru-RU" dirty="0" smtClean="0"/>
          </a:p>
          <a:p>
            <a:pPr marL="0" indent="0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611188" y="5876925"/>
            <a:ext cx="8245475" cy="7207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3200" smtClean="0"/>
              <a:t>Стивен Кови</a:t>
            </a:r>
            <a:br>
              <a:rPr lang="ru-RU" sz="3200" smtClean="0"/>
            </a:br>
            <a:r>
              <a:rPr lang="ru-RU" sz="3200" smtClean="0"/>
              <a:t>«Семь навыков высокоэффективных людей»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713" y="4503738"/>
            <a:ext cx="6480175" cy="57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400">
                <a:solidFill>
                  <a:srgbClr val="000000"/>
                </a:solidFill>
              </a:rPr>
              <a:t>Будь проактивным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1650" y="3352800"/>
            <a:ext cx="6480175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400">
                <a:solidFill>
                  <a:srgbClr val="000000"/>
                </a:solidFill>
              </a:rPr>
              <a:t>Сначала делайте то,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что необходимо делать сначала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713" y="3929063"/>
            <a:ext cx="6480175" cy="574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400">
                <a:solidFill>
                  <a:srgbClr val="000000"/>
                </a:solidFill>
              </a:rPr>
              <a:t>Начинайте представлять конечную цель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9863" y="5080000"/>
            <a:ext cx="7092950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3600" b="1">
                <a:solidFill>
                  <a:srgbClr val="000000"/>
                </a:solidFill>
              </a:rPr>
              <a:t>ЗАВИСИМОСТЬ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4938" y="476250"/>
            <a:ext cx="7145337" cy="574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3600" b="1">
                <a:solidFill>
                  <a:srgbClr val="000000"/>
                </a:solidFill>
              </a:rPr>
              <a:t>ВЗАИМОЗАВИСИМОСТЬ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39863" y="2776538"/>
            <a:ext cx="7092950" cy="57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3600" b="1">
                <a:solidFill>
                  <a:srgbClr val="000000"/>
                </a:solidFill>
              </a:rPr>
              <a:t>НЕЗАВИСИМОСТЬ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713" y="2209800"/>
            <a:ext cx="6480175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400">
                <a:solidFill>
                  <a:srgbClr val="000000"/>
                </a:solidFill>
              </a:rPr>
              <a:t>Думайте в духе «выиграл / выиграл»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3713" y="1633538"/>
            <a:ext cx="6480175" cy="57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400">
                <a:solidFill>
                  <a:srgbClr val="000000"/>
                </a:solidFill>
              </a:rPr>
              <a:t>Сначала стремитесь понять,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а потом быть понятым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63713" y="1052513"/>
            <a:ext cx="6480175" cy="57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ru-RU" sz="2400">
                <a:solidFill>
                  <a:srgbClr val="000000"/>
                </a:solidFill>
              </a:rPr>
              <a:t>Достигайте синергии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611188" y="476250"/>
            <a:ext cx="576262" cy="5180013"/>
          </a:xfrm>
          <a:prstGeom prst="upArrow">
            <a:avLst>
              <a:gd name="adj1" fmla="val 50000"/>
              <a:gd name="adj2" fmla="val 1709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846640" cy="2691730"/>
          </a:xfrm>
        </p:spPr>
        <p:txBody>
          <a:bodyPr>
            <a:normAutofit/>
          </a:bodyPr>
          <a:lstStyle/>
          <a:p>
            <a:pPr lvl="0"/>
            <a:r>
              <a:rPr lang="ru-RU" sz="6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152041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Стратегии и тактики речевого общения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"/>
            <a:ext cx="8686800" cy="980728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Вербальные средства (речевые)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50825" y="1295400"/>
            <a:ext cx="84423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/>
              <a:t>Слово – величайший владыка: видом малое и незаметное, а дела творит чудесные – может страх прекратить и печаль отвратить, вызвать радость, усилить жалость.</a:t>
            </a:r>
          </a:p>
          <a:p>
            <a:pPr indent="449263" algn="ctr"/>
            <a:r>
              <a:rPr lang="ru-RU" sz="2400"/>
              <a:t>Слово имеет силу так действовать на состояние души, как состав лекарств действует на тело. Подобно тому, как разные лекарства изгоняют разные соки из тела, причем одни пресекают болезнь, а другие – жизнь, так и речи – одни повергают слушателей в печаль, другие услаждают, третьи пугают, четвертые вселяют в них смелость, пятые же неким злым убеждением отравляют и обвораживают душу.</a:t>
            </a:r>
          </a:p>
          <a:p>
            <a:pPr indent="449263" algn="ctr"/>
            <a:r>
              <a:rPr lang="ru-RU" sz="2400"/>
              <a:t>                                                                                                  (Горгий)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"/>
            <a:ext cx="8893175" cy="616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Группы невербальных средств общения: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97001"/>
          <a:ext cx="9144000" cy="456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10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Фонационные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Кинетические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Проксемические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17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Фонационные(от  фр.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phonation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–произнесение) -интонация,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темпоритм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тембр, фразовое ударение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Кинетические (от греч.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Kinetikos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движение) средства – мимика, жестикуляция, пантомимика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Проксемические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(от лат.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proximus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– ближайший) – расположение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коммуникантов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отношению друг к другу, дистанции между людьми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23528" y="2159137"/>
            <a:ext cx="8820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400" dirty="0"/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 не только слушают речь, но и видят, чувствуют ее. Слова, не вызывающие образа, утомляют слушателя. На пути к тому, чтобы речь оказала воздействие на человека,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лежат три задачи: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пленить, доказать,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убедить.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Р.Гаррис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23528" y="633413"/>
            <a:ext cx="8820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Взаимосвязь вербальных и невербальных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общении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 Доверия.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9127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192688" cy="328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Стратегия эффективной коммуникации.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4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795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600" b="1" u="sng" dirty="0">
                          <a:latin typeface="Arial"/>
                          <a:ea typeface="Calibri"/>
                          <a:cs typeface="Times New Roman"/>
                        </a:rPr>
                        <a:t>ТЕЛО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Поза.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Движения.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Мимика.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u="sng">
                          <a:latin typeface="Arial"/>
                          <a:ea typeface="Calibri"/>
                          <a:cs typeface="Times New Roman"/>
                        </a:rPr>
                        <a:t>РИТМ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Дыхание.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Ритмические движения.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Моргание.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</a:tr>
              <a:tr h="1545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u="sng">
                          <a:latin typeface="Arial"/>
                          <a:ea typeface="Calibri"/>
                          <a:cs typeface="Times New Roman"/>
                        </a:rPr>
                        <a:t>ГОЛОС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Тембр.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Интонации.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Arial"/>
                          <a:ea typeface="Calibri"/>
                          <a:cs typeface="Times New Roman"/>
                        </a:rPr>
                        <a:t>Высота голоса.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u="sng" dirty="0">
                          <a:latin typeface="Arial"/>
                          <a:ea typeface="Calibri"/>
                          <a:cs typeface="Times New Roman"/>
                        </a:rPr>
                        <a:t>РЕЧЬ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Предикаты.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Время.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Arial"/>
                          <a:ea typeface="Calibri"/>
                          <a:cs typeface="Times New Roman"/>
                        </a:rPr>
                        <a:t>Врата Сортировки.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85" marR="4508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62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Диагностика сенсорных предпочтений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Инструкция.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Оцените свои сенсорные предпочтения по 9-балльной шкале.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Визуальные предпочтения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кого из ваших друзей или родственников самые длинные волосы?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Вспомните лицо своего школьного учителя.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 полоски на шкуре тигра.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Вспомните цвет входной двери в том доме, где вы живете.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 своего любимого телевизионного ведущего на вашей кухне.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 самую большую книгу из своей домашней библиотеки.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Аудиальные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предпочтения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Вспомните свою любимую мелодию.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Попробуйте услышать в своем воображении звон церковных колоколов.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кого из ваших друзей самый тихий голос?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Вспомните голос своего детского друга.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себе, как звучал бы ваш голос под водой.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Постарайтесь в воображении услышать шум морского прибоя.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Кинестетические предпочтения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Попробуйте представить, что вы окунаете левую ногу в холодную воду.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себе, что вы держите в руках гладкий бумажный стаканчик.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себе, что вы пихаете ногой кошку или собаку.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себе, что вы надели на ноги мокрые носки.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себе, что вы прыгаете с высокой стены.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Представьте себе, что вы катите по дороге колесо от машины.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Оценка результата.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Посчитайте количество баллов в каждой части теста.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Интерпретация результата.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большое количество баллов свидетельствует о более выраженном предпочтении модальности.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1 – визуальные предпочтения (зрение)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2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предпочтения (слух)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3 – кинестетические предпочтения (обоняние, осязание, вкус)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734050"/>
            <a:ext cx="91440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4925" y="1334184"/>
            <a:ext cx="9074150" cy="310854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Анализ причин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деформации взаимоотношений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образовательной среде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пути решения проблемы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</a:rPr>
            </a:br>
            <a:endParaRPr lang="ru-RU" sz="28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Краткая характеристика обучающихся и преподавателей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 различной ведущей модальностью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124745"/>
          <a:ext cx="9143998" cy="532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1624181"/>
                <a:gridCol w="2400266"/>
                <a:gridCol w="2528281"/>
                <a:gridCol w="2123727"/>
              </a:tblGrid>
              <a:tr h="216023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b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Признаки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b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Визуальный тип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b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Аудиальный тип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b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Кинестетический тип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4812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Жесты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уровне плеч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уровне груди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уровне живота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683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Дыхание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Верхнее (ключичное)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Среднее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(межреберное)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Нижнее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(диафрагменное)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0827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Голос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961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Положение глаз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Вверх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собой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Вниз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683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Ключевые слова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Смотреть,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представлять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Слушать, говорить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Чувствовать,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ощущать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35244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Условия для высокой работоспособности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Хорошее освещение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Тишина в классе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Комфортное состояние тела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325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Общение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Зрительный контакт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Слуховой контакт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Телесный контакт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683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рабочего места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Вертикальная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Горизонтальная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Несколько рабочих мест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35244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Подарки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Зрительное восприятие: </a:t>
                      </a: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банты, шары, блестки и т.д.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Слуховое восприятие: </a:t>
                      </a: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аудиодиски, плеер и т.д.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Телесное восприятие: </a:t>
                      </a: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парфюм, торты, конфеты, мягкие игрушки и т.д.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683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Внешний вид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Тщательное сочетание стиля, цвета, текстуры и т.д.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ориентации на внешний вид и комфорт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Комфорт, спортивный стиль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АКТИВНЫЙ СЛОВАРЬ «ВИЗУАЛА», «АУДИАЛА», «КИНЕСТЕТИКА»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16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2664296"/>
                <a:gridCol w="2520280"/>
                <a:gridCol w="248376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Используемые слова, выражения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Визуалы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«Кинестетики»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«Аудиалы»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Существительные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Видение, горизонт, перспектива, иллюзия, экран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Тяжесть, дыхание, чувства, напряжение, вес, нагрузка, удар, давление, прикосновение, движение, температура и т.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Тон, слово, крик, интонация, симфония, речь, шепот, голос, болтовня, монолог, диалог, эхо, музыка, ритм, мелодия, песня и т.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Прилагательные и причастия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Четкий, блестящий, яркий, ясный, цветной, пестрый, гигантский, большой, маленький, светящийся, открытый, закрытый, изолированный, удаленный, узкий и т.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Чувствительный, сентиментальный, ощутимый, раздраженный, душевный, невыносимый, спокойный, парализованный, крепкий, прочный, твердый, вялый, мягкий, холодный, ледяной, горячий и т.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Говорящий, глухой, немой, болтливый, шумный, молчаливый, мелодичный, неслыханный, громкий, тихий, благозвучный и т.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Глаголы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Видеть, представлять, появляться, замечать, освещать, затемнять, описывать, фокусировать, различать, казаться, иллюстрировать и т.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Касаться, трогать, поражать, давить, ощупывать, стучать, мять, брать, смягчать, сжимать, держать, ощущать, шевелиться и т.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Слушать, говорить, молчать, рычать, чавкать, кричать, шуметь, усиливать, гармонировать, звонит, звать, объявлять, опрашивать, выражать, обсуждать, излагать и т.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Словосочетания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Точка зрения, угол зрения,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быть на виду и т.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Воспользоваться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случаем, стоять на своем, чувствовать проблему и т.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Находит отзвук, звучит как, напрягать слух и т.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Выражения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Видеть в «розовых очках», «пролить свет», показать в истинном свете, на первый взгляд и т.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«Сдвигать камень», «развязать проблему», «вбивать клин», «наложить лапу», «резать подметки на ходу» и т. 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Говоря другими... словами, «задавать тон»,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«медведь на ухо наступил» и т.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67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76624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2000" b="1" kern="12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Кролик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2000" b="1" kern="12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Вини-пух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2000" b="1" kern="12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1" lang="ru-RU" sz="2000" b="1" kern="1200" dirty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Ослик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060848"/>
            <a:ext cx="2016224" cy="22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2132856"/>
            <a:ext cx="2160240" cy="22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60848"/>
            <a:ext cx="2160240" cy="22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88840"/>
            <a:ext cx="1728191" cy="23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44797"/>
            <a:ext cx="7772400" cy="1815882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 </a:t>
            </a:r>
            <a:r>
              <a:rPr lang="ru-RU" b="1" dirty="0" smtClean="0">
                <a:solidFill>
                  <a:srgbClr val="66FF33"/>
                </a:solidFill>
              </a:rPr>
              <a:t/>
            </a:r>
            <a:br>
              <a:rPr lang="ru-RU" b="1" dirty="0" smtClean="0">
                <a:solidFill>
                  <a:srgbClr val="66FF33"/>
                </a:solidFill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Типы поведения в конфликтных ситуациях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Конфликт</a:t>
            </a:r>
            <a:r>
              <a:rPr lang="ru-RU" dirty="0" smtClean="0"/>
              <a:t> 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(от лат. </a:t>
            </a:r>
            <a:r>
              <a:rPr lang="en-US" dirty="0" err="1" smtClean="0"/>
              <a:t>conflictus</a:t>
            </a:r>
            <a:r>
              <a:rPr lang="ru-RU" dirty="0" smtClean="0"/>
              <a:t> — столкновение) — это отсутствие согласия между двумя или более сторонами, которые могут быть конкретными лицами или группами.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Виды конфликтов.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Если конфликты способствуют принятию обоснованных решений и развитию взаимоотношений, то их называют </a:t>
            </a:r>
            <a:r>
              <a:rPr lang="ru-RU" i="1" smtClean="0"/>
              <a:t>конструктивными.</a:t>
            </a:r>
            <a:endParaRPr lang="ru-RU" smtClean="0"/>
          </a:p>
          <a:p>
            <a:pPr eaLnBrk="1" hangingPunct="1">
              <a:defRPr/>
            </a:pPr>
            <a:r>
              <a:rPr lang="ru-RU" smtClean="0"/>
              <a:t>Конфликты, препятствующие эффективному взаимодействию и принятию </a:t>
            </a:r>
            <a:r>
              <a:rPr lang="ru-RU" i="1" smtClean="0"/>
              <a:t>решений, </a:t>
            </a:r>
            <a:r>
              <a:rPr lang="ru-RU" smtClean="0"/>
              <a:t>называют </a:t>
            </a:r>
            <a:r>
              <a:rPr lang="ru-RU" i="1" smtClean="0"/>
              <a:t>деструктивными.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2" y="116632"/>
            <a:ext cx="8662863" cy="5982543"/>
          </a:xfrm>
        </p:spPr>
        <p:txBody>
          <a:bodyPr/>
          <a:lstStyle/>
          <a:p>
            <a:pPr>
              <a:defRPr/>
            </a:pPr>
            <a:endParaRPr lang="ru-RU" b="1" i="1" dirty="0" smtClean="0">
              <a:solidFill>
                <a:schemeClr val="accent2"/>
              </a:solidFill>
            </a:endParaRPr>
          </a:p>
          <a:p>
            <a:pPr>
              <a:buNone/>
              <a:defRPr/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Главную роль в возникновении конфликтов играют так называемые </a:t>
            </a:r>
            <a:r>
              <a:rPr lang="ru-RU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конфликтогены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Конфликтогены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слова, действия (или бездействие), могущие привести к конфликту.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Эскалация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конфликтогенов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состоит  в следующем: 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конфликтоген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наш адрес мы стараемся ответить более сильным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конфликтогеном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часто максимально сильным среди всех возможных.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Формула конфликта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Конфликтная ситуация + Инцидент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7016" y="0"/>
            <a:ext cx="8856984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Выступая портив другого мнения, 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знать, когда нужно, а когда не нужно отстаивать свою точку зрения;</a:t>
            </a:r>
          </a:p>
          <a:p>
            <a:pPr eaLnBrk="1" hangingPunct="1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знать, какие вопросы можно обсуждать, а какие – нет;</a:t>
            </a:r>
          </a:p>
          <a:p>
            <a:pPr eaLnBrk="1" hangingPunct="1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знать, как возражать, не вызывая раздражения, как доказывать свое мнение и не быть неприятным при этом для своего оппонента.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Разрешить конфликт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значит устранить конфликтную ситуацию и исчерпать инцидент. Понятно, что первое сделать сложнее, но и более важно. К сожалению, на практике в большинстве случаев дело ограничивается лишь исчерпанием инцидента.</a:t>
            </a:r>
          </a:p>
          <a:p>
            <a:pPr>
              <a:buNone/>
            </a:pP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Правила разрешения конфликта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Конфликтная ситуация — это то, что надо устранить.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Конфликтная ситуация всегда возникает раньше конфликта. Конфликт же возникает одновременно с инцидентом. Таким образом, конфликтная ситуация предшествует и конфликту, и инциденту.</a:t>
            </a: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Формулировка должна подсказывать, что делать.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Задавайте вопрос "Почему?" до тех пор, пока не докопаетесь до первопричины, из которой проистекают другие. Если вспомнить аналогию с сорняком, то это означает: не вырывайте часть корня, оставшаяся часть все равно воспроизведет сорняк. </a:t>
            </a: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Сформулируйте конфликтную ситуацию своими словами, по возможности не повторяя слов из описания конфликта. Дело в том, что в рассказе о конфликте обычно много говорится о видимых сторонах конфликта, т.е. о самом конфликте и об инциденте. К пониманию конфликтной ситуации мы приходим после некоторых умозаключений и обобщения разнородных составляющих. Так и появляются в ее формулировке слова, которых не было в первоначальном описании.</a:t>
            </a: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формулировке обойдитесь минимумом слов. И все-таки нужно помнить, что конфликты могут обладать не только разрушительной, но и созидательной силой, когда их разрешение ведет к улучшению условий труда, технологий, управленческих отношений.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741368"/>
          </a:xfrm>
          <a:noFill/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 перелицовки:</a:t>
            </a:r>
          </a:p>
          <a:p>
            <a:pPr>
              <a:buNone/>
            </a:pPr>
            <a:r>
              <a:rPr lang="ru-RU" i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Постепенное подведение партнера к противоположным</a:t>
            </a:r>
          </a:p>
          <a:p>
            <a:pPr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выводам путем поэтапного прослеживания процедуры</a:t>
            </a:r>
          </a:p>
          <a:p>
            <a:pPr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решения проблемы вместе с ним.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 «Салями»: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Постепенное подведение партнера к полному согласию с Вами путем получения от него согласия сначала в главном, а затем в необходимых для полного согласия частностях.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 расчленения: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Разделение аргументов партнера на неверные, сомнительные и ошибочные с последующим доказательством несостоятельности его общей позиции.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 положительных ответов</a:t>
            </a:r>
          </a:p>
          <a:p>
            <a:pPr>
              <a:buNone/>
            </a:pPr>
            <a:r>
              <a:rPr lang="ru-RU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 разговор с партнером строится таким образом, чтобы он на Ваши первые вопросы отвечал: «Да... Да...» В последующем ему будет намного проще соглашаться с Вами и по более существенным вопросам.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 классической риторики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Соглашаясь с высказыванием партнера, Вы внезапно опровергаете все его доказательства с помощью одного сильного аргумента. Этот метод особенно хорошо, если партнер слишком агрессивен.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замедления темпа</a:t>
            </a:r>
          </a:p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Умышленное замедление проговаривание вслух наиболее слабых мест в аргументации партнера.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Деформация взаимоотношений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852988"/>
          </a:xfrm>
        </p:spPr>
        <p:txBody>
          <a:bodyPr anchor="ctr"/>
          <a:lstStyle/>
          <a:p>
            <a:pPr marL="0" indent="0"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mtClean="0"/>
              <a:t>- изменение личного контакта сторон взаимоотношений, следствием которого являются изменения в их деятельности, поведении, взглядах и установках; системах взаимообусловленных действий, в которых поведение каждого из участников выступает как стимул и как реакция на поведение других. Все изменения носят негативный характер и затрудняют взаимодействие в системе отношений.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20713"/>
            <a:ext cx="8202613" cy="1143000"/>
          </a:xfrm>
        </p:spPr>
        <p:txBody>
          <a:bodyPr/>
          <a:lstStyle/>
          <a:p>
            <a:r>
              <a:rPr lang="ru-RU" sz="3200">
                <a:solidFill>
                  <a:srgbClr val="FF0000"/>
                </a:solidFill>
              </a:rPr>
              <a:t>Способы регулирования конфликтов и поведенческих стратегий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3600" b="1"/>
              <a:t>Соревнование (конкуренция) – «Акула»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3600" b="1"/>
              <a:t>Приспособление – «Медвежонок»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3600" b="1"/>
              <a:t>Компромисс – «Лиса»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3600" b="1"/>
              <a:t>Избегание – «Черепаха»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3600" b="1"/>
              <a:t>Сотрудничество – «Сова»</a:t>
            </a:r>
          </a:p>
          <a:p>
            <a:pPr>
              <a:buFont typeface="Wingdings" pitchFamily="2" charset="2"/>
              <a:buNone/>
            </a:pPr>
            <a:endParaRPr lang="ru-RU" sz="3600" b="1"/>
          </a:p>
          <a:p>
            <a:pPr>
              <a:buFont typeface="Wingdings" pitchFamily="2" charset="2"/>
              <a:buNone/>
            </a:pPr>
            <a:endParaRPr lang="ru-RU" sz="3600" b="1"/>
          </a:p>
        </p:txBody>
      </p:sp>
      <p:pic>
        <p:nvPicPr>
          <p:cNvPr id="14340" name="Picture 5" descr="AMFRI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97200"/>
            <a:ext cx="935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AMLO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365625"/>
            <a:ext cx="1201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AMSURP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0438"/>
            <a:ext cx="935038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MS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4451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AMSHA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949950"/>
            <a:ext cx="10795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174-0F9D-46E8-BDC7-D19794C9DA90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125538"/>
            <a:ext cx="8374062" cy="5256212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Заключение: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Не смотря на то, что спор является неотъемлемой частью нашей жизни, мы должны уделять ему внимание,  уметь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минимизировать возможный ущерб, причиненной этим явлением, и извлекать из него как можно большую пользу.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педагога с родителями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деятельность разных людей -      это проблема, напоминающая эффект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Вавилонской башни» 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Г. П. Щедровицкий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sov_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"/>
            <a:ext cx="14478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175125" y="1717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86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с родителями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Научно-исследовательское направление включает: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законов обучения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Проведение исследований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разработке оптимальных методов и форм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задач здесь — научное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обоснование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операциональная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разработка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психодиагностических,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психокоррекционных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психопрофилактических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развивающих программ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Прикладной аспект  предполагает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психологических  знаний родителями, которые в содружестве с психологом изучают психологические закономерности развития ребенка, участвуют в решении его проблем в образовательном учреждении.</a:t>
            </a: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аспект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включает в себя работу с родителями по решению конкретных проблем ребенка, используя имеющиеся на сегодняшний день научные знания, методы, психологические закономерности. </a:t>
            </a:r>
          </a:p>
          <a:p>
            <a:pPr>
              <a:defRPr/>
            </a:pP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Предпосылки организации работы с родителями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 со  стороны  руководства  (предполагает  правильную  аргументацию  необходимости);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мотивация родителей (необходимы аргументы для соответствующих действий;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умение   вовлечь   в   работу   родителей   для достижения согласованных   целей   (через организацию обсуждения и планирование);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сотрудничество с педагогами (позволяет снять возможную напряженность);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хороший  контакт  и  эффективное  взаимодействие с родителями (через создание доверительной  рабочей  обстановки,  устраняющей неопределенность и неуверенность в отношениях).</a:t>
            </a: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814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влияющие на эффективность взаимодействия педагога и родителей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Позитивные факторы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высокий уровень развития коммуникативных навыков педагога;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вера в необходимость совместных действий;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восприятие ошибок воспитания как возможностей для развития;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учет интересов и запросов родителей;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ориентация на профилактическую работу;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единство в подходах к работе с семьями воспитанников, педагогов, администрации и педагога;</a:t>
            </a:r>
          </a:p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широкого спектра методов работы с родителями.</a:t>
            </a:r>
          </a:p>
          <a:p>
            <a:pPr>
              <a:spcBef>
                <a:spcPct val="30000"/>
              </a:spcBef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Негативные факторы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неясность для родителей целей и установок образовательной организации;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неясность для родителей целей и особенностей деятельности педагога;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ожидание быстрого и легкодостижимого результата со стороны родителей;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несистематичность организации работы с родителями;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отрыв деятельности образовательной организации от запросов родителей;</a:t>
            </a:r>
          </a:p>
          <a:p>
            <a:pPr>
              <a:spcBef>
                <a:spcPct val="3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приоритет стереотипов в поведении родителей, наличие личностных ограничений.</a:t>
            </a:r>
          </a:p>
          <a:p>
            <a:pPr>
              <a:spcBef>
                <a:spcPct val="3000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defRPr/>
            </a:pPr>
            <a:endParaRPr lang="ru-RU" dirty="0" smtClean="0"/>
          </a:p>
          <a:p>
            <a:pPr>
              <a:spcBef>
                <a:spcPct val="30000"/>
              </a:spcBef>
              <a:defRPr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buFontTx/>
              <a:buChar char="-"/>
              <a:defRPr/>
            </a:pPr>
            <a:endParaRPr lang="ru-RU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формы работы с родителями. </a:t>
            </a:r>
          </a:p>
          <a:p>
            <a:pPr marL="609600" indent="-609600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педагогических знаний родителей.</a:t>
            </a:r>
          </a:p>
          <a:p>
            <a:pPr marL="609600" indent="-609600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родителей 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воспитательный процесс.</a:t>
            </a:r>
          </a:p>
          <a:p>
            <a:pPr marL="609600" indent="-609600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родителей в управлении образовательной организацией.</a:t>
            </a:r>
          </a:p>
          <a:p>
            <a:pPr marL="609600" indent="-609600"/>
            <a:endParaRPr lang="ru-RU" b="1" dirty="0" smtClean="0"/>
          </a:p>
          <a:p>
            <a:pPr marL="609600" indent="-6096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взаимодействия педагогов и родителей.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Выделяют: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индивидуальные и коллективные;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традиционные и нетрадиционные.</a:t>
            </a:r>
          </a:p>
          <a:p>
            <a:pPr marL="609600" indent="-609600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радиционные формы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Коллективные: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Родительское собрание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Общешкольная конференция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Родительский лекторий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Вечер для родителей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Родительские чтения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Практикум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Заседание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«Круглый стол»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«Педагогическая гостиная»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«Устный журнал»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Тренинг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Акция «Милосердие»Акция «Книжка», «Игрушка»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Трудовой десант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Субботник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Творческий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Концерт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Вернисаж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Нетрадиционные формы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Индивидуальные: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Творческие дела.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Семейные традиции.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История моей семьи.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Талисман семьи. Гороскоп семьи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Семейная книга рекордов.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Географическая карта моей родословной.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Долгожитель» семьи ( книга, игрушка)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рождения в семье.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Праздники семьи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Семейные увлечения.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«Четыре способа обрадовать маму».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Бабушкины пироги (выражения, страшилки, игры).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Мой семейный альбом.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Известные люди семьи.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Папа может все, что угодно.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 дом театр, музей, оранжерея….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Песни (сказки) моей бабушки.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Самое ласковое мамино слово.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Мое любимое блюдо.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горжусь своим дедом!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Конкурс на самые интересные мамины нотации и нравоучения.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Диагностика эффективности деятельности классного руководителя в работе с родителями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Удовлетворены ли вы работой  сотрудничества с родителями?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Применяете ли вы новые, нетрадиционные формы работы с родителями?(укажите какие)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Какое направление в    сотрудничестве с родителями    наиболее эффективно?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познавательное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спортивно – оздоровительное</a:t>
            </a:r>
          </a:p>
          <a:p>
            <a:pPr eaLnBrk="1" hangingPunct="1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патриотическое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природоохранное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трудовое-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досуговое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Каков образовательный потенциал    родителей в классе?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Какова атмосфера микроклимата,     взаимоотношений в семьях     учащихся?</a:t>
            </a:r>
          </a:p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Ваши предложения: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Стресс-менеджмент.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эмоционального интеллекта в работе педагога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Pictures\rad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1192213" cy="1590675"/>
          </a:xfrm>
          <a:prstGeom prst="rect">
            <a:avLst/>
          </a:prstGeom>
          <a:noFill/>
        </p:spPr>
      </p:pic>
      <p:pic>
        <p:nvPicPr>
          <p:cNvPr id="1028" name="Picture 4" descr="C:\Users\user\Pictures\happy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80047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4"/>
          <a:ext cx="8229600" cy="515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5212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Маска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удивления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1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Маска гнева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1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Маска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поцелуя.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1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Маска смеха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11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 Маска недовольства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pic>
        <p:nvPicPr>
          <p:cNvPr id="5" name="Рисунок 4" descr="image01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1152128" cy="9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01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01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24944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01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89040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020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797152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341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практики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выделить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следующие противоречия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1628775"/>
          <a:ext cx="8928992" cy="51125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4496"/>
                <a:gridCol w="4464496"/>
              </a:tblGrid>
              <a:tr h="9667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гуманистической 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концепции </a:t>
                      </a: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Реальная практика возникновения конфликтов, решаемых негуманистическими способами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567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Требование перехода образовательной системы на диалоговые технологии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Доминирование на практике монологических технологий, 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</a:t>
                      </a: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обучении и разрешении 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конфликтных </a:t>
                      </a: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ситуаций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3344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Требование развития личности ребенка согласно индивидуальной траектории в соответствии с ее потребностями, интересами, возможностями и путями, определенными системой образования, учреждениями и педагогами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профессиональной компетентности в определении 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этих </a:t>
                      </a: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путей развития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67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Реально существующая 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конфликтность </a:t>
                      </a: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среды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</a:t>
                      </a: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социально-психологической </a:t>
                      </a:r>
                      <a:r>
                        <a:rPr lang="ru-RU" sz="1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компетентности педагогов</a:t>
                      </a:r>
                      <a:endParaRPr lang="ru-RU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Факторы эмоционального выгорания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908726"/>
          <a:ext cx="9144000" cy="588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ru-RU" sz="1800" b="1" kern="0" dirty="0">
                          <a:solidFill>
                            <a:srgbClr val="993300"/>
                          </a:solidFill>
                          <a:latin typeface="Times New Roman"/>
                        </a:rPr>
                        <a:t>Индивидуальные факторы</a:t>
                      </a:r>
                      <a:endParaRPr lang="ru-RU" sz="1800" b="1" kern="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ru-RU" sz="1800" b="1" kern="0">
                          <a:solidFill>
                            <a:srgbClr val="993300"/>
                          </a:solidFill>
                          <a:latin typeface="Times New Roman"/>
                        </a:rPr>
                        <a:t>Организационные факторы</a:t>
                      </a:r>
                      <a:endParaRPr lang="ru-RU" sz="1800" b="1" kern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Социально-демографические: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Условия работы: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Возраст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Рабочие перегрузки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Пол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Дефицит времени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Уровень образования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3086100" algn="l"/>
                        </a:tabLs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Продолжительность рабочего    дня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Семейное положение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Содержание труда: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Стаж работы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Число клиентов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Личностные особенности: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Острота их проблем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Выносливость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Глубина контакта с клиентом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Локус контроля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Обратная связь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 Стиль сопротивления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Социально-психологические: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Самооценка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Взаимоотношения в организации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Нейротизм (тревожность)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Отношение к объекту труда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23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Экстраверсия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99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Средние значения основных характеристик выгорания у представителей различных профессиональных групп (в %)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1974"/>
                <a:gridCol w="1760196"/>
                <a:gridCol w="1520168"/>
                <a:gridCol w="1531662"/>
              </a:tblGrid>
              <a:tr h="370840">
                <a:tc>
                  <a:txBody>
                    <a:bodyPr/>
                    <a:lstStyle/>
                    <a:p>
                      <a:pPr marL="1371600"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323850" algn="l"/>
                          <a:tab pos="1371600" algn="l"/>
                          <a:tab pos="323850" algn="l"/>
                          <a:tab pos="1371600" algn="l"/>
                        </a:tabLs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/>
                        </a:rPr>
                        <a:t>Компоненты выгорания</a:t>
                      </a:r>
                      <a:endParaRPr lang="ru-RU" sz="1800" b="1" dirty="0">
                        <a:latin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Профессиональная группа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Эмоциональное состояние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Деперсона-лизация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Профессио-нальная эффектив-ность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ru-RU" sz="1800" b="1" kern="0" dirty="0">
                          <a:solidFill>
                            <a:srgbClr val="993300"/>
                          </a:solidFill>
                          <a:latin typeface="Times New Roman"/>
                        </a:rPr>
                        <a:t>Учителя школ</a:t>
                      </a:r>
                      <a:endParaRPr lang="ru-RU" sz="1800" b="1" kern="0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21,25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33,54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Преподаватели вузов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18,57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5,57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39,17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Социальные  работники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21,35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7,46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32, 75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Работники медицины (врачи и медсестры)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22,19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7,12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36,53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Работники службы психического здоровья (психологи, психотерапевты, обслуживающий персонал)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16,89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5,72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30,87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Другие профессии: (юрискон-сульты, адвокаты, офицеры полиции, офицеры службы надзора, священники, библиотекари, работники агенств)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21,42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8,11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</a:rPr>
                        <a:t>36,43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Технология коррекции межличностных взаимодействий в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педколлективе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7"/>
          <a:ext cx="9144000" cy="540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800200"/>
                <a:gridCol w="1728192"/>
                <a:gridCol w="1512168"/>
                <a:gridCol w="2627784"/>
              </a:tblGrid>
              <a:tr h="580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Предмет коррекции межличностного </a:t>
                      </a:r>
                      <a:r>
                        <a:rPr lang="ru-RU" sz="1400" dirty="0" err="1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взаимодей-ствия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Негативные свойства личности, подлежащих коррекции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Ожидаемый результат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Формы коррекции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Содержание коррекции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53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1.Взаимо-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 понимание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Конформизм;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неадекватность восприятия коллег; </a:t>
                      </a:r>
                      <a:r>
                        <a:rPr lang="ru-RU" sz="1400" dirty="0" err="1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неуравновешен-ность</a:t>
                      </a: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; неаккуратность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Раскованность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чувств; полноценное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восприятие коллег, уравновешенность,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аккуратность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Социально-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психологический тренинг;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индивидуальные беседы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Упражнения "Я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тебя помню"; "Девиз", "Грани сходства"; "Список претензий"; "Чемодан"; "Автопортрет". Игры- перевоплощения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6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2.Взаимо-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  влияние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Направленность на предмет деятельности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Направленность профессиональной деятельности 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личность ребенка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Социально-психологический тренинг;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педсовет;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индивидуальные беседы;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анализ занятий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Педсовет "Отношение педагога к детям";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Упражнения "Произнеси текст"; "Войди 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круг"; "Ролевая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игра"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53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3.Взаимные      действия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Отсутствие широких возможностей для свободного общения 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коллегами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Полноценное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профессионально-личностное общение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Подготовка 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проведение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педсоветов, МО; разработка программ, пособий; система работы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Педсовет «Межличностные отношения в педагогическом коллективе»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Совместные праздники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кружковцев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Технология коррекции межличностных взаимодействий в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педколлективе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7"/>
          <a:ext cx="9144000" cy="634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/>
                <a:gridCol w="1800200"/>
                <a:gridCol w="1656184"/>
                <a:gridCol w="1800200"/>
                <a:gridCol w="2555776"/>
              </a:tblGrid>
              <a:tr h="580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Предмет коррекции межличностного </a:t>
                      </a:r>
                      <a:r>
                        <a:rPr lang="ru-RU" sz="1200" dirty="0" err="1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взаимодей-ствия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Негативные свойства личности, подлежащих коррекции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Ожидаемый результат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Формы коррекции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Содержание коррекции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53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4.Взаимо-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  отношения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Низкая сплоченность,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инициативность, взаимопомощь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в общих делах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коллектива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Сплоченность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как отношение к общему делу; взаимопомощь;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инициативность в профессиональной деятельности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Педсоветы;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подготовка 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областным и городским мероприятиям; проблемно-деловые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игры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Деловые игры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"Кто есть кто", "Явно или тайно"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Подготовка конкурсов "Мисс танца", "Королева выпускного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бала"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47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5.Межлич-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200" dirty="0" err="1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ностное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  общение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Нетерпимость, слабоволие; неумение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выслушать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коллег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Терпимость,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настойчивость в преодолении трудностей; способность выслушать других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Социально-педагогический тренинг, школа начинающего педагога; работа дискуссионных групп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Упражнения "Контакты", "Интервью". Школа начинающего педагога: "Развитие коммуникативных умений педагога". </a:t>
                      </a:r>
                      <a:r>
                        <a:rPr lang="ru-RU" sz="1200" dirty="0" err="1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Микродискуссии</a:t>
                      </a: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"Я и моя профессия"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53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6.Совместимость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Неумение и нежелание учитывать интересы и потребности, нидивидуально-типологические особенности другого человека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Ценностно-ориентационное единство; организация досуга сотрудников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Проведение праздников; отдых; игры гармоничного развития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Игры "Круг", "Творчество", "Совместимость"; Праздники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"День педагога",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"Новогодние посиделки"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53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7.Срабаты- ваемость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Неадекватная самооценка; недостаточный уровень эрудированности и педагогического мышления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Адекватная самооценка и положительная "Я концепция"; формирование пед.мышления и эрудиции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Социально-психологический тренинг; педсоветы, самообразование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Упражнения "Кто Я", "Мои сильные стороны", "Принимаю решение", "Оценка группы". Формы повышения квалификации педагога. Итоговые педсоветы.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Показатели деятельности по созданию условий для развития педагогического творчества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8"/>
          <a:ext cx="9144000" cy="59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/>
                <a:gridCol w="3000334"/>
                <a:gridCol w="5532106"/>
              </a:tblGrid>
              <a:tr h="41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Средства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Основные показатели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7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Психологические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Число творческих групп учителей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Включенность показателей творческой индивидуальности в работу психологической службы школы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7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Поддержка творческой индивидуальности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Количество индивидуальных авторских разработок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Количество учителей  - авторов программ новых спецкурсов и факультативов, утвержденных эспертным советом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Прямое стимулирование творчества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Число изданных авторских разработок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7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4.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Стимулирование инноваций в образовательном учреждении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Число педагогов, осуществляющих поисковую и опытно-экспериментальную работу, в том числе работающих по авторским программам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Наличие критериев ориентации на </a:t>
                      </a:r>
                      <a:r>
                        <a:rPr lang="ru-RU" sz="1400" dirty="0" err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творче-скую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 индивидуальность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Количество мероприятий, ориентированные на данные критерии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7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Научное обеспечение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Число научных исследований, имеющих признаки научной новизны, проводимых педагогами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7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Методическое обеспечение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Число структурных подразделений  школы, в которых используется методические рекомендации по стимулированию проявлений творческой индивидуальности педагога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Мероприятия, стимули-рующие творческую индивидуальность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Общее число мероприятий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Совместные акции педагогов и учеников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Общее число мероприятий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7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Формирование единого образовательного прост-ранства образовательного учреждения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Число связей с учреждениями культуры, вузами </a:t>
                      </a:r>
                      <a:r>
                        <a:rPr lang="ru-RU" sz="1400" dirty="0" err="1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ссузами</a:t>
                      </a: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 и др.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" algn="l"/>
                          <a:tab pos="256540" algn="l"/>
                        </a:tabLst>
                      </a:pPr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/>
                          <a:ea typeface="Times New Roman"/>
                        </a:rPr>
                        <a:t>Число субъектов образовательного процесса, высоко оценивающих «культурное поле» школы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Показатели развития коммуникативной компетентности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637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82"/>
                <a:gridCol w="2968330"/>
                <a:gridCol w="536408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Используемые методики оценки уровня развития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Мотивационный компонент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Анкета “Мотивы трудового поведения”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Ценностно-смысловой компонент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Анкета “Оценка потребностей в развитии и саморазвитии”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516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Эмоционально-волевой компонент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определения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эмпатийных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тенденций (Л.М Митина)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Когнитивный компонент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“Коммуникативная компетентность” (авторский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Поведенческий компонент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“Оценка самоконтроля в общении” (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М.Снайдер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“Оценка уровня коммуникативных особенностей педагога” (В.Ф.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Ряховский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определения характеристики коммуникативного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компенента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педагогического стиля (А.А.Леонтьев)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Трансактный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анализ общения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ДОПОЛНИТЕЛЬНЫЙ МАТЕРИАЛ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448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обучения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КЛЮЧЕВЫЕ ФАКТОРЫ </a:t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УСПЕХА ОБУЧЕНИЯ</a:t>
            </a:r>
            <a:endParaRPr lang="en-US" sz="32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9137" name="AutoShape 49"/>
          <p:cNvSpPr>
            <a:spLocks noChangeArrowheads="1"/>
          </p:cNvSpPr>
          <p:nvPr/>
        </p:nvSpPr>
        <p:spPr bwMode="gray">
          <a:xfrm>
            <a:off x="1905000" y="5105400"/>
            <a:ext cx="4997450" cy="508000"/>
          </a:xfrm>
          <a:prstGeom prst="roundRect">
            <a:avLst>
              <a:gd name="adj" fmla="val 50000"/>
            </a:avLst>
          </a:prstGeom>
          <a:solidFill>
            <a:srgbClr val="A162D0">
              <a:alpha val="96000"/>
            </a:srgbClr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Средства обучения</a:t>
            </a:r>
            <a:endParaRPr lang="en-US" sz="2800" b="1" dirty="0">
              <a:latin typeface="+mn-lt"/>
            </a:endParaRPr>
          </a:p>
        </p:txBody>
      </p:sp>
      <p:sp>
        <p:nvSpPr>
          <p:cNvPr id="89138" name="AutoShape 50"/>
          <p:cNvSpPr>
            <a:spLocks noChangeArrowheads="1"/>
          </p:cNvSpPr>
          <p:nvPr/>
        </p:nvSpPr>
        <p:spPr bwMode="gray">
          <a:xfrm>
            <a:off x="2438400" y="4038600"/>
            <a:ext cx="4876800" cy="5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Методы обучения</a:t>
            </a:r>
            <a:endParaRPr lang="en-US" sz="2800" b="1" dirty="0">
              <a:latin typeface="+mn-lt"/>
            </a:endParaRPr>
          </a:p>
        </p:txBody>
      </p:sp>
      <p:sp>
        <p:nvSpPr>
          <p:cNvPr id="89139" name="AutoShape 51"/>
          <p:cNvSpPr>
            <a:spLocks noChangeArrowheads="1"/>
          </p:cNvSpPr>
          <p:nvPr/>
        </p:nvSpPr>
        <p:spPr bwMode="gray">
          <a:xfrm>
            <a:off x="2286000" y="2971800"/>
            <a:ext cx="5029200" cy="508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Качества педагога</a:t>
            </a:r>
            <a:endParaRPr lang="en-US" sz="2800" b="1" dirty="0">
              <a:latin typeface="+mn-lt"/>
            </a:endParaRPr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1752600" y="1828800"/>
            <a:ext cx="5549900" cy="508000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Высокая мотивация</a:t>
            </a:r>
            <a:endParaRPr lang="en-US" sz="3200" b="1" dirty="0">
              <a:latin typeface="+mn-lt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1027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028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82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9147" name="Oval 5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057400" y="3048000"/>
            <a:ext cx="381000" cy="381000"/>
            <a:chOff x="2078" y="1680"/>
            <a:chExt cx="1615" cy="1615"/>
          </a:xfrm>
        </p:grpSpPr>
        <p:sp>
          <p:nvSpPr>
            <p:cNvPr id="1027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027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89151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7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89153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7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3600" y="4038600"/>
            <a:ext cx="381000" cy="381000"/>
            <a:chOff x="2078" y="1680"/>
            <a:chExt cx="1615" cy="1615"/>
          </a:xfrm>
        </p:grpSpPr>
        <p:sp>
          <p:nvSpPr>
            <p:cNvPr id="1026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026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7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89160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72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600200" y="5105400"/>
            <a:ext cx="381000" cy="381000"/>
            <a:chOff x="2078" y="1680"/>
            <a:chExt cx="1615" cy="1615"/>
          </a:xfrm>
        </p:grpSpPr>
        <p:sp>
          <p:nvSpPr>
            <p:cNvPr id="1026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026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89165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6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89167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6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3352800"/>
            <a:ext cx="2743200" cy="1676400"/>
            <a:chOff x="4071" y="1584"/>
            <a:chExt cx="1092" cy="1097"/>
          </a:xfrm>
        </p:grpSpPr>
        <p:sp>
          <p:nvSpPr>
            <p:cNvPr id="11321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22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23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24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25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1327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328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329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330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</p:grpSp>
      </p:grpSp>
      <p:sp>
        <p:nvSpPr>
          <p:cNvPr id="11267" name="Text Box 19"/>
          <p:cNvSpPr txBox="1">
            <a:spLocks noChangeArrowheads="1"/>
          </p:cNvSpPr>
          <p:nvPr/>
        </p:nvSpPr>
        <p:spPr bwMode="gray">
          <a:xfrm>
            <a:off x="1143000" y="3810000"/>
            <a:ext cx="18256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Century Schoolbook" pitchFamily="18" charset="0"/>
              </a:rPr>
              <a:t>Совместная 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  <a:latin typeface="Century Schoolbook" pitchFamily="18" charset="0"/>
              </a:rPr>
              <a:t>деятельность</a:t>
            </a:r>
            <a:endParaRPr lang="en-US" b="1">
              <a:solidFill>
                <a:srgbClr val="000000"/>
              </a:solidFill>
              <a:latin typeface="Century Schoolbook" pitchFamily="18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72200" y="1600200"/>
            <a:ext cx="2667000" cy="1439863"/>
            <a:chOff x="2789" y="1625"/>
            <a:chExt cx="907" cy="907"/>
          </a:xfrm>
        </p:grpSpPr>
        <p:sp>
          <p:nvSpPr>
            <p:cNvPr id="11311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12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13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14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15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1317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318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319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320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</p:grpSp>
      </p:grpSp>
      <p:sp>
        <p:nvSpPr>
          <p:cNvPr id="11269" name="Text Box 31"/>
          <p:cNvSpPr txBox="1">
            <a:spLocks noChangeArrowheads="1"/>
          </p:cNvSpPr>
          <p:nvPr/>
        </p:nvSpPr>
        <p:spPr bwMode="gray">
          <a:xfrm>
            <a:off x="6629400" y="1905000"/>
            <a:ext cx="173672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Century Schoolbook" pitchFamily="18" charset="0"/>
              </a:rPr>
              <a:t>Интеграция 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  <a:latin typeface="Century Schoolbook" pitchFamily="18" charset="0"/>
              </a:rPr>
              <a:t>теории 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  <a:latin typeface="Century Schoolbook" pitchFamily="18" charset="0"/>
              </a:rPr>
              <a:t>и практики</a:t>
            </a:r>
            <a:endParaRPr lang="en-US" b="1">
              <a:solidFill>
                <a:srgbClr val="000000"/>
              </a:solidFill>
              <a:latin typeface="Century Schoolbook" pitchFamily="18" charset="0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410200" y="3276600"/>
            <a:ext cx="2819400" cy="1524000"/>
            <a:chOff x="864" y="1680"/>
            <a:chExt cx="910" cy="960"/>
          </a:xfrm>
        </p:grpSpPr>
        <p:sp>
          <p:nvSpPr>
            <p:cNvPr id="11301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2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3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4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5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6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7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8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9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10" name="Text Box 42"/>
            <p:cNvSpPr txBox="1">
              <a:spLocks noChangeArrowheads="1"/>
            </p:cNvSpPr>
            <p:nvPr/>
          </p:nvSpPr>
          <p:spPr bwMode="gray">
            <a:xfrm>
              <a:off x="913" y="1968"/>
              <a:ext cx="85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rgbClr val="000000"/>
                  </a:solidFill>
                  <a:latin typeface="Century Schoolbook" pitchFamily="18" charset="0"/>
                </a:rPr>
                <a:t>Индивидуальный</a:t>
              </a:r>
            </a:p>
            <a:p>
              <a:pPr algn="ctr" eaLnBrk="0" hangingPunct="0"/>
              <a:r>
                <a:rPr lang="ru-RU" b="1">
                  <a:solidFill>
                    <a:srgbClr val="000000"/>
                  </a:solidFill>
                  <a:latin typeface="Century Schoolbook" pitchFamily="18" charset="0"/>
                </a:rPr>
                <a:t> подход</a:t>
              </a:r>
              <a:endParaRPr lang="en-US" b="1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52400" y="1600200"/>
            <a:ext cx="2590800" cy="1524000"/>
            <a:chOff x="884" y="2523"/>
            <a:chExt cx="862" cy="862"/>
          </a:xfrm>
        </p:grpSpPr>
        <p:sp>
          <p:nvSpPr>
            <p:cNvPr id="11292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293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294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295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296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297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298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299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300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</p:grpSp>
      <p:sp>
        <p:nvSpPr>
          <p:cNvPr id="11272" name="Text Box 53"/>
          <p:cNvSpPr txBox="1">
            <a:spLocks noChangeArrowheads="1"/>
          </p:cNvSpPr>
          <p:nvPr/>
        </p:nvSpPr>
        <p:spPr bwMode="gray">
          <a:xfrm>
            <a:off x="685800" y="2057400"/>
            <a:ext cx="16097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Century Schoolbook" pitchFamily="18" charset="0"/>
              </a:rPr>
              <a:t>Активность</a:t>
            </a:r>
            <a:endParaRPr lang="en-US" b="1">
              <a:solidFill>
                <a:srgbClr val="000000"/>
              </a:solidFill>
              <a:latin typeface="Century Schoolbook" pitchFamily="18" charset="0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3200400" y="4800600"/>
            <a:ext cx="2590800" cy="1439863"/>
            <a:chOff x="1685" y="3125"/>
            <a:chExt cx="907" cy="907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11282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283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284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285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sp>
            <p:nvSpPr>
              <p:cNvPr id="11286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entury Schoolbook" pitchFamily="18" charset="0"/>
                </a:endParaRPr>
              </a:p>
            </p:txBody>
          </p:sp>
          <p:grpSp>
            <p:nvGrpSpPr>
              <p:cNvPr id="10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1288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Century Schoolbook" pitchFamily="18" charset="0"/>
                  </a:endParaRPr>
                </a:p>
              </p:txBody>
            </p:sp>
            <p:sp>
              <p:nvSpPr>
                <p:cNvPr id="11289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Century Schoolbook" pitchFamily="18" charset="0"/>
                  </a:endParaRPr>
                </a:p>
              </p:txBody>
            </p:sp>
            <p:sp>
              <p:nvSpPr>
                <p:cNvPr id="11290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Century Schoolbook" pitchFamily="18" charset="0"/>
                  </a:endParaRPr>
                </a:p>
              </p:txBody>
            </p:sp>
            <p:sp>
              <p:nvSpPr>
                <p:cNvPr id="11291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Century Schoolbook" pitchFamily="18" charset="0"/>
                  </a:endParaRPr>
                </a:p>
              </p:txBody>
            </p:sp>
          </p:grpSp>
        </p:grpSp>
        <p:sp>
          <p:nvSpPr>
            <p:cNvPr id="11281" name="Text Box 66"/>
            <p:cNvSpPr txBox="1">
              <a:spLocks noChangeArrowheads="1"/>
            </p:cNvSpPr>
            <p:nvPr/>
          </p:nvSpPr>
          <p:spPr bwMode="gray">
            <a:xfrm>
              <a:off x="1792" y="3461"/>
              <a:ext cx="66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rgbClr val="000000"/>
                  </a:solidFill>
                  <a:latin typeface="Century Schoolbook" pitchFamily="18" charset="0"/>
                </a:rPr>
                <a:t>Осознанность</a:t>
              </a:r>
              <a:endParaRPr lang="en-US" b="1">
                <a:solidFill>
                  <a:srgbClr val="000000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70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none" dirty="0" smtClean="0">
                <a:ln/>
                <a:solidFill>
                  <a:schemeClr val="accent3"/>
                </a:solidFill>
              </a:rPr>
              <a:t>СОВРЕМЕННЫЕ </a:t>
            </a:r>
            <a:br>
              <a:rPr lang="ru-RU" sz="2800" b="1" cap="none" dirty="0" smtClean="0">
                <a:ln/>
                <a:solidFill>
                  <a:schemeClr val="accent3"/>
                </a:solidFill>
              </a:rPr>
            </a:br>
            <a:r>
              <a:rPr lang="ru-RU" sz="2800" b="1" cap="none" dirty="0" smtClean="0">
                <a:ln/>
                <a:solidFill>
                  <a:schemeClr val="accent3"/>
                </a:solidFill>
              </a:rPr>
              <a:t>ПРИНЦИПЫ ОБУЧЕНИЯ</a:t>
            </a:r>
            <a:endParaRPr lang="ru-RU" sz="28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 rot="3497381">
            <a:off x="3045619" y="1415257"/>
            <a:ext cx="304800" cy="976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994021">
            <a:off x="3322638" y="1995488"/>
            <a:ext cx="304800" cy="151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>
            <a:off x="4267200" y="2286000"/>
            <a:ext cx="3048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 rot="19331379">
            <a:off x="5233988" y="1839913"/>
            <a:ext cx="304800" cy="1516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 rot="18026318">
            <a:off x="5565776" y="1377950"/>
            <a:ext cx="304800" cy="911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19475" y="1916113"/>
            <a:ext cx="2347913" cy="14414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611718">
            <a:off x="161925" y="1162050"/>
            <a:ext cx="3271838" cy="2571750"/>
          </a:xfrm>
          <a:prstGeom prst="rightArrow">
            <a:avLst>
              <a:gd name="adj1" fmla="val 73516"/>
              <a:gd name="adj2" fmla="val 370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070706" flipH="1">
            <a:off x="5745163" y="1157288"/>
            <a:ext cx="3238500" cy="2455862"/>
          </a:xfrm>
          <a:prstGeom prst="rightArrow">
            <a:avLst>
              <a:gd name="adj1" fmla="val 74692"/>
              <a:gd name="adj2" fmla="val 384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 flipH="1">
            <a:off x="3282157" y="3134519"/>
            <a:ext cx="2722562" cy="3168650"/>
          </a:xfrm>
          <a:prstGeom prst="rightArrow">
            <a:avLst>
              <a:gd name="adj1" fmla="val 77043"/>
              <a:gd name="adj2" fmla="val 343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475" y="2205038"/>
            <a:ext cx="2347913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Деформация отношений</a:t>
            </a:r>
          </a:p>
        </p:txBody>
      </p:sp>
      <p:sp>
        <p:nvSpPr>
          <p:cNvPr id="9" name="Прямоугольник 8"/>
          <p:cNvSpPr/>
          <p:nvPr/>
        </p:nvSpPr>
        <p:spPr>
          <a:xfrm rot="601736">
            <a:off x="642938" y="998538"/>
            <a:ext cx="1892300" cy="404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Педагоги</a:t>
            </a:r>
          </a:p>
        </p:txBody>
      </p:sp>
      <p:sp>
        <p:nvSpPr>
          <p:cNvPr id="10" name="Прямоугольник 9"/>
          <p:cNvSpPr/>
          <p:nvPr/>
        </p:nvSpPr>
        <p:spPr>
          <a:xfrm rot="21058564">
            <a:off x="6516688" y="1001713"/>
            <a:ext cx="2141537" cy="404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Родители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8400" y="6121400"/>
            <a:ext cx="1727200" cy="40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Ученики</a:t>
            </a:r>
          </a:p>
        </p:txBody>
      </p:sp>
      <p:sp>
        <p:nvSpPr>
          <p:cNvPr id="12" name="Прямоугольник 11"/>
          <p:cNvSpPr/>
          <p:nvPr/>
        </p:nvSpPr>
        <p:spPr>
          <a:xfrm rot="601279">
            <a:off x="107950" y="1604963"/>
            <a:ext cx="31845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>
              <a:buFont typeface="Arial" charset="0"/>
              <a:buChar char="•"/>
              <a:defRPr/>
            </a:pPr>
            <a:r>
              <a:rPr lang="ru-RU" sz="1400" b="1">
                <a:solidFill>
                  <a:srgbClr val="000000"/>
                </a:solidFill>
              </a:rPr>
              <a:t>Выученная беспомощность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>
                <a:solidFill>
                  <a:srgbClr val="000000"/>
                </a:solidFill>
              </a:rPr>
              <a:t>Синдром профессионального «выгорания»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>
                <a:solidFill>
                  <a:srgbClr val="000000"/>
                </a:solidFill>
              </a:rPr>
              <a:t>Личностная и профессиональная деформация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>
                <a:solidFill>
                  <a:srgbClr val="000000"/>
                </a:solidFill>
              </a:rPr>
              <a:t>Возрастные кризисы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>
                <a:solidFill>
                  <a:srgbClr val="000000"/>
                </a:solidFill>
              </a:rPr>
              <a:t>Низкий уровень коммуникативной и эмоциональной компетентности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131957">
            <a:off x="6084888" y="1620838"/>
            <a:ext cx="2987675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>
              <a:buFont typeface="Arial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</a:rPr>
              <a:t>Выученная беспомощность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</a:rPr>
              <a:t>Возрастные кризисы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</a:rPr>
              <a:t>Личностная и профессиональная деформация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</a:rPr>
              <a:t>Низкий уровень коммуникативной и эмоциональной компетентности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24238" y="4076700"/>
            <a:ext cx="2443162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7800" indent="-177800">
              <a:buFont typeface="Arial" charset="0"/>
              <a:buChar char="•"/>
              <a:defRPr/>
            </a:pPr>
            <a:r>
              <a:rPr lang="ru-RU" sz="1400" b="1">
                <a:solidFill>
                  <a:srgbClr val="000000"/>
                </a:solidFill>
              </a:rPr>
              <a:t>Физическое и психическое насилие в школе и дома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>
                <a:solidFill>
                  <a:srgbClr val="000000"/>
                </a:solidFill>
              </a:rPr>
              <a:t>Пренебрежение интересами и нуждами ребенка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ru-RU" sz="1400" b="1">
                <a:solidFill>
                  <a:srgbClr val="000000"/>
                </a:solidFill>
              </a:rPr>
              <a:t>Низкий уровень коммуникативной компетентности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33375"/>
            <a:ext cx="9144000" cy="6192838"/>
            <a:chOff x="96" y="144"/>
            <a:chExt cx="5545" cy="3802"/>
          </a:xfrm>
        </p:grpSpPr>
        <p:sp>
          <p:nvSpPr>
            <p:cNvPr id="23556" name="Rectangle 3"/>
            <p:cNvSpPr>
              <a:spLocks noChangeArrowheads="1"/>
            </p:cNvSpPr>
            <p:nvPr/>
          </p:nvSpPr>
          <p:spPr bwMode="auto">
            <a:xfrm>
              <a:off x="528" y="144"/>
              <a:ext cx="4800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Garamond" pitchFamily="18" charset="0"/>
                </a:rPr>
                <a:t>Ключевые факторы качества образования</a:t>
              </a:r>
            </a:p>
          </p:txBody>
        </p:sp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2001" y="884"/>
              <a:ext cx="1647" cy="576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ru-RU" sz="2000" b="1">
                  <a:latin typeface="Garamond" pitchFamily="18" charset="0"/>
                </a:rPr>
                <a:t>Качество объекта</a:t>
              </a:r>
              <a:r>
                <a:rPr lang="ru-RU" sz="2000">
                  <a:latin typeface="Garamond" pitchFamily="18" charset="0"/>
                </a:rPr>
                <a:t> </a:t>
              </a:r>
            </a:p>
            <a:p>
              <a:pPr algn="ctr"/>
              <a:r>
                <a:rPr lang="ru-RU" sz="2000" b="1">
                  <a:solidFill>
                    <a:schemeClr val="bg1"/>
                  </a:solidFill>
                  <a:latin typeface="Garamond" pitchFamily="18" charset="0"/>
                </a:rPr>
                <a:t>предоставления </a:t>
              </a:r>
            </a:p>
            <a:p>
              <a:pPr algn="ctr"/>
              <a:r>
                <a:rPr lang="ru-RU" sz="2000" b="1">
                  <a:solidFill>
                    <a:schemeClr val="bg1"/>
                  </a:solidFill>
                  <a:latin typeface="Garamond" pitchFamily="18" charset="0"/>
                </a:rPr>
                <a:t>образовательных услуг</a:t>
              </a:r>
            </a:p>
          </p:txBody>
        </p:sp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3952" y="884"/>
              <a:ext cx="1609" cy="576"/>
            </a:xfrm>
            <a:prstGeom prst="rect">
              <a:avLst/>
            </a:prstGeom>
            <a:solidFill>
              <a:srgbClr val="7BB5F5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ru-RU" sz="2000" b="1">
                  <a:latin typeface="Garamond" pitchFamily="18" charset="0"/>
                </a:rPr>
                <a:t>Качество </a:t>
              </a:r>
            </a:p>
            <a:p>
              <a:pPr algn="ctr"/>
              <a:r>
                <a:rPr lang="ru-RU" sz="2000" b="1">
                  <a:latin typeface="Garamond" pitchFamily="18" charset="0"/>
                </a:rPr>
                <a:t>процесса </a:t>
              </a:r>
            </a:p>
            <a:p>
              <a:pPr algn="ctr"/>
              <a:r>
                <a:rPr lang="ru-RU" sz="2000" b="1">
                  <a:solidFill>
                    <a:schemeClr val="bg1"/>
                  </a:solidFill>
                  <a:latin typeface="Garamond" pitchFamily="18" charset="0"/>
                </a:rPr>
                <a:t>предоставления услуг</a:t>
              </a:r>
            </a:p>
          </p:txBody>
        </p:sp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192" y="884"/>
              <a:ext cx="1637" cy="576"/>
            </a:xfrm>
            <a:prstGeom prst="rect">
              <a:avLst/>
            </a:prstGeom>
            <a:solidFill>
              <a:srgbClr val="FF99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ru-RU" sz="2000" b="1">
                  <a:latin typeface="Garamond" pitchFamily="18" charset="0"/>
                </a:rPr>
                <a:t>Качество субъекта </a:t>
              </a:r>
            </a:p>
            <a:p>
              <a:pPr algn="ctr"/>
              <a:r>
                <a:rPr lang="ru-RU" sz="2000" b="1">
                  <a:solidFill>
                    <a:schemeClr val="bg1"/>
                  </a:solidFill>
                  <a:latin typeface="Garamond" pitchFamily="18" charset="0"/>
                </a:rPr>
                <a:t>получения </a:t>
              </a:r>
            </a:p>
            <a:p>
              <a:pPr algn="ctr"/>
              <a:r>
                <a:rPr lang="ru-RU" sz="2000" b="1">
                  <a:solidFill>
                    <a:schemeClr val="bg1"/>
                  </a:solidFill>
                  <a:latin typeface="Garamond" pitchFamily="18" charset="0"/>
                </a:rPr>
                <a:t>образовательных услуг</a:t>
              </a: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96" y="1824"/>
              <a:ext cx="793" cy="1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Garamond" pitchFamily="18" charset="0"/>
                </a:rPr>
                <a:t>качество</a:t>
              </a:r>
            </a:p>
            <a:p>
              <a:pPr algn="ctr"/>
              <a:r>
                <a:rPr lang="ru-RU" b="1" dirty="0">
                  <a:solidFill>
                    <a:srgbClr val="C00000"/>
                  </a:solidFill>
                  <a:latin typeface="Garamond" pitchFamily="18" charset="0"/>
                </a:rPr>
                <a:t>управления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миссия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цели 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принципы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структура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методы </a:t>
              </a: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1824" y="1824"/>
              <a:ext cx="912" cy="1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  <a:latin typeface="Garamond" pitchFamily="18" charset="0"/>
                </a:rPr>
                <a:t>качество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  <a:latin typeface="Garamond" pitchFamily="18" charset="0"/>
                </a:rPr>
                <a:t>ресурсного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  <a:latin typeface="Garamond" pitchFamily="18" charset="0"/>
                </a:rPr>
                <a:t>обеспечения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процесса</a:t>
              </a:r>
            </a:p>
            <a:p>
              <a:pPr algn="ctr"/>
              <a:r>
                <a:rPr lang="ru-RU" b="1" dirty="0" err="1">
                  <a:latin typeface="Garamond" pitchFamily="18" charset="0"/>
                </a:rPr>
                <a:t>предостав</a:t>
              </a:r>
              <a:r>
                <a:rPr lang="ru-RU" b="1" dirty="0">
                  <a:latin typeface="Garamond" pitchFamily="18" charset="0"/>
                </a:rPr>
                <a:t>-</a:t>
              </a:r>
            </a:p>
            <a:p>
              <a:pPr algn="ctr"/>
              <a:r>
                <a:rPr lang="ru-RU" b="1" dirty="0" err="1">
                  <a:latin typeface="Garamond" pitchFamily="18" charset="0"/>
                </a:rPr>
                <a:t>ления</a:t>
              </a:r>
              <a:endParaRPr lang="ru-RU" b="1" dirty="0">
                <a:latin typeface="Garamond" pitchFamily="18" charset="0"/>
              </a:endParaRPr>
            </a:p>
            <a:p>
              <a:pPr algn="ctr"/>
              <a:r>
                <a:rPr lang="ru-RU" b="1" dirty="0">
                  <a:latin typeface="Garamond" pitchFamily="18" charset="0"/>
                </a:rPr>
                <a:t>услуг</a:t>
              </a:r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>
              <a:off x="960" y="1824"/>
              <a:ext cx="793" cy="1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  <a:latin typeface="Garamond" pitchFamily="18" charset="0"/>
                </a:rPr>
                <a:t>качество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  <a:latin typeface="Garamond" pitchFamily="18" charset="0"/>
                </a:rPr>
                <a:t>проекта</a:t>
              </a:r>
            </a:p>
            <a:p>
              <a:pPr algn="ctr"/>
              <a:r>
                <a:rPr lang="ru-RU" b="1" dirty="0" err="1">
                  <a:latin typeface="Garamond" pitchFamily="18" charset="0"/>
                </a:rPr>
                <a:t>предостав</a:t>
              </a:r>
              <a:r>
                <a:rPr lang="ru-RU" b="1" dirty="0">
                  <a:latin typeface="Garamond" pitchFamily="18" charset="0"/>
                </a:rPr>
                <a:t>-</a:t>
              </a:r>
            </a:p>
            <a:p>
              <a:pPr algn="ctr"/>
              <a:r>
                <a:rPr lang="ru-RU" b="1" dirty="0" err="1">
                  <a:latin typeface="Garamond" pitchFamily="18" charset="0"/>
                </a:rPr>
                <a:t>ляемых</a:t>
              </a:r>
              <a:endParaRPr lang="ru-RU" b="1" dirty="0">
                <a:latin typeface="Garamond" pitchFamily="18" charset="0"/>
              </a:endParaRPr>
            </a:p>
            <a:p>
              <a:pPr algn="ctr"/>
              <a:r>
                <a:rPr lang="ru-RU" b="1" dirty="0">
                  <a:latin typeface="Garamond" pitchFamily="18" charset="0"/>
                </a:rPr>
                <a:t>услуг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(ООП)</a:t>
              </a:r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2928" y="1824"/>
              <a:ext cx="864" cy="1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Garamond" pitchFamily="18" charset="0"/>
                </a:rPr>
                <a:t>качество </a:t>
              </a:r>
            </a:p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Garamond" pitchFamily="18" charset="0"/>
                </a:rPr>
                <a:t>организации </a:t>
              </a:r>
            </a:p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Garamond" pitchFamily="18" charset="0"/>
                </a:rPr>
                <a:t>и реализации </a:t>
              </a:r>
            </a:p>
            <a:p>
              <a:pPr algn="ctr"/>
              <a:r>
                <a:rPr lang="ru-RU" sz="1600" b="1" dirty="0">
                  <a:latin typeface="Garamond" pitchFamily="18" charset="0"/>
                </a:rPr>
                <a:t>применяемых</a:t>
              </a:r>
            </a:p>
            <a:p>
              <a:pPr algn="ctr"/>
              <a:r>
                <a:rPr lang="ru-RU" sz="1600" b="1" dirty="0">
                  <a:latin typeface="Garamond" pitchFamily="18" charset="0"/>
                </a:rPr>
                <a:t>технологий</a:t>
              </a:r>
              <a:r>
                <a:rPr lang="ru-RU" dirty="0">
                  <a:latin typeface="Garamond" pitchFamily="18" charset="0"/>
                </a:rPr>
                <a:t> </a:t>
              </a:r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4848" y="1824"/>
              <a:ext cx="793" cy="1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tIns="0"/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Garamond" pitchFamily="18" charset="0"/>
                </a:rPr>
                <a:t>качество</a:t>
              </a:r>
            </a:p>
            <a:p>
              <a:pPr algn="ctr"/>
              <a:r>
                <a:rPr lang="ru-RU" b="1" dirty="0">
                  <a:solidFill>
                    <a:srgbClr val="C00000"/>
                  </a:solidFill>
                  <a:latin typeface="Garamond" pitchFamily="18" charset="0"/>
                </a:rPr>
                <a:t>контроля</a:t>
              </a:r>
            </a:p>
            <a:p>
              <a:pPr algn="ctr"/>
              <a:r>
                <a:rPr lang="ru-RU" b="1" dirty="0">
                  <a:solidFill>
                    <a:srgbClr val="C00000"/>
                  </a:solidFill>
                  <a:latin typeface="Garamond" pitchFamily="18" charset="0"/>
                </a:rPr>
                <a:t>результатов</a:t>
              </a:r>
            </a:p>
            <a:p>
              <a:pPr algn="ctr">
                <a:lnSpc>
                  <a:spcPct val="90000"/>
                </a:lnSpc>
              </a:pPr>
              <a:r>
                <a:rPr lang="ru-RU" b="1" dirty="0" err="1">
                  <a:latin typeface="Garamond" pitchFamily="18" charset="0"/>
                </a:rPr>
                <a:t>предостав</a:t>
              </a:r>
              <a:r>
                <a:rPr lang="ru-RU" b="1" dirty="0">
                  <a:latin typeface="Garamond" pitchFamily="18" charset="0"/>
                </a:rPr>
                <a:t>-</a:t>
              </a:r>
            </a:p>
            <a:p>
              <a:pPr algn="ctr">
                <a:lnSpc>
                  <a:spcPct val="90000"/>
                </a:lnSpc>
              </a:pPr>
              <a:r>
                <a:rPr lang="ru-RU" b="1" dirty="0" err="1">
                  <a:latin typeface="Garamond" pitchFamily="18" charset="0"/>
                </a:rPr>
                <a:t>ления</a:t>
              </a:r>
              <a:endParaRPr lang="ru-RU" b="1" dirty="0">
                <a:latin typeface="Garamond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ru-RU" b="1" dirty="0" err="1">
                  <a:latin typeface="Garamond" pitchFamily="18" charset="0"/>
                </a:rPr>
                <a:t>образова</a:t>
              </a:r>
              <a:r>
                <a:rPr lang="ru-RU" b="1" dirty="0">
                  <a:latin typeface="Garamond" pitchFamily="18" charset="0"/>
                </a:rPr>
                <a:t>-</a:t>
              </a:r>
            </a:p>
            <a:p>
              <a:pPr algn="ctr">
                <a:lnSpc>
                  <a:spcPct val="90000"/>
                </a:lnSpc>
              </a:pPr>
              <a:r>
                <a:rPr lang="ru-RU" b="1" dirty="0">
                  <a:latin typeface="Garamond" pitchFamily="18" charset="0"/>
                </a:rPr>
                <a:t>тельных</a:t>
              </a:r>
            </a:p>
            <a:p>
              <a:pPr algn="ctr">
                <a:lnSpc>
                  <a:spcPct val="90000"/>
                </a:lnSpc>
              </a:pPr>
              <a:r>
                <a:rPr lang="ru-RU" b="1" dirty="0">
                  <a:latin typeface="Garamond" pitchFamily="18" charset="0"/>
                </a:rPr>
                <a:t>услуг</a:t>
              </a:r>
            </a:p>
            <a:p>
              <a:pPr algn="ctr"/>
              <a:endParaRPr lang="ru-RU" dirty="0">
                <a:latin typeface="Garamond" pitchFamily="18" charset="0"/>
              </a:endParaRP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3888" y="1824"/>
              <a:ext cx="884" cy="1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Garamond" pitchFamily="18" charset="0"/>
                </a:rPr>
                <a:t>качество</a:t>
              </a:r>
            </a:p>
            <a:p>
              <a:pPr algn="ctr"/>
              <a:r>
                <a:rPr lang="ru-RU" b="1" dirty="0">
                  <a:solidFill>
                    <a:srgbClr val="C00000"/>
                  </a:solidFill>
                  <a:latin typeface="Garamond" pitchFamily="18" charset="0"/>
                </a:rPr>
                <a:t>контроля</a:t>
              </a:r>
            </a:p>
            <a:p>
              <a:pPr algn="ctr"/>
              <a:r>
                <a:rPr lang="ru-RU" b="1" dirty="0">
                  <a:solidFill>
                    <a:srgbClr val="C00000"/>
                  </a:solidFill>
                  <a:latin typeface="Garamond" pitchFamily="18" charset="0"/>
                </a:rPr>
                <a:t>за процессом</a:t>
              </a:r>
            </a:p>
            <a:p>
              <a:pPr algn="ctr"/>
              <a:r>
                <a:rPr lang="ru-RU" b="1" dirty="0" err="1">
                  <a:latin typeface="Garamond" pitchFamily="18" charset="0"/>
                </a:rPr>
                <a:t>предостав</a:t>
              </a:r>
              <a:r>
                <a:rPr lang="ru-RU" b="1" dirty="0">
                  <a:latin typeface="Garamond" pitchFamily="18" charset="0"/>
                </a:rPr>
                <a:t>-</a:t>
              </a:r>
            </a:p>
            <a:p>
              <a:pPr algn="ctr"/>
              <a:r>
                <a:rPr lang="ru-RU" b="1" dirty="0" err="1">
                  <a:latin typeface="Garamond" pitchFamily="18" charset="0"/>
                </a:rPr>
                <a:t>ления</a:t>
              </a:r>
              <a:endParaRPr lang="ru-RU" b="1" dirty="0">
                <a:latin typeface="Garamond" pitchFamily="18" charset="0"/>
              </a:endParaRPr>
            </a:p>
            <a:p>
              <a:pPr algn="ctr"/>
              <a:r>
                <a:rPr lang="ru-RU" b="1" dirty="0" err="1">
                  <a:latin typeface="Garamond" pitchFamily="18" charset="0"/>
                </a:rPr>
                <a:t>образова</a:t>
              </a:r>
              <a:r>
                <a:rPr lang="ru-RU" b="1" dirty="0">
                  <a:latin typeface="Garamond" pitchFamily="18" charset="0"/>
                </a:rPr>
                <a:t>-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тельных</a:t>
              </a:r>
            </a:p>
            <a:p>
              <a:pPr algn="ctr"/>
              <a:r>
                <a:rPr lang="ru-RU" b="1" dirty="0">
                  <a:latin typeface="Garamond" pitchFamily="18" charset="0"/>
                </a:rPr>
                <a:t>услуг</a:t>
              </a:r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672" y="3552"/>
              <a:ext cx="916" cy="3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Garamond" pitchFamily="18" charset="0"/>
                </a:rPr>
                <a:t>материально-</a:t>
              </a:r>
            </a:p>
            <a:p>
              <a:pPr algn="ctr"/>
              <a:r>
                <a:rPr lang="ru-RU">
                  <a:latin typeface="Garamond" pitchFamily="18" charset="0"/>
                </a:rPr>
                <a:t>технического</a:t>
              </a:r>
            </a:p>
          </p:txBody>
        </p:sp>
        <p:sp>
          <p:nvSpPr>
            <p:cNvPr id="23567" name="Rectangle 14"/>
            <p:cNvSpPr>
              <a:spLocks noChangeArrowheads="1"/>
            </p:cNvSpPr>
            <p:nvPr/>
          </p:nvSpPr>
          <p:spPr bwMode="auto">
            <a:xfrm>
              <a:off x="1776" y="3552"/>
              <a:ext cx="916" cy="3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Garamond" pitchFamily="18" charset="0"/>
                </a:rPr>
                <a:t>методического</a:t>
              </a:r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>
              <a:off x="2880" y="3552"/>
              <a:ext cx="871" cy="3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Garamond" pitchFamily="18" charset="0"/>
                </a:rPr>
                <a:t>кадрового</a:t>
              </a:r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3936" y="3552"/>
              <a:ext cx="916" cy="3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Garamond" pitchFamily="18" charset="0"/>
                </a:rPr>
                <a:t>финансового</a:t>
              </a:r>
            </a:p>
          </p:txBody>
        </p:sp>
        <p:sp>
          <p:nvSpPr>
            <p:cNvPr id="23570" name="Line 17"/>
            <p:cNvSpPr>
              <a:spLocks noChangeShapeType="1"/>
            </p:cNvSpPr>
            <p:nvPr/>
          </p:nvSpPr>
          <p:spPr bwMode="auto">
            <a:xfrm>
              <a:off x="912" y="720"/>
              <a:ext cx="38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>
              <a:off x="2976" y="5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Line 19"/>
            <p:cNvSpPr>
              <a:spLocks noChangeShapeType="1"/>
            </p:cNvSpPr>
            <p:nvPr/>
          </p:nvSpPr>
          <p:spPr bwMode="auto">
            <a:xfrm>
              <a:off x="912" y="7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Line 20"/>
            <p:cNvSpPr>
              <a:spLocks noChangeShapeType="1"/>
            </p:cNvSpPr>
            <p:nvPr/>
          </p:nvSpPr>
          <p:spPr bwMode="auto">
            <a:xfrm>
              <a:off x="2739" y="7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21"/>
            <p:cNvSpPr>
              <a:spLocks noChangeShapeType="1"/>
            </p:cNvSpPr>
            <p:nvPr/>
          </p:nvSpPr>
          <p:spPr bwMode="auto">
            <a:xfrm>
              <a:off x="4752" y="7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Line 22"/>
            <p:cNvSpPr>
              <a:spLocks noChangeShapeType="1"/>
            </p:cNvSpPr>
            <p:nvPr/>
          </p:nvSpPr>
          <p:spPr bwMode="auto">
            <a:xfrm>
              <a:off x="480" y="1632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23"/>
            <p:cNvSpPr>
              <a:spLocks noChangeShapeType="1"/>
            </p:cNvSpPr>
            <p:nvPr/>
          </p:nvSpPr>
          <p:spPr bwMode="auto">
            <a:xfrm>
              <a:off x="2448" y="144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24"/>
            <p:cNvSpPr>
              <a:spLocks noChangeShapeType="1"/>
            </p:cNvSpPr>
            <p:nvPr/>
          </p:nvSpPr>
          <p:spPr bwMode="auto">
            <a:xfrm>
              <a:off x="480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25"/>
            <p:cNvSpPr>
              <a:spLocks noChangeShapeType="1"/>
            </p:cNvSpPr>
            <p:nvPr/>
          </p:nvSpPr>
          <p:spPr bwMode="auto">
            <a:xfrm>
              <a:off x="1344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Line 26"/>
            <p:cNvSpPr>
              <a:spLocks noChangeShapeType="1"/>
            </p:cNvSpPr>
            <p:nvPr/>
          </p:nvSpPr>
          <p:spPr bwMode="auto">
            <a:xfrm>
              <a:off x="2304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Line 27"/>
            <p:cNvSpPr>
              <a:spLocks noChangeShapeType="1"/>
            </p:cNvSpPr>
            <p:nvPr/>
          </p:nvSpPr>
          <p:spPr bwMode="auto">
            <a:xfrm>
              <a:off x="3264" y="1632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Line 28"/>
            <p:cNvSpPr>
              <a:spLocks noChangeShapeType="1"/>
            </p:cNvSpPr>
            <p:nvPr/>
          </p:nvSpPr>
          <p:spPr bwMode="auto">
            <a:xfrm>
              <a:off x="4752" y="144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Line 29"/>
            <p:cNvSpPr>
              <a:spLocks noChangeShapeType="1"/>
            </p:cNvSpPr>
            <p:nvPr/>
          </p:nvSpPr>
          <p:spPr bwMode="auto">
            <a:xfrm>
              <a:off x="3264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3" name="Line 30"/>
            <p:cNvSpPr>
              <a:spLocks noChangeShapeType="1"/>
            </p:cNvSpPr>
            <p:nvPr/>
          </p:nvSpPr>
          <p:spPr bwMode="auto">
            <a:xfrm>
              <a:off x="5232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4" name="Line 31"/>
            <p:cNvSpPr>
              <a:spLocks noChangeShapeType="1"/>
            </p:cNvSpPr>
            <p:nvPr/>
          </p:nvSpPr>
          <p:spPr bwMode="auto">
            <a:xfrm>
              <a:off x="4320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Line 32"/>
            <p:cNvSpPr>
              <a:spLocks noChangeShapeType="1"/>
            </p:cNvSpPr>
            <p:nvPr/>
          </p:nvSpPr>
          <p:spPr bwMode="auto">
            <a:xfrm>
              <a:off x="1056" y="3360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Line 33"/>
            <p:cNvSpPr>
              <a:spLocks noChangeShapeType="1"/>
            </p:cNvSpPr>
            <p:nvPr/>
          </p:nvSpPr>
          <p:spPr bwMode="auto">
            <a:xfrm>
              <a:off x="1056" y="33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7" name="Line 34"/>
            <p:cNvSpPr>
              <a:spLocks noChangeShapeType="1"/>
            </p:cNvSpPr>
            <p:nvPr/>
          </p:nvSpPr>
          <p:spPr bwMode="auto">
            <a:xfrm>
              <a:off x="4368" y="33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8" name="Line 35"/>
            <p:cNvSpPr>
              <a:spLocks noChangeShapeType="1"/>
            </p:cNvSpPr>
            <p:nvPr/>
          </p:nvSpPr>
          <p:spPr bwMode="auto">
            <a:xfrm>
              <a:off x="2208" y="33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Line 36"/>
            <p:cNvSpPr>
              <a:spLocks noChangeShapeType="1"/>
            </p:cNvSpPr>
            <p:nvPr/>
          </p:nvSpPr>
          <p:spPr bwMode="auto">
            <a:xfrm>
              <a:off x="3312" y="33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37"/>
            <p:cNvSpPr>
              <a:spLocks noChangeShapeType="1"/>
            </p:cNvSpPr>
            <p:nvPr/>
          </p:nvSpPr>
          <p:spPr bwMode="auto">
            <a:xfrm>
              <a:off x="2496" y="31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448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стилей обучения – инновационный ресурс формирования    компетенций  обучающихся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ЧТО ТАКОЕ СТИЛЬ ОБУЧЕНИЯ?</a:t>
            </a:r>
            <a:endParaRPr lang="ru-RU" sz="32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1219200"/>
            <a:ext cx="8382000" cy="434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Стиль обучения – это способ,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посредством которого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познающий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начинает понимать,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обрабатывать и усваивать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новую и трудную информацию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ЦИКЛ Д.КОЛЬБА</a:t>
            </a:r>
            <a:endParaRPr lang="en-US" sz="3200" b="1" cap="none" dirty="0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1143000"/>
            <a:ext cx="7480300" cy="4572000"/>
            <a:chOff x="877" y="864"/>
            <a:chExt cx="4123" cy="2880"/>
          </a:xfrm>
        </p:grpSpPr>
        <p:sp>
          <p:nvSpPr>
            <p:cNvPr id="98308" name="Freeform 4"/>
            <p:cNvSpPr>
              <a:spLocks noEditPoints="1"/>
            </p:cNvSpPr>
            <p:nvPr/>
          </p:nvSpPr>
          <p:spPr bwMode="gray">
            <a:xfrm rot="19630562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 rot="-1543677">
              <a:off x="4328" y="224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 rot="-1543677">
              <a:off x="1300" y="2893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 rot="-1543677">
              <a:off x="2938" y="3469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98314" name="Oval 10"/>
            <p:cNvSpPr>
              <a:spLocks noChangeArrowheads="1"/>
            </p:cNvSpPr>
            <p:nvPr/>
          </p:nvSpPr>
          <p:spPr bwMode="gray">
            <a:xfrm>
              <a:off x="2160" y="864"/>
              <a:ext cx="967" cy="112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8316" name="Oval 12"/>
            <p:cNvSpPr>
              <a:spLocks noChangeArrowheads="1"/>
            </p:cNvSpPr>
            <p:nvPr/>
          </p:nvSpPr>
          <p:spPr bwMode="gray">
            <a:xfrm>
              <a:off x="961" y="2064"/>
              <a:ext cx="924" cy="1078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8317" name="Oval 13"/>
            <p:cNvSpPr>
              <a:spLocks noChangeArrowheads="1"/>
            </p:cNvSpPr>
            <p:nvPr/>
          </p:nvSpPr>
          <p:spPr bwMode="gray">
            <a:xfrm>
              <a:off x="2389" y="2496"/>
              <a:ext cx="1056" cy="1248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gray">
            <a:xfrm>
              <a:off x="3792" y="1392"/>
              <a:ext cx="1008" cy="110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14349" name="Text Box 16"/>
            <p:cNvSpPr txBox="1">
              <a:spLocks noChangeArrowheads="1"/>
            </p:cNvSpPr>
            <p:nvPr/>
          </p:nvSpPr>
          <p:spPr bwMode="white">
            <a:xfrm>
              <a:off x="2305" y="1104"/>
              <a:ext cx="75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>
                  <a:solidFill>
                    <a:schemeClr val="bg1"/>
                  </a:solidFill>
                  <a:latin typeface="Verdana" pitchFamily="34" charset="0"/>
                </a:rPr>
                <a:t>1</a:t>
              </a:r>
            </a:p>
            <a:p>
              <a:pPr algn="ctr" eaLnBrk="0" hangingPunct="0"/>
              <a:r>
                <a:rPr lang="ru-RU" sz="1600" b="1">
                  <a:solidFill>
                    <a:schemeClr val="bg1"/>
                  </a:solidFill>
                  <a:latin typeface="Verdana" pitchFamily="34" charset="0"/>
                </a:rPr>
                <a:t>Личный </a:t>
              </a:r>
            </a:p>
            <a:p>
              <a:pPr algn="ctr" eaLnBrk="0" hangingPunct="0"/>
              <a:r>
                <a:rPr lang="ru-RU" sz="1600" b="1">
                  <a:solidFill>
                    <a:schemeClr val="bg1"/>
                  </a:solidFill>
                  <a:latin typeface="Verdana" pitchFamily="34" charset="0"/>
                </a:rPr>
                <a:t>опыт</a:t>
              </a:r>
              <a:endParaRPr lang="en-US" sz="16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350" name="Text Box 17"/>
            <p:cNvSpPr txBox="1">
              <a:spLocks noChangeArrowheads="1"/>
            </p:cNvSpPr>
            <p:nvPr/>
          </p:nvSpPr>
          <p:spPr bwMode="white">
            <a:xfrm>
              <a:off x="3792" y="1632"/>
              <a:ext cx="110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>
                  <a:solidFill>
                    <a:schemeClr val="bg1"/>
                  </a:solidFill>
                  <a:latin typeface="Verdana" pitchFamily="34" charset="0"/>
                </a:rPr>
                <a:t>2</a:t>
              </a:r>
            </a:p>
            <a:p>
              <a:pPr algn="ctr" eaLnBrk="0" hangingPunct="0"/>
              <a:r>
                <a:rPr lang="ru-RU" sz="1600" b="1">
                  <a:solidFill>
                    <a:schemeClr val="bg1"/>
                  </a:solidFill>
                  <a:latin typeface="Verdana" pitchFamily="34" charset="0"/>
                </a:rPr>
                <a:t>Осмысление </a:t>
              </a:r>
            </a:p>
            <a:p>
              <a:pPr algn="ctr" eaLnBrk="0" hangingPunct="0"/>
              <a:r>
                <a:rPr lang="ru-RU" sz="1600" b="1">
                  <a:solidFill>
                    <a:schemeClr val="bg1"/>
                  </a:solidFill>
                  <a:latin typeface="Verdana" pitchFamily="34" charset="0"/>
                </a:rPr>
                <a:t>опыта</a:t>
              </a:r>
              <a:endParaRPr lang="en-US" sz="16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351" name="Text Box 18"/>
            <p:cNvSpPr txBox="1">
              <a:spLocks noChangeArrowheads="1"/>
            </p:cNvSpPr>
            <p:nvPr/>
          </p:nvSpPr>
          <p:spPr bwMode="white">
            <a:xfrm>
              <a:off x="2347" y="2784"/>
              <a:ext cx="112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chemeClr val="bg1"/>
                  </a:solidFill>
                  <a:latin typeface="Verdana" pitchFamily="34" charset="0"/>
                </a:rPr>
                <a:t>3</a:t>
              </a:r>
            </a:p>
            <a:p>
              <a:pPr algn="ctr" eaLnBrk="0" hangingPunct="0"/>
              <a:r>
                <a:rPr lang="ru-RU" sz="1400" b="1">
                  <a:solidFill>
                    <a:schemeClr val="bg1"/>
                  </a:solidFill>
                  <a:latin typeface="Verdana" pitchFamily="34" charset="0"/>
                </a:rPr>
                <a:t>Теоретическая </a:t>
              </a:r>
            </a:p>
            <a:p>
              <a:pPr algn="ctr" eaLnBrk="0" hangingPunct="0"/>
              <a:r>
                <a:rPr lang="ru-RU" sz="1400" b="1">
                  <a:solidFill>
                    <a:schemeClr val="bg1"/>
                  </a:solidFill>
                  <a:latin typeface="Verdana" pitchFamily="34" charset="0"/>
                </a:rPr>
                <a:t>концепция</a:t>
              </a:r>
              <a:endParaRPr lang="en-US" sz="14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352" name="Text Box 19"/>
            <p:cNvSpPr txBox="1">
              <a:spLocks noChangeArrowheads="1"/>
            </p:cNvSpPr>
            <p:nvPr/>
          </p:nvSpPr>
          <p:spPr bwMode="white">
            <a:xfrm>
              <a:off x="877" y="2352"/>
              <a:ext cx="100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chemeClr val="bg1"/>
                  </a:solidFill>
                  <a:latin typeface="Verdana" pitchFamily="34" charset="0"/>
                </a:rPr>
                <a:t> 4</a:t>
              </a:r>
            </a:p>
            <a:p>
              <a:pPr algn="ctr" eaLnBrk="0" hangingPunct="0"/>
              <a:r>
                <a:rPr lang="ru-RU" sz="1400" b="1">
                  <a:solidFill>
                    <a:schemeClr val="bg1"/>
                  </a:solidFill>
                  <a:latin typeface="Verdana" pitchFamily="34" charset="0"/>
                </a:rPr>
                <a:t>Применение </a:t>
              </a:r>
            </a:p>
            <a:p>
              <a:pPr algn="ctr" eaLnBrk="0" hangingPunct="0"/>
              <a:r>
                <a:rPr lang="ru-RU" sz="1400" b="1">
                  <a:solidFill>
                    <a:schemeClr val="bg1"/>
                  </a:solidFill>
                  <a:latin typeface="Verdana" pitchFamily="34" charset="0"/>
                </a:rPr>
                <a:t>на практике</a:t>
              </a:r>
              <a:endParaRPr lang="en-US" sz="14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ТАКСОНОМИЯ Б.БЛУМА</a:t>
            </a:r>
            <a:br>
              <a:rPr lang="ru-RU" sz="3200" b="1" cap="none" dirty="0" smtClean="0">
                <a:ln/>
                <a:solidFill>
                  <a:schemeClr val="accent3"/>
                </a:solidFill>
              </a:rPr>
            </a:b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(когнитивный домен)</a:t>
            </a:r>
            <a:endParaRPr lang="ru-RU" sz="3200" b="1" cap="none" dirty="0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1676400"/>
            <a:ext cx="6629400" cy="4256088"/>
            <a:chOff x="1514" y="-175"/>
            <a:chExt cx="3670" cy="3795"/>
          </a:xfrm>
        </p:grpSpPr>
        <p:sp>
          <p:nvSpPr>
            <p:cNvPr id="7" name="Freeform 17"/>
            <p:cNvSpPr>
              <a:spLocks/>
            </p:cNvSpPr>
            <p:nvPr/>
          </p:nvSpPr>
          <p:spPr bwMode="gray">
            <a:xfrm>
              <a:off x="4817" y="1446"/>
              <a:ext cx="363" cy="534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420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3369 w 1786"/>
                <a:gd name="T1" fmla="*/ 708 h 284"/>
                <a:gd name="T2" fmla="*/ 0 w 1786"/>
                <a:gd name="T3" fmla="*/ 708 h 284"/>
                <a:gd name="T4" fmla="*/ 1016 w 1786"/>
                <a:gd name="T5" fmla="*/ 0 h 284"/>
                <a:gd name="T6" fmla="*/ 4072 w 1786"/>
                <a:gd name="T7" fmla="*/ 0 h 284"/>
                <a:gd name="T8" fmla="*/ 3369 w 1786"/>
                <a:gd name="T9" fmla="*/ 70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gray">
            <a:xfrm>
              <a:off x="4452" y="1970"/>
              <a:ext cx="363" cy="531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422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3677 w 1920"/>
                <a:gd name="T1" fmla="*/ 698 h 284"/>
                <a:gd name="T2" fmla="*/ 0 w 1920"/>
                <a:gd name="T3" fmla="*/ 698 h 284"/>
                <a:gd name="T4" fmla="*/ 1016 w 1920"/>
                <a:gd name="T5" fmla="*/ 0 h 284"/>
                <a:gd name="T6" fmla="*/ 4377 w 1920"/>
                <a:gd name="T7" fmla="*/ 0 h 284"/>
                <a:gd name="T8" fmla="*/ 3677 w 1920"/>
                <a:gd name="T9" fmla="*/ 69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gray">
            <a:xfrm>
              <a:off x="4086" y="2495"/>
              <a:ext cx="359" cy="531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gray">
            <a:xfrm>
              <a:off x="3708" y="3008"/>
              <a:ext cx="366" cy="602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425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4272 w 2180"/>
                <a:gd name="T1" fmla="*/ 698 h 284"/>
                <a:gd name="T2" fmla="*/ 0 w 2180"/>
                <a:gd name="T3" fmla="*/ 698 h 284"/>
                <a:gd name="T4" fmla="*/ 1017 w 2180"/>
                <a:gd name="T5" fmla="*/ 0 h 284"/>
                <a:gd name="T6" fmla="*/ 4973 w 2180"/>
                <a:gd name="T7" fmla="*/ 0 h 284"/>
                <a:gd name="T8" fmla="*/ 4272 w 2180"/>
                <a:gd name="T9" fmla="*/ 69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7426" name="Freeform 24"/>
            <p:cNvSpPr>
              <a:spLocks/>
            </p:cNvSpPr>
            <p:nvPr/>
          </p:nvSpPr>
          <p:spPr bwMode="gray">
            <a:xfrm rot="1272018">
              <a:off x="2187" y="-175"/>
              <a:ext cx="1396" cy="3786"/>
            </a:xfrm>
            <a:custGeom>
              <a:avLst/>
              <a:gdLst>
                <a:gd name="T0" fmla="*/ 3 w 1824"/>
                <a:gd name="T1" fmla="*/ 14722 h 2648"/>
                <a:gd name="T2" fmla="*/ 15 w 1824"/>
                <a:gd name="T3" fmla="*/ 12668 h 2648"/>
                <a:gd name="T4" fmla="*/ 33 w 1824"/>
                <a:gd name="T5" fmla="*/ 10802 h 2648"/>
                <a:gd name="T6" fmla="*/ 56 w 1824"/>
                <a:gd name="T7" fmla="*/ 9105 h 2648"/>
                <a:gd name="T8" fmla="*/ 83 w 1824"/>
                <a:gd name="T9" fmla="*/ 7588 h 2648"/>
                <a:gd name="T10" fmla="*/ 113 w 1824"/>
                <a:gd name="T11" fmla="*/ 6241 h 2648"/>
                <a:gd name="T12" fmla="*/ 144 w 1824"/>
                <a:gd name="T13" fmla="*/ 5056 h 2648"/>
                <a:gd name="T14" fmla="*/ 176 w 1824"/>
                <a:gd name="T15" fmla="*/ 4028 h 2648"/>
                <a:gd name="T16" fmla="*/ 208 w 1824"/>
                <a:gd name="T17" fmla="*/ 3154 h 2648"/>
                <a:gd name="T18" fmla="*/ 238 w 1824"/>
                <a:gd name="T19" fmla="*/ 2436 h 2648"/>
                <a:gd name="T20" fmla="*/ 266 w 1824"/>
                <a:gd name="T21" fmla="*/ 1850 h 2648"/>
                <a:gd name="T22" fmla="*/ 288 w 1824"/>
                <a:gd name="T23" fmla="*/ 1408 h 2648"/>
                <a:gd name="T24" fmla="*/ 306 w 1824"/>
                <a:gd name="T25" fmla="*/ 1099 h 2648"/>
                <a:gd name="T26" fmla="*/ 318 w 1824"/>
                <a:gd name="T27" fmla="*/ 919 h 2648"/>
                <a:gd name="T28" fmla="*/ 321 w 1824"/>
                <a:gd name="T29" fmla="*/ 862 h 2648"/>
                <a:gd name="T30" fmla="*/ 454 w 1824"/>
                <a:gd name="T31" fmla="*/ 333 h 2648"/>
                <a:gd name="T32" fmla="*/ 412 w 1824"/>
                <a:gd name="T33" fmla="*/ 1960 h 2648"/>
                <a:gd name="T34" fmla="*/ 408 w 1824"/>
                <a:gd name="T35" fmla="*/ 1985 h 2648"/>
                <a:gd name="T36" fmla="*/ 398 w 1824"/>
                <a:gd name="T37" fmla="*/ 2069 h 2648"/>
                <a:gd name="T38" fmla="*/ 381 w 1824"/>
                <a:gd name="T39" fmla="*/ 2210 h 2648"/>
                <a:gd name="T40" fmla="*/ 360 w 1824"/>
                <a:gd name="T41" fmla="*/ 2449 h 2648"/>
                <a:gd name="T42" fmla="*/ 333 w 1824"/>
                <a:gd name="T43" fmla="*/ 2782 h 2648"/>
                <a:gd name="T44" fmla="*/ 304 w 1824"/>
                <a:gd name="T45" fmla="*/ 3226 h 2648"/>
                <a:gd name="T46" fmla="*/ 271 w 1824"/>
                <a:gd name="T47" fmla="*/ 3800 h 2648"/>
                <a:gd name="T48" fmla="*/ 238 w 1824"/>
                <a:gd name="T49" fmla="*/ 4518 h 2648"/>
                <a:gd name="T50" fmla="*/ 202 w 1824"/>
                <a:gd name="T51" fmla="*/ 5379 h 2648"/>
                <a:gd name="T52" fmla="*/ 166 w 1824"/>
                <a:gd name="T53" fmla="*/ 6427 h 2648"/>
                <a:gd name="T54" fmla="*/ 131 w 1824"/>
                <a:gd name="T55" fmla="*/ 7645 h 2648"/>
                <a:gd name="T56" fmla="*/ 97 w 1824"/>
                <a:gd name="T57" fmla="*/ 9070 h 2648"/>
                <a:gd name="T58" fmla="*/ 65 w 1824"/>
                <a:gd name="T59" fmla="*/ 10706 h 2648"/>
                <a:gd name="T60" fmla="*/ 36 w 1824"/>
                <a:gd name="T61" fmla="*/ 12570 h 2648"/>
                <a:gd name="T62" fmla="*/ 11 w 1824"/>
                <a:gd name="T63" fmla="*/ 14671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4" cy="1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</a:rPr>
                <a:t>АНАЛИЗ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gray">
            <a:xfrm>
              <a:off x="2556" y="2311"/>
              <a:ext cx="1900" cy="18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</a:rPr>
                <a:t>ПРИМЕНЕНИЕ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429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3972 w 2048"/>
                <a:gd name="T1" fmla="*/ 709 h 286"/>
                <a:gd name="T2" fmla="*/ 0 w 2048"/>
                <a:gd name="T3" fmla="*/ 709 h 286"/>
                <a:gd name="T4" fmla="*/ 1016 w 2048"/>
                <a:gd name="T5" fmla="*/ 0 h 286"/>
                <a:gd name="T6" fmla="*/ 4670 w 2048"/>
                <a:gd name="T7" fmla="*/ 0 h 286"/>
                <a:gd name="T8" fmla="*/ 3972 w 2048"/>
                <a:gd name="T9" fmla="*/ 709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gray">
            <a:xfrm>
              <a:off x="2020" y="2805"/>
              <a:ext cx="2090" cy="20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</a:rPr>
                <a:t>ПОНИМАНИЕ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gray">
            <a:xfrm>
              <a:off x="1514" y="3362"/>
              <a:ext cx="2213" cy="25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</a:rPr>
                <a:t>ЗНАНИЕ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114800" y="2590800"/>
            <a:ext cx="4038600" cy="995363"/>
            <a:chOff x="1514" y="2494"/>
            <a:chExt cx="2937" cy="1058"/>
          </a:xfrm>
        </p:grpSpPr>
        <p:sp>
          <p:nvSpPr>
            <p:cNvPr id="26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gray">
            <a:xfrm>
              <a:off x="3723" y="3019"/>
              <a:ext cx="366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415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4272 w 2180"/>
                <a:gd name="T1" fmla="*/ 698 h 284"/>
                <a:gd name="T2" fmla="*/ 0 w 2180"/>
                <a:gd name="T3" fmla="*/ 698 h 284"/>
                <a:gd name="T4" fmla="*/ 1017 w 2180"/>
                <a:gd name="T5" fmla="*/ 0 h 284"/>
                <a:gd name="T6" fmla="*/ 4973 w 2180"/>
                <a:gd name="T7" fmla="*/ 0 h 284"/>
                <a:gd name="T8" fmla="*/ 4272 w 2180"/>
                <a:gd name="T9" fmla="*/ 698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17416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3972 w 2048"/>
                <a:gd name="T1" fmla="*/ 709 h 286"/>
                <a:gd name="T2" fmla="*/ 0 w 2048"/>
                <a:gd name="T3" fmla="*/ 709 h 286"/>
                <a:gd name="T4" fmla="*/ 1016 w 2048"/>
                <a:gd name="T5" fmla="*/ 0 h 286"/>
                <a:gd name="T6" fmla="*/ 4670 w 2048"/>
                <a:gd name="T7" fmla="*/ 0 h 286"/>
                <a:gd name="T8" fmla="*/ 3972 w 2048"/>
                <a:gd name="T9" fmla="*/ 709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entury Schoolbook" pitchFamily="18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gray">
            <a:xfrm>
              <a:off x="2038" y="2837"/>
              <a:ext cx="2056" cy="187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</a:rPr>
                <a:t>ОЦЕНКА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</a:rPr>
                <a:t>СИНТЕЗ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none" dirty="0" smtClean="0">
                <a:ln/>
                <a:solidFill>
                  <a:schemeClr val="accent3"/>
                </a:solidFill>
              </a:rPr>
              <a:t>КАК  ПОВЫСИТЬ </a:t>
            </a:r>
            <a:br>
              <a:rPr lang="ru-RU" sz="2800" b="1" cap="none" dirty="0" smtClean="0">
                <a:ln/>
                <a:solidFill>
                  <a:schemeClr val="accent3"/>
                </a:solidFill>
              </a:rPr>
            </a:br>
            <a:r>
              <a:rPr lang="ru-RU" sz="2800" b="1" cap="none" dirty="0" smtClean="0">
                <a:ln/>
                <a:solidFill>
                  <a:schemeClr val="accent3"/>
                </a:solidFill>
              </a:rPr>
              <a:t>ЭФФЕКТИВНОСТЬ ОБУЧЕНИЯ?</a:t>
            </a:r>
            <a:endParaRPr lang="ru-RU" sz="28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1752600"/>
            <a:ext cx="52578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РАЗНООБРАЗИЕ  МЕТОДОВ  ОБУЧЕНИЯ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3000" y="2590800"/>
            <a:ext cx="62484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УЧЕТ СИЛЬНЫХ СТОРОН/КОМПЕНСАЦИЯ СЛАБЫХ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28800" y="3657600"/>
            <a:ext cx="64008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ПРОЦЕССОМ ПОЗНАНИЯ И РАЗВИТИЯ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9200" y="4648200"/>
            <a:ext cx="64008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ПОНИМАНИЕ СТИЛЕЙ ОБУЧЕНИЯ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ИНСТРУМЕНТА ИНДИВИДУАЛЬНОГО ОБУЧЕНИЯ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5715000"/>
            <a:ext cx="51816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ЗНАНИЕ И УЧЕТ СТИЛЕЙ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ln/>
                <a:solidFill>
                  <a:schemeClr val="accent3"/>
                </a:solidFill>
              </a:rPr>
              <a:t>ЗАЧЕМ МЫ УЧИМСЯ?</a:t>
            </a:r>
            <a:endParaRPr lang="ru-RU" sz="32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2286000"/>
            <a:ext cx="1828800" cy="1295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СКОРОСТЬ ОБУЧЕНИЯ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5600" y="1981200"/>
            <a:ext cx="2286000" cy="2057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СКОРОСТЬ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ИЗМЕНЕНИЯ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ВНЕШНЕЙ СРЕДЫ</a:t>
            </a:r>
          </a:p>
        </p:txBody>
      </p:sp>
      <p:sp>
        <p:nvSpPr>
          <p:cNvPr id="6" name="Равно 5"/>
          <p:cNvSpPr/>
          <p:nvPr/>
        </p:nvSpPr>
        <p:spPr>
          <a:xfrm>
            <a:off x="5181600" y="2514600"/>
            <a:ext cx="990600" cy="83820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8400" y="2362200"/>
            <a:ext cx="2133600" cy="1295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ВЫЖИВАНИЕ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10200" y="5486400"/>
            <a:ext cx="23622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accent3"/>
                </a:solidFill>
              </a:rPr>
              <a:t>Р. РЕВАНС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2286000" y="2590800"/>
            <a:ext cx="533400" cy="6096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Педагогические   умения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психологического климата доверия между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преподавателеми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обучаемыми;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обеспечение сотрудничества в принятии решений между всеми участниками учебно-воспитательного процесса;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актуализацию мотивационных ресурсов учения;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развитие у преподавателей особых личностных установок, наиболее адекватных гуманистическому обучению.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Алгоритм работы с неуспевающими учащимися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941168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Отчеты по успеваемости и посещаемости за месяц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копии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Записи работы с об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учающимся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l"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индивидуальные беседы классного руководителя (копия страницы Журнала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кл.рук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l"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с психологом (копия записи)</a:t>
            </a:r>
          </a:p>
          <a:p>
            <a:pPr lvl="0" algn="l"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 с соц. педагогом(копия  записи)</a:t>
            </a:r>
          </a:p>
          <a:p>
            <a:pPr algn="l"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 с зам. Директора.</a:t>
            </a:r>
          </a:p>
          <a:p>
            <a:pPr lvl="0" algn="l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(копии), информационное письмо (копия)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совета профилактики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протоколы совета профилактики (не менее 2-х)</a:t>
            </a:r>
          </a:p>
          <a:p>
            <a:pPr lvl="0" algn="l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малого педагогического совета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решения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 комиссией по делам несовершеннолетних по материалам учебной деятельности об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учающегося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достигшего 18 лет</a:t>
            </a:r>
          </a:p>
          <a:p>
            <a:pPr lvl="0" algn="l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РУО МО «…….район"по принятию решения  об отчислении об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учающегося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достигшего 18 лет) </a:t>
            </a:r>
          </a:p>
          <a:p>
            <a:pPr algn="l">
              <a:buFontTx/>
              <a:buChar char="-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проекта приказа об отчислении студента</a:t>
            </a:r>
          </a:p>
          <a:p>
            <a:pPr lvl="0" algn="l">
              <a:buFontTx/>
              <a:buChar char="-"/>
            </a:pPr>
            <a:endParaRPr lang="ru-RU" sz="2000" b="1" dirty="0" smtClean="0"/>
          </a:p>
          <a:p>
            <a:pPr algn="l">
              <a:buFontTx/>
              <a:buChar char="-"/>
            </a:pPr>
            <a:endParaRPr lang="ru-RU" sz="2000" b="1" dirty="0" smtClean="0"/>
          </a:p>
          <a:p>
            <a:pPr lvl="0" algn="l">
              <a:buFontTx/>
              <a:buChar char="-"/>
            </a:pPr>
            <a:endParaRPr lang="ru-RU" sz="2000" i="1" dirty="0" smtClean="0"/>
          </a:p>
          <a:p>
            <a:pPr algn="l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2000" b="1" i="1" dirty="0" smtClean="0"/>
          </a:p>
          <a:p>
            <a:pPr lvl="0">
              <a:buFontTx/>
              <a:buChar char="-"/>
            </a:pPr>
            <a:endParaRPr lang="ru-RU" sz="2000" b="1" i="1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 lvl="0"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 lvl="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do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0000" cy="3810000"/>
          </a:xfrm>
          <a:prstGeom prst="rect">
            <a:avLst/>
          </a:prstGeom>
          <a:noFill/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286000" y="2571750"/>
            <a:ext cx="66436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dirty="0" smtClean="0">
              <a:latin typeface="Trebuchet MS" pitchFamily="34" charset="0"/>
            </a:endParaRPr>
          </a:p>
          <a:p>
            <a:pPr algn="ctr"/>
            <a:endParaRPr lang="en-US" sz="3200" dirty="0" smtClean="0">
              <a:latin typeface="Trebuchet MS" pitchFamily="34" charset="0"/>
            </a:endParaRPr>
          </a:p>
          <a:p>
            <a:pPr algn="ctr"/>
            <a:r>
              <a:rPr lang="ru-RU" sz="3200" dirty="0" smtClean="0">
                <a:latin typeface="Trebuchet MS" pitchFamily="34" charset="0"/>
              </a:rPr>
              <a:t>Развитие </a:t>
            </a:r>
            <a:r>
              <a:rPr lang="ru-RU" sz="3200" dirty="0">
                <a:latin typeface="Trebuchet MS" pitchFamily="34" charset="0"/>
              </a:rPr>
              <a:t>педагогического мастерства через развитие </a:t>
            </a:r>
            <a:r>
              <a:rPr lang="ru-RU" sz="3200" dirty="0" smtClean="0">
                <a:latin typeface="Trebuchet MS" pitchFamily="34" charset="0"/>
              </a:rPr>
              <a:t>общения</a:t>
            </a:r>
            <a:endParaRPr lang="ru-RU" sz="32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669931"/>
          </a:xfrm>
        </p:spPr>
        <p:txBody>
          <a:bodyPr anchor="ctr">
            <a:normAutofit/>
          </a:bodyPr>
          <a:lstStyle/>
          <a:p>
            <a:pPr marL="360000" indent="-360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внутриличностного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конфликта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Потребность контроля себя и других в неблагоприятных серьезных ситуациях. </a:t>
            </a:r>
          </a:p>
          <a:p>
            <a:pPr marL="360000" indent="-36000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Ответственность за нужды других, исключая свои.</a:t>
            </a:r>
          </a:p>
          <a:p>
            <a:pPr marL="360000" indent="-36000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своих принципов и ценностей в процессе взаимодействия.</a:t>
            </a:r>
          </a:p>
          <a:p>
            <a:pPr marL="360000" indent="-36000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живет жизнью другого человека.</a:t>
            </a:r>
          </a:p>
          <a:p>
            <a:pPr marL="360000" indent="-360000"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Повышенный уровень тревожности и др.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-360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Наше поведение зависит от наших решений, </a:t>
            </a:r>
          </a:p>
          <a:p>
            <a:pPr marL="360000" indent="-360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не от нашего окружения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Проактивность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способность действовать по своей воле, независимо от внешних воздействий. Человек сам решает жить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проактивно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когда понимает, что он и только он несет ответственность за свою жизнь.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Реактивность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когда действия являются реакцией на внешние раздражители.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34076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Правила, Соблюдение которых позволяет воздействовать на людей, не оскорбляя их и не вызывая у них чувство обиды: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Начинайте с похвалы и истинного признания достоинств собеседника.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Указывайте на ошибки других не прямо, а косвенно.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Сначала поговорите о собственных ошибках, а затем уже критикуйте своего собеседника.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Задавайте собеседнику вопросы, вместо того чтобы ему что-то приказывать.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Давайте людям возможность спасти свой престиж.</a:t>
            </a:r>
          </a:p>
          <a:p>
            <a:pPr marL="274320" indent="-27432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Правило 6. Выражайте людям одобрение по поводу малейшей их удачи и отмечайте их успех. Будьте чистосердечны в своей оценке и щедры на похвалу.</a:t>
            </a:r>
          </a:p>
          <a:p>
            <a:pPr marL="274320" indent="-27432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Правило 7. Создавайте людям хорошую репутацию, которую они будут стараться оправдать.</a:t>
            </a:r>
          </a:p>
          <a:p>
            <a:pPr marL="274320" indent="-27432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Правило 8. Прибегайте к поощрению. Создавайте впечатление, что ошибка, которую вы хотите видеть исправленной, легко исправима; делайте так, чтобы то, на что вы побуждаете людей, казалась им не трудной.</a:t>
            </a:r>
          </a:p>
          <a:p>
            <a:pPr marL="274320" indent="-274320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Правило 9. Добивайтесь, чтобы люди были рады сделать то, что вы предлагаете.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Двенадцать способов убеждать в своей точке зрения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Единственный способ добиться лучшего результата в споре – это уклониться от спора.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Проявляйте уважение к мнению другого, ни когда не говорите человеку, что он не прав.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вы не правы, признайте это сразу и чистосердечно.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Вначале покажите свое дружеское отношение.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Пусть Ваш собеседник, с самого начала будет вынужден отвечать вам: «Да, да».</a:t>
            </a:r>
          </a:p>
          <a:p>
            <a:pPr marL="274320" indent="-274320"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6.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Дайте собеседнику возможность выговориться. </a:t>
            </a:r>
          </a:p>
          <a:p>
            <a:pPr marL="274320" indent="-27432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7. Пусть Ваш собеседник почувствует, что идея принадлежит ему.</a:t>
            </a:r>
          </a:p>
          <a:p>
            <a:pPr marL="274320" indent="-27432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8. Честно попытайтесь увидеть вещи с точки зрения другого.</a:t>
            </a:r>
          </a:p>
          <a:p>
            <a:pPr marL="274320" indent="-27432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9. Проявляйте сочувствие к мысли и желаниям других людей.</a:t>
            </a:r>
          </a:p>
          <a:p>
            <a:pPr marL="274320" indent="-27432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10. Взывайте к благородным побуждениям.</a:t>
            </a:r>
          </a:p>
          <a:p>
            <a:pPr marL="274320" indent="-27432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11. Придайте своим идеям наглядность, инсценируйте их.</a:t>
            </a:r>
          </a:p>
          <a:p>
            <a:pPr marL="274320" indent="-274320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Правило 12. Бросайте вызов!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60444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Причины возникновения трудностей (что мешает нам слушать ребенка)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4" y="1214438"/>
            <a:ext cx="8535863" cy="48466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/>
              <a:t>Метод мозгового штурма предполагает соблюдение ряда правил: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/>
          </a:p>
          <a:p>
            <a:pPr eaLnBrk="1" hangingPunct="1"/>
            <a:r>
              <a:rPr lang="ru-RU" dirty="0" smtClean="0"/>
              <a:t>принимаются все идеи;</a:t>
            </a:r>
          </a:p>
          <a:p>
            <a:pPr eaLnBrk="1" hangingPunct="1"/>
            <a:r>
              <a:rPr lang="ru-RU" dirty="0" smtClean="0"/>
              <a:t>ни одна идея не критикуется;</a:t>
            </a:r>
          </a:p>
          <a:p>
            <a:pPr eaLnBrk="1" hangingPunct="1"/>
            <a:r>
              <a:rPr lang="ru-RU" dirty="0" smtClean="0"/>
              <a:t>идеи лишь высказываются, но не прорабатываются досконально;</a:t>
            </a:r>
          </a:p>
          <a:p>
            <a:pPr eaLnBrk="1" hangingPunct="1"/>
            <a:r>
              <a:rPr lang="ru-RU" dirty="0" smtClean="0"/>
              <a:t>участники не прерывают друг друга;</a:t>
            </a:r>
          </a:p>
          <a:p>
            <a:pPr eaLnBrk="1" hangingPunct="1"/>
            <a:r>
              <a:rPr lang="ru-RU" dirty="0" smtClean="0"/>
              <a:t>участники распределяют между собой роли и исполняют их.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92446" cy="10527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Принципы общения ребенка со взрослыми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7239000" cy="4000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Безусловное принятие ребенка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 на отрицательный  опыт.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 на любовь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Шесть способов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располагать к себе людей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Проявляйте искренний интерес к другим людям.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Улыбайтесь!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Помните, что для человека звук его имени является самым важным звуком человеческой речи.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хорошим слушателем. Поощряйте других рассказывать вам о себе.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Ведите разговор в круге интересов вашего собеседника.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людям почувствовать их значительность и делайте это искренне.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солнце\11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62013"/>
            <a:ext cx="7620000" cy="51339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Коммуникативная компетенция педагога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Коммуникация в профессиональной деятельности выполняет три основные функции: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коммуникативную, включающую обмен информацией;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интерактивную, предусматривающую организацию взаимодействия;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перцептивную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отражающую процесс восприятия и формирования образа другого человека и установления взаимодействия.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Критерии развития коммуникативной компетенции должны соответствовать основным функциям и отражать следующие умения: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вести вербальный и невербальный обмен информацией, а также проводить диагностирование личных свойств и качеств собеседника;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вырабатывать стратегию, тактику и технику, взаимодействие с людьми, организовывать их совместную деятельность для достижения определенных социально значимых целей;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идентифицировать себя с собеседником, понимать, как он сам воспринимается партнером по общению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относится к нему.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развития коммуникативной компетенции учителя.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На диагностическом этапе</a:t>
            </a:r>
            <a:r>
              <a:rPr lang="ru-RU" dirty="0" smtClean="0"/>
              <a:t> для исследования уровня развития коммуникативной компетентности педагогов применяются методы входной экспресс диагностики (тестирование, анкетирование).</a:t>
            </a:r>
          </a:p>
          <a:p>
            <a:r>
              <a:rPr lang="ru-RU" b="1" i="1" dirty="0" smtClean="0"/>
              <a:t>Цель информационно-мотивационного этапа</a:t>
            </a:r>
            <a:r>
              <a:rPr lang="ru-RU" dirty="0" smtClean="0"/>
              <a:t> – актуализация проблемного поля учителя, </a:t>
            </a:r>
            <a:r>
              <a:rPr lang="ru-RU" dirty="0" err="1" smtClean="0"/>
              <a:t>рефлексирующего</a:t>
            </a:r>
            <a:r>
              <a:rPr lang="ru-RU" dirty="0" smtClean="0"/>
              <a:t> начало его деятельности. Результатом работы является пробуждение у педагога интереса к особенностям своей “</a:t>
            </a:r>
            <a:r>
              <a:rPr lang="ru-RU" dirty="0" err="1" smtClean="0"/>
              <a:t>Я-концепции</a:t>
            </a:r>
            <a:r>
              <a:rPr lang="ru-RU" dirty="0" smtClean="0"/>
              <a:t>” и своего профессионального развития, источникам и причинам своих практических затруднений в сфере коммуникаций. </a:t>
            </a:r>
          </a:p>
          <a:p>
            <a:r>
              <a:rPr lang="ru-RU" b="1" i="1" dirty="0" smtClean="0"/>
              <a:t>Проектно-организационный этап</a:t>
            </a:r>
            <a:r>
              <a:rPr lang="ru-RU" dirty="0" smtClean="0"/>
              <a:t> предполагает выстраивание индивидуальных программ профессионального развития и саморазвития учителей образовательной организации, а </a:t>
            </a:r>
            <a:r>
              <a:rPr lang="ru-RU" b="1" i="1" dirty="0" smtClean="0"/>
              <a:t>практический</a:t>
            </a:r>
            <a:r>
              <a:rPr lang="ru-RU" dirty="0" smtClean="0"/>
              <a:t> – включение их в практическую деятельность по реализации этих программ.</a:t>
            </a:r>
          </a:p>
          <a:p>
            <a:r>
              <a:rPr lang="ru-RU" b="1" i="1" dirty="0" smtClean="0"/>
              <a:t>На обобщающем этапе</a:t>
            </a:r>
            <a:r>
              <a:rPr lang="ru-RU" dirty="0" smtClean="0"/>
              <a:t> завершающим моментом работы является повторное измерение тех показателей развития коммуникативной компетентности, что и во “входной диагностике”, сравнительный анализ произошедших изменений.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Показатели развития коммуникативной компетентности  педагогов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образователных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учреждений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готовность к проявлению компетентности (т.е.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мотивационный аспект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владение знанием содержания компетентности (т.е.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когнитивный аспект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проявления компетентности в разнообразных стандартных и нестандартных ситуациях (т.е.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поведенческий аспект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отношение к содержанию компетентности и объекту ее приложения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ценностно-смысловой аспект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эмоционально-волевая регуляция процесса и результата проявления компетентности.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Показатели развития коммуникативной компетентности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637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82"/>
                <a:gridCol w="2968330"/>
                <a:gridCol w="536408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Используемые методики оценки уровня развития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Мотивационный компонент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Анкета “Мотивы трудового поведения”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Ценностно-смысловой компонент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Анкета “Оценка потребностей в развитии и саморазвитии”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516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Эмоционально-волевой компонент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определения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эмпатийных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тенденций (Л.М Митина)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Когнитивный компонент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“Коммуникативная компетентность” (авторский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Поведенческий компонент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“Оценка самоконтроля в общении” (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М.Снайдер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“Оценка уровня коммуникативных особенностей педагога” (В.Ф.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Ряховский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определения характеристики коммуникативного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компенента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педагогического стиля (А.А.Леонтьев)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Трансактный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анализ общения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741368"/>
          </a:xfrm>
        </p:spPr>
        <p:txBody>
          <a:bodyPr anchor="ctr">
            <a:normAutofit fontScale="475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Внешние причины деформации межличностных взаимодействий в системе «учитель-ученик»: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тип образовательного учреждения;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особенности администрации;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материальный достаток;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социально-психологические;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изменения в обществе.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Внутренние причины деформации межличностных взаимодействий в системе «учитель-ученик»: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установки педагога;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уровень агрессивности; 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деформация личности педагога; 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индивидуально-личностные особенности педагога (слабая нервная система, педагогические способности, уровень педагогической подготовки, культура общения, акцентуация характера, педагогическая коммуникабельность, отсутствие или недостаточная степень развития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недостаток информации у педагога об обучающемся;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психологические барьеры;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несоответствие целей педагога и обучающегося; 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психолого-физиологические особенности обучающихся;</a:t>
            </a:r>
          </a:p>
          <a:p>
            <a:pPr>
              <a:lnSpc>
                <a:spcPct val="95000"/>
              </a:lnSpc>
              <a:spcBef>
                <a:spcPts val="60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возраст.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Уровни </a:t>
            </a:r>
            <a:r>
              <a:rPr lang="ru-RU" sz="3100" b="1" dirty="0" err="1" smtClean="0"/>
              <a:t>эмпатии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598" cy="302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49634"/>
                <a:gridCol w="709736"/>
                <a:gridCol w="539768"/>
                <a:gridCol w="633046"/>
              </a:tblGrid>
              <a:tr h="37084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Уровни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эмпатии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Очень высокий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6675" marR="66675" marT="66675" marB="66675" anchor="ctr"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Кол-во человек в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Возрастные группы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(стаж работы)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5 до 10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Более 10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5 до 10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Более 10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5 до 10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Более 10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5 до 10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Более 10 лет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«Коммуникативная компетентность»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b="1" dirty="0" smtClean="0"/>
              <a:t>Компетентность – это…</a:t>
            </a:r>
          </a:p>
          <a:p>
            <a:pPr>
              <a:buNone/>
            </a:pPr>
            <a:r>
              <a:rPr lang="ru-RU" dirty="0" smtClean="0"/>
              <a:t>а) совокупность знаний, умений и навыков;</a:t>
            </a:r>
          </a:p>
          <a:p>
            <a:pPr>
              <a:buNone/>
            </a:pPr>
            <a:r>
              <a:rPr lang="ru-RU" dirty="0" smtClean="0"/>
              <a:t>б) способность и готовность к самостоятельному управлению собственной деятельностью;</a:t>
            </a:r>
          </a:p>
          <a:p>
            <a:pPr>
              <a:buNone/>
            </a:pPr>
            <a:r>
              <a:rPr lang="ru-RU" dirty="0" smtClean="0"/>
              <a:t>в) часть психологии личности, связанная с его познавательными процессами и сознанием.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dirty="0" smtClean="0"/>
              <a:t>Коммуникативная компетентность – это… </a:t>
            </a:r>
          </a:p>
          <a:p>
            <a:pPr>
              <a:buNone/>
            </a:pPr>
            <a:r>
              <a:rPr lang="ru-RU" dirty="0" smtClean="0"/>
              <a:t>а) совокупность знаний о способах поведения человека в процессе общения;</a:t>
            </a:r>
          </a:p>
          <a:p>
            <a:pPr>
              <a:buNone/>
            </a:pPr>
            <a:r>
              <a:rPr lang="ru-RU" dirty="0" smtClean="0"/>
              <a:t>б) способность и готовность к коммуникации, организации взаимодействия, сотрудничеству;</a:t>
            </a:r>
          </a:p>
          <a:p>
            <a:pPr>
              <a:buNone/>
            </a:pPr>
            <a:r>
              <a:rPr lang="ru-RU" dirty="0" smtClean="0"/>
              <a:t>в) использование в общении определенных ролей для его успешности.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dirty="0" smtClean="0"/>
              <a:t>Одним из основных критериев коммуникативной компетентности является:</a:t>
            </a:r>
          </a:p>
          <a:p>
            <a:pPr>
              <a:buNone/>
            </a:pPr>
            <a:r>
              <a:rPr lang="ru-RU" dirty="0" smtClean="0"/>
              <a:t>а) установка необходимых контактов;</a:t>
            </a:r>
          </a:p>
          <a:p>
            <a:pPr>
              <a:buNone/>
            </a:pPr>
            <a:r>
              <a:rPr lang="ru-RU" dirty="0" smtClean="0"/>
              <a:t>б) партнерская позиция в общении;</a:t>
            </a:r>
          </a:p>
          <a:p>
            <a:pPr>
              <a:buNone/>
            </a:pPr>
            <a:r>
              <a:rPr lang="ru-RU" dirty="0" smtClean="0"/>
              <a:t>в) ориентированность в различных ситуациях, основанная на знаниях, умениях и навыках.</a:t>
            </a:r>
          </a:p>
          <a:p>
            <a:pPr lvl="0">
              <a:buNone/>
            </a:pPr>
            <a:r>
              <a:rPr lang="ru-RU" b="1" dirty="0" smtClean="0"/>
              <a:t>Определите по описанию стиль педагогической деятельности.</a:t>
            </a:r>
          </a:p>
          <a:p>
            <a:pPr>
              <a:buNone/>
            </a:pPr>
            <a:r>
              <a:rPr lang="ru-RU" b="1" dirty="0" smtClean="0"/>
              <a:t>«Стремление педагога минимально включаться в деятельность, использование практики невмешательства, снятие с себя ответственности за результаты обучения, незаинтересованность проблемами, как школы, так и учащихся»:</a:t>
            </a:r>
          </a:p>
          <a:p>
            <a:pPr>
              <a:buNone/>
            </a:pPr>
            <a:r>
              <a:rPr lang="ru-RU" dirty="0" smtClean="0"/>
              <a:t>а) авторитарный;</a:t>
            </a:r>
          </a:p>
          <a:p>
            <a:pPr>
              <a:buNone/>
            </a:pPr>
            <a:r>
              <a:rPr lang="ru-RU" dirty="0" smtClean="0"/>
              <a:t>б) демократический;</a:t>
            </a:r>
          </a:p>
          <a:p>
            <a:pPr>
              <a:buNone/>
            </a:pPr>
            <a:r>
              <a:rPr lang="ru-RU" dirty="0" smtClean="0"/>
              <a:t>в) попустительский.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dirty="0" smtClean="0"/>
              <a:t>Определить механизм межличностного взаимодействия: «восприятие и оценка другого путем распространения на него характеристик какой-либо социальной группы».</a:t>
            </a:r>
          </a:p>
          <a:p>
            <a:pPr>
              <a:buNone/>
            </a:pPr>
            <a:r>
              <a:rPr lang="ru-RU" dirty="0" smtClean="0"/>
              <a:t>а) идентификация;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err="1" smtClean="0"/>
              <a:t>эмпатия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err="1" smtClean="0"/>
              <a:t>стереопозиция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 lvl="0">
              <a:buNone/>
            </a:pPr>
            <a:r>
              <a:rPr lang="ru-RU" b="1" dirty="0" smtClean="0"/>
              <a:t>Письменную и устную речь различают:</a:t>
            </a:r>
          </a:p>
          <a:p>
            <a:pPr>
              <a:buNone/>
            </a:pPr>
            <a:r>
              <a:rPr lang="ru-RU" dirty="0" smtClean="0"/>
              <a:t>а) по средствам общения;</a:t>
            </a:r>
          </a:p>
          <a:p>
            <a:pPr>
              <a:buNone/>
            </a:pPr>
            <a:r>
              <a:rPr lang="ru-RU" dirty="0" smtClean="0"/>
              <a:t>б) по способам общения;</a:t>
            </a:r>
          </a:p>
          <a:p>
            <a:pPr>
              <a:buNone/>
            </a:pPr>
            <a:r>
              <a:rPr lang="ru-RU" dirty="0" smtClean="0"/>
              <a:t>в) по выполняемой функции;</a:t>
            </a:r>
          </a:p>
          <a:p>
            <a:pPr>
              <a:buNone/>
            </a:pPr>
            <a:r>
              <a:rPr lang="ru-RU" dirty="0" smtClean="0"/>
              <a:t>г) по условиям общения.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Педагогический стиль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95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Ориентация на развитие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Ориентация на результат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Тенденция к “поддерживающему” стилю коммуникации –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???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Тенденция к “контролирующему” стилю коммуникации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–???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Демократический стиль педагогической 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Социоцентрический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стиль педагогической 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Внутрикорпоративная система повышения квалификации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И др…</a:t>
            </a:r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Литература для подготовки методических дней по вопросам коммуникаций: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Гоулман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Д. Эмоциональный интеллект.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Грецов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А.Г., Лучшие упражнения для обучения эффективной коммуникации.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Коррекция проблем обучения методами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Монина Г.Б.,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Лютова-Робертс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Е.К. Коммуникативный тренинг (педагоги, психологи, родители). 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Линдеман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Х. Аутогенная тренировка.</a:t>
            </a:r>
          </a:p>
          <a:p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Очарова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Р.В. Психологическая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фасилитация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работы школьного учителя.</a:t>
            </a:r>
          </a:p>
          <a:p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Сиротюк А.Л. 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Нейропсихологическое и психофизиологическое сопровождение обучения.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Сиротюк А.Л. Обучение детей с учетом психофизиологии: Практическое руководство для учителей и родителей.  </a:t>
            </a:r>
          </a:p>
          <a:p>
            <a:r>
              <a:rPr lang="ru-RU" sz="2300" cap="all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Сиротюк А.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Л.,Сергеева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М. Г. Инновационный подход к обучению в профессиональной школе.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cap="all" dirty="0" smtClean="0"/>
          </a:p>
          <a:p>
            <a:pPr>
              <a:buNone/>
            </a:pPr>
            <a:endParaRPr lang="ru-RU" b="1" cap="all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солнце\47435965_su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743200" cy="274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341438"/>
            <a:ext cx="8510588" cy="2951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Благодарю за работу!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УСПЕХОВ!!!!!!!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619672" y="15974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124075" y="3565525"/>
            <a:ext cx="20669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254061"/>
                </a:solidFill>
                <a:latin typeface="Calibri" pitchFamily="34" charset="0"/>
              </a:rPr>
              <a:t>Поведение</a:t>
            </a:r>
            <a:endParaRPr lang="ru-RU" b="1">
              <a:solidFill>
                <a:srgbClr val="25406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>
                <a:latin typeface="Calibri" pitchFamily="34" charset="0"/>
              </a:rPr>
              <a:t> ответственное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4643438" y="3573463"/>
            <a:ext cx="23050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54061"/>
                </a:solidFill>
                <a:latin typeface="Calibri" pitchFamily="34" charset="0"/>
              </a:rPr>
              <a:t>Состояние</a:t>
            </a:r>
            <a:endParaRPr lang="ru-RU" b="1">
              <a:solidFill>
                <a:srgbClr val="25406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>
                <a:latin typeface="Calibri" pitchFamily="34" charset="0"/>
              </a:rPr>
              <a:t> способность определять, </a:t>
            </a:r>
            <a:br>
              <a:rPr lang="ru-RU" sz="2200">
                <a:latin typeface="Calibri" pitchFamily="34" charset="0"/>
              </a:rPr>
            </a:br>
            <a:r>
              <a:rPr lang="ru-RU" sz="2200">
                <a:latin typeface="Calibri" pitchFamily="34" charset="0"/>
              </a:rPr>
              <a:t>контролировать и управлять </a:t>
            </a:r>
            <a:br>
              <a:rPr lang="ru-RU" sz="2200">
                <a:latin typeface="Calibri" pitchFamily="34" charset="0"/>
              </a:rPr>
            </a:br>
            <a:r>
              <a:rPr lang="ru-RU" sz="2200">
                <a:latin typeface="Calibri" pitchFamily="34" charset="0"/>
              </a:rPr>
              <a:t>своими эмоциями</a:t>
            </a: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3492500" y="1268413"/>
            <a:ext cx="23749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54061"/>
                </a:solidFill>
                <a:latin typeface="Calibri" pitchFamily="34" charset="0"/>
              </a:rPr>
              <a:t>Мышление</a:t>
            </a:r>
            <a:endParaRPr lang="ru-RU" sz="2400" b="1">
              <a:solidFill>
                <a:srgbClr val="25406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>
                <a:latin typeface="Calibri" pitchFamily="34" charset="0"/>
              </a:rPr>
              <a:t> позитивное </a:t>
            </a:r>
          </a:p>
          <a:p>
            <a:pPr>
              <a:buFont typeface="Arial" pitchFamily="34" charset="0"/>
              <a:buChar char="•"/>
            </a:pPr>
            <a:r>
              <a:rPr lang="ru-RU" sz="2200">
                <a:latin typeface="Calibri" pitchFamily="34" charset="0"/>
              </a:rPr>
              <a:t> дивергентное </a:t>
            </a:r>
          </a:p>
          <a:p>
            <a:pPr>
              <a:buFont typeface="Arial" pitchFamily="34" charset="0"/>
              <a:buChar char="•"/>
            </a:pPr>
            <a:r>
              <a:rPr lang="ru-RU" sz="2200">
                <a:latin typeface="Calibri" pitchFamily="34" charset="0"/>
              </a:rPr>
              <a:t> критическое </a:t>
            </a:r>
          </a:p>
          <a:p>
            <a:pPr>
              <a:buFont typeface="Arial" pitchFamily="34" charset="0"/>
              <a:buChar char="•"/>
            </a:pPr>
            <a:r>
              <a:rPr lang="ru-RU" sz="2200">
                <a:latin typeface="Calibri" pitchFamily="34" charset="0"/>
              </a:rPr>
              <a:t> креативное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425" y="476250"/>
            <a:ext cx="2808288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Окружающая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Восстановительные технологии.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3"/>
            <a:ext cx="8964613" cy="5400576"/>
          </a:xfrm>
        </p:spPr>
        <p:txBody>
          <a:bodyPr rtlCol="0">
            <a:normAutofit fontScale="92500" lnSpcReduction="10000"/>
          </a:bodyPr>
          <a:lstStyle/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Отличительные свойства восстановительных технологий:</a:t>
            </a: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со всеми участниками образовательного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оказание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поддержки как пострадавшей, так и виновной стороне в конфликте, обеспечение прав обеих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возможности искупления вины в форме, не унижающей личного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достоинства;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Позитивные факторы: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числа педагогов, расширяющих спектр применяемых педагогических методов (изменение подходов с дидактических и карательных на интерактивные и восстановительные);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усиление роли детского самоуправления; 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числа несовершеннолетних, вовлеченных в лидерскую социально-активную деятельность.</a:t>
            </a:r>
          </a:p>
          <a:p>
            <a:pPr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840</TotalTime>
  <Words>5597</Words>
  <Application>Microsoft Office PowerPoint</Application>
  <PresentationFormat>Экран (4:3)</PresentationFormat>
  <Paragraphs>1035</Paragraphs>
  <Slides>75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GreenWave_BusDesignSlides</vt:lpstr>
      <vt:lpstr>Коммуникативная компетентность как профессиональная ценность современного педагога  </vt:lpstr>
      <vt:lpstr>Анализ причин  деформации взаимоотношений  в образовательной среде  и пути решения проблемы  </vt:lpstr>
      <vt:lpstr>Деформация взаимоотношений</vt:lpstr>
      <vt:lpstr>Анализ образовательной практики позволяет  выделить следующие противоречия</vt:lpstr>
      <vt:lpstr>Слайд 5</vt:lpstr>
      <vt:lpstr>Слайд 6</vt:lpstr>
      <vt:lpstr>Слайд 7</vt:lpstr>
      <vt:lpstr>Слайд 8</vt:lpstr>
      <vt:lpstr>Восстановительные технологии.  </vt:lpstr>
      <vt:lpstr>Этапы проведения работы по предупреждению и преодолению трудностей деформации межличностного общения в образовательной среде</vt:lpstr>
      <vt:lpstr>Стивен Кови «Семь навыков высокоэффективных людей»</vt:lpstr>
      <vt:lpstr> </vt:lpstr>
      <vt:lpstr>Слайд 13</vt:lpstr>
      <vt:lpstr>Слайд 14</vt:lpstr>
      <vt:lpstr>Слайд 15</vt:lpstr>
      <vt:lpstr>Определение  Доверия.  </vt:lpstr>
      <vt:lpstr>Слайд 17</vt:lpstr>
      <vt:lpstr>Стратегия эффективной коммуникации. </vt:lpstr>
      <vt:lpstr>Диагностика сенсорных предпочтений</vt:lpstr>
      <vt:lpstr> Краткая характеристика обучающихся и преподавателей  с различной ведущей модальностью </vt:lpstr>
      <vt:lpstr>АКТИВНЫЙ СЛОВАРЬ «ВИЗУАЛА», «АУДИАЛА», «КИНЕСТЕТИКА»</vt:lpstr>
      <vt:lpstr>Слайд 22</vt:lpstr>
      <vt:lpstr>  Типы поведения в конфликтных ситуациях</vt:lpstr>
      <vt:lpstr>Конфликт </vt:lpstr>
      <vt:lpstr>Виды конфликтов.</vt:lpstr>
      <vt:lpstr>Слайд 26</vt:lpstr>
      <vt:lpstr>Слайд 27</vt:lpstr>
      <vt:lpstr>Правила разрешения конфликта</vt:lpstr>
      <vt:lpstr>Слайд 29</vt:lpstr>
      <vt:lpstr>Способы регулирования конфликтов и поведенческих стратегий</vt:lpstr>
      <vt:lpstr>Слайд 31</vt:lpstr>
      <vt:lpstr>Слайд 32</vt:lpstr>
      <vt:lpstr>Слайд 33</vt:lpstr>
      <vt:lpstr>Слайд 34</vt:lpstr>
      <vt:lpstr>Слайд 35</vt:lpstr>
      <vt:lpstr>Формы работы с родителями</vt:lpstr>
      <vt:lpstr>Диагностика эффективности деятельности классного руководителя в работе с родителями </vt:lpstr>
      <vt:lpstr>Слайд 38</vt:lpstr>
      <vt:lpstr>Маски</vt:lpstr>
      <vt:lpstr>Факторы эмоционального выгорания </vt:lpstr>
      <vt:lpstr>Средние значения основных характеристик выгорания у представителей различных профессиональных групп (в %)</vt:lpstr>
      <vt:lpstr>Технология коррекции межличностных взаимодействий в педколлективе </vt:lpstr>
      <vt:lpstr>Технология коррекции межличностных взаимодействий в педколлективе </vt:lpstr>
      <vt:lpstr>Показатели деятельности по созданию условий для развития педагогического творчества </vt:lpstr>
      <vt:lpstr> Показатели развития коммуникативной компетентности педагога </vt:lpstr>
      <vt:lpstr>Слайд 46</vt:lpstr>
      <vt:lpstr>Слайд 47</vt:lpstr>
      <vt:lpstr>КЛЮЧЕВЫЕ ФАКТОРЫ  УСПЕХА ОБУЧЕНИЯ</vt:lpstr>
      <vt:lpstr>СОВРЕМЕННЫЕ  ПРИНЦИПЫ ОБУЧЕНИЯ</vt:lpstr>
      <vt:lpstr>Слайд 50</vt:lpstr>
      <vt:lpstr>Слайд 51</vt:lpstr>
      <vt:lpstr>ЧТО ТАКОЕ СТИЛЬ ОБУЧЕНИЯ?</vt:lpstr>
      <vt:lpstr>ЦИКЛ Д.КОЛЬБА</vt:lpstr>
      <vt:lpstr>ТАКСОНОМИЯ Б.БЛУМА (когнитивный домен)</vt:lpstr>
      <vt:lpstr>КАК  ПОВЫСИТЬ  ЭФФЕКТИВНОСТЬ ОБУЧЕНИЯ?</vt:lpstr>
      <vt:lpstr>ЗАЧЕМ МЫ УЧИМСЯ?</vt:lpstr>
      <vt:lpstr>    Педагогические   умения</vt:lpstr>
      <vt:lpstr> Алгоритм работы с неуспевающими учащимися</vt:lpstr>
      <vt:lpstr>Слайд 59</vt:lpstr>
      <vt:lpstr> Правила, Соблюдение которых позволяет воздействовать на людей, не оскорбляя их и не вызывая у них чувство обиды: </vt:lpstr>
      <vt:lpstr>Двенадцать способов убеждать в своей точке зрения </vt:lpstr>
      <vt:lpstr>Причины возникновения трудностей (что мешает нам слушать ребенка) </vt:lpstr>
      <vt:lpstr> Принципы общения ребенка со взрослыми : </vt:lpstr>
      <vt:lpstr> Шесть способов располагать к себе людей </vt:lpstr>
      <vt:lpstr>Слайд 65</vt:lpstr>
      <vt:lpstr>Слайд 66</vt:lpstr>
      <vt:lpstr>Модель развития коммуникативной компетенции учителя.  </vt:lpstr>
      <vt:lpstr>Показатели развития коммуникативной компетентности  педагогов образователных учреждений    </vt:lpstr>
      <vt:lpstr> Показатели развития коммуникативной компетентности педагога </vt:lpstr>
      <vt:lpstr>Уровни эмпатии </vt:lpstr>
      <vt:lpstr>«Коммуникативная компетентность» </vt:lpstr>
      <vt:lpstr>Педагогический стиль </vt:lpstr>
      <vt:lpstr>Внутрикорпоративная система повышения квалификации</vt:lpstr>
      <vt:lpstr>Литература для подготовки методических дней по вопросам коммуникаций: </vt:lpstr>
      <vt:lpstr>    Благодарю за работу! УСПЕХОВ!!!!!!! </vt:lpstr>
    </vt:vector>
  </TitlesOfParts>
  <Company>МУ ЦБСС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[Деловое общение]</dc:title>
  <dc:creator>YakovenkoMG</dc:creator>
  <cp:lastModifiedBy>123</cp:lastModifiedBy>
  <cp:revision>88</cp:revision>
  <dcterms:created xsi:type="dcterms:W3CDTF">2012-02-24T05:12:37Z</dcterms:created>
  <dcterms:modified xsi:type="dcterms:W3CDTF">2014-12-22T06:26:29Z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